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30275213" cy="42803763"/>
  <p:notesSz cx="6858000" cy="99472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6544" autoAdjust="0"/>
    <p:restoredTop sz="94660"/>
  </p:normalViewPr>
  <p:slideViewPr>
    <p:cSldViewPr snapToGrid="0">
      <p:cViewPr varScale="1">
        <p:scale>
          <a:sx n="19" d="100"/>
          <a:sy n="19" d="100"/>
        </p:scale>
        <p:origin x="363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7005156"/>
            <a:ext cx="25733931" cy="14902051"/>
          </a:xfrm>
        </p:spPr>
        <p:txBody>
          <a:bodyPr anchor="b"/>
          <a:lstStyle>
            <a:lvl1pPr algn="ctr">
              <a:defRPr sz="19865"/>
            </a:lvl1pPr>
          </a:lstStyle>
          <a:p>
            <a:r>
              <a:rPr lang="en-US" smtClean="0"/>
              <a:t>Click to edit Master title style</a:t>
            </a:r>
            <a:endParaRPr lang="en-US" dirty="0"/>
          </a:p>
        </p:txBody>
      </p:sp>
      <p:sp>
        <p:nvSpPr>
          <p:cNvPr id="3" name="Subtitle 2"/>
          <p:cNvSpPr>
            <a:spLocks noGrp="1"/>
          </p:cNvSpPr>
          <p:nvPr>
            <p:ph type="subTitle" idx="1"/>
          </p:nvPr>
        </p:nvSpPr>
        <p:spPr>
          <a:xfrm>
            <a:off x="3784402" y="22481887"/>
            <a:ext cx="22706410" cy="10334331"/>
          </a:xfrm>
        </p:spPr>
        <p:txBody>
          <a:bodyPr/>
          <a:lstStyle>
            <a:lvl1pPr marL="0" indent="0" algn="ctr">
              <a:buNone/>
              <a:defRPr sz="7946"/>
            </a:lvl1pPr>
            <a:lvl2pPr marL="1513743" indent="0" algn="ctr">
              <a:buNone/>
              <a:defRPr sz="6622"/>
            </a:lvl2pPr>
            <a:lvl3pPr marL="3027487" indent="0" algn="ctr">
              <a:buNone/>
              <a:defRPr sz="5960"/>
            </a:lvl3pPr>
            <a:lvl4pPr marL="4541230" indent="0" algn="ctr">
              <a:buNone/>
              <a:defRPr sz="5297"/>
            </a:lvl4pPr>
            <a:lvl5pPr marL="6054974" indent="0" algn="ctr">
              <a:buNone/>
              <a:defRPr sz="5297"/>
            </a:lvl5pPr>
            <a:lvl6pPr marL="7568717" indent="0" algn="ctr">
              <a:buNone/>
              <a:defRPr sz="5297"/>
            </a:lvl6pPr>
            <a:lvl7pPr marL="9082461" indent="0" algn="ctr">
              <a:buNone/>
              <a:defRPr sz="5297"/>
            </a:lvl7pPr>
            <a:lvl8pPr marL="10596204" indent="0" algn="ctr">
              <a:buNone/>
              <a:defRPr sz="5297"/>
            </a:lvl8pPr>
            <a:lvl9pPr marL="12109948" indent="0" algn="ctr">
              <a:buNone/>
              <a:defRPr sz="5297"/>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6CCE9EA-F87E-449B-A760-0CFB0069B4F4}"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922C54-ADC4-49B9-91B8-5E4CFF9AFDD4}" type="slidenum">
              <a:rPr lang="en-US" smtClean="0"/>
              <a:t>‹N°›</a:t>
            </a:fld>
            <a:endParaRPr lang="en-US"/>
          </a:p>
        </p:txBody>
      </p:sp>
    </p:spTree>
    <p:extLst>
      <p:ext uri="{BB962C8B-B14F-4D97-AF65-F5344CB8AC3E}">
        <p14:creationId xmlns:p14="http://schemas.microsoft.com/office/powerpoint/2010/main" val="11243050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CCE9EA-F87E-449B-A760-0CFB0069B4F4}"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922C54-ADC4-49B9-91B8-5E4CFF9AFDD4}" type="slidenum">
              <a:rPr lang="en-US" smtClean="0"/>
              <a:t>‹N°›</a:t>
            </a:fld>
            <a:endParaRPr lang="en-US"/>
          </a:p>
        </p:txBody>
      </p:sp>
    </p:spTree>
    <p:extLst>
      <p:ext uri="{BB962C8B-B14F-4D97-AF65-F5344CB8AC3E}">
        <p14:creationId xmlns:p14="http://schemas.microsoft.com/office/powerpoint/2010/main" val="4142982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5701" y="2278904"/>
            <a:ext cx="6528093" cy="3627421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081423" y="2278904"/>
            <a:ext cx="19205838" cy="3627421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CCE9EA-F87E-449B-A760-0CFB0069B4F4}"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922C54-ADC4-49B9-91B8-5E4CFF9AFDD4}" type="slidenum">
              <a:rPr lang="en-US" smtClean="0"/>
              <a:t>‹N°›</a:t>
            </a:fld>
            <a:endParaRPr lang="en-US"/>
          </a:p>
        </p:txBody>
      </p:sp>
    </p:spTree>
    <p:extLst>
      <p:ext uri="{BB962C8B-B14F-4D97-AF65-F5344CB8AC3E}">
        <p14:creationId xmlns:p14="http://schemas.microsoft.com/office/powerpoint/2010/main" val="325827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CCE9EA-F87E-449B-A760-0CFB0069B4F4}"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922C54-ADC4-49B9-91B8-5E4CFF9AFDD4}" type="slidenum">
              <a:rPr lang="en-US" smtClean="0"/>
              <a:t>‹N°›</a:t>
            </a:fld>
            <a:endParaRPr lang="en-US"/>
          </a:p>
        </p:txBody>
      </p:sp>
    </p:spTree>
    <p:extLst>
      <p:ext uri="{BB962C8B-B14F-4D97-AF65-F5344CB8AC3E}">
        <p14:creationId xmlns:p14="http://schemas.microsoft.com/office/powerpoint/2010/main" val="6260957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65654" y="10671229"/>
            <a:ext cx="26112371" cy="17805173"/>
          </a:xfrm>
        </p:spPr>
        <p:txBody>
          <a:bodyPr anchor="b"/>
          <a:lstStyle>
            <a:lvl1pPr>
              <a:defRPr sz="19865"/>
            </a:lvl1pPr>
          </a:lstStyle>
          <a:p>
            <a:r>
              <a:rPr lang="en-US" smtClean="0"/>
              <a:t>Click to edit Master title style</a:t>
            </a:r>
            <a:endParaRPr lang="en-US" dirty="0"/>
          </a:p>
        </p:txBody>
      </p:sp>
      <p:sp>
        <p:nvSpPr>
          <p:cNvPr id="3" name="Text Placeholder 2"/>
          <p:cNvSpPr>
            <a:spLocks noGrp="1"/>
          </p:cNvSpPr>
          <p:nvPr>
            <p:ph type="body" idx="1"/>
          </p:nvPr>
        </p:nvSpPr>
        <p:spPr>
          <a:xfrm>
            <a:off x="2065654" y="28644846"/>
            <a:ext cx="26112371" cy="9363320"/>
          </a:xfrm>
        </p:spPr>
        <p:txBody>
          <a:bodyPr/>
          <a:lstStyle>
            <a:lvl1pPr marL="0" indent="0">
              <a:buNone/>
              <a:defRPr sz="7946">
                <a:solidFill>
                  <a:schemeClr val="tx1"/>
                </a:solidFill>
              </a:defRPr>
            </a:lvl1pPr>
            <a:lvl2pPr marL="1513743" indent="0">
              <a:buNone/>
              <a:defRPr sz="6622">
                <a:solidFill>
                  <a:schemeClr val="tx1">
                    <a:tint val="75000"/>
                  </a:schemeClr>
                </a:solidFill>
              </a:defRPr>
            </a:lvl2pPr>
            <a:lvl3pPr marL="3027487" indent="0">
              <a:buNone/>
              <a:defRPr sz="5960">
                <a:solidFill>
                  <a:schemeClr val="tx1">
                    <a:tint val="75000"/>
                  </a:schemeClr>
                </a:solidFill>
              </a:defRPr>
            </a:lvl3pPr>
            <a:lvl4pPr marL="4541230" indent="0">
              <a:buNone/>
              <a:defRPr sz="5297">
                <a:solidFill>
                  <a:schemeClr val="tx1">
                    <a:tint val="75000"/>
                  </a:schemeClr>
                </a:solidFill>
              </a:defRPr>
            </a:lvl4pPr>
            <a:lvl5pPr marL="6054974" indent="0">
              <a:buNone/>
              <a:defRPr sz="5297">
                <a:solidFill>
                  <a:schemeClr val="tx1">
                    <a:tint val="75000"/>
                  </a:schemeClr>
                </a:solidFill>
              </a:defRPr>
            </a:lvl5pPr>
            <a:lvl6pPr marL="7568717" indent="0">
              <a:buNone/>
              <a:defRPr sz="5297">
                <a:solidFill>
                  <a:schemeClr val="tx1">
                    <a:tint val="75000"/>
                  </a:schemeClr>
                </a:solidFill>
              </a:defRPr>
            </a:lvl6pPr>
            <a:lvl7pPr marL="9082461" indent="0">
              <a:buNone/>
              <a:defRPr sz="5297">
                <a:solidFill>
                  <a:schemeClr val="tx1">
                    <a:tint val="75000"/>
                  </a:schemeClr>
                </a:solidFill>
              </a:defRPr>
            </a:lvl7pPr>
            <a:lvl8pPr marL="10596204" indent="0">
              <a:buNone/>
              <a:defRPr sz="5297">
                <a:solidFill>
                  <a:schemeClr val="tx1">
                    <a:tint val="75000"/>
                  </a:schemeClr>
                </a:solidFill>
              </a:defRPr>
            </a:lvl8pPr>
            <a:lvl9pPr marL="12109948" indent="0">
              <a:buNone/>
              <a:defRPr sz="5297">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6CCE9EA-F87E-449B-A760-0CFB0069B4F4}"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922C54-ADC4-49B9-91B8-5E4CFF9AFDD4}" type="slidenum">
              <a:rPr lang="en-US" smtClean="0"/>
              <a:t>‹N°›</a:t>
            </a:fld>
            <a:endParaRPr lang="en-US"/>
          </a:p>
        </p:txBody>
      </p:sp>
    </p:spTree>
    <p:extLst>
      <p:ext uri="{BB962C8B-B14F-4D97-AF65-F5344CB8AC3E}">
        <p14:creationId xmlns:p14="http://schemas.microsoft.com/office/powerpoint/2010/main" val="34629851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081421" y="11394520"/>
            <a:ext cx="12866966" cy="2715859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15326826" y="11394520"/>
            <a:ext cx="12866966" cy="2715859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6CCE9EA-F87E-449B-A760-0CFB0069B4F4}" type="datetimeFigureOut">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922C54-ADC4-49B9-91B8-5E4CFF9AFDD4}" type="slidenum">
              <a:rPr lang="en-US" smtClean="0"/>
              <a:t>‹N°›</a:t>
            </a:fld>
            <a:endParaRPr lang="en-US"/>
          </a:p>
        </p:txBody>
      </p:sp>
    </p:spTree>
    <p:extLst>
      <p:ext uri="{BB962C8B-B14F-4D97-AF65-F5344CB8AC3E}">
        <p14:creationId xmlns:p14="http://schemas.microsoft.com/office/powerpoint/2010/main" val="6822854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278913"/>
            <a:ext cx="26112371" cy="827341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085368" y="10492870"/>
            <a:ext cx="12807832"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en-US" smtClean="0"/>
              <a:t>Edit Master text styles</a:t>
            </a:r>
          </a:p>
        </p:txBody>
      </p:sp>
      <p:sp>
        <p:nvSpPr>
          <p:cNvPr id="4" name="Content Placeholder 3"/>
          <p:cNvSpPr>
            <a:spLocks noGrp="1"/>
          </p:cNvSpPr>
          <p:nvPr>
            <p:ph sz="half" idx="2"/>
          </p:nvPr>
        </p:nvSpPr>
        <p:spPr>
          <a:xfrm>
            <a:off x="2085368" y="15635264"/>
            <a:ext cx="12807832" cy="2299711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15326828" y="10492870"/>
            <a:ext cx="12870909"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en-US" smtClean="0"/>
              <a:t>Edit Master text styles</a:t>
            </a:r>
          </a:p>
        </p:txBody>
      </p:sp>
      <p:sp>
        <p:nvSpPr>
          <p:cNvPr id="6" name="Content Placeholder 5"/>
          <p:cNvSpPr>
            <a:spLocks noGrp="1"/>
          </p:cNvSpPr>
          <p:nvPr>
            <p:ph sz="quarter" idx="4"/>
          </p:nvPr>
        </p:nvSpPr>
        <p:spPr>
          <a:xfrm>
            <a:off x="15326828" y="15635264"/>
            <a:ext cx="12870909" cy="2299711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6CCE9EA-F87E-449B-A760-0CFB0069B4F4}" type="datetimeFigureOut">
              <a:rPr lang="en-US" smtClean="0"/>
              <a:t>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922C54-ADC4-49B9-91B8-5E4CFF9AFDD4}" type="slidenum">
              <a:rPr lang="en-US" smtClean="0"/>
              <a:t>‹N°›</a:t>
            </a:fld>
            <a:endParaRPr lang="en-US"/>
          </a:p>
        </p:txBody>
      </p:sp>
    </p:spTree>
    <p:extLst>
      <p:ext uri="{BB962C8B-B14F-4D97-AF65-F5344CB8AC3E}">
        <p14:creationId xmlns:p14="http://schemas.microsoft.com/office/powerpoint/2010/main" val="41770994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6CCE9EA-F87E-449B-A760-0CFB0069B4F4}" type="datetimeFigureOut">
              <a:rPr lang="en-US" smtClean="0"/>
              <a:t>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922C54-ADC4-49B9-91B8-5E4CFF9AFDD4}" type="slidenum">
              <a:rPr lang="en-US" smtClean="0"/>
              <a:t>‹N°›</a:t>
            </a:fld>
            <a:endParaRPr lang="en-US"/>
          </a:p>
        </p:txBody>
      </p:sp>
    </p:spTree>
    <p:extLst>
      <p:ext uri="{BB962C8B-B14F-4D97-AF65-F5344CB8AC3E}">
        <p14:creationId xmlns:p14="http://schemas.microsoft.com/office/powerpoint/2010/main" val="24065273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CCE9EA-F87E-449B-A760-0CFB0069B4F4}" type="datetimeFigureOut">
              <a:rPr lang="en-US" smtClean="0"/>
              <a:t>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922C54-ADC4-49B9-91B8-5E4CFF9AFDD4}" type="slidenum">
              <a:rPr lang="en-US" smtClean="0"/>
              <a:t>‹N°›</a:t>
            </a:fld>
            <a:endParaRPr lang="en-US"/>
          </a:p>
        </p:txBody>
      </p:sp>
    </p:spTree>
    <p:extLst>
      <p:ext uri="{BB962C8B-B14F-4D97-AF65-F5344CB8AC3E}">
        <p14:creationId xmlns:p14="http://schemas.microsoft.com/office/powerpoint/2010/main" val="1935351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en-US" smtClean="0"/>
              <a:t>Click to edit Master title style</a:t>
            </a:r>
            <a:endParaRPr lang="en-US" dirty="0"/>
          </a:p>
        </p:txBody>
      </p:sp>
      <p:sp>
        <p:nvSpPr>
          <p:cNvPr id="3" name="Content Placeholder 2"/>
          <p:cNvSpPr>
            <a:spLocks noGrp="1"/>
          </p:cNvSpPr>
          <p:nvPr>
            <p:ph idx="1"/>
          </p:nvPr>
        </p:nvSpPr>
        <p:spPr>
          <a:xfrm>
            <a:off x="12870909" y="6162959"/>
            <a:ext cx="15326827" cy="30418415"/>
          </a:xfrm>
        </p:spPr>
        <p:txBody>
          <a:bodyPr/>
          <a:lstStyle>
            <a:lvl1pPr>
              <a:defRPr sz="10595"/>
            </a:lvl1pPr>
            <a:lvl2pPr>
              <a:defRPr sz="9271"/>
            </a:lvl2pPr>
            <a:lvl3pPr>
              <a:defRPr sz="7946"/>
            </a:lvl3pPr>
            <a:lvl4pPr>
              <a:defRPr sz="6622"/>
            </a:lvl4pPr>
            <a:lvl5pPr>
              <a:defRPr sz="6622"/>
            </a:lvl5pPr>
            <a:lvl6pPr>
              <a:defRPr sz="6622"/>
            </a:lvl6pPr>
            <a:lvl7pPr>
              <a:defRPr sz="6622"/>
            </a:lvl7pPr>
            <a:lvl8pPr>
              <a:defRPr sz="6622"/>
            </a:lvl8pPr>
            <a:lvl9pPr>
              <a:defRPr sz="6622"/>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en-US" smtClean="0"/>
              <a:t>Edit Master text styles</a:t>
            </a:r>
          </a:p>
        </p:txBody>
      </p:sp>
      <p:sp>
        <p:nvSpPr>
          <p:cNvPr id="5" name="Date Placeholder 4"/>
          <p:cNvSpPr>
            <a:spLocks noGrp="1"/>
          </p:cNvSpPr>
          <p:nvPr>
            <p:ph type="dt" sz="half" idx="10"/>
          </p:nvPr>
        </p:nvSpPr>
        <p:spPr/>
        <p:txBody>
          <a:bodyPr/>
          <a:lstStyle/>
          <a:p>
            <a:fld id="{D6CCE9EA-F87E-449B-A760-0CFB0069B4F4}" type="datetimeFigureOut">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922C54-ADC4-49B9-91B8-5E4CFF9AFDD4}" type="slidenum">
              <a:rPr lang="en-US" smtClean="0"/>
              <a:t>‹N°›</a:t>
            </a:fld>
            <a:endParaRPr lang="en-US"/>
          </a:p>
        </p:txBody>
      </p:sp>
    </p:spTree>
    <p:extLst>
      <p:ext uri="{BB962C8B-B14F-4D97-AF65-F5344CB8AC3E}">
        <p14:creationId xmlns:p14="http://schemas.microsoft.com/office/powerpoint/2010/main" val="38345007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870909" y="6162959"/>
            <a:ext cx="15326827" cy="30418415"/>
          </a:xfrm>
        </p:spPr>
        <p:txBody>
          <a:bodyPr anchor="t"/>
          <a:lstStyle>
            <a:lvl1pPr marL="0" indent="0">
              <a:buNone/>
              <a:defRPr sz="10595"/>
            </a:lvl1pPr>
            <a:lvl2pPr marL="1513743" indent="0">
              <a:buNone/>
              <a:defRPr sz="9271"/>
            </a:lvl2pPr>
            <a:lvl3pPr marL="3027487" indent="0">
              <a:buNone/>
              <a:defRPr sz="7946"/>
            </a:lvl3pPr>
            <a:lvl4pPr marL="4541230" indent="0">
              <a:buNone/>
              <a:defRPr sz="6622"/>
            </a:lvl4pPr>
            <a:lvl5pPr marL="6054974" indent="0">
              <a:buNone/>
              <a:defRPr sz="6622"/>
            </a:lvl5pPr>
            <a:lvl6pPr marL="7568717" indent="0">
              <a:buNone/>
              <a:defRPr sz="6622"/>
            </a:lvl6pPr>
            <a:lvl7pPr marL="9082461" indent="0">
              <a:buNone/>
              <a:defRPr sz="6622"/>
            </a:lvl7pPr>
            <a:lvl8pPr marL="10596204" indent="0">
              <a:buNone/>
              <a:defRPr sz="6622"/>
            </a:lvl8pPr>
            <a:lvl9pPr marL="12109948" indent="0">
              <a:buNone/>
              <a:defRPr sz="6622"/>
            </a:lvl9pPr>
          </a:lstStyle>
          <a:p>
            <a:r>
              <a:rPr lang="en-US" smtClean="0"/>
              <a:t>Click icon to add picture</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en-US" smtClean="0"/>
              <a:t>Edit Master text styles</a:t>
            </a:r>
          </a:p>
        </p:txBody>
      </p:sp>
      <p:sp>
        <p:nvSpPr>
          <p:cNvPr id="5" name="Date Placeholder 4"/>
          <p:cNvSpPr>
            <a:spLocks noGrp="1"/>
          </p:cNvSpPr>
          <p:nvPr>
            <p:ph type="dt" sz="half" idx="10"/>
          </p:nvPr>
        </p:nvSpPr>
        <p:spPr/>
        <p:txBody>
          <a:bodyPr/>
          <a:lstStyle/>
          <a:p>
            <a:fld id="{D6CCE9EA-F87E-449B-A760-0CFB0069B4F4}" type="datetimeFigureOut">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922C54-ADC4-49B9-91B8-5E4CFF9AFDD4}" type="slidenum">
              <a:rPr lang="en-US" smtClean="0"/>
              <a:t>‹N°›</a:t>
            </a:fld>
            <a:endParaRPr lang="en-US"/>
          </a:p>
        </p:txBody>
      </p:sp>
    </p:spTree>
    <p:extLst>
      <p:ext uri="{BB962C8B-B14F-4D97-AF65-F5344CB8AC3E}">
        <p14:creationId xmlns:p14="http://schemas.microsoft.com/office/powerpoint/2010/main" val="2058173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1" y="2278913"/>
            <a:ext cx="26112371" cy="82734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081421" y="11394520"/>
            <a:ext cx="26112371" cy="27158594"/>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081421" y="39672756"/>
            <a:ext cx="6811923" cy="2278904"/>
          </a:xfrm>
          <a:prstGeom prst="rect">
            <a:avLst/>
          </a:prstGeom>
        </p:spPr>
        <p:txBody>
          <a:bodyPr vert="horz" lIns="91440" tIns="45720" rIns="91440" bIns="45720" rtlCol="0" anchor="ctr"/>
          <a:lstStyle>
            <a:lvl1pPr algn="l">
              <a:defRPr sz="3973">
                <a:solidFill>
                  <a:schemeClr val="tx1">
                    <a:tint val="75000"/>
                  </a:schemeClr>
                </a:solidFill>
              </a:defRPr>
            </a:lvl1pPr>
          </a:lstStyle>
          <a:p>
            <a:fld id="{D6CCE9EA-F87E-449B-A760-0CFB0069B4F4}" type="datetimeFigureOut">
              <a:rPr lang="en-US" smtClean="0"/>
              <a:t>11/2/2018</a:t>
            </a:fld>
            <a:endParaRPr lang="en-US"/>
          </a:p>
        </p:txBody>
      </p:sp>
      <p:sp>
        <p:nvSpPr>
          <p:cNvPr id="5" name="Footer Placeholder 4"/>
          <p:cNvSpPr>
            <a:spLocks noGrp="1"/>
          </p:cNvSpPr>
          <p:nvPr>
            <p:ph type="ftr" sz="quarter" idx="3"/>
          </p:nvPr>
        </p:nvSpPr>
        <p:spPr>
          <a:xfrm>
            <a:off x="10028665" y="39672756"/>
            <a:ext cx="10217884" cy="2278904"/>
          </a:xfrm>
          <a:prstGeom prst="rect">
            <a:avLst/>
          </a:prstGeom>
        </p:spPr>
        <p:txBody>
          <a:bodyPr vert="horz" lIns="91440" tIns="45720" rIns="91440" bIns="45720" rtlCol="0" anchor="ctr"/>
          <a:lstStyle>
            <a:lvl1pPr algn="ctr">
              <a:defRPr sz="3973">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1381869" y="39672756"/>
            <a:ext cx="6811923" cy="2278904"/>
          </a:xfrm>
          <a:prstGeom prst="rect">
            <a:avLst/>
          </a:prstGeom>
        </p:spPr>
        <p:txBody>
          <a:bodyPr vert="horz" lIns="91440" tIns="45720" rIns="91440" bIns="45720" rtlCol="0" anchor="ctr"/>
          <a:lstStyle>
            <a:lvl1pPr algn="r">
              <a:defRPr sz="3973">
                <a:solidFill>
                  <a:schemeClr val="tx1">
                    <a:tint val="75000"/>
                  </a:schemeClr>
                </a:solidFill>
              </a:defRPr>
            </a:lvl1pPr>
          </a:lstStyle>
          <a:p>
            <a:fld id="{08922C54-ADC4-49B9-91B8-5E4CFF9AFDD4}" type="slidenum">
              <a:rPr lang="en-US" smtClean="0"/>
              <a:t>‹N°›</a:t>
            </a:fld>
            <a:endParaRPr lang="en-US"/>
          </a:p>
        </p:txBody>
      </p:sp>
    </p:spTree>
    <p:extLst>
      <p:ext uri="{BB962C8B-B14F-4D97-AF65-F5344CB8AC3E}">
        <p14:creationId xmlns:p14="http://schemas.microsoft.com/office/powerpoint/2010/main" val="59071030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3027487" rtl="0" eaLnBrk="1" latinLnBrk="0" hangingPunct="1">
        <a:lnSpc>
          <a:spcPct val="90000"/>
        </a:lnSpc>
        <a:spcBef>
          <a:spcPct val="0"/>
        </a:spcBef>
        <a:buNone/>
        <a:defRPr sz="14568" kern="1200">
          <a:solidFill>
            <a:schemeClr val="tx1"/>
          </a:solidFill>
          <a:latin typeface="+mj-lt"/>
          <a:ea typeface="+mj-ea"/>
          <a:cs typeface="+mj-cs"/>
        </a:defRPr>
      </a:lvl1pPr>
    </p:titleStyle>
    <p:bodyStyle>
      <a:lvl1pPr marL="756872" indent="-756872" algn="l" defTabSz="3027487" rtl="0" eaLnBrk="1" latinLnBrk="0" hangingPunct="1">
        <a:lnSpc>
          <a:spcPct val="90000"/>
        </a:lnSpc>
        <a:spcBef>
          <a:spcPts val="3311"/>
        </a:spcBef>
        <a:buFont typeface="Arial" panose="020B0604020202020204" pitchFamily="34" charset="0"/>
        <a:buChar char="•"/>
        <a:defRPr sz="9271" kern="1200">
          <a:solidFill>
            <a:schemeClr val="tx1"/>
          </a:solidFill>
          <a:latin typeface="+mn-lt"/>
          <a:ea typeface="+mn-ea"/>
          <a:cs typeface="+mn-cs"/>
        </a:defRPr>
      </a:lvl1pPr>
      <a:lvl2pPr marL="2270615" indent="-756872" algn="l" defTabSz="3027487" rtl="0" eaLnBrk="1" latinLnBrk="0" hangingPunct="1">
        <a:lnSpc>
          <a:spcPct val="90000"/>
        </a:lnSpc>
        <a:spcBef>
          <a:spcPts val="1655"/>
        </a:spcBef>
        <a:buFont typeface="Arial" panose="020B0604020202020204" pitchFamily="34" charset="0"/>
        <a:buChar char="•"/>
        <a:defRPr sz="7946" kern="1200">
          <a:solidFill>
            <a:schemeClr val="tx1"/>
          </a:solidFill>
          <a:latin typeface="+mn-lt"/>
          <a:ea typeface="+mn-ea"/>
          <a:cs typeface="+mn-cs"/>
        </a:defRPr>
      </a:lvl2pPr>
      <a:lvl3pPr marL="3784359" indent="-756872" algn="l" defTabSz="3027487" rtl="0" eaLnBrk="1" latinLnBrk="0" hangingPunct="1">
        <a:lnSpc>
          <a:spcPct val="90000"/>
        </a:lnSpc>
        <a:spcBef>
          <a:spcPts val="1655"/>
        </a:spcBef>
        <a:buFont typeface="Arial" panose="020B0604020202020204" pitchFamily="34" charset="0"/>
        <a:buChar char="•"/>
        <a:defRPr sz="6622" kern="1200">
          <a:solidFill>
            <a:schemeClr val="tx1"/>
          </a:solidFill>
          <a:latin typeface="+mn-lt"/>
          <a:ea typeface="+mn-ea"/>
          <a:cs typeface="+mn-cs"/>
        </a:defRPr>
      </a:lvl3pPr>
      <a:lvl4pPr marL="5298102"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4pPr>
      <a:lvl5pPr marL="681184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5pPr>
      <a:lvl6pPr marL="8325589"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p:bodyStyle>
    <p:otherStyle>
      <a:defPPr>
        <a:defRPr lang="en-US"/>
      </a:defPPr>
      <a:lvl1pPr marL="0" algn="l" defTabSz="3027487" rtl="0" eaLnBrk="1" latinLnBrk="0" hangingPunct="1">
        <a:defRPr sz="5960" kern="1200">
          <a:solidFill>
            <a:schemeClr val="tx1"/>
          </a:solidFill>
          <a:latin typeface="+mn-lt"/>
          <a:ea typeface="+mn-ea"/>
          <a:cs typeface="+mn-cs"/>
        </a:defRPr>
      </a:lvl1pPr>
      <a:lvl2pPr marL="1513743" algn="l" defTabSz="3027487" rtl="0" eaLnBrk="1" latinLnBrk="0" hangingPunct="1">
        <a:defRPr sz="5960" kern="1200">
          <a:solidFill>
            <a:schemeClr val="tx1"/>
          </a:solidFill>
          <a:latin typeface="+mn-lt"/>
          <a:ea typeface="+mn-ea"/>
          <a:cs typeface="+mn-cs"/>
        </a:defRPr>
      </a:lvl2pPr>
      <a:lvl3pPr marL="3027487" algn="l" defTabSz="3027487" rtl="0" eaLnBrk="1" latinLnBrk="0" hangingPunct="1">
        <a:defRPr sz="5960" kern="1200">
          <a:solidFill>
            <a:schemeClr val="tx1"/>
          </a:solidFill>
          <a:latin typeface="+mn-lt"/>
          <a:ea typeface="+mn-ea"/>
          <a:cs typeface="+mn-cs"/>
        </a:defRPr>
      </a:lvl3pPr>
      <a:lvl4pPr marL="4541230" algn="l" defTabSz="3027487" rtl="0" eaLnBrk="1" latinLnBrk="0" hangingPunct="1">
        <a:defRPr sz="5960" kern="1200">
          <a:solidFill>
            <a:schemeClr val="tx1"/>
          </a:solidFill>
          <a:latin typeface="+mn-lt"/>
          <a:ea typeface="+mn-ea"/>
          <a:cs typeface="+mn-cs"/>
        </a:defRPr>
      </a:lvl4pPr>
      <a:lvl5pPr marL="6054974" algn="l" defTabSz="3027487" rtl="0" eaLnBrk="1" latinLnBrk="0" hangingPunct="1">
        <a:defRPr sz="5960" kern="1200">
          <a:solidFill>
            <a:schemeClr val="tx1"/>
          </a:solidFill>
          <a:latin typeface="+mn-lt"/>
          <a:ea typeface="+mn-ea"/>
          <a:cs typeface="+mn-cs"/>
        </a:defRPr>
      </a:lvl5pPr>
      <a:lvl6pPr marL="7568717" algn="l" defTabSz="3027487" rtl="0" eaLnBrk="1" latinLnBrk="0" hangingPunct="1">
        <a:defRPr sz="5960" kern="1200">
          <a:solidFill>
            <a:schemeClr val="tx1"/>
          </a:solidFill>
          <a:latin typeface="+mn-lt"/>
          <a:ea typeface="+mn-ea"/>
          <a:cs typeface="+mn-cs"/>
        </a:defRPr>
      </a:lvl6pPr>
      <a:lvl7pPr marL="9082461" algn="l" defTabSz="3027487" rtl="0" eaLnBrk="1" latinLnBrk="0" hangingPunct="1">
        <a:defRPr sz="5960" kern="1200">
          <a:solidFill>
            <a:schemeClr val="tx1"/>
          </a:solidFill>
          <a:latin typeface="+mn-lt"/>
          <a:ea typeface="+mn-ea"/>
          <a:cs typeface="+mn-cs"/>
        </a:defRPr>
      </a:lvl7pPr>
      <a:lvl8pPr marL="10596204" algn="l" defTabSz="3027487" rtl="0" eaLnBrk="1" latinLnBrk="0" hangingPunct="1">
        <a:defRPr sz="5960" kern="1200">
          <a:solidFill>
            <a:schemeClr val="tx1"/>
          </a:solidFill>
          <a:latin typeface="+mn-lt"/>
          <a:ea typeface="+mn-ea"/>
          <a:cs typeface="+mn-cs"/>
        </a:defRPr>
      </a:lvl8pPr>
      <a:lvl9pPr marL="12109948" algn="l" defTabSz="3027487" rtl="0" eaLnBrk="1" latinLnBrk="0" hangingPunct="1">
        <a:defRPr sz="5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6" name="TextBox 5"/>
          <p:cNvSpPr txBox="1"/>
          <p:nvPr/>
        </p:nvSpPr>
        <p:spPr>
          <a:xfrm>
            <a:off x="-1" y="-68002"/>
            <a:ext cx="30275213" cy="7063472"/>
          </a:xfrm>
          <a:prstGeom prst="rect">
            <a:avLst/>
          </a:prstGeom>
          <a:solidFill>
            <a:schemeClr val="tx2"/>
          </a:solidFill>
        </p:spPr>
        <p:txBody>
          <a:bodyPr wrap="square" rtlCol="0">
            <a:spAutoFit/>
          </a:bodyPr>
          <a:lstStyle/>
          <a:p>
            <a:pPr algn="ctr">
              <a:lnSpc>
                <a:spcPct val="150000"/>
              </a:lnSpc>
            </a:pPr>
            <a:r>
              <a:rPr lang="en-US" sz="6600" b="1" dirty="0">
                <a:solidFill>
                  <a:schemeClr val="bg1"/>
                </a:solidFill>
              </a:rPr>
              <a:t>TUNISIA’S PLAN TO DEVELOP A NEW LEGAL AND </a:t>
            </a:r>
            <a:r>
              <a:rPr lang="en-US" sz="6600" b="1" dirty="0" smtClean="0">
                <a:solidFill>
                  <a:schemeClr val="bg1"/>
                </a:solidFill>
              </a:rPr>
              <a:t>REGULATORY</a:t>
            </a:r>
          </a:p>
          <a:p>
            <a:pPr algn="ctr">
              <a:lnSpc>
                <a:spcPct val="150000"/>
              </a:lnSpc>
            </a:pPr>
            <a:r>
              <a:rPr lang="en-US" sz="6600" b="1" dirty="0">
                <a:solidFill>
                  <a:schemeClr val="bg1"/>
                </a:solidFill>
              </a:rPr>
              <a:t>FRAMEWORK TO BRING THE ADDITIONAL PROTOCOL INTO </a:t>
            </a:r>
            <a:r>
              <a:rPr lang="en-US" sz="6600" b="1" dirty="0" smtClean="0">
                <a:solidFill>
                  <a:schemeClr val="bg1"/>
                </a:solidFill>
              </a:rPr>
              <a:t>FORCE</a:t>
            </a:r>
          </a:p>
          <a:p>
            <a:pPr algn="ctr">
              <a:lnSpc>
                <a:spcPct val="150000"/>
              </a:lnSpc>
            </a:pPr>
            <a:r>
              <a:rPr lang="en-US" sz="6000" dirty="0" smtClean="0">
                <a:solidFill>
                  <a:schemeClr val="bg1"/>
                </a:solidFill>
              </a:rPr>
              <a:t>Adel Riahi</a:t>
            </a:r>
          </a:p>
          <a:p>
            <a:pPr algn="ctr">
              <a:lnSpc>
                <a:spcPts val="6000"/>
              </a:lnSpc>
            </a:pPr>
            <a:r>
              <a:rPr lang="en-US" sz="6000" dirty="0" smtClean="0">
                <a:solidFill>
                  <a:schemeClr val="bg1"/>
                </a:solidFill>
              </a:rPr>
              <a:t>Nafaa Reguigui</a:t>
            </a:r>
            <a:endParaRPr lang="en-US" sz="6000" dirty="0">
              <a:solidFill>
                <a:schemeClr val="bg1"/>
              </a:solidFill>
            </a:endParaRPr>
          </a:p>
          <a:p>
            <a:pPr algn="ctr">
              <a:lnSpc>
                <a:spcPts val="6914"/>
              </a:lnSpc>
            </a:pPr>
            <a:r>
              <a:rPr lang="en-US" sz="6000" dirty="0">
                <a:solidFill>
                  <a:schemeClr val="bg1"/>
                </a:solidFill>
              </a:rPr>
              <a:t>National Centre of Nuclear Sciences and </a:t>
            </a:r>
            <a:r>
              <a:rPr lang="en-US" sz="6000" dirty="0" smtClean="0">
                <a:solidFill>
                  <a:schemeClr val="bg1"/>
                </a:solidFill>
              </a:rPr>
              <a:t>Technology</a:t>
            </a:r>
          </a:p>
          <a:p>
            <a:pPr algn="ctr">
              <a:lnSpc>
                <a:spcPts val="6914"/>
              </a:lnSpc>
            </a:pPr>
            <a:r>
              <a:rPr lang="en-US" sz="5400" dirty="0" smtClean="0">
                <a:solidFill>
                  <a:schemeClr val="bg1"/>
                </a:solidFill>
              </a:rPr>
              <a:t>A.riahi@cnstn.rnrt.tn/ n.reguigui</a:t>
            </a:r>
            <a:r>
              <a:rPr lang="en-US" sz="5400" dirty="0">
                <a:solidFill>
                  <a:schemeClr val="bg1"/>
                </a:solidFill>
              </a:rPr>
              <a:t>@cnstn.rnrt.tn</a:t>
            </a:r>
            <a:endParaRPr lang="en-US" sz="5400" b="1" dirty="0">
              <a:solidFill>
                <a:schemeClr val="bg1"/>
              </a:solidFill>
            </a:endParaRPr>
          </a:p>
        </p:txBody>
      </p:sp>
      <p:sp>
        <p:nvSpPr>
          <p:cNvPr id="14" name="Text Box 242"/>
          <p:cNvSpPr txBox="1">
            <a:spLocks noChangeArrowheads="1"/>
          </p:cNvSpPr>
          <p:nvPr/>
        </p:nvSpPr>
        <p:spPr bwMode="auto">
          <a:xfrm>
            <a:off x="556737" y="8300134"/>
            <a:ext cx="14485519" cy="5337582"/>
          </a:xfrm>
          <a:prstGeom prst="rect">
            <a:avLst/>
          </a:prstGeom>
          <a:solidFill>
            <a:schemeClr val="bg1"/>
          </a:solidFill>
          <a:ln w="57150" cmpd="thinThick">
            <a:noFill/>
            <a:miter lim="800000"/>
          </a:ln>
          <a:extLst/>
        </p:spPr>
        <p:txBody>
          <a:bodyPr wrap="square" lIns="182880" tIns="91440" rIns="182880" bIns="182880">
            <a:spAutoFit/>
          </a:bodyPr>
          <a:lstStyle>
            <a:defPPr>
              <a:defRPr kern="1200" smtId="4294967295"/>
            </a:defPPr>
            <a:lvl1pPr marL="228600" indent="-228600" defTabSz="612775">
              <a:defRPr sz="2400">
                <a:solidFill>
                  <a:schemeClr val="tx1"/>
                </a:solidFill>
                <a:latin typeface="Times New Roman" pitchFamily="18" charset="0"/>
              </a:defRPr>
            </a:lvl1pPr>
            <a:lvl2pPr marL="742950" indent="-285750" defTabSz="612775">
              <a:defRPr sz="2400">
                <a:solidFill>
                  <a:schemeClr val="tx1"/>
                </a:solidFill>
                <a:latin typeface="Times New Roman" pitchFamily="18" charset="0"/>
              </a:defRPr>
            </a:lvl2pPr>
            <a:lvl3pPr marL="1143000" indent="-228600" defTabSz="612775">
              <a:defRPr sz="2400">
                <a:solidFill>
                  <a:schemeClr val="tx1"/>
                </a:solidFill>
                <a:latin typeface="Times New Roman" pitchFamily="18" charset="0"/>
              </a:defRPr>
            </a:lvl3pPr>
            <a:lvl4pPr marL="1600200" indent="-228600" defTabSz="612775">
              <a:defRPr sz="2400">
                <a:solidFill>
                  <a:schemeClr val="tx1"/>
                </a:solidFill>
                <a:latin typeface="Times New Roman" pitchFamily="18" charset="0"/>
              </a:defRPr>
            </a:lvl4pPr>
            <a:lvl5pPr marL="2057400" indent="-228600" defTabSz="612775">
              <a:defRPr sz="2400">
                <a:solidFill>
                  <a:schemeClr val="tx1"/>
                </a:solidFill>
                <a:latin typeface="Times New Roman" pitchFamily="18" charset="0"/>
              </a:defRPr>
            </a:lvl5pPr>
            <a:lvl6pPr marL="2514600" indent="-228600" defTabSz="612775" eaLnBrk="0" fontAlgn="base" hangingPunct="0">
              <a:spcBef>
                <a:spcPct val="0"/>
              </a:spcBef>
              <a:spcAft>
                <a:spcPct val="0"/>
              </a:spcAft>
              <a:defRPr sz="2400">
                <a:solidFill>
                  <a:schemeClr val="tx1"/>
                </a:solidFill>
                <a:latin typeface="Times New Roman" pitchFamily="18" charset="0"/>
              </a:defRPr>
            </a:lvl6pPr>
            <a:lvl7pPr marL="2971800" indent="-228600" defTabSz="612775" eaLnBrk="0" fontAlgn="base" hangingPunct="0">
              <a:spcBef>
                <a:spcPct val="0"/>
              </a:spcBef>
              <a:spcAft>
                <a:spcPct val="0"/>
              </a:spcAft>
              <a:defRPr sz="2400">
                <a:solidFill>
                  <a:schemeClr val="tx1"/>
                </a:solidFill>
                <a:latin typeface="Times New Roman" pitchFamily="18" charset="0"/>
              </a:defRPr>
            </a:lvl7pPr>
            <a:lvl8pPr marL="3429000" indent="-228600" defTabSz="612775" eaLnBrk="0" fontAlgn="base" hangingPunct="0">
              <a:spcBef>
                <a:spcPct val="0"/>
              </a:spcBef>
              <a:spcAft>
                <a:spcPct val="0"/>
              </a:spcAft>
              <a:defRPr sz="2400">
                <a:solidFill>
                  <a:schemeClr val="tx1"/>
                </a:solidFill>
                <a:latin typeface="Times New Roman" pitchFamily="18" charset="0"/>
              </a:defRPr>
            </a:lvl8pPr>
            <a:lvl9pPr marL="3886200" indent="-228600" defTabSz="612775" eaLnBrk="0" fontAlgn="base" hangingPunct="0">
              <a:spcBef>
                <a:spcPct val="0"/>
              </a:spcBef>
              <a:spcAft>
                <a:spcPct val="0"/>
              </a:spcAft>
              <a:defRPr sz="2400">
                <a:solidFill>
                  <a:schemeClr val="tx1"/>
                </a:solidFill>
                <a:latin typeface="Times New Roman" pitchFamily="18" charset="0"/>
              </a:defRPr>
            </a:lvl9pPr>
          </a:lstStyle>
          <a:p>
            <a:pPr algn="just">
              <a:lnSpc>
                <a:spcPct val="120000"/>
              </a:lnSpc>
              <a:buFontTx/>
              <a:buChar char="•"/>
            </a:pPr>
            <a:endParaRPr lang="en-GB" sz="1800" dirty="0" smtClean="0">
              <a:latin typeface="+mn-lt"/>
            </a:endParaRPr>
          </a:p>
          <a:p>
            <a:pPr algn="just">
              <a:lnSpc>
                <a:spcPct val="120000"/>
              </a:lnSpc>
              <a:buFontTx/>
              <a:buChar char="•"/>
            </a:pPr>
            <a:r>
              <a:rPr lang="en-GB" sz="3600" dirty="0" smtClean="0">
                <a:latin typeface="+mn-lt"/>
              </a:rPr>
              <a:t>Tunisia </a:t>
            </a:r>
            <a:r>
              <a:rPr lang="en-GB" sz="3600" dirty="0">
                <a:latin typeface="+mn-lt"/>
              </a:rPr>
              <a:t>signed </a:t>
            </a:r>
            <a:r>
              <a:rPr lang="en-GB" sz="3600" dirty="0" smtClean="0">
                <a:latin typeface="+mn-lt"/>
              </a:rPr>
              <a:t>but did </a:t>
            </a:r>
            <a:r>
              <a:rPr lang="en-GB" sz="3600" dirty="0">
                <a:latin typeface="+mn-lt"/>
              </a:rPr>
              <a:t>not </a:t>
            </a:r>
            <a:r>
              <a:rPr lang="en-GB" sz="3600" dirty="0" smtClean="0">
                <a:latin typeface="+mn-lt"/>
              </a:rPr>
              <a:t>ratify its AP due </a:t>
            </a:r>
            <a:r>
              <a:rPr lang="en-GB" sz="3600" dirty="0">
                <a:latin typeface="+mn-lt"/>
              </a:rPr>
              <a:t>to the </a:t>
            </a:r>
            <a:r>
              <a:rPr lang="en-GB" sz="3600" dirty="0" smtClean="0">
                <a:latin typeface="+mn-lt"/>
              </a:rPr>
              <a:t>current legal </a:t>
            </a:r>
            <a:r>
              <a:rPr lang="en-GB" sz="3600" dirty="0">
                <a:latin typeface="+mn-lt"/>
              </a:rPr>
              <a:t>and regulatory system that is not suitable for </a:t>
            </a:r>
            <a:r>
              <a:rPr lang="en-GB" sz="3600" dirty="0" smtClean="0">
                <a:latin typeface="+mn-lt"/>
              </a:rPr>
              <a:t>effective </a:t>
            </a:r>
            <a:r>
              <a:rPr lang="en-GB" sz="3600" dirty="0">
                <a:latin typeface="+mn-lt"/>
              </a:rPr>
              <a:t>implementation </a:t>
            </a:r>
            <a:r>
              <a:rPr lang="en-GB" sz="3600" dirty="0" smtClean="0">
                <a:latin typeface="+mn-lt"/>
              </a:rPr>
              <a:t>of AP</a:t>
            </a:r>
          </a:p>
          <a:p>
            <a:pPr algn="just">
              <a:lnSpc>
                <a:spcPct val="120000"/>
              </a:lnSpc>
              <a:buFontTx/>
              <a:buChar char="•"/>
            </a:pPr>
            <a:r>
              <a:rPr lang="en-GB" sz="3600" dirty="0" smtClean="0">
                <a:latin typeface="+mn-lt"/>
              </a:rPr>
              <a:t>The National Atomic Energy Commission took </a:t>
            </a:r>
            <a:r>
              <a:rPr lang="en-GB" sz="3600" dirty="0">
                <a:latin typeface="+mn-lt"/>
              </a:rPr>
              <a:t>the decision </a:t>
            </a:r>
            <a:r>
              <a:rPr lang="en-GB" sz="3600" dirty="0" smtClean="0">
                <a:latin typeface="+mn-lt"/>
              </a:rPr>
              <a:t>to establish a </a:t>
            </a:r>
            <a:r>
              <a:rPr lang="en-GB" sz="3600" dirty="0">
                <a:latin typeface="+mn-lt"/>
              </a:rPr>
              <a:t>new </a:t>
            </a:r>
            <a:r>
              <a:rPr lang="en-GB" sz="3600" dirty="0" smtClean="0">
                <a:latin typeface="+mn-lt"/>
              </a:rPr>
              <a:t>comprehensive legislative </a:t>
            </a:r>
            <a:r>
              <a:rPr lang="en-GB" sz="3600" dirty="0">
                <a:latin typeface="+mn-lt"/>
              </a:rPr>
              <a:t>and regulatory </a:t>
            </a:r>
            <a:r>
              <a:rPr lang="en-GB" sz="3600" dirty="0" smtClean="0">
                <a:latin typeface="+mn-lt"/>
              </a:rPr>
              <a:t>framework. </a:t>
            </a:r>
          </a:p>
          <a:p>
            <a:pPr algn="just">
              <a:lnSpc>
                <a:spcPct val="120000"/>
              </a:lnSpc>
              <a:buFontTx/>
              <a:buChar char="•"/>
            </a:pPr>
            <a:r>
              <a:rPr lang="en-GB" sz="3600" dirty="0" smtClean="0">
                <a:latin typeface="+mn-lt"/>
              </a:rPr>
              <a:t>The </a:t>
            </a:r>
            <a:r>
              <a:rPr lang="en-GB" sz="3600" dirty="0">
                <a:latin typeface="+mn-lt"/>
              </a:rPr>
              <a:t>expert team prepared and submitted to the government a draft of a comprehensive nuclear law that dedicated a whole chapter on </a:t>
            </a:r>
            <a:r>
              <a:rPr lang="en-US" sz="3600" dirty="0">
                <a:latin typeface="+mn-lt"/>
              </a:rPr>
              <a:t>Safeguards and Monitoring of Nuclear Material Import and Export. </a:t>
            </a:r>
            <a:endParaRPr lang="en-US" altLang="ja-JP" sz="3600" dirty="0">
              <a:solidFill>
                <a:schemeClr val="tx1">
                  <a:lumMod val="75000"/>
                  <a:lumOff val="25000"/>
                </a:schemeClr>
              </a:solidFill>
              <a:latin typeface="+mn-lt"/>
              <a:ea typeface="ＭＳ Ｐゴシック" charset="-128"/>
            </a:endParaRPr>
          </a:p>
        </p:txBody>
      </p:sp>
      <p:sp>
        <p:nvSpPr>
          <p:cNvPr id="17" name="Text Box 248"/>
          <p:cNvSpPr txBox="1">
            <a:spLocks noChangeArrowheads="1"/>
          </p:cNvSpPr>
          <p:nvPr/>
        </p:nvSpPr>
        <p:spPr bwMode="auto">
          <a:xfrm>
            <a:off x="585243" y="7136224"/>
            <a:ext cx="14457013" cy="783347"/>
          </a:xfrm>
          <a:prstGeom prst="rect">
            <a:avLst/>
          </a:prstGeom>
          <a:solidFill>
            <a:schemeClr val="tx2"/>
          </a:solidFill>
          <a:ln w="19050">
            <a:noFill/>
            <a:miter lim="800000"/>
          </a:ln>
        </p:spPr>
        <p:txBody>
          <a:bodyPr wrap="square">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zh-CN" sz="4400" b="1" dirty="0" smtClean="0">
                <a:solidFill>
                  <a:schemeClr val="bg1"/>
                </a:solidFill>
                <a:latin typeface="+mn-lt"/>
                <a:ea typeface="SimSun" pitchFamily="2" charset="-122"/>
                <a:cs typeface="Lucida Sans" pitchFamily="34" charset="0"/>
              </a:rPr>
              <a:t>ABSTRACT</a:t>
            </a:r>
            <a:endParaRPr lang="en-US" altLang="zh-CN" sz="3200" b="1" dirty="0">
              <a:solidFill>
                <a:schemeClr val="bg1"/>
              </a:solidFill>
              <a:latin typeface="+mn-lt"/>
              <a:ea typeface="SimSun" pitchFamily="2" charset="-122"/>
              <a:cs typeface="Lucida Sans" pitchFamily="34" charset="0"/>
            </a:endParaRPr>
          </a:p>
        </p:txBody>
      </p:sp>
      <p:sp>
        <p:nvSpPr>
          <p:cNvPr id="18" name="Text Box 263"/>
          <p:cNvSpPr txBox="1">
            <a:spLocks noChangeArrowheads="1"/>
          </p:cNvSpPr>
          <p:nvPr/>
        </p:nvSpPr>
        <p:spPr bwMode="auto">
          <a:xfrm>
            <a:off x="15450670" y="8027939"/>
            <a:ext cx="14399999" cy="10658302"/>
          </a:xfrm>
          <a:prstGeom prst="rect">
            <a:avLst/>
          </a:prstGeom>
          <a:solidFill>
            <a:schemeClr val="bg1"/>
          </a:solidFill>
          <a:ln w="57150" cmpd="thinThick">
            <a:noFill/>
            <a:miter lim="800000"/>
          </a:ln>
          <a:extLst/>
        </p:spPr>
        <p:txBody>
          <a:bodyPr wrap="square" lIns="182880" tIns="91440" rIns="182880" bIns="182880">
            <a:spAutoFit/>
          </a:bodyPr>
          <a:lstStyle>
            <a:defPPr>
              <a:defRPr kern="1200" smtId="4294967295"/>
            </a:defPPr>
            <a:lvl1pPr>
              <a:defRPr sz="2400">
                <a:solidFill>
                  <a:schemeClr val="tx1"/>
                </a:solidFill>
                <a:latin typeface="Times New Roman" pitchFamily="18" charset="0"/>
              </a:defRPr>
            </a:lvl1pPr>
            <a:lvl2pPr marL="685800" indent="-22860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nSpc>
                <a:spcPct val="125000"/>
              </a:lnSpc>
            </a:pPr>
            <a:r>
              <a:rPr lang="en-US" altLang="ja-JP" sz="3600" b="1" dirty="0" smtClean="0">
                <a:latin typeface="+mn-lt"/>
                <a:ea typeface="ＭＳ Ｐゴシック" charset="-128"/>
              </a:rPr>
              <a:t>A Comprehensive Nuclear Law (</a:t>
            </a:r>
            <a:r>
              <a:rPr lang="en-US" altLang="ja-JP" sz="3600" dirty="0" smtClean="0">
                <a:latin typeface="+mn-lt"/>
                <a:ea typeface="ＭＳ Ｐゴシック" charset="-128"/>
              </a:rPr>
              <a:t>submitted </a:t>
            </a:r>
            <a:r>
              <a:rPr lang="en-US" altLang="ja-JP" sz="3600" dirty="0">
                <a:latin typeface="+mn-lt"/>
                <a:ea typeface="ＭＳ Ｐゴシック" charset="-128"/>
              </a:rPr>
              <a:t>to the </a:t>
            </a:r>
            <a:r>
              <a:rPr lang="en-US" altLang="ja-JP" sz="3600" dirty="0" smtClean="0">
                <a:latin typeface="+mn-lt"/>
                <a:ea typeface="ＭＳ Ｐゴシック" charset="-128"/>
              </a:rPr>
              <a:t>government)</a:t>
            </a:r>
            <a:endParaRPr lang="en-US" altLang="ja-JP" sz="2000" dirty="0" smtClean="0">
              <a:latin typeface="+mn-lt"/>
              <a:ea typeface="ＭＳ Ｐゴシック" charset="-128"/>
            </a:endParaRPr>
          </a:p>
          <a:p>
            <a:pPr>
              <a:lnSpc>
                <a:spcPct val="125000"/>
              </a:lnSpc>
            </a:pPr>
            <a:endParaRPr lang="en-US" altLang="ja-JP" sz="2000" b="1" dirty="0">
              <a:latin typeface="+mn-lt"/>
              <a:ea typeface="ＭＳ Ｐゴシック" charset="-128"/>
            </a:endParaRPr>
          </a:p>
          <a:p>
            <a:pPr marL="571500" indent="-571500">
              <a:lnSpc>
                <a:spcPct val="125000"/>
              </a:lnSpc>
              <a:buFont typeface="Arial" panose="020B0604020202020204" pitchFamily="34" charset="0"/>
              <a:buChar char="•"/>
            </a:pPr>
            <a:r>
              <a:rPr lang="en-US" altLang="ja-JP" sz="3600" dirty="0" smtClean="0">
                <a:latin typeface="+mn-lt"/>
                <a:ea typeface="ＭＳ Ｐゴシック" charset="-128"/>
              </a:rPr>
              <a:t>covering </a:t>
            </a:r>
            <a:r>
              <a:rPr lang="en-US" altLang="ja-JP" sz="3600" b="1" dirty="0">
                <a:latin typeface="+mn-lt"/>
                <a:ea typeface="ＭＳ Ｐゴシック" charset="-128"/>
              </a:rPr>
              <a:t>safety</a:t>
            </a:r>
            <a:r>
              <a:rPr lang="en-US" altLang="ja-JP" sz="3600" dirty="0">
                <a:latin typeface="+mn-lt"/>
                <a:ea typeface="ＭＳ Ｐゴシック" charset="-128"/>
              </a:rPr>
              <a:t>, </a:t>
            </a:r>
            <a:r>
              <a:rPr lang="en-US" altLang="ja-JP" sz="3600" b="1" dirty="0">
                <a:latin typeface="+mn-lt"/>
                <a:ea typeface="ＭＳ Ｐゴシック" charset="-128"/>
              </a:rPr>
              <a:t>security</a:t>
            </a:r>
            <a:r>
              <a:rPr lang="en-US" altLang="ja-JP" sz="3600" dirty="0">
                <a:latin typeface="+mn-lt"/>
                <a:ea typeface="ＭＳ Ｐゴシック" charset="-128"/>
              </a:rPr>
              <a:t> and </a:t>
            </a:r>
            <a:r>
              <a:rPr lang="en-US" altLang="ja-JP" sz="3600" b="1" dirty="0">
                <a:latin typeface="+mn-lt"/>
                <a:ea typeface="ＭＳ Ｐゴシック" charset="-128"/>
              </a:rPr>
              <a:t>safeguards</a:t>
            </a:r>
            <a:r>
              <a:rPr lang="en-US" altLang="ja-JP" sz="3600" dirty="0">
                <a:latin typeface="+mn-lt"/>
                <a:ea typeface="ＭＳ Ｐゴシック" charset="-128"/>
              </a:rPr>
              <a:t>, as well as </a:t>
            </a:r>
            <a:r>
              <a:rPr lang="en-US" altLang="ja-JP" sz="3600" b="1" dirty="0">
                <a:latin typeface="+mn-lt"/>
                <a:ea typeface="ＭＳ Ｐゴシック" charset="-128"/>
              </a:rPr>
              <a:t>liability</a:t>
            </a:r>
            <a:r>
              <a:rPr lang="en-US" altLang="ja-JP" sz="3600" dirty="0">
                <a:latin typeface="+mn-lt"/>
                <a:ea typeface="ＭＳ Ｐゴシック" charset="-128"/>
              </a:rPr>
              <a:t> for nuclear </a:t>
            </a:r>
            <a:r>
              <a:rPr lang="en-US" altLang="ja-JP" sz="3600" dirty="0" smtClean="0">
                <a:latin typeface="+mn-lt"/>
                <a:ea typeface="ＭＳ Ｐゴシック" charset="-128"/>
              </a:rPr>
              <a:t>damage and establishing a new </a:t>
            </a:r>
            <a:r>
              <a:rPr lang="en-US" altLang="ja-JP" sz="3600" b="1" dirty="0" smtClean="0">
                <a:latin typeface="+mn-lt"/>
                <a:ea typeface="ＭＳ Ｐゴシック" charset="-128"/>
              </a:rPr>
              <a:t>Regulatory Body </a:t>
            </a:r>
            <a:r>
              <a:rPr lang="en-US" altLang="ja-JP" sz="3600" dirty="0" smtClean="0">
                <a:latin typeface="+mn-lt"/>
                <a:ea typeface="ＭＳ Ｐゴシック" charset="-128"/>
              </a:rPr>
              <a:t>called National Nuclear Safety Commission</a:t>
            </a:r>
            <a:endParaRPr lang="en-US" altLang="ja-JP" sz="2000" dirty="0" smtClean="0">
              <a:latin typeface="+mn-lt"/>
              <a:ea typeface="ＭＳ Ｐゴシック" charset="-128"/>
            </a:endParaRPr>
          </a:p>
          <a:p>
            <a:pPr marL="571500" indent="-571500">
              <a:lnSpc>
                <a:spcPct val="125000"/>
              </a:lnSpc>
              <a:buFont typeface="Arial" panose="020B0604020202020204" pitchFamily="34" charset="0"/>
              <a:buChar char="•"/>
            </a:pPr>
            <a:endParaRPr lang="en-US" altLang="zh-CN" sz="2000" dirty="0">
              <a:latin typeface="+mn-lt"/>
              <a:ea typeface="ＭＳ Ｐゴシック" charset="-128"/>
            </a:endParaRPr>
          </a:p>
          <a:p>
            <a:pPr marL="0" lvl="1" indent="0">
              <a:lnSpc>
                <a:spcPct val="125000"/>
              </a:lnSpc>
            </a:pPr>
            <a:r>
              <a:rPr lang="en-US" altLang="zh-CN" sz="3600" b="1" dirty="0" smtClean="0">
                <a:latin typeface="+mn-lt"/>
                <a:ea typeface="ＭＳ Ｐゴシック" charset="-128"/>
              </a:rPr>
              <a:t>Main provision of the new Law as related to SG and AP</a:t>
            </a:r>
          </a:p>
          <a:p>
            <a:pPr marL="571500" lvl="1" indent="-571500" algn="just" defTabSz="612775">
              <a:lnSpc>
                <a:spcPct val="120000"/>
              </a:lnSpc>
              <a:buFont typeface="Arial" panose="020B0604020202020204" pitchFamily="34" charset="0"/>
              <a:buChar char="•"/>
            </a:pPr>
            <a:r>
              <a:rPr lang="en-US" altLang="zh-CN" sz="3600" dirty="0" smtClean="0">
                <a:latin typeface="+mn-lt"/>
              </a:rPr>
              <a:t>Covers Safeguards </a:t>
            </a:r>
            <a:r>
              <a:rPr lang="en-US" altLang="zh-CN" sz="3600" dirty="0">
                <a:latin typeface="+mn-lt"/>
              </a:rPr>
              <a:t>and control of Import and </a:t>
            </a:r>
            <a:r>
              <a:rPr lang="en-US" altLang="zh-CN" sz="3600" dirty="0" smtClean="0">
                <a:latin typeface="+mn-lt"/>
              </a:rPr>
              <a:t>Export of Nuclear </a:t>
            </a:r>
            <a:r>
              <a:rPr lang="en-US" altLang="zh-CN" sz="3600" dirty="0">
                <a:latin typeface="+mn-lt"/>
              </a:rPr>
              <a:t>Materials. </a:t>
            </a:r>
          </a:p>
          <a:p>
            <a:pPr marL="571500" lvl="1" indent="-571500" algn="just" defTabSz="612775">
              <a:lnSpc>
                <a:spcPct val="120000"/>
              </a:lnSpc>
              <a:buFont typeface="Arial" panose="020B0604020202020204" pitchFamily="34" charset="0"/>
              <a:buChar char="•"/>
            </a:pPr>
            <a:r>
              <a:rPr lang="en-US" altLang="zh-CN" sz="3600" dirty="0">
                <a:latin typeface="+mn-lt"/>
              </a:rPr>
              <a:t> </a:t>
            </a:r>
            <a:r>
              <a:rPr lang="en-US" altLang="zh-CN" sz="3600" dirty="0" smtClean="0">
                <a:latin typeface="+mn-lt"/>
              </a:rPr>
              <a:t>Includes </a:t>
            </a:r>
            <a:r>
              <a:rPr lang="en-US" altLang="zh-CN" sz="3600" dirty="0">
                <a:latin typeface="+mn-lt"/>
              </a:rPr>
              <a:t>provisions establishing a national system for the implementation of the </a:t>
            </a:r>
            <a:r>
              <a:rPr lang="en-US" altLang="zh-CN" sz="3600" dirty="0" smtClean="0">
                <a:latin typeface="+mn-lt"/>
              </a:rPr>
              <a:t>AP.</a:t>
            </a:r>
            <a:endParaRPr lang="en-US" altLang="zh-CN" sz="3600" dirty="0">
              <a:latin typeface="+mn-lt"/>
            </a:endParaRPr>
          </a:p>
          <a:p>
            <a:pPr marL="571500" indent="-571500">
              <a:lnSpc>
                <a:spcPct val="125000"/>
              </a:lnSpc>
              <a:buFont typeface="Arial" panose="020B0604020202020204" pitchFamily="34" charset="0"/>
              <a:buChar char="•"/>
            </a:pPr>
            <a:r>
              <a:rPr lang="en-US" altLang="zh-CN" sz="3600" dirty="0">
                <a:latin typeface="+mn-lt"/>
              </a:rPr>
              <a:t>The decrees of application will provide detailed regulatory provisions that will constitute a clear basis for an effective implementation of all obligations under the </a:t>
            </a:r>
            <a:r>
              <a:rPr lang="en-US" altLang="zh-CN" sz="3600" dirty="0" smtClean="0">
                <a:latin typeface="+mn-lt"/>
              </a:rPr>
              <a:t>AP</a:t>
            </a:r>
          </a:p>
          <a:p>
            <a:pPr marL="571500" indent="-571500">
              <a:lnSpc>
                <a:spcPct val="125000"/>
              </a:lnSpc>
              <a:buFont typeface="Arial" panose="020B0604020202020204" pitchFamily="34" charset="0"/>
              <a:buChar char="•"/>
            </a:pPr>
            <a:r>
              <a:rPr lang="en-US" altLang="zh-CN" sz="3600" dirty="0" smtClean="0">
                <a:latin typeface="+mn-lt"/>
              </a:rPr>
              <a:t>The regulatory body shall publish guidance, forms</a:t>
            </a:r>
            <a:r>
              <a:rPr lang="en-US" altLang="zh-CN" sz="3600" dirty="0">
                <a:latin typeface="+mn-lt"/>
              </a:rPr>
              <a:t>, methods and procedures and deadlines for submitting different Additional Protocol declarations </a:t>
            </a:r>
            <a:r>
              <a:rPr lang="en-US" altLang="zh-CN" sz="3600" dirty="0" smtClean="0">
                <a:latin typeface="+mn-lt"/>
              </a:rPr>
              <a:t> </a:t>
            </a:r>
            <a:endParaRPr lang="en-US" altLang="zh-CN" sz="3600" dirty="0">
              <a:latin typeface="+mn-lt"/>
            </a:endParaRPr>
          </a:p>
        </p:txBody>
      </p:sp>
      <p:sp>
        <p:nvSpPr>
          <p:cNvPr id="25" name="Text Box 248"/>
          <p:cNvSpPr txBox="1">
            <a:spLocks noChangeArrowheads="1"/>
          </p:cNvSpPr>
          <p:nvPr/>
        </p:nvSpPr>
        <p:spPr bwMode="auto">
          <a:xfrm>
            <a:off x="15450669" y="7150375"/>
            <a:ext cx="14400000" cy="769441"/>
          </a:xfrm>
          <a:prstGeom prst="rect">
            <a:avLst/>
          </a:prstGeom>
          <a:solidFill>
            <a:schemeClr val="tx2"/>
          </a:solidFill>
          <a:ln w="19050">
            <a:noFill/>
            <a:miter lim="800000"/>
          </a:ln>
        </p:spPr>
        <p:txBody>
          <a:bodyPr wrap="square">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zh-CN" sz="4400" b="1" dirty="0" smtClean="0">
                <a:solidFill>
                  <a:schemeClr val="bg1"/>
                </a:solidFill>
                <a:latin typeface="+mn-lt"/>
                <a:ea typeface="SimSun" pitchFamily="2" charset="-122"/>
                <a:cs typeface="Lucida Sans" pitchFamily="34" charset="0"/>
              </a:rPr>
              <a:t>OUTCOME</a:t>
            </a:r>
            <a:endParaRPr lang="en-US" altLang="zh-CN" sz="3200" b="1" dirty="0">
              <a:solidFill>
                <a:schemeClr val="bg1"/>
              </a:solidFill>
              <a:latin typeface="+mn-lt"/>
              <a:ea typeface="SimSun" pitchFamily="2" charset="-122"/>
              <a:cs typeface="Lucida Sans" pitchFamily="34" charset="0"/>
            </a:endParaRPr>
          </a:p>
        </p:txBody>
      </p:sp>
      <p:sp>
        <p:nvSpPr>
          <p:cNvPr id="26" name="Text Box 242"/>
          <p:cNvSpPr txBox="1">
            <a:spLocks noChangeArrowheads="1"/>
          </p:cNvSpPr>
          <p:nvPr/>
        </p:nvSpPr>
        <p:spPr bwMode="auto">
          <a:xfrm>
            <a:off x="570990" y="15128626"/>
            <a:ext cx="14428505" cy="8288208"/>
          </a:xfrm>
          <a:prstGeom prst="rect">
            <a:avLst/>
          </a:prstGeom>
          <a:solidFill>
            <a:schemeClr val="bg1"/>
          </a:solidFill>
          <a:ln w="57150" cmpd="thinThick">
            <a:noFill/>
            <a:miter lim="800000"/>
          </a:ln>
          <a:extLst/>
        </p:spPr>
        <p:txBody>
          <a:bodyPr wrap="square" lIns="182880" tIns="91440" rIns="182880" bIns="182880">
            <a:spAutoFit/>
          </a:bodyPr>
          <a:lstStyle>
            <a:defPPr>
              <a:defRPr kern="1200" smtId="4294967295"/>
            </a:defPPr>
            <a:lvl1pPr marL="228600" indent="-228600" defTabSz="612775">
              <a:defRPr sz="2400">
                <a:solidFill>
                  <a:schemeClr val="tx1"/>
                </a:solidFill>
                <a:latin typeface="Times New Roman" pitchFamily="18" charset="0"/>
              </a:defRPr>
            </a:lvl1pPr>
            <a:lvl2pPr marL="742950" indent="-285750" defTabSz="612775">
              <a:defRPr sz="2400">
                <a:solidFill>
                  <a:schemeClr val="tx1"/>
                </a:solidFill>
                <a:latin typeface="Times New Roman" pitchFamily="18" charset="0"/>
              </a:defRPr>
            </a:lvl2pPr>
            <a:lvl3pPr marL="1143000" indent="-228600" defTabSz="612775">
              <a:defRPr sz="2400">
                <a:solidFill>
                  <a:schemeClr val="tx1"/>
                </a:solidFill>
                <a:latin typeface="Times New Roman" pitchFamily="18" charset="0"/>
              </a:defRPr>
            </a:lvl3pPr>
            <a:lvl4pPr marL="1600200" indent="-228600" defTabSz="612775">
              <a:defRPr sz="2400">
                <a:solidFill>
                  <a:schemeClr val="tx1"/>
                </a:solidFill>
                <a:latin typeface="Times New Roman" pitchFamily="18" charset="0"/>
              </a:defRPr>
            </a:lvl4pPr>
            <a:lvl5pPr marL="2057400" indent="-228600" defTabSz="612775">
              <a:defRPr sz="2400">
                <a:solidFill>
                  <a:schemeClr val="tx1"/>
                </a:solidFill>
                <a:latin typeface="Times New Roman" pitchFamily="18" charset="0"/>
              </a:defRPr>
            </a:lvl5pPr>
            <a:lvl6pPr marL="2514600" indent="-228600" defTabSz="612775" eaLnBrk="0" fontAlgn="base" hangingPunct="0">
              <a:spcBef>
                <a:spcPct val="0"/>
              </a:spcBef>
              <a:spcAft>
                <a:spcPct val="0"/>
              </a:spcAft>
              <a:defRPr sz="2400">
                <a:solidFill>
                  <a:schemeClr val="tx1"/>
                </a:solidFill>
                <a:latin typeface="Times New Roman" pitchFamily="18" charset="0"/>
              </a:defRPr>
            </a:lvl6pPr>
            <a:lvl7pPr marL="2971800" indent="-228600" defTabSz="612775" eaLnBrk="0" fontAlgn="base" hangingPunct="0">
              <a:spcBef>
                <a:spcPct val="0"/>
              </a:spcBef>
              <a:spcAft>
                <a:spcPct val="0"/>
              </a:spcAft>
              <a:defRPr sz="2400">
                <a:solidFill>
                  <a:schemeClr val="tx1"/>
                </a:solidFill>
                <a:latin typeface="Times New Roman" pitchFamily="18" charset="0"/>
              </a:defRPr>
            </a:lvl7pPr>
            <a:lvl8pPr marL="3429000" indent="-228600" defTabSz="612775" eaLnBrk="0" fontAlgn="base" hangingPunct="0">
              <a:spcBef>
                <a:spcPct val="0"/>
              </a:spcBef>
              <a:spcAft>
                <a:spcPct val="0"/>
              </a:spcAft>
              <a:defRPr sz="2400">
                <a:solidFill>
                  <a:schemeClr val="tx1"/>
                </a:solidFill>
                <a:latin typeface="Times New Roman" pitchFamily="18" charset="0"/>
              </a:defRPr>
            </a:lvl8pPr>
            <a:lvl9pPr marL="3886200" indent="-228600" defTabSz="612775" eaLnBrk="0" fontAlgn="base" hangingPunct="0">
              <a:spcBef>
                <a:spcPct val="0"/>
              </a:spcBef>
              <a:spcAft>
                <a:spcPct val="0"/>
              </a:spcAft>
              <a:defRPr sz="2400">
                <a:solidFill>
                  <a:schemeClr val="tx1"/>
                </a:solidFill>
                <a:latin typeface="Times New Roman" pitchFamily="18" charset="0"/>
              </a:defRPr>
            </a:lvl9pPr>
          </a:lstStyle>
          <a:p>
            <a:pPr algn="just">
              <a:lnSpc>
                <a:spcPct val="120000"/>
              </a:lnSpc>
              <a:buFontTx/>
              <a:buChar char="•"/>
            </a:pPr>
            <a:r>
              <a:rPr lang="en-US" altLang="fr-FR" sz="3600" dirty="0">
                <a:latin typeface="+mn-lt"/>
              </a:rPr>
              <a:t>The legislation and regulations in force in Tunisia  reflect the existing nuclear applications of the </a:t>
            </a:r>
            <a:r>
              <a:rPr lang="en-US" altLang="fr-FR" sz="3600" dirty="0" smtClean="0">
                <a:latin typeface="+mn-lt"/>
              </a:rPr>
              <a:t>eighties</a:t>
            </a:r>
          </a:p>
          <a:p>
            <a:pPr algn="just">
              <a:lnSpc>
                <a:spcPct val="120000"/>
              </a:lnSpc>
              <a:buFontTx/>
              <a:buChar char="•"/>
            </a:pPr>
            <a:r>
              <a:rPr lang="en-GB" altLang="fr-FR" sz="3600" dirty="0" smtClean="0">
                <a:latin typeface="+mn-lt"/>
                <a:cs typeface="Times New Roman" panose="02020603050405020304" pitchFamily="18" charset="0"/>
              </a:rPr>
              <a:t>As a result, this system is not in </a:t>
            </a:r>
            <a:r>
              <a:rPr lang="en-GB" altLang="fr-FR" sz="3600" dirty="0">
                <a:latin typeface="+mn-lt"/>
                <a:cs typeface="Times New Roman" panose="02020603050405020304" pitchFamily="18" charset="0"/>
              </a:rPr>
              <a:t>compliance with the international fundamental requirements </a:t>
            </a:r>
            <a:endParaRPr lang="en-GB" altLang="fr-FR" sz="3600" dirty="0" smtClean="0">
              <a:latin typeface="+mn-lt"/>
              <a:cs typeface="Times New Roman" panose="02020603050405020304" pitchFamily="18" charset="0"/>
            </a:endParaRPr>
          </a:p>
          <a:p>
            <a:pPr algn="just">
              <a:lnSpc>
                <a:spcPct val="120000"/>
              </a:lnSpc>
              <a:buFontTx/>
              <a:buChar char="•"/>
            </a:pPr>
            <a:r>
              <a:rPr lang="en-US" altLang="fr-FR" sz="3600" dirty="0" smtClean="0">
                <a:latin typeface="+mn-lt"/>
              </a:rPr>
              <a:t>the </a:t>
            </a:r>
            <a:r>
              <a:rPr lang="en-US" altLang="fr-FR" sz="3600" dirty="0">
                <a:latin typeface="+mn-lt"/>
              </a:rPr>
              <a:t>existing situation resulted in a legal and regulatory vacuum with regard to safeguards </a:t>
            </a:r>
            <a:endParaRPr lang="en-US" altLang="fr-FR" sz="3600" dirty="0" smtClean="0">
              <a:latin typeface="+mn-lt"/>
            </a:endParaRPr>
          </a:p>
          <a:p>
            <a:pPr algn="just">
              <a:lnSpc>
                <a:spcPct val="120000"/>
              </a:lnSpc>
              <a:buFontTx/>
              <a:buChar char="•"/>
            </a:pPr>
            <a:r>
              <a:rPr lang="en-US" altLang="fr-FR" sz="3600" dirty="0">
                <a:latin typeface="+mn-lt"/>
              </a:rPr>
              <a:t>It was also noted that obligations under the comprehensive safeguard agreement and other international obligations were carried </a:t>
            </a:r>
            <a:r>
              <a:rPr lang="en-US" altLang="fr-FR" sz="3600" dirty="0" smtClean="0">
                <a:latin typeface="+mn-lt"/>
              </a:rPr>
              <a:t>out by </a:t>
            </a:r>
            <a:r>
              <a:rPr lang="en-US" altLang="fr-FR" sz="3600" dirty="0">
                <a:latin typeface="+mn-lt"/>
              </a:rPr>
              <a:t>some institutions on behalf the government trough administrative procedures</a:t>
            </a:r>
            <a:endParaRPr lang="fr-FR" altLang="fr-FR" sz="3600" dirty="0">
              <a:latin typeface="+mn-lt"/>
            </a:endParaRPr>
          </a:p>
          <a:p>
            <a:pPr algn="just">
              <a:lnSpc>
                <a:spcPct val="120000"/>
              </a:lnSpc>
              <a:buFontTx/>
              <a:buChar char="•"/>
            </a:pPr>
            <a:r>
              <a:rPr lang="en-US" altLang="fr-FR" sz="3600" dirty="0">
                <a:latin typeface="+mn-lt"/>
              </a:rPr>
              <a:t>although the national legal and regulatory framework was inadequate, an important set of international conventions and agreements related to nuclear safety, security and safeguards were adopted or </a:t>
            </a:r>
            <a:r>
              <a:rPr lang="en-US" altLang="fr-FR" sz="3600" dirty="0" smtClean="0">
                <a:latin typeface="+mn-lt"/>
              </a:rPr>
              <a:t>signed</a:t>
            </a:r>
          </a:p>
        </p:txBody>
      </p:sp>
      <p:sp>
        <p:nvSpPr>
          <p:cNvPr id="27" name="Text Box 248"/>
          <p:cNvSpPr txBox="1">
            <a:spLocks noChangeArrowheads="1"/>
          </p:cNvSpPr>
          <p:nvPr/>
        </p:nvSpPr>
        <p:spPr bwMode="auto">
          <a:xfrm>
            <a:off x="585242" y="13978622"/>
            <a:ext cx="14485519" cy="769441"/>
          </a:xfrm>
          <a:prstGeom prst="rect">
            <a:avLst/>
          </a:prstGeom>
          <a:solidFill>
            <a:schemeClr val="tx2"/>
          </a:solidFill>
          <a:ln w="19050">
            <a:noFill/>
            <a:miter lim="800000"/>
          </a:ln>
        </p:spPr>
        <p:txBody>
          <a:bodyPr wrap="square">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zh-CN" sz="4400" b="1" dirty="0" smtClean="0">
                <a:solidFill>
                  <a:schemeClr val="bg1"/>
                </a:solidFill>
                <a:latin typeface="+mn-lt"/>
                <a:ea typeface="SimSun" pitchFamily="2" charset="-122"/>
                <a:cs typeface="Lucida Sans" pitchFamily="34" charset="0"/>
              </a:rPr>
              <a:t>Assessment of the existing Legal and regulatory framework</a:t>
            </a:r>
            <a:endParaRPr lang="en-US" altLang="zh-CN" sz="3200" b="1" dirty="0">
              <a:solidFill>
                <a:schemeClr val="bg1"/>
              </a:solidFill>
              <a:latin typeface="+mn-lt"/>
              <a:ea typeface="SimSun" pitchFamily="2" charset="-122"/>
              <a:cs typeface="Lucida Sans" pitchFamily="34" charset="0"/>
            </a:endParaRPr>
          </a:p>
        </p:txBody>
      </p:sp>
      <p:sp>
        <p:nvSpPr>
          <p:cNvPr id="28" name="Text Box 242"/>
          <p:cNvSpPr txBox="1">
            <a:spLocks noChangeArrowheads="1"/>
          </p:cNvSpPr>
          <p:nvPr/>
        </p:nvSpPr>
        <p:spPr bwMode="auto">
          <a:xfrm>
            <a:off x="585242" y="24876716"/>
            <a:ext cx="14400000" cy="12628072"/>
          </a:xfrm>
          <a:prstGeom prst="rect">
            <a:avLst/>
          </a:prstGeom>
          <a:solidFill>
            <a:schemeClr val="bg1"/>
          </a:solidFill>
          <a:ln w="57150" cmpd="thinThick">
            <a:noFill/>
            <a:miter lim="800000"/>
          </a:ln>
          <a:extLst/>
        </p:spPr>
        <p:txBody>
          <a:bodyPr wrap="square" lIns="182880" tIns="91440" rIns="182880" bIns="182880">
            <a:spAutoFit/>
          </a:bodyPr>
          <a:lstStyle>
            <a:defPPr>
              <a:defRPr kern="1200" smtId="4294967295"/>
            </a:defPPr>
            <a:lvl1pPr marL="228600" indent="-228600" defTabSz="612775">
              <a:defRPr sz="2400">
                <a:solidFill>
                  <a:schemeClr val="tx1"/>
                </a:solidFill>
                <a:latin typeface="Times New Roman" pitchFamily="18" charset="0"/>
              </a:defRPr>
            </a:lvl1pPr>
            <a:lvl2pPr marL="742950" indent="-285750" defTabSz="612775">
              <a:defRPr sz="2400">
                <a:solidFill>
                  <a:schemeClr val="tx1"/>
                </a:solidFill>
                <a:latin typeface="Times New Roman" pitchFamily="18" charset="0"/>
              </a:defRPr>
            </a:lvl2pPr>
            <a:lvl3pPr marL="1143000" indent="-228600" defTabSz="612775">
              <a:defRPr sz="2400">
                <a:solidFill>
                  <a:schemeClr val="tx1"/>
                </a:solidFill>
                <a:latin typeface="Times New Roman" pitchFamily="18" charset="0"/>
              </a:defRPr>
            </a:lvl3pPr>
            <a:lvl4pPr marL="1600200" indent="-228600" defTabSz="612775">
              <a:defRPr sz="2400">
                <a:solidFill>
                  <a:schemeClr val="tx1"/>
                </a:solidFill>
                <a:latin typeface="Times New Roman" pitchFamily="18" charset="0"/>
              </a:defRPr>
            </a:lvl4pPr>
            <a:lvl5pPr marL="2057400" indent="-228600" defTabSz="612775">
              <a:defRPr sz="2400">
                <a:solidFill>
                  <a:schemeClr val="tx1"/>
                </a:solidFill>
                <a:latin typeface="Times New Roman" pitchFamily="18" charset="0"/>
              </a:defRPr>
            </a:lvl5pPr>
            <a:lvl6pPr marL="2514600" indent="-228600" defTabSz="612775" eaLnBrk="0" fontAlgn="base" hangingPunct="0">
              <a:spcBef>
                <a:spcPct val="0"/>
              </a:spcBef>
              <a:spcAft>
                <a:spcPct val="0"/>
              </a:spcAft>
              <a:defRPr sz="2400">
                <a:solidFill>
                  <a:schemeClr val="tx1"/>
                </a:solidFill>
                <a:latin typeface="Times New Roman" pitchFamily="18" charset="0"/>
              </a:defRPr>
            </a:lvl6pPr>
            <a:lvl7pPr marL="2971800" indent="-228600" defTabSz="612775" eaLnBrk="0" fontAlgn="base" hangingPunct="0">
              <a:spcBef>
                <a:spcPct val="0"/>
              </a:spcBef>
              <a:spcAft>
                <a:spcPct val="0"/>
              </a:spcAft>
              <a:defRPr sz="2400">
                <a:solidFill>
                  <a:schemeClr val="tx1"/>
                </a:solidFill>
                <a:latin typeface="Times New Roman" pitchFamily="18" charset="0"/>
              </a:defRPr>
            </a:lvl7pPr>
            <a:lvl8pPr marL="3429000" indent="-228600" defTabSz="612775" eaLnBrk="0" fontAlgn="base" hangingPunct="0">
              <a:spcBef>
                <a:spcPct val="0"/>
              </a:spcBef>
              <a:spcAft>
                <a:spcPct val="0"/>
              </a:spcAft>
              <a:defRPr sz="2400">
                <a:solidFill>
                  <a:schemeClr val="tx1"/>
                </a:solidFill>
                <a:latin typeface="Times New Roman" pitchFamily="18" charset="0"/>
              </a:defRPr>
            </a:lvl8pPr>
            <a:lvl9pPr marL="3886200" indent="-228600" defTabSz="612775" eaLnBrk="0" fontAlgn="base" hangingPunct="0">
              <a:spcBef>
                <a:spcPct val="0"/>
              </a:spcBef>
              <a:spcAft>
                <a:spcPct val="0"/>
              </a:spcAft>
              <a:defRPr sz="2400">
                <a:solidFill>
                  <a:schemeClr val="tx1"/>
                </a:solidFill>
                <a:latin typeface="Times New Roman" pitchFamily="18" charset="0"/>
              </a:defRPr>
            </a:lvl9pPr>
          </a:lstStyle>
          <a:p>
            <a:pPr marL="571500" indent="-571500" algn="just">
              <a:lnSpc>
                <a:spcPct val="120000"/>
              </a:lnSpc>
              <a:buFont typeface="Arial" panose="020B0604020202020204" pitchFamily="34" charset="0"/>
              <a:buChar char="•"/>
            </a:pPr>
            <a:r>
              <a:rPr lang="en-US" altLang="ja-JP" sz="3600" dirty="0" smtClean="0">
                <a:solidFill>
                  <a:schemeClr val="tx1">
                    <a:lumMod val="75000"/>
                    <a:lumOff val="25000"/>
                  </a:schemeClr>
                </a:solidFill>
                <a:latin typeface="+mn-lt"/>
                <a:ea typeface="ＭＳ Ｐゴシック" charset="-128"/>
              </a:rPr>
              <a:t>Prohibition </a:t>
            </a:r>
            <a:r>
              <a:rPr lang="en-US" altLang="ja-JP" sz="3600" dirty="0">
                <a:solidFill>
                  <a:schemeClr val="tx1">
                    <a:lumMod val="75000"/>
                    <a:lumOff val="25000"/>
                  </a:schemeClr>
                </a:solidFill>
                <a:latin typeface="+mn-lt"/>
                <a:ea typeface="ＭＳ Ｐゴシック" charset="-128"/>
              </a:rPr>
              <a:t>of nuclear arms</a:t>
            </a:r>
          </a:p>
          <a:p>
            <a:pPr marL="571500" indent="-571500" algn="just">
              <a:lnSpc>
                <a:spcPct val="120000"/>
              </a:lnSpc>
              <a:buFont typeface="Arial" panose="020B0604020202020204" pitchFamily="34" charset="0"/>
              <a:buChar char="•"/>
            </a:pPr>
            <a:r>
              <a:rPr lang="en-US" altLang="ja-JP" sz="3600" dirty="0">
                <a:solidFill>
                  <a:schemeClr val="tx1">
                    <a:lumMod val="75000"/>
                    <a:lumOff val="25000"/>
                  </a:schemeClr>
                </a:solidFill>
                <a:latin typeface="+mn-lt"/>
                <a:ea typeface="ＭＳ Ｐゴシック" charset="-128"/>
              </a:rPr>
              <a:t>Obligation of reporting</a:t>
            </a:r>
          </a:p>
          <a:p>
            <a:pPr marL="571500" indent="-571500" algn="just">
              <a:lnSpc>
                <a:spcPct val="120000"/>
              </a:lnSpc>
              <a:buFont typeface="Arial" panose="020B0604020202020204" pitchFamily="34" charset="0"/>
              <a:buChar char="•"/>
            </a:pPr>
            <a:r>
              <a:rPr lang="en-US" altLang="ja-JP" sz="3600" dirty="0">
                <a:solidFill>
                  <a:schemeClr val="tx1">
                    <a:lumMod val="75000"/>
                    <a:lumOff val="25000"/>
                  </a:schemeClr>
                </a:solidFill>
                <a:latin typeface="+mn-lt"/>
                <a:ea typeface="ＭＳ Ｐゴシック" charset="-128"/>
              </a:rPr>
              <a:t>Control of nuclear material, equipment and technology</a:t>
            </a:r>
          </a:p>
          <a:p>
            <a:pPr marL="571500" indent="-571500" algn="just">
              <a:spcAft>
                <a:spcPts val="600"/>
              </a:spcAft>
              <a:buFont typeface="Arial" panose="020B0604020202020204" pitchFamily="34" charset="0"/>
              <a:buChar char="•"/>
            </a:pPr>
            <a:r>
              <a:rPr lang="en-US" altLang="ja-JP" sz="3600" dirty="0">
                <a:solidFill>
                  <a:schemeClr val="tx1">
                    <a:lumMod val="75000"/>
                    <a:lumOff val="25000"/>
                  </a:schemeClr>
                </a:solidFill>
                <a:latin typeface="+mn-lt"/>
                <a:ea typeface="ＭＳ Ｐゴシック" charset="-128"/>
              </a:rPr>
              <a:t>The right of access and inspection  </a:t>
            </a:r>
          </a:p>
          <a:p>
            <a:pPr algn="just">
              <a:spcAft>
                <a:spcPts val="600"/>
              </a:spcAft>
            </a:pPr>
            <a:endParaRPr lang="en-US" altLang="ja-JP" sz="3600" b="1" dirty="0" smtClean="0">
              <a:solidFill>
                <a:schemeClr val="tx1">
                  <a:lumMod val="75000"/>
                  <a:lumOff val="25000"/>
                </a:schemeClr>
              </a:solidFill>
              <a:latin typeface="+mn-lt"/>
              <a:ea typeface="ＭＳ Ｐゴシック" charset="-128"/>
            </a:endParaRPr>
          </a:p>
          <a:p>
            <a:pPr algn="just">
              <a:spcAft>
                <a:spcPts val="600"/>
              </a:spcAft>
            </a:pPr>
            <a:r>
              <a:rPr lang="en-US" altLang="ja-JP" sz="3600" b="1" dirty="0" smtClean="0">
                <a:solidFill>
                  <a:schemeClr val="tx1">
                    <a:lumMod val="75000"/>
                    <a:lumOff val="25000"/>
                  </a:schemeClr>
                </a:solidFill>
                <a:latin typeface="+mn-lt"/>
                <a:ea typeface="ＭＳ Ｐゴシック" charset="-128"/>
              </a:rPr>
              <a:t>Penal </a:t>
            </a:r>
            <a:r>
              <a:rPr lang="en-US" altLang="ja-JP" sz="3600" b="1" dirty="0">
                <a:solidFill>
                  <a:schemeClr val="tx1">
                    <a:lumMod val="75000"/>
                    <a:lumOff val="25000"/>
                  </a:schemeClr>
                </a:solidFill>
                <a:latin typeface="+mn-lt"/>
                <a:ea typeface="ＭＳ Ｐゴシック" charset="-128"/>
              </a:rPr>
              <a:t>Provisions</a:t>
            </a:r>
          </a:p>
          <a:p>
            <a:pPr algn="just">
              <a:spcAft>
                <a:spcPts val="600"/>
              </a:spcAft>
            </a:pPr>
            <a:endParaRPr lang="en-US" altLang="ja-JP" sz="3600" dirty="0" smtClean="0">
              <a:solidFill>
                <a:schemeClr val="tx1">
                  <a:lumMod val="75000"/>
                  <a:lumOff val="25000"/>
                </a:schemeClr>
              </a:solidFill>
              <a:latin typeface="+mn-lt"/>
              <a:ea typeface="ＭＳ Ｐゴシック" charset="-128"/>
            </a:endParaRPr>
          </a:p>
          <a:p>
            <a:pPr algn="just">
              <a:spcAft>
                <a:spcPts val="600"/>
              </a:spcAft>
            </a:pPr>
            <a:r>
              <a:rPr lang="en-US" altLang="ja-JP" sz="3600" dirty="0" smtClean="0">
                <a:solidFill>
                  <a:schemeClr val="tx1">
                    <a:lumMod val="75000"/>
                    <a:lumOff val="25000"/>
                  </a:schemeClr>
                </a:solidFill>
                <a:latin typeface="+mn-lt"/>
                <a:ea typeface="ＭＳ Ｐゴシック" charset="-128"/>
              </a:rPr>
              <a:t>Whoever </a:t>
            </a:r>
            <a:r>
              <a:rPr lang="en-US" altLang="ja-JP" sz="3600" dirty="0">
                <a:solidFill>
                  <a:schemeClr val="tx1">
                    <a:lumMod val="75000"/>
                    <a:lumOff val="25000"/>
                  </a:schemeClr>
                </a:solidFill>
                <a:latin typeface="+mn-lt"/>
                <a:ea typeface="ＭＳ Ｐゴシック" charset="-128"/>
              </a:rPr>
              <a:t>violates the provisions implementing safeguards shall be punished with imprisonment and fines, especially those who</a:t>
            </a:r>
            <a:r>
              <a:rPr lang="en-US" altLang="ja-JP" sz="3600" b="1" dirty="0">
                <a:solidFill>
                  <a:schemeClr val="tx1">
                    <a:lumMod val="75000"/>
                    <a:lumOff val="25000"/>
                  </a:schemeClr>
                </a:solidFill>
                <a:latin typeface="+mn-lt"/>
                <a:ea typeface="ＭＳ Ｐゴシック" charset="-128"/>
              </a:rPr>
              <a:t>: </a:t>
            </a:r>
          </a:p>
          <a:p>
            <a:pPr marL="571500" indent="-571500" algn="just">
              <a:lnSpc>
                <a:spcPct val="120000"/>
              </a:lnSpc>
              <a:buFont typeface="Arial" panose="020B0604020202020204" pitchFamily="34" charset="0"/>
              <a:buChar char="•"/>
            </a:pPr>
            <a:r>
              <a:rPr lang="en-US" altLang="ja-JP" sz="3600" dirty="0">
                <a:solidFill>
                  <a:schemeClr val="tx1">
                    <a:lumMod val="75000"/>
                    <a:lumOff val="25000"/>
                  </a:schemeClr>
                </a:solidFill>
                <a:latin typeface="+mn-lt"/>
                <a:ea typeface="ＭＳ Ｐゴシック" charset="-128"/>
              </a:rPr>
              <a:t>	Obstruct or hinder inspection work conducted by national authorities or inspectors of the International Atomic Energy Agency, whether by preventing them from accessing nuclear or radiation sites, refraining from delivering documents, refraining from providing the required information or providing false or erroneous licenses or data </a:t>
            </a:r>
          </a:p>
          <a:p>
            <a:pPr marL="571500" indent="-571500" algn="just">
              <a:lnSpc>
                <a:spcPct val="120000"/>
              </a:lnSpc>
              <a:buFont typeface="Arial" panose="020B0604020202020204" pitchFamily="34" charset="0"/>
              <a:buChar char="•"/>
            </a:pPr>
            <a:r>
              <a:rPr lang="en-US" altLang="ja-JP" sz="3600" dirty="0">
                <a:solidFill>
                  <a:schemeClr val="tx1">
                    <a:lumMod val="75000"/>
                    <a:lumOff val="25000"/>
                  </a:schemeClr>
                </a:solidFill>
                <a:latin typeface="+mn-lt"/>
                <a:ea typeface="ＭＳ Ｐゴシック" charset="-128"/>
              </a:rPr>
              <a:t>	Refrains from providing the national authorities with the information, documents or data or reports it requests with respect to carrying out a nuclear or related activity, including research development activities, or objecting with occupational confidentiality</a:t>
            </a:r>
          </a:p>
          <a:p>
            <a:pPr marL="571500" indent="-571500" algn="just">
              <a:lnSpc>
                <a:spcPct val="120000"/>
              </a:lnSpc>
              <a:buFont typeface="Arial" panose="020B0604020202020204" pitchFamily="34" charset="0"/>
              <a:buChar char="•"/>
            </a:pPr>
            <a:r>
              <a:rPr lang="en-US" altLang="ja-JP" sz="3600" dirty="0">
                <a:solidFill>
                  <a:schemeClr val="tx1">
                    <a:lumMod val="75000"/>
                    <a:lumOff val="25000"/>
                  </a:schemeClr>
                </a:solidFill>
                <a:latin typeface="+mn-lt"/>
                <a:ea typeface="ＭＳ Ｐゴシック" charset="-128"/>
              </a:rPr>
              <a:t>Proceed to any proliferate activity directly or </a:t>
            </a:r>
            <a:r>
              <a:rPr lang="en-US" altLang="ja-JP" sz="3600" dirty="0" smtClean="0">
                <a:solidFill>
                  <a:schemeClr val="tx1">
                    <a:lumMod val="75000"/>
                    <a:lumOff val="25000"/>
                  </a:schemeClr>
                </a:solidFill>
                <a:latin typeface="+mn-lt"/>
                <a:ea typeface="ＭＳ Ｐゴシック" charset="-128"/>
              </a:rPr>
              <a:t>indirectly</a:t>
            </a:r>
            <a:endParaRPr lang="en-US" altLang="ja-JP" sz="3600" dirty="0">
              <a:solidFill>
                <a:schemeClr val="tx1">
                  <a:lumMod val="75000"/>
                  <a:lumOff val="25000"/>
                </a:schemeClr>
              </a:solidFill>
              <a:latin typeface="+mn-lt"/>
              <a:ea typeface="ＭＳ Ｐゴシック" charset="-128"/>
            </a:endParaRPr>
          </a:p>
        </p:txBody>
      </p:sp>
      <p:sp>
        <p:nvSpPr>
          <p:cNvPr id="29" name="Text Box 248"/>
          <p:cNvSpPr txBox="1">
            <a:spLocks noChangeArrowheads="1"/>
          </p:cNvSpPr>
          <p:nvPr/>
        </p:nvSpPr>
        <p:spPr bwMode="auto">
          <a:xfrm>
            <a:off x="556737" y="23766369"/>
            <a:ext cx="14400000" cy="769441"/>
          </a:xfrm>
          <a:prstGeom prst="rect">
            <a:avLst/>
          </a:prstGeom>
          <a:solidFill>
            <a:schemeClr val="tx2"/>
          </a:solidFill>
          <a:ln w="19050">
            <a:noFill/>
            <a:miter lim="800000"/>
          </a:ln>
        </p:spPr>
        <p:txBody>
          <a:bodyPr wrap="square">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4400" b="1" dirty="0">
                <a:solidFill>
                  <a:schemeClr val="bg1"/>
                </a:solidFill>
                <a:latin typeface="+mn-lt"/>
                <a:ea typeface="ＭＳ Ｐゴシック" charset="-128"/>
              </a:rPr>
              <a:t>Provisions related to the Additional Protocol in the new </a:t>
            </a:r>
            <a:r>
              <a:rPr lang="en-US" altLang="ja-JP" sz="4400" b="1" dirty="0" smtClean="0">
                <a:solidFill>
                  <a:schemeClr val="bg1"/>
                </a:solidFill>
                <a:latin typeface="+mn-lt"/>
                <a:ea typeface="ＭＳ Ｐゴシック" charset="-128"/>
              </a:rPr>
              <a:t>law</a:t>
            </a:r>
            <a:endParaRPr lang="en-US" altLang="ja-JP" sz="4400" b="1" dirty="0">
              <a:solidFill>
                <a:schemeClr val="bg1"/>
              </a:solidFill>
              <a:latin typeface="+mn-lt"/>
              <a:ea typeface="ＭＳ Ｐゴシック" charset="-128"/>
            </a:endParaRPr>
          </a:p>
        </p:txBody>
      </p:sp>
      <p:sp>
        <p:nvSpPr>
          <p:cNvPr id="34" name="Text Box 242"/>
          <p:cNvSpPr txBox="1">
            <a:spLocks noChangeArrowheads="1"/>
          </p:cNvSpPr>
          <p:nvPr/>
        </p:nvSpPr>
        <p:spPr bwMode="auto">
          <a:xfrm>
            <a:off x="15450669" y="33408949"/>
            <a:ext cx="14096100" cy="5595378"/>
          </a:xfrm>
          <a:prstGeom prst="rect">
            <a:avLst/>
          </a:prstGeom>
          <a:solidFill>
            <a:schemeClr val="bg1">
              <a:lumMod val="85000"/>
            </a:schemeClr>
          </a:solidFill>
          <a:ln w="57150" cmpd="thinThick">
            <a:noFill/>
            <a:miter lim="800000"/>
          </a:ln>
          <a:extLst/>
        </p:spPr>
        <p:txBody>
          <a:bodyPr wrap="square" lIns="182880" tIns="91440" rIns="182880" bIns="182880">
            <a:spAutoFit/>
          </a:bodyPr>
          <a:lstStyle>
            <a:defPPr>
              <a:defRPr kern="1200" smtId="4294967295"/>
            </a:defPPr>
            <a:lvl1pPr marL="228600" indent="-228600" defTabSz="612775">
              <a:defRPr sz="2400">
                <a:solidFill>
                  <a:schemeClr val="tx1"/>
                </a:solidFill>
                <a:latin typeface="Times New Roman" pitchFamily="18" charset="0"/>
              </a:defRPr>
            </a:lvl1pPr>
            <a:lvl2pPr marL="742950" indent="-285750" defTabSz="612775">
              <a:defRPr sz="2400">
                <a:solidFill>
                  <a:schemeClr val="tx1"/>
                </a:solidFill>
                <a:latin typeface="Times New Roman" pitchFamily="18" charset="0"/>
              </a:defRPr>
            </a:lvl2pPr>
            <a:lvl3pPr marL="1143000" indent="-228600" defTabSz="612775">
              <a:defRPr sz="2400">
                <a:solidFill>
                  <a:schemeClr val="tx1"/>
                </a:solidFill>
                <a:latin typeface="Times New Roman" pitchFamily="18" charset="0"/>
              </a:defRPr>
            </a:lvl3pPr>
            <a:lvl4pPr marL="1600200" indent="-228600" defTabSz="612775">
              <a:defRPr sz="2400">
                <a:solidFill>
                  <a:schemeClr val="tx1"/>
                </a:solidFill>
                <a:latin typeface="Times New Roman" pitchFamily="18" charset="0"/>
              </a:defRPr>
            </a:lvl4pPr>
            <a:lvl5pPr marL="2057400" indent="-228600" defTabSz="612775">
              <a:defRPr sz="2400">
                <a:solidFill>
                  <a:schemeClr val="tx1"/>
                </a:solidFill>
                <a:latin typeface="Times New Roman" pitchFamily="18" charset="0"/>
              </a:defRPr>
            </a:lvl5pPr>
            <a:lvl6pPr marL="2514600" indent="-228600" defTabSz="612775" eaLnBrk="0" fontAlgn="base" hangingPunct="0">
              <a:spcBef>
                <a:spcPct val="0"/>
              </a:spcBef>
              <a:spcAft>
                <a:spcPct val="0"/>
              </a:spcAft>
              <a:defRPr sz="2400">
                <a:solidFill>
                  <a:schemeClr val="tx1"/>
                </a:solidFill>
                <a:latin typeface="Times New Roman" pitchFamily="18" charset="0"/>
              </a:defRPr>
            </a:lvl6pPr>
            <a:lvl7pPr marL="2971800" indent="-228600" defTabSz="612775" eaLnBrk="0" fontAlgn="base" hangingPunct="0">
              <a:spcBef>
                <a:spcPct val="0"/>
              </a:spcBef>
              <a:spcAft>
                <a:spcPct val="0"/>
              </a:spcAft>
              <a:defRPr sz="2400">
                <a:solidFill>
                  <a:schemeClr val="tx1"/>
                </a:solidFill>
                <a:latin typeface="Times New Roman" pitchFamily="18" charset="0"/>
              </a:defRPr>
            </a:lvl7pPr>
            <a:lvl8pPr marL="3429000" indent="-228600" defTabSz="612775" eaLnBrk="0" fontAlgn="base" hangingPunct="0">
              <a:spcBef>
                <a:spcPct val="0"/>
              </a:spcBef>
              <a:spcAft>
                <a:spcPct val="0"/>
              </a:spcAft>
              <a:defRPr sz="2400">
                <a:solidFill>
                  <a:schemeClr val="tx1"/>
                </a:solidFill>
                <a:latin typeface="Times New Roman" pitchFamily="18" charset="0"/>
              </a:defRPr>
            </a:lvl8pPr>
            <a:lvl9pPr marL="3886200" indent="-228600" defTabSz="612775" eaLnBrk="0" fontAlgn="base" hangingPunct="0">
              <a:spcBef>
                <a:spcPct val="0"/>
              </a:spcBef>
              <a:spcAft>
                <a:spcPct val="0"/>
              </a:spcAft>
              <a:defRPr sz="2400">
                <a:solidFill>
                  <a:schemeClr val="tx1"/>
                </a:solidFill>
                <a:latin typeface="Times New Roman" pitchFamily="18" charset="0"/>
              </a:defRPr>
            </a:lvl9pPr>
          </a:lstStyle>
          <a:p>
            <a:pPr algn="just">
              <a:lnSpc>
                <a:spcPct val="120000"/>
              </a:lnSpc>
              <a:buFontTx/>
              <a:buChar char="•"/>
            </a:pPr>
            <a:r>
              <a:rPr lang="en-US" altLang="ja-JP" sz="3600" dirty="0">
                <a:solidFill>
                  <a:schemeClr val="tx1">
                    <a:lumMod val="75000"/>
                    <a:lumOff val="25000"/>
                  </a:schemeClr>
                </a:solidFill>
                <a:latin typeface="+mn-lt"/>
                <a:ea typeface="ＭＳ Ｐゴシック" charset="-128"/>
              </a:rPr>
              <a:t>The comprehensive nuclear law and its safeguard implementing </a:t>
            </a:r>
            <a:r>
              <a:rPr lang="en-US" altLang="ja-JP" sz="3600" dirty="0" smtClean="0">
                <a:solidFill>
                  <a:schemeClr val="tx1">
                    <a:lumMod val="75000"/>
                    <a:lumOff val="25000"/>
                  </a:schemeClr>
                </a:solidFill>
                <a:latin typeface="+mn-lt"/>
                <a:ea typeface="ＭＳ Ｐゴシック" charset="-128"/>
              </a:rPr>
              <a:t>decrees </a:t>
            </a:r>
            <a:r>
              <a:rPr lang="en-US" altLang="ja-JP" sz="3600" dirty="0">
                <a:solidFill>
                  <a:schemeClr val="tx1">
                    <a:lumMod val="75000"/>
                    <a:lumOff val="25000"/>
                  </a:schemeClr>
                </a:solidFill>
                <a:latin typeface="+mn-lt"/>
                <a:ea typeface="ＭＳ Ｐゴシック" charset="-128"/>
              </a:rPr>
              <a:t>shall provide the basis </a:t>
            </a:r>
            <a:r>
              <a:rPr lang="en-US" altLang="ja-JP" sz="3600" dirty="0" smtClean="0">
                <a:solidFill>
                  <a:schemeClr val="tx1">
                    <a:lumMod val="75000"/>
                    <a:lumOff val="25000"/>
                  </a:schemeClr>
                </a:solidFill>
                <a:latin typeface="+mn-lt"/>
                <a:ea typeface="ＭＳ Ｐゴシック" charset="-128"/>
              </a:rPr>
              <a:t>for Tunisia to meet </a:t>
            </a:r>
            <a:r>
              <a:rPr lang="en-US" altLang="ja-JP" sz="3600" dirty="0">
                <a:solidFill>
                  <a:schemeClr val="tx1">
                    <a:lumMod val="75000"/>
                    <a:lumOff val="25000"/>
                  </a:schemeClr>
                </a:solidFill>
                <a:latin typeface="+mn-lt"/>
                <a:ea typeface="ＭＳ Ｐゴシック" charset="-128"/>
              </a:rPr>
              <a:t>its international obligations under the Safeguards Agreement and the </a:t>
            </a:r>
            <a:r>
              <a:rPr lang="en-US" altLang="ja-JP" sz="3600" dirty="0" smtClean="0">
                <a:solidFill>
                  <a:schemeClr val="tx1">
                    <a:lumMod val="75000"/>
                    <a:lumOff val="25000"/>
                  </a:schemeClr>
                </a:solidFill>
                <a:latin typeface="+mn-lt"/>
                <a:ea typeface="ＭＳ Ｐゴシック" charset="-128"/>
              </a:rPr>
              <a:t>AP and </a:t>
            </a:r>
            <a:r>
              <a:rPr lang="en-US" altLang="ja-JP" sz="3600" dirty="0">
                <a:solidFill>
                  <a:schemeClr val="tx1">
                    <a:lumMod val="75000"/>
                    <a:lumOff val="25000"/>
                  </a:schemeClr>
                </a:solidFill>
                <a:latin typeface="+mn-lt"/>
                <a:ea typeface="ＭＳ Ｐゴシック" charset="-128"/>
              </a:rPr>
              <a:t>will be in a good position to bring its additional protocol into force.</a:t>
            </a:r>
          </a:p>
          <a:p>
            <a:pPr algn="just">
              <a:lnSpc>
                <a:spcPct val="120000"/>
              </a:lnSpc>
              <a:buFontTx/>
              <a:buChar char="•"/>
            </a:pPr>
            <a:r>
              <a:rPr lang="en-US" altLang="ja-JP" sz="3600" dirty="0">
                <a:solidFill>
                  <a:schemeClr val="tx1">
                    <a:lumMod val="75000"/>
                    <a:lumOff val="25000"/>
                  </a:schemeClr>
                </a:solidFill>
                <a:latin typeface="+mn-lt"/>
                <a:ea typeface="ＭＳ Ｐゴシック" charset="-128"/>
              </a:rPr>
              <a:t>The drafted comprehensive nuclear law is currently under the official process of adoption. </a:t>
            </a:r>
          </a:p>
          <a:p>
            <a:pPr algn="just">
              <a:lnSpc>
                <a:spcPct val="120000"/>
              </a:lnSpc>
              <a:buFontTx/>
              <a:buChar char="•"/>
            </a:pPr>
            <a:r>
              <a:rPr lang="en-US" altLang="ja-JP" sz="3600" dirty="0">
                <a:solidFill>
                  <a:schemeClr val="tx1">
                    <a:lumMod val="75000"/>
                    <a:lumOff val="25000"/>
                  </a:schemeClr>
                </a:solidFill>
                <a:latin typeface="+mn-lt"/>
                <a:ea typeface="ＭＳ Ｐゴシック" charset="-128"/>
              </a:rPr>
              <a:t>In the meantime, human resources capabilities in safeguards are being </a:t>
            </a:r>
            <a:r>
              <a:rPr lang="en-US" altLang="ja-JP" sz="3600" dirty="0" smtClean="0">
                <a:solidFill>
                  <a:schemeClr val="tx1">
                    <a:lumMod val="75000"/>
                    <a:lumOff val="25000"/>
                  </a:schemeClr>
                </a:solidFill>
                <a:latin typeface="+mn-lt"/>
                <a:ea typeface="ＭＳ Ｐゴシック" charset="-128"/>
              </a:rPr>
              <a:t>developed.</a:t>
            </a:r>
            <a:endParaRPr lang="en-US" altLang="ja-JP" sz="3600" dirty="0">
              <a:solidFill>
                <a:schemeClr val="tx1">
                  <a:lumMod val="75000"/>
                  <a:lumOff val="25000"/>
                </a:schemeClr>
              </a:solidFill>
              <a:latin typeface="+mn-lt"/>
              <a:ea typeface="ＭＳ Ｐゴシック" charset="-128"/>
            </a:endParaRPr>
          </a:p>
        </p:txBody>
      </p:sp>
      <p:sp>
        <p:nvSpPr>
          <p:cNvPr id="35" name="Text Box 248"/>
          <p:cNvSpPr txBox="1">
            <a:spLocks noChangeArrowheads="1"/>
          </p:cNvSpPr>
          <p:nvPr/>
        </p:nvSpPr>
        <p:spPr bwMode="auto">
          <a:xfrm>
            <a:off x="15450669" y="32226985"/>
            <a:ext cx="14400000" cy="769441"/>
          </a:xfrm>
          <a:prstGeom prst="rect">
            <a:avLst/>
          </a:prstGeom>
          <a:solidFill>
            <a:schemeClr val="tx2"/>
          </a:solidFill>
          <a:ln w="19050">
            <a:noFill/>
            <a:miter lim="800000"/>
          </a:ln>
        </p:spPr>
        <p:txBody>
          <a:bodyPr wrap="square">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zh-CN" sz="4400" b="1" dirty="0" smtClean="0">
                <a:solidFill>
                  <a:schemeClr val="bg1"/>
                </a:solidFill>
                <a:latin typeface="+mn-lt"/>
                <a:ea typeface="SimSun" pitchFamily="2" charset="-122"/>
                <a:cs typeface="Lucida Sans" pitchFamily="34" charset="0"/>
              </a:rPr>
              <a:t>CONCLUSION</a:t>
            </a:r>
            <a:endParaRPr lang="en-US" altLang="zh-CN" sz="3200" b="1" dirty="0">
              <a:solidFill>
                <a:schemeClr val="bg1"/>
              </a:solidFill>
              <a:latin typeface="+mn-lt"/>
              <a:ea typeface="SimSun" pitchFamily="2" charset="-122"/>
              <a:cs typeface="Lucida Sans" pitchFamily="34" charset="0"/>
            </a:endParaRPr>
          </a:p>
        </p:txBody>
      </p:sp>
      <p:sp>
        <p:nvSpPr>
          <p:cNvPr id="3" name="TextBox 2"/>
          <p:cNvSpPr txBox="1"/>
          <p:nvPr/>
        </p:nvSpPr>
        <p:spPr>
          <a:xfrm>
            <a:off x="28033901" y="0"/>
            <a:ext cx="2024743" cy="769441"/>
          </a:xfrm>
          <a:prstGeom prst="rect">
            <a:avLst/>
          </a:prstGeom>
          <a:noFill/>
        </p:spPr>
        <p:txBody>
          <a:bodyPr wrap="square" rtlCol="0">
            <a:spAutoFit/>
          </a:bodyPr>
          <a:lstStyle/>
          <a:p>
            <a:r>
              <a:rPr lang="en-US" sz="4400" b="1" dirty="0" smtClean="0">
                <a:solidFill>
                  <a:schemeClr val="bg1"/>
                </a:solidFill>
              </a:rPr>
              <a:t>ID: 158 </a:t>
            </a:r>
            <a:endParaRPr lang="en-US" sz="4400" b="1" dirty="0">
              <a:solidFill>
                <a:schemeClr val="bg1"/>
              </a:solidFill>
            </a:endParaRPr>
          </a:p>
        </p:txBody>
      </p:sp>
      <p:sp>
        <p:nvSpPr>
          <p:cNvPr id="23" name="Text Box 242"/>
          <p:cNvSpPr txBox="1">
            <a:spLocks noChangeArrowheads="1"/>
          </p:cNvSpPr>
          <p:nvPr/>
        </p:nvSpPr>
        <p:spPr bwMode="auto">
          <a:xfrm>
            <a:off x="15450669" y="40534894"/>
            <a:ext cx="14096100" cy="1606594"/>
          </a:xfrm>
          <a:prstGeom prst="rect">
            <a:avLst/>
          </a:prstGeom>
          <a:solidFill>
            <a:schemeClr val="bg1"/>
          </a:solidFill>
          <a:ln w="57150" cmpd="thinThick">
            <a:noFill/>
            <a:miter lim="800000"/>
          </a:ln>
          <a:extLst/>
        </p:spPr>
        <p:txBody>
          <a:bodyPr wrap="square" lIns="182880" tIns="91440" rIns="182880" bIns="182880">
            <a:spAutoFit/>
          </a:bodyPr>
          <a:lstStyle>
            <a:defPPr>
              <a:defRPr kern="1200" smtId="4294967295"/>
            </a:defPPr>
            <a:lvl1pPr marL="228600" indent="-228600" defTabSz="612775">
              <a:defRPr sz="2400">
                <a:solidFill>
                  <a:schemeClr val="tx1"/>
                </a:solidFill>
                <a:latin typeface="Times New Roman" pitchFamily="18" charset="0"/>
              </a:defRPr>
            </a:lvl1pPr>
            <a:lvl2pPr marL="742950" indent="-285750" defTabSz="612775">
              <a:defRPr sz="2400">
                <a:solidFill>
                  <a:schemeClr val="tx1"/>
                </a:solidFill>
                <a:latin typeface="Times New Roman" pitchFamily="18" charset="0"/>
              </a:defRPr>
            </a:lvl2pPr>
            <a:lvl3pPr marL="1143000" indent="-228600" defTabSz="612775">
              <a:defRPr sz="2400">
                <a:solidFill>
                  <a:schemeClr val="tx1"/>
                </a:solidFill>
                <a:latin typeface="Times New Roman" pitchFamily="18" charset="0"/>
              </a:defRPr>
            </a:lvl3pPr>
            <a:lvl4pPr marL="1600200" indent="-228600" defTabSz="612775">
              <a:defRPr sz="2400">
                <a:solidFill>
                  <a:schemeClr val="tx1"/>
                </a:solidFill>
                <a:latin typeface="Times New Roman" pitchFamily="18" charset="0"/>
              </a:defRPr>
            </a:lvl4pPr>
            <a:lvl5pPr marL="2057400" indent="-228600" defTabSz="612775">
              <a:defRPr sz="2400">
                <a:solidFill>
                  <a:schemeClr val="tx1"/>
                </a:solidFill>
                <a:latin typeface="Times New Roman" pitchFamily="18" charset="0"/>
              </a:defRPr>
            </a:lvl5pPr>
            <a:lvl6pPr marL="2514600" indent="-228600" defTabSz="612775" eaLnBrk="0" fontAlgn="base" hangingPunct="0">
              <a:spcBef>
                <a:spcPct val="0"/>
              </a:spcBef>
              <a:spcAft>
                <a:spcPct val="0"/>
              </a:spcAft>
              <a:defRPr sz="2400">
                <a:solidFill>
                  <a:schemeClr val="tx1"/>
                </a:solidFill>
                <a:latin typeface="Times New Roman" pitchFamily="18" charset="0"/>
              </a:defRPr>
            </a:lvl6pPr>
            <a:lvl7pPr marL="2971800" indent="-228600" defTabSz="612775" eaLnBrk="0" fontAlgn="base" hangingPunct="0">
              <a:spcBef>
                <a:spcPct val="0"/>
              </a:spcBef>
              <a:spcAft>
                <a:spcPct val="0"/>
              </a:spcAft>
              <a:defRPr sz="2400">
                <a:solidFill>
                  <a:schemeClr val="tx1"/>
                </a:solidFill>
                <a:latin typeface="Times New Roman" pitchFamily="18" charset="0"/>
              </a:defRPr>
            </a:lvl7pPr>
            <a:lvl8pPr marL="3429000" indent="-228600" defTabSz="612775" eaLnBrk="0" fontAlgn="base" hangingPunct="0">
              <a:spcBef>
                <a:spcPct val="0"/>
              </a:spcBef>
              <a:spcAft>
                <a:spcPct val="0"/>
              </a:spcAft>
              <a:defRPr sz="2400">
                <a:solidFill>
                  <a:schemeClr val="tx1"/>
                </a:solidFill>
                <a:latin typeface="Times New Roman" pitchFamily="18" charset="0"/>
              </a:defRPr>
            </a:lvl8pPr>
            <a:lvl9pPr marL="3886200" indent="-228600" defTabSz="612775" eaLnBrk="0" fontAlgn="base" hangingPunct="0">
              <a:spcBef>
                <a:spcPct val="0"/>
              </a:spcBef>
              <a:spcAft>
                <a:spcPct val="0"/>
              </a:spcAft>
              <a:defRPr sz="2400">
                <a:solidFill>
                  <a:schemeClr val="tx1"/>
                </a:solidFill>
                <a:latin typeface="Times New Roman" pitchFamily="18" charset="0"/>
              </a:defRPr>
            </a:lvl9pPr>
          </a:lstStyle>
          <a:p>
            <a:pPr algn="just">
              <a:lnSpc>
                <a:spcPct val="120000"/>
              </a:lnSpc>
              <a:buFontTx/>
              <a:buChar char="•"/>
            </a:pPr>
            <a:r>
              <a:rPr lang="en-US" altLang="ja-JP" sz="3600" dirty="0" smtClean="0">
                <a:solidFill>
                  <a:schemeClr val="tx1">
                    <a:lumMod val="75000"/>
                    <a:lumOff val="25000"/>
                  </a:schemeClr>
                </a:solidFill>
                <a:latin typeface="+mn-lt"/>
                <a:ea typeface="ＭＳ Ｐゴシック" charset="-128"/>
              </a:rPr>
              <a:t>Special Thanks to the US-DoE/NNSA for their continuous support through the INSEP program. </a:t>
            </a:r>
          </a:p>
        </p:txBody>
      </p:sp>
      <p:sp>
        <p:nvSpPr>
          <p:cNvPr id="24" name="Text Box 248"/>
          <p:cNvSpPr txBox="1">
            <a:spLocks noChangeArrowheads="1"/>
          </p:cNvSpPr>
          <p:nvPr/>
        </p:nvSpPr>
        <p:spPr bwMode="auto">
          <a:xfrm>
            <a:off x="15450669" y="39384890"/>
            <a:ext cx="14096100" cy="769441"/>
          </a:xfrm>
          <a:prstGeom prst="rect">
            <a:avLst/>
          </a:prstGeom>
          <a:solidFill>
            <a:schemeClr val="tx2"/>
          </a:solidFill>
          <a:ln w="19050">
            <a:noFill/>
            <a:miter lim="800000"/>
          </a:ln>
        </p:spPr>
        <p:txBody>
          <a:bodyPr wrap="square">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zh-CN" sz="4400" b="1" dirty="0" smtClean="0">
                <a:solidFill>
                  <a:schemeClr val="bg1"/>
                </a:solidFill>
                <a:latin typeface="+mn-lt"/>
                <a:ea typeface="SimSun" pitchFamily="2" charset="-122"/>
                <a:cs typeface="Lucida Sans" pitchFamily="34" charset="0"/>
              </a:rPr>
              <a:t>ACKNOWLEDGEMENTS / REFERENCES</a:t>
            </a:r>
            <a:endParaRPr lang="en-US" altLang="zh-CN" sz="3200" b="1" dirty="0">
              <a:solidFill>
                <a:schemeClr val="bg1"/>
              </a:solidFill>
              <a:latin typeface="+mn-lt"/>
              <a:ea typeface="SimSun" pitchFamily="2" charset="-122"/>
              <a:cs typeface="Lucida Sans" pitchFamily="34" charset="0"/>
            </a:endParaRPr>
          </a:p>
        </p:txBody>
      </p:sp>
      <p:graphicFrame>
        <p:nvGraphicFramePr>
          <p:cNvPr id="4" name="Tableau 3"/>
          <p:cNvGraphicFramePr>
            <a:graphicFrameLocks noGrp="1"/>
          </p:cNvGraphicFramePr>
          <p:nvPr>
            <p:extLst>
              <p:ext uri="{D42A27DB-BD31-4B8C-83A1-F6EECF244321}">
                <p14:modId xmlns:p14="http://schemas.microsoft.com/office/powerpoint/2010/main" val="4062064527"/>
              </p:ext>
            </p:extLst>
          </p:nvPr>
        </p:nvGraphicFramePr>
        <p:xfrm>
          <a:off x="15450669" y="21324258"/>
          <a:ext cx="14399999" cy="10490204"/>
        </p:xfrm>
        <a:graphic>
          <a:graphicData uri="http://schemas.openxmlformats.org/drawingml/2006/table">
            <a:tbl>
              <a:tblPr/>
              <a:tblGrid>
                <a:gridCol w="7762562"/>
                <a:gridCol w="6637437"/>
              </a:tblGrid>
              <a:tr h="0">
                <a:tc>
                  <a:txBody>
                    <a:bodyPr/>
                    <a:lstStyle/>
                    <a:p>
                      <a:pPr fontAlgn="base">
                        <a:lnSpc>
                          <a:spcPct val="107000"/>
                        </a:lnSpc>
                        <a:spcAft>
                          <a:spcPts val="865"/>
                        </a:spcAft>
                      </a:pPr>
                      <a:r>
                        <a:rPr lang="en-US" sz="3600" kern="1200" dirty="0">
                          <a:solidFill>
                            <a:schemeClr val="tx1">
                              <a:lumMod val="75000"/>
                              <a:lumOff val="25000"/>
                            </a:schemeClr>
                          </a:solidFill>
                          <a:latin typeface="+mn-lt"/>
                          <a:ea typeface="ＭＳ Ｐゴシック" charset="-128"/>
                          <a:cs typeface="+mn-cs"/>
                        </a:rPr>
                        <a:t>Treaty/Convention </a:t>
                      </a:r>
                      <a:endParaRPr lang="fr-FR" sz="3600" kern="1200" dirty="0">
                        <a:solidFill>
                          <a:schemeClr val="tx1">
                            <a:lumMod val="75000"/>
                            <a:lumOff val="25000"/>
                          </a:schemeClr>
                        </a:solidFill>
                        <a:latin typeface="+mn-lt"/>
                        <a:ea typeface="ＭＳ Ｐゴシック" charset="-128"/>
                        <a:cs typeface="+mn-cs"/>
                      </a:endParaRPr>
                    </a:p>
                  </a:txBody>
                  <a:tcP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33"/>
                    </a:solidFill>
                  </a:tcPr>
                </a:tc>
                <a:tc>
                  <a:txBody>
                    <a:bodyPr/>
                    <a:lstStyle/>
                    <a:p>
                      <a:pPr fontAlgn="base">
                        <a:lnSpc>
                          <a:spcPct val="107000"/>
                        </a:lnSpc>
                        <a:spcAft>
                          <a:spcPts val="865"/>
                        </a:spcAft>
                      </a:pPr>
                      <a:r>
                        <a:rPr lang="en-US" sz="3600" kern="1200">
                          <a:solidFill>
                            <a:schemeClr val="tx1">
                              <a:lumMod val="75000"/>
                              <a:lumOff val="25000"/>
                            </a:schemeClr>
                          </a:solidFill>
                          <a:latin typeface="+mn-lt"/>
                          <a:ea typeface="ＭＳ Ｐゴシック" charset="-128"/>
                          <a:cs typeface="+mn-cs"/>
                        </a:rPr>
                        <a:t>Status of Tunisia</a:t>
                      </a:r>
                      <a:endParaRPr lang="fr-FR" sz="3600" kern="1200">
                        <a:solidFill>
                          <a:schemeClr val="tx1">
                            <a:lumMod val="75000"/>
                            <a:lumOff val="25000"/>
                          </a:schemeClr>
                        </a:solidFill>
                        <a:latin typeface="+mn-lt"/>
                        <a:ea typeface="ＭＳ Ｐゴシック" charset="-128"/>
                        <a:cs typeface="+mn-cs"/>
                      </a:endParaRPr>
                    </a:p>
                  </a:txBody>
                  <a:tcP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33"/>
                    </a:solidFill>
                  </a:tcPr>
                </a:tc>
              </a:tr>
              <a:tr h="0">
                <a:tc>
                  <a:txBody>
                    <a:bodyPr/>
                    <a:lstStyle/>
                    <a:p>
                      <a:pPr fontAlgn="base">
                        <a:lnSpc>
                          <a:spcPct val="107000"/>
                        </a:lnSpc>
                        <a:spcAft>
                          <a:spcPts val="865"/>
                        </a:spcAft>
                      </a:pPr>
                      <a:r>
                        <a:rPr lang="en-US" sz="3600" kern="1200" dirty="0">
                          <a:solidFill>
                            <a:schemeClr val="tx1">
                              <a:lumMod val="75000"/>
                              <a:lumOff val="25000"/>
                            </a:schemeClr>
                          </a:solidFill>
                          <a:latin typeface="+mn-lt"/>
                          <a:ea typeface="ＭＳ Ｐゴシック" charset="-128"/>
                          <a:cs typeface="+mn-cs"/>
                        </a:rPr>
                        <a:t>Treaty of non proliferation</a:t>
                      </a:r>
                      <a:endParaRPr lang="fr-FR" sz="3600" kern="1200" dirty="0">
                        <a:solidFill>
                          <a:schemeClr val="tx1">
                            <a:lumMod val="75000"/>
                            <a:lumOff val="25000"/>
                          </a:schemeClr>
                        </a:solidFill>
                        <a:latin typeface="+mn-lt"/>
                        <a:ea typeface="ＭＳ Ｐゴシック" charset="-128"/>
                        <a:cs typeface="+mn-cs"/>
                      </a:endParaRPr>
                    </a:p>
                  </a:txBody>
                  <a:tcP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base">
                        <a:lnSpc>
                          <a:spcPct val="107000"/>
                        </a:lnSpc>
                        <a:spcAft>
                          <a:spcPts val="865"/>
                        </a:spcAft>
                      </a:pPr>
                      <a:r>
                        <a:rPr lang="en-US" sz="3600" kern="1200" dirty="0">
                          <a:solidFill>
                            <a:schemeClr val="tx1">
                              <a:lumMod val="75000"/>
                              <a:lumOff val="25000"/>
                            </a:schemeClr>
                          </a:solidFill>
                          <a:latin typeface="+mn-lt"/>
                          <a:ea typeface="ＭＳ Ｐゴシック" charset="-128"/>
                          <a:cs typeface="+mn-cs"/>
                        </a:rPr>
                        <a:t>Ratified</a:t>
                      </a:r>
                      <a:endParaRPr lang="fr-FR" sz="3600" kern="1200" dirty="0">
                        <a:solidFill>
                          <a:schemeClr val="tx1">
                            <a:lumMod val="75000"/>
                            <a:lumOff val="25000"/>
                          </a:schemeClr>
                        </a:solidFill>
                        <a:latin typeface="+mn-lt"/>
                        <a:ea typeface="ＭＳ Ｐゴシック" charset="-128"/>
                        <a:cs typeface="+mn-cs"/>
                      </a:endParaRPr>
                    </a:p>
                  </a:txBody>
                  <a:tcP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fontAlgn="base">
                        <a:lnSpc>
                          <a:spcPct val="107000"/>
                        </a:lnSpc>
                        <a:spcAft>
                          <a:spcPts val="865"/>
                        </a:spcAft>
                      </a:pPr>
                      <a:r>
                        <a:rPr lang="en-US" sz="3600" kern="1200" dirty="0">
                          <a:solidFill>
                            <a:schemeClr val="tx1">
                              <a:lumMod val="75000"/>
                              <a:lumOff val="25000"/>
                            </a:schemeClr>
                          </a:solidFill>
                          <a:latin typeface="+mn-lt"/>
                          <a:ea typeface="ＭＳ Ｐゴシック" charset="-128"/>
                          <a:cs typeface="+mn-cs"/>
                        </a:rPr>
                        <a:t>Comprehensive safeguard agreement</a:t>
                      </a:r>
                      <a:endParaRPr lang="fr-FR" sz="3600" kern="1200" dirty="0">
                        <a:solidFill>
                          <a:schemeClr val="tx1">
                            <a:lumMod val="75000"/>
                            <a:lumOff val="25000"/>
                          </a:schemeClr>
                        </a:solidFill>
                        <a:latin typeface="+mn-lt"/>
                        <a:ea typeface="ＭＳ Ｐゴシック" charset="-128"/>
                        <a:cs typeface="+mn-cs"/>
                      </a:endParaRPr>
                    </a:p>
                  </a:txBody>
                  <a:tcP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base">
                        <a:lnSpc>
                          <a:spcPct val="107000"/>
                        </a:lnSpc>
                        <a:spcAft>
                          <a:spcPts val="865"/>
                        </a:spcAft>
                      </a:pPr>
                      <a:r>
                        <a:rPr lang="en-US" sz="3600" kern="1200">
                          <a:solidFill>
                            <a:schemeClr val="tx1">
                              <a:lumMod val="75000"/>
                              <a:lumOff val="25000"/>
                            </a:schemeClr>
                          </a:solidFill>
                          <a:latin typeface="+mn-lt"/>
                          <a:ea typeface="ＭＳ Ｐゴシック" charset="-128"/>
                          <a:cs typeface="+mn-cs"/>
                        </a:rPr>
                        <a:t>Ratified</a:t>
                      </a:r>
                      <a:endParaRPr lang="fr-FR" sz="3600" kern="1200">
                        <a:solidFill>
                          <a:schemeClr val="tx1">
                            <a:lumMod val="75000"/>
                            <a:lumOff val="25000"/>
                          </a:schemeClr>
                        </a:solidFill>
                        <a:latin typeface="+mn-lt"/>
                        <a:ea typeface="ＭＳ Ｐゴシック" charset="-128"/>
                        <a:cs typeface="+mn-cs"/>
                      </a:endParaRPr>
                    </a:p>
                  </a:txBody>
                  <a:tcP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fontAlgn="base">
                        <a:lnSpc>
                          <a:spcPct val="107000"/>
                        </a:lnSpc>
                        <a:spcAft>
                          <a:spcPts val="865"/>
                        </a:spcAft>
                      </a:pPr>
                      <a:r>
                        <a:rPr lang="en-US" sz="3600" kern="1200">
                          <a:solidFill>
                            <a:schemeClr val="tx1">
                              <a:lumMod val="75000"/>
                              <a:lumOff val="25000"/>
                            </a:schemeClr>
                          </a:solidFill>
                          <a:latin typeface="+mn-lt"/>
                          <a:ea typeface="ＭＳ Ｐゴシック" charset="-128"/>
                          <a:cs typeface="+mn-cs"/>
                        </a:rPr>
                        <a:t>Additional protocol</a:t>
                      </a:r>
                      <a:endParaRPr lang="fr-FR" sz="3600" kern="1200">
                        <a:solidFill>
                          <a:schemeClr val="tx1">
                            <a:lumMod val="75000"/>
                            <a:lumOff val="25000"/>
                          </a:schemeClr>
                        </a:solidFill>
                        <a:latin typeface="+mn-lt"/>
                        <a:ea typeface="ＭＳ Ｐゴシック" charset="-128"/>
                        <a:cs typeface="+mn-cs"/>
                      </a:endParaRPr>
                    </a:p>
                  </a:txBody>
                  <a:tcP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base">
                        <a:lnSpc>
                          <a:spcPct val="107000"/>
                        </a:lnSpc>
                        <a:spcAft>
                          <a:spcPts val="865"/>
                        </a:spcAft>
                      </a:pPr>
                      <a:r>
                        <a:rPr lang="en-US" sz="3600" kern="1200">
                          <a:solidFill>
                            <a:schemeClr val="tx1">
                              <a:lumMod val="75000"/>
                              <a:lumOff val="25000"/>
                            </a:schemeClr>
                          </a:solidFill>
                          <a:latin typeface="+mn-lt"/>
                          <a:ea typeface="ＭＳ Ｐゴシック" charset="-128"/>
                          <a:cs typeface="+mn-cs"/>
                        </a:rPr>
                        <a:t>Signed (adoption in process)</a:t>
                      </a:r>
                      <a:endParaRPr lang="fr-FR" sz="3600" kern="1200">
                        <a:solidFill>
                          <a:schemeClr val="tx1">
                            <a:lumMod val="75000"/>
                            <a:lumOff val="25000"/>
                          </a:schemeClr>
                        </a:solidFill>
                        <a:latin typeface="+mn-lt"/>
                        <a:ea typeface="ＭＳ Ｐゴシック" charset="-128"/>
                        <a:cs typeface="+mn-cs"/>
                      </a:endParaRPr>
                    </a:p>
                  </a:txBody>
                  <a:tcP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fontAlgn="base">
                        <a:lnSpc>
                          <a:spcPct val="107000"/>
                        </a:lnSpc>
                        <a:spcAft>
                          <a:spcPts val="865"/>
                        </a:spcAft>
                      </a:pPr>
                      <a:r>
                        <a:rPr lang="en-US" sz="3600" kern="1200">
                          <a:solidFill>
                            <a:schemeClr val="tx1">
                              <a:lumMod val="75000"/>
                              <a:lumOff val="25000"/>
                            </a:schemeClr>
                          </a:solidFill>
                          <a:latin typeface="+mn-lt"/>
                          <a:ea typeface="ＭＳ Ｐゴシック" charset="-128"/>
                          <a:cs typeface="+mn-cs"/>
                        </a:rPr>
                        <a:t>Convention on early notification of nuclear accident</a:t>
                      </a:r>
                      <a:endParaRPr lang="fr-FR" sz="3600" kern="1200">
                        <a:solidFill>
                          <a:schemeClr val="tx1">
                            <a:lumMod val="75000"/>
                            <a:lumOff val="25000"/>
                          </a:schemeClr>
                        </a:solidFill>
                        <a:latin typeface="+mn-lt"/>
                        <a:ea typeface="ＭＳ Ｐゴシック" charset="-128"/>
                        <a:cs typeface="+mn-cs"/>
                      </a:endParaRPr>
                    </a:p>
                  </a:txBody>
                  <a:tcP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base">
                        <a:lnSpc>
                          <a:spcPct val="107000"/>
                        </a:lnSpc>
                        <a:spcAft>
                          <a:spcPts val="865"/>
                        </a:spcAft>
                      </a:pPr>
                      <a:r>
                        <a:rPr lang="en-US" sz="3600" kern="1200">
                          <a:solidFill>
                            <a:schemeClr val="tx1">
                              <a:lumMod val="75000"/>
                              <a:lumOff val="25000"/>
                            </a:schemeClr>
                          </a:solidFill>
                          <a:latin typeface="+mn-lt"/>
                          <a:ea typeface="ＭＳ Ｐゴシック" charset="-128"/>
                          <a:cs typeface="+mn-cs"/>
                        </a:rPr>
                        <a:t>Ratified</a:t>
                      </a:r>
                      <a:endParaRPr lang="fr-FR" sz="3600" kern="1200">
                        <a:solidFill>
                          <a:schemeClr val="tx1">
                            <a:lumMod val="75000"/>
                            <a:lumOff val="25000"/>
                          </a:schemeClr>
                        </a:solidFill>
                        <a:latin typeface="+mn-lt"/>
                        <a:ea typeface="ＭＳ Ｐゴシック" charset="-128"/>
                        <a:cs typeface="+mn-cs"/>
                      </a:endParaRPr>
                    </a:p>
                  </a:txBody>
                  <a:tcP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fontAlgn="base">
                        <a:lnSpc>
                          <a:spcPct val="107000"/>
                        </a:lnSpc>
                        <a:spcAft>
                          <a:spcPts val="865"/>
                        </a:spcAft>
                      </a:pPr>
                      <a:r>
                        <a:rPr lang="en-US" sz="3600" kern="1200" dirty="0">
                          <a:solidFill>
                            <a:schemeClr val="tx1">
                              <a:lumMod val="75000"/>
                              <a:lumOff val="25000"/>
                            </a:schemeClr>
                          </a:solidFill>
                          <a:latin typeface="+mn-lt"/>
                          <a:ea typeface="ＭＳ Ｐゴシック" charset="-128"/>
                          <a:cs typeface="+mn-cs"/>
                        </a:rPr>
                        <a:t>C. On assistance in the case of a nuclear accident</a:t>
                      </a:r>
                      <a:endParaRPr lang="fr-FR" sz="3600" kern="1200" dirty="0">
                        <a:solidFill>
                          <a:schemeClr val="tx1">
                            <a:lumMod val="75000"/>
                            <a:lumOff val="25000"/>
                          </a:schemeClr>
                        </a:solidFill>
                        <a:latin typeface="+mn-lt"/>
                        <a:ea typeface="ＭＳ Ｐゴシック" charset="-128"/>
                        <a:cs typeface="+mn-cs"/>
                      </a:endParaRPr>
                    </a:p>
                  </a:txBody>
                  <a:tcP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base">
                        <a:lnSpc>
                          <a:spcPct val="107000"/>
                        </a:lnSpc>
                        <a:spcAft>
                          <a:spcPts val="865"/>
                        </a:spcAft>
                      </a:pPr>
                      <a:r>
                        <a:rPr lang="en-US" sz="3600" kern="1200">
                          <a:solidFill>
                            <a:schemeClr val="tx1">
                              <a:lumMod val="75000"/>
                              <a:lumOff val="25000"/>
                            </a:schemeClr>
                          </a:solidFill>
                          <a:latin typeface="+mn-lt"/>
                          <a:ea typeface="ＭＳ Ｐゴシック" charset="-128"/>
                          <a:cs typeface="+mn-cs"/>
                        </a:rPr>
                        <a:t>Ratified</a:t>
                      </a:r>
                      <a:endParaRPr lang="fr-FR" sz="3600" kern="1200">
                        <a:solidFill>
                          <a:schemeClr val="tx1">
                            <a:lumMod val="75000"/>
                            <a:lumOff val="25000"/>
                          </a:schemeClr>
                        </a:solidFill>
                        <a:latin typeface="+mn-lt"/>
                        <a:ea typeface="ＭＳ Ｐゴシック" charset="-128"/>
                        <a:cs typeface="+mn-cs"/>
                      </a:endParaRPr>
                    </a:p>
                  </a:txBody>
                  <a:tcP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fontAlgn="base">
                        <a:lnSpc>
                          <a:spcPct val="107000"/>
                        </a:lnSpc>
                        <a:spcAft>
                          <a:spcPts val="865"/>
                        </a:spcAft>
                      </a:pPr>
                      <a:r>
                        <a:rPr lang="en-US" sz="3600" kern="1200">
                          <a:solidFill>
                            <a:schemeClr val="tx1">
                              <a:lumMod val="75000"/>
                              <a:lumOff val="25000"/>
                            </a:schemeClr>
                          </a:solidFill>
                          <a:latin typeface="+mn-lt"/>
                          <a:ea typeface="ＭＳ Ｐゴシック" charset="-128"/>
                          <a:cs typeface="+mn-cs"/>
                        </a:rPr>
                        <a:t>Convention on nuclear safety</a:t>
                      </a:r>
                      <a:endParaRPr lang="fr-FR" sz="3600" kern="1200">
                        <a:solidFill>
                          <a:schemeClr val="tx1">
                            <a:lumMod val="75000"/>
                            <a:lumOff val="25000"/>
                          </a:schemeClr>
                        </a:solidFill>
                        <a:latin typeface="+mn-lt"/>
                        <a:ea typeface="ＭＳ Ｐゴシック" charset="-128"/>
                        <a:cs typeface="+mn-cs"/>
                      </a:endParaRPr>
                    </a:p>
                  </a:txBody>
                  <a:tcP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base">
                        <a:lnSpc>
                          <a:spcPct val="107000"/>
                        </a:lnSpc>
                        <a:spcAft>
                          <a:spcPts val="865"/>
                        </a:spcAft>
                      </a:pPr>
                      <a:r>
                        <a:rPr lang="en-US" sz="3600" kern="1200">
                          <a:solidFill>
                            <a:schemeClr val="tx1">
                              <a:lumMod val="75000"/>
                              <a:lumOff val="25000"/>
                            </a:schemeClr>
                          </a:solidFill>
                          <a:latin typeface="+mn-lt"/>
                          <a:ea typeface="ＭＳ Ｐゴシック" charset="-128"/>
                          <a:cs typeface="+mn-cs"/>
                        </a:rPr>
                        <a:t>Ratified</a:t>
                      </a:r>
                      <a:endParaRPr lang="fr-FR" sz="3600" kern="1200">
                        <a:solidFill>
                          <a:schemeClr val="tx1">
                            <a:lumMod val="75000"/>
                            <a:lumOff val="25000"/>
                          </a:schemeClr>
                        </a:solidFill>
                        <a:latin typeface="+mn-lt"/>
                        <a:ea typeface="ＭＳ Ｐゴシック" charset="-128"/>
                        <a:cs typeface="+mn-cs"/>
                      </a:endParaRPr>
                    </a:p>
                  </a:txBody>
                  <a:tcP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fontAlgn="base">
                        <a:lnSpc>
                          <a:spcPct val="107000"/>
                        </a:lnSpc>
                        <a:spcAft>
                          <a:spcPts val="865"/>
                        </a:spcAft>
                      </a:pPr>
                      <a:r>
                        <a:rPr lang="en-US" sz="3600" kern="1200">
                          <a:solidFill>
                            <a:schemeClr val="tx1">
                              <a:lumMod val="75000"/>
                              <a:lumOff val="25000"/>
                            </a:schemeClr>
                          </a:solidFill>
                          <a:latin typeface="+mn-lt"/>
                          <a:ea typeface="ＭＳ Ｐゴシック" charset="-128"/>
                          <a:cs typeface="+mn-cs"/>
                        </a:rPr>
                        <a:t>Joint convention on the SSFM and on the  SRWM</a:t>
                      </a:r>
                      <a:endParaRPr lang="fr-FR" sz="3600" kern="1200">
                        <a:solidFill>
                          <a:schemeClr val="tx1">
                            <a:lumMod val="75000"/>
                            <a:lumOff val="25000"/>
                          </a:schemeClr>
                        </a:solidFill>
                        <a:latin typeface="+mn-lt"/>
                        <a:ea typeface="ＭＳ Ｐゴシック" charset="-128"/>
                        <a:cs typeface="+mn-cs"/>
                      </a:endParaRPr>
                    </a:p>
                  </a:txBody>
                  <a:tcP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fontAlgn="base">
                        <a:lnSpc>
                          <a:spcPct val="107000"/>
                        </a:lnSpc>
                        <a:spcAft>
                          <a:spcPts val="865"/>
                        </a:spcAft>
                      </a:pPr>
                      <a:r>
                        <a:rPr lang="en-US" sz="3600" kern="1200" dirty="0" smtClean="0">
                          <a:solidFill>
                            <a:schemeClr val="tx1">
                              <a:lumMod val="75000"/>
                              <a:lumOff val="25000"/>
                            </a:schemeClr>
                          </a:solidFill>
                          <a:latin typeface="+mn-lt"/>
                          <a:ea typeface="ＭＳ Ｐゴシック" charset="-128"/>
                          <a:cs typeface="+mn-cs"/>
                        </a:rPr>
                        <a:t>(</a:t>
                      </a:r>
                      <a:r>
                        <a:rPr lang="en-US" sz="3600" kern="1200" dirty="0">
                          <a:solidFill>
                            <a:schemeClr val="tx1">
                              <a:lumMod val="75000"/>
                              <a:lumOff val="25000"/>
                            </a:schemeClr>
                          </a:solidFill>
                          <a:latin typeface="+mn-lt"/>
                          <a:ea typeface="ＭＳ Ｐゴシック" charset="-128"/>
                          <a:cs typeface="+mn-cs"/>
                        </a:rPr>
                        <a:t>adoption in process)</a:t>
                      </a:r>
                      <a:endParaRPr lang="fr-FR" sz="3600" kern="1200" dirty="0">
                        <a:solidFill>
                          <a:schemeClr val="tx1">
                            <a:lumMod val="75000"/>
                            <a:lumOff val="25000"/>
                          </a:schemeClr>
                        </a:solidFill>
                        <a:latin typeface="+mn-lt"/>
                        <a:ea typeface="ＭＳ Ｐゴシック" charset="-128"/>
                        <a:cs typeface="+mn-cs"/>
                      </a:endParaRPr>
                    </a:p>
                  </a:txBody>
                  <a:tcP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r>
              <a:tr h="0">
                <a:tc>
                  <a:txBody>
                    <a:bodyPr/>
                    <a:lstStyle/>
                    <a:p>
                      <a:pPr>
                        <a:lnSpc>
                          <a:spcPct val="107000"/>
                        </a:lnSpc>
                        <a:spcAft>
                          <a:spcPts val="0"/>
                        </a:spcAft>
                      </a:pPr>
                      <a:r>
                        <a:rPr lang="en-US" sz="3600" kern="1200">
                          <a:solidFill>
                            <a:schemeClr val="tx1">
                              <a:lumMod val="75000"/>
                              <a:lumOff val="25000"/>
                            </a:schemeClr>
                          </a:solidFill>
                          <a:latin typeface="+mn-lt"/>
                          <a:ea typeface="ＭＳ Ｐゴシック" charset="-128"/>
                          <a:cs typeface="+mn-cs"/>
                        </a:rPr>
                        <a:t>Convention on physical protection of nuclear material </a:t>
                      </a:r>
                      <a:endParaRPr lang="fr-FR" sz="3600" kern="1200">
                        <a:solidFill>
                          <a:schemeClr val="tx1">
                            <a:lumMod val="75000"/>
                            <a:lumOff val="25000"/>
                          </a:schemeClr>
                        </a:solidFill>
                        <a:latin typeface="+mn-lt"/>
                        <a:ea typeface="ＭＳ Ｐゴシック" charset="-128"/>
                        <a:cs typeface="+mn-cs"/>
                      </a:endParaRPr>
                    </a:p>
                  </a:txBody>
                  <a:tcP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3600" kern="1200">
                          <a:solidFill>
                            <a:schemeClr val="tx1">
                              <a:lumMod val="75000"/>
                              <a:lumOff val="25000"/>
                            </a:schemeClr>
                          </a:solidFill>
                          <a:latin typeface="+mn-lt"/>
                          <a:ea typeface="ＭＳ Ｐゴシック" charset="-128"/>
                          <a:cs typeface="+mn-cs"/>
                        </a:rPr>
                        <a:t>Ratified</a:t>
                      </a:r>
                      <a:endParaRPr lang="fr-FR" sz="3600" kern="1200">
                        <a:solidFill>
                          <a:schemeClr val="tx1">
                            <a:lumMod val="75000"/>
                            <a:lumOff val="25000"/>
                          </a:schemeClr>
                        </a:solidFill>
                        <a:latin typeface="+mn-lt"/>
                        <a:ea typeface="ＭＳ Ｐゴシック" charset="-128"/>
                        <a:cs typeface="+mn-cs"/>
                      </a:endParaRPr>
                    </a:p>
                  </a:txBody>
                  <a:tcP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r>
              <a:tr h="0">
                <a:tc>
                  <a:txBody>
                    <a:bodyPr/>
                    <a:lstStyle/>
                    <a:p>
                      <a:pPr>
                        <a:lnSpc>
                          <a:spcPct val="107000"/>
                        </a:lnSpc>
                        <a:spcAft>
                          <a:spcPts val="0"/>
                        </a:spcAft>
                      </a:pPr>
                      <a:r>
                        <a:rPr lang="en-US" sz="3600" kern="1200">
                          <a:solidFill>
                            <a:schemeClr val="tx1">
                              <a:lumMod val="75000"/>
                              <a:lumOff val="25000"/>
                            </a:schemeClr>
                          </a:solidFill>
                          <a:latin typeface="+mn-lt"/>
                          <a:ea typeface="ＭＳ Ｐゴシック" charset="-128"/>
                          <a:cs typeface="+mn-cs"/>
                        </a:rPr>
                        <a:t>Amendment of the CPPNM</a:t>
                      </a:r>
                      <a:endParaRPr lang="fr-FR" sz="3600" kern="1200">
                        <a:solidFill>
                          <a:schemeClr val="tx1">
                            <a:lumMod val="75000"/>
                            <a:lumOff val="25000"/>
                          </a:schemeClr>
                        </a:solidFill>
                        <a:latin typeface="+mn-lt"/>
                        <a:ea typeface="ＭＳ Ｐゴシック" charset="-128"/>
                        <a:cs typeface="+mn-cs"/>
                      </a:endParaRPr>
                    </a:p>
                  </a:txBody>
                  <a:tcP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3600" kern="1200">
                          <a:solidFill>
                            <a:schemeClr val="tx1">
                              <a:lumMod val="75000"/>
                              <a:lumOff val="25000"/>
                            </a:schemeClr>
                          </a:solidFill>
                          <a:latin typeface="+mn-lt"/>
                          <a:ea typeface="ＭＳ Ｐゴシック" charset="-128"/>
                          <a:cs typeface="+mn-cs"/>
                        </a:rPr>
                        <a:t>Ratified</a:t>
                      </a:r>
                      <a:endParaRPr lang="fr-FR" sz="3600" kern="1200">
                        <a:solidFill>
                          <a:schemeClr val="tx1">
                            <a:lumMod val="75000"/>
                            <a:lumOff val="25000"/>
                          </a:schemeClr>
                        </a:solidFill>
                        <a:latin typeface="+mn-lt"/>
                        <a:ea typeface="ＭＳ Ｐゴシック" charset="-128"/>
                        <a:cs typeface="+mn-cs"/>
                      </a:endParaRPr>
                    </a:p>
                  </a:txBody>
                  <a:tcP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r>
              <a:tr h="0">
                <a:tc>
                  <a:txBody>
                    <a:bodyPr/>
                    <a:lstStyle/>
                    <a:p>
                      <a:pPr>
                        <a:lnSpc>
                          <a:spcPct val="107000"/>
                        </a:lnSpc>
                        <a:spcAft>
                          <a:spcPts val="0"/>
                        </a:spcAft>
                      </a:pPr>
                      <a:r>
                        <a:rPr lang="en-US" sz="3600" kern="1200" dirty="0">
                          <a:solidFill>
                            <a:schemeClr val="tx1">
                              <a:lumMod val="75000"/>
                              <a:lumOff val="25000"/>
                            </a:schemeClr>
                          </a:solidFill>
                          <a:latin typeface="+mn-lt"/>
                          <a:ea typeface="ＭＳ Ｐゴシック" charset="-128"/>
                          <a:cs typeface="+mn-cs"/>
                        </a:rPr>
                        <a:t>Comprehensive nuclear test ban treaty</a:t>
                      </a:r>
                      <a:endParaRPr lang="fr-FR" sz="3600" kern="1200" dirty="0">
                        <a:solidFill>
                          <a:schemeClr val="tx1">
                            <a:lumMod val="75000"/>
                            <a:lumOff val="25000"/>
                          </a:schemeClr>
                        </a:solidFill>
                        <a:latin typeface="+mn-lt"/>
                        <a:ea typeface="ＭＳ Ｐゴシック" charset="-128"/>
                        <a:cs typeface="+mn-cs"/>
                      </a:endParaRPr>
                    </a:p>
                  </a:txBody>
                  <a:tcP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3600" kern="1200">
                          <a:solidFill>
                            <a:schemeClr val="tx1">
                              <a:lumMod val="75000"/>
                              <a:lumOff val="25000"/>
                            </a:schemeClr>
                          </a:solidFill>
                          <a:latin typeface="+mn-lt"/>
                          <a:ea typeface="ＭＳ Ｐゴシック" charset="-128"/>
                          <a:cs typeface="+mn-cs"/>
                        </a:rPr>
                        <a:t>Ratified</a:t>
                      </a:r>
                      <a:endParaRPr lang="fr-FR" sz="3600" kern="1200">
                        <a:solidFill>
                          <a:schemeClr val="tx1">
                            <a:lumMod val="75000"/>
                            <a:lumOff val="25000"/>
                          </a:schemeClr>
                        </a:solidFill>
                        <a:latin typeface="+mn-lt"/>
                        <a:ea typeface="ＭＳ Ｐゴシック" charset="-128"/>
                        <a:cs typeface="+mn-cs"/>
                      </a:endParaRPr>
                    </a:p>
                  </a:txBody>
                  <a:tcP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r>
              <a:tr h="0">
                <a:tc>
                  <a:txBody>
                    <a:bodyPr/>
                    <a:lstStyle/>
                    <a:p>
                      <a:pPr>
                        <a:lnSpc>
                          <a:spcPct val="107000"/>
                        </a:lnSpc>
                        <a:spcAft>
                          <a:spcPts val="0"/>
                        </a:spcAft>
                      </a:pPr>
                      <a:r>
                        <a:rPr lang="en-US" sz="3600" kern="1200" dirty="0" err="1">
                          <a:solidFill>
                            <a:schemeClr val="tx1">
                              <a:lumMod val="75000"/>
                              <a:lumOff val="25000"/>
                            </a:schemeClr>
                          </a:solidFill>
                          <a:latin typeface="+mn-lt"/>
                          <a:ea typeface="ＭＳ Ｐゴシック" charset="-128"/>
                          <a:cs typeface="+mn-cs"/>
                        </a:rPr>
                        <a:t>Pelindaba</a:t>
                      </a:r>
                      <a:r>
                        <a:rPr lang="en-US" sz="3600" kern="1200" dirty="0">
                          <a:solidFill>
                            <a:schemeClr val="tx1">
                              <a:lumMod val="75000"/>
                              <a:lumOff val="25000"/>
                            </a:schemeClr>
                          </a:solidFill>
                          <a:latin typeface="+mn-lt"/>
                          <a:ea typeface="ＭＳ Ｐゴシック" charset="-128"/>
                          <a:cs typeface="+mn-cs"/>
                        </a:rPr>
                        <a:t> </a:t>
                      </a:r>
                      <a:r>
                        <a:rPr lang="en-US" sz="3600" kern="1200" dirty="0" smtClean="0">
                          <a:solidFill>
                            <a:schemeClr val="tx1">
                              <a:lumMod val="75000"/>
                              <a:lumOff val="25000"/>
                            </a:schemeClr>
                          </a:solidFill>
                          <a:latin typeface="+mn-lt"/>
                          <a:ea typeface="ＭＳ Ｐゴシック" charset="-128"/>
                          <a:cs typeface="+mn-cs"/>
                        </a:rPr>
                        <a:t>Treaty</a:t>
                      </a:r>
                      <a:endParaRPr lang="fr-FR" sz="3600" kern="1200" dirty="0">
                        <a:solidFill>
                          <a:schemeClr val="tx1">
                            <a:lumMod val="75000"/>
                            <a:lumOff val="25000"/>
                          </a:schemeClr>
                        </a:solidFill>
                        <a:latin typeface="+mn-lt"/>
                        <a:ea typeface="ＭＳ Ｐゴシック" charset="-128"/>
                        <a:cs typeface="+mn-cs"/>
                      </a:endParaRPr>
                    </a:p>
                  </a:txBody>
                  <a:tcP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3600" kern="1200" dirty="0">
                          <a:solidFill>
                            <a:schemeClr val="tx1">
                              <a:lumMod val="75000"/>
                              <a:lumOff val="25000"/>
                            </a:schemeClr>
                          </a:solidFill>
                          <a:latin typeface="+mn-lt"/>
                          <a:ea typeface="ＭＳ Ｐゴシック" charset="-128"/>
                          <a:cs typeface="+mn-cs"/>
                        </a:rPr>
                        <a:t>Ratified</a:t>
                      </a:r>
                      <a:endParaRPr lang="fr-FR" sz="3600" kern="1200" dirty="0">
                        <a:solidFill>
                          <a:schemeClr val="tx1">
                            <a:lumMod val="75000"/>
                            <a:lumOff val="25000"/>
                          </a:schemeClr>
                        </a:solidFill>
                        <a:latin typeface="+mn-lt"/>
                        <a:ea typeface="ＭＳ Ｐゴシック" charset="-128"/>
                        <a:cs typeface="+mn-cs"/>
                      </a:endParaRPr>
                    </a:p>
                  </a:txBody>
                  <a:tcP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r>
            </a:tbl>
          </a:graphicData>
        </a:graphic>
      </p:graphicFrame>
      <p:sp>
        <p:nvSpPr>
          <p:cNvPr id="19" name="Text Box 248"/>
          <p:cNvSpPr txBox="1">
            <a:spLocks noChangeArrowheads="1"/>
          </p:cNvSpPr>
          <p:nvPr/>
        </p:nvSpPr>
        <p:spPr bwMode="auto">
          <a:xfrm>
            <a:off x="585243" y="38234886"/>
            <a:ext cx="14342988" cy="769441"/>
          </a:xfrm>
          <a:prstGeom prst="rect">
            <a:avLst/>
          </a:prstGeom>
          <a:solidFill>
            <a:schemeClr val="tx2"/>
          </a:solidFill>
          <a:ln w="19050">
            <a:noFill/>
            <a:miter lim="800000"/>
          </a:ln>
        </p:spPr>
        <p:txBody>
          <a:bodyPr wrap="square">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zh-CN" sz="4400" b="1" dirty="0" smtClean="0">
                <a:solidFill>
                  <a:schemeClr val="bg1"/>
                </a:solidFill>
                <a:latin typeface="+mn-lt"/>
                <a:ea typeface="SimSun" pitchFamily="2" charset="-122"/>
                <a:cs typeface="Lucida Sans" pitchFamily="34" charset="0"/>
              </a:rPr>
              <a:t>CHALLENGES  </a:t>
            </a:r>
            <a:endParaRPr lang="en-US" altLang="zh-CN" sz="3200" b="1" dirty="0">
              <a:solidFill>
                <a:schemeClr val="bg1"/>
              </a:solidFill>
              <a:latin typeface="+mn-lt"/>
              <a:ea typeface="SimSun" pitchFamily="2" charset="-122"/>
              <a:cs typeface="Lucida Sans" pitchFamily="34" charset="0"/>
            </a:endParaRPr>
          </a:p>
        </p:txBody>
      </p:sp>
      <p:sp>
        <p:nvSpPr>
          <p:cNvPr id="20" name="Text Box 248"/>
          <p:cNvSpPr txBox="1">
            <a:spLocks noChangeArrowheads="1"/>
          </p:cNvSpPr>
          <p:nvPr/>
        </p:nvSpPr>
        <p:spPr bwMode="auto">
          <a:xfrm>
            <a:off x="15450669" y="19370457"/>
            <a:ext cx="14400000" cy="1446550"/>
          </a:xfrm>
          <a:prstGeom prst="rect">
            <a:avLst/>
          </a:prstGeom>
          <a:solidFill>
            <a:schemeClr val="tx2"/>
          </a:solidFill>
          <a:ln w="19050">
            <a:noFill/>
            <a:miter lim="800000"/>
          </a:ln>
        </p:spPr>
        <p:txBody>
          <a:bodyPr wrap="square">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4400" b="1" i="1" dirty="0">
                <a:solidFill>
                  <a:schemeClr val="bg1"/>
                </a:solidFill>
              </a:rPr>
              <a:t>Position of Tunisia with regard to </a:t>
            </a:r>
            <a:r>
              <a:rPr lang="en-US" sz="4400" b="1" i="1" dirty="0" smtClean="0">
                <a:solidFill>
                  <a:schemeClr val="bg1"/>
                </a:solidFill>
              </a:rPr>
              <a:t>international </a:t>
            </a:r>
            <a:r>
              <a:rPr lang="en-US" sz="4400" b="1" i="1" dirty="0">
                <a:solidFill>
                  <a:schemeClr val="bg1"/>
                </a:solidFill>
              </a:rPr>
              <a:t>Legal Instruments</a:t>
            </a:r>
          </a:p>
        </p:txBody>
      </p:sp>
      <p:sp>
        <p:nvSpPr>
          <p:cNvPr id="2" name="Rectangle 1"/>
          <p:cNvSpPr/>
          <p:nvPr/>
        </p:nvSpPr>
        <p:spPr>
          <a:xfrm>
            <a:off x="642256" y="39384890"/>
            <a:ext cx="14228962" cy="2751522"/>
          </a:xfrm>
          <a:prstGeom prst="rect">
            <a:avLst/>
          </a:prstGeom>
          <a:solidFill>
            <a:schemeClr val="bg1"/>
          </a:solidFill>
        </p:spPr>
        <p:txBody>
          <a:bodyPr wrap="square">
            <a:spAutoFit/>
          </a:bodyPr>
          <a:lstStyle/>
          <a:p>
            <a:pPr marL="571500" indent="-571500" algn="just">
              <a:lnSpc>
                <a:spcPct val="120000"/>
              </a:lnSpc>
              <a:buFont typeface="Wingdings" panose="05000000000000000000" pitchFamily="2" charset="2"/>
              <a:buChar char="§"/>
            </a:pPr>
            <a:r>
              <a:rPr lang="en-US" sz="3600" dirty="0">
                <a:solidFill>
                  <a:schemeClr val="tx1">
                    <a:lumMod val="75000"/>
                    <a:lumOff val="25000"/>
                  </a:schemeClr>
                </a:solidFill>
              </a:rPr>
              <a:t>Outreach to decision makers, legislators and stakeholders</a:t>
            </a:r>
          </a:p>
          <a:p>
            <a:pPr marL="571500" indent="-571500" algn="just">
              <a:lnSpc>
                <a:spcPct val="120000"/>
              </a:lnSpc>
              <a:buFont typeface="Wingdings" panose="05000000000000000000" pitchFamily="2" charset="2"/>
              <a:buChar char="§"/>
            </a:pPr>
            <a:r>
              <a:rPr lang="en-US" sz="3600" dirty="0">
                <a:solidFill>
                  <a:schemeClr val="tx1">
                    <a:lumMod val="75000"/>
                    <a:lumOff val="25000"/>
                  </a:schemeClr>
                </a:solidFill>
              </a:rPr>
              <a:t>Human and technical capabilities</a:t>
            </a:r>
          </a:p>
          <a:p>
            <a:pPr marL="571500" indent="-571500" algn="just">
              <a:lnSpc>
                <a:spcPct val="120000"/>
              </a:lnSpc>
              <a:buFont typeface="Wingdings" panose="05000000000000000000" pitchFamily="2" charset="2"/>
              <a:buChar char="§"/>
            </a:pPr>
            <a:r>
              <a:rPr lang="en-US" sz="3600" dirty="0">
                <a:solidFill>
                  <a:schemeClr val="tx1">
                    <a:lumMod val="75000"/>
                    <a:lumOff val="25000"/>
                  </a:schemeClr>
                </a:solidFill>
              </a:rPr>
              <a:t>Conflicting laws and regulations</a:t>
            </a:r>
          </a:p>
          <a:p>
            <a:pPr marL="571500" indent="-571500" algn="just">
              <a:lnSpc>
                <a:spcPct val="120000"/>
              </a:lnSpc>
              <a:buFont typeface="Wingdings" panose="05000000000000000000" pitchFamily="2" charset="2"/>
              <a:buChar char="§"/>
            </a:pPr>
            <a:r>
              <a:rPr lang="en-US" sz="3600" dirty="0">
                <a:solidFill>
                  <a:schemeClr val="tx1">
                    <a:lumMod val="75000"/>
                    <a:lumOff val="25000"/>
                  </a:schemeClr>
                </a:solidFill>
              </a:rPr>
              <a:t>Safeguards culture</a:t>
            </a:r>
          </a:p>
        </p:txBody>
      </p:sp>
    </p:spTree>
    <p:extLst>
      <p:ext uri="{BB962C8B-B14F-4D97-AF65-F5344CB8AC3E}">
        <p14:creationId xmlns:p14="http://schemas.microsoft.com/office/powerpoint/2010/main" val="33317853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1045</TotalTime>
  <Words>588</Words>
  <Application>Microsoft Office PowerPoint</Application>
  <PresentationFormat>Personnalisé</PresentationFormat>
  <Paragraphs>76</Paragraphs>
  <Slides>1</Slides>
  <Notes>0</Notes>
  <HiddenSlides>0</HiddenSlides>
  <MMClips>0</MMClips>
  <ScaleCrop>false</ScaleCrop>
  <HeadingPairs>
    <vt:vector size="6" baseType="variant">
      <vt:variant>
        <vt:lpstr>Polices utilisées</vt:lpstr>
      </vt:variant>
      <vt:variant>
        <vt:i4>9</vt:i4>
      </vt:variant>
      <vt:variant>
        <vt:lpstr>Thème</vt:lpstr>
      </vt:variant>
      <vt:variant>
        <vt:i4>1</vt:i4>
      </vt:variant>
      <vt:variant>
        <vt:lpstr>Titres des diapositives</vt:lpstr>
      </vt:variant>
      <vt:variant>
        <vt:i4>1</vt:i4>
      </vt:variant>
    </vt:vector>
  </HeadingPairs>
  <TitlesOfParts>
    <vt:vector size="11" baseType="lpstr">
      <vt:lpstr>ＭＳ Ｐゴシック</vt:lpstr>
      <vt:lpstr>SimSun</vt:lpstr>
      <vt:lpstr>Arial</vt:lpstr>
      <vt:lpstr>Calibri</vt:lpstr>
      <vt:lpstr>Calibri Light</vt:lpstr>
      <vt:lpstr>等线</vt:lpstr>
      <vt:lpstr>Lucida Sans</vt:lpstr>
      <vt:lpstr>Times New Roman</vt:lpstr>
      <vt:lpstr>Wingdings</vt:lpstr>
      <vt:lpstr>Office Theme</vt:lpstr>
      <vt:lpstr>Présentation PowerPoint</vt:lpstr>
    </vt:vector>
  </TitlesOfParts>
  <Company>IAEA-SG</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FUKUYAMA, Yukiko</dc:creator>
  <cp:lastModifiedBy>CNSTN</cp:lastModifiedBy>
  <cp:revision>154</cp:revision>
  <cp:lastPrinted>2018-11-02T08:25:16Z</cp:lastPrinted>
  <dcterms:created xsi:type="dcterms:W3CDTF">2018-07-03T09:22:24Z</dcterms:created>
  <dcterms:modified xsi:type="dcterms:W3CDTF">2018-11-02T12:01:09Z</dcterms:modified>
</cp:coreProperties>
</file>