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31" r:id="rId1"/>
  </p:sldMasterIdLst>
  <p:notesMasterIdLst>
    <p:notesMasterId r:id="rId12"/>
  </p:notesMasterIdLst>
  <p:sldIdLst>
    <p:sldId id="536" r:id="rId2"/>
    <p:sldId id="779" r:id="rId3"/>
    <p:sldId id="780" r:id="rId4"/>
    <p:sldId id="786" r:id="rId5"/>
    <p:sldId id="781" r:id="rId6"/>
    <p:sldId id="783" r:id="rId7"/>
    <p:sldId id="784" r:id="rId8"/>
    <p:sldId id="782" r:id="rId9"/>
    <p:sldId id="787" r:id="rId10"/>
    <p:sldId id="778" r:id="rId11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76" userDrawn="1">
          <p15:clr>
            <a:srgbClr val="A4A3A4"/>
          </p15:clr>
        </p15:guide>
        <p15:guide id="3" pos="1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E19997"/>
    <a:srgbClr val="C53E3B"/>
    <a:srgbClr val="5B93E6"/>
    <a:srgbClr val="FFE89F"/>
    <a:srgbClr val="FFCCFF"/>
    <a:srgbClr val="FF00FF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2" autoAdjust="0"/>
    <p:restoredTop sz="86364" autoAdjust="0"/>
  </p:normalViewPr>
  <p:slideViewPr>
    <p:cSldViewPr snapToGrid="0" showGuides="1">
      <p:cViewPr varScale="1">
        <p:scale>
          <a:sx n="88" d="100"/>
          <a:sy n="88" d="100"/>
        </p:scale>
        <p:origin x="84" y="1344"/>
      </p:cViewPr>
      <p:guideLst>
        <p:guide orient="horz" pos="2160"/>
        <p:guide pos="2676"/>
        <p:guide pos="1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930" y="-90"/>
      </p:cViewPr>
      <p:guideLst>
        <p:guide orient="horz" pos="3130"/>
        <p:guide pos="214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375" cy="497367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825" y="4"/>
            <a:ext cx="2948770" cy="497367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DBCD08-E554-42CE-872E-D3B3075B27A6}" type="datetimeFigureOut">
              <a:rPr lang="ja-JP" altLang="en-US"/>
              <a:pPr>
                <a:defRPr/>
              </a:pPr>
              <a:t>2018/10/8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7" rIns="91376" bIns="4568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6"/>
            <a:ext cx="5446723" cy="4471502"/>
          </a:xfrm>
          <a:prstGeom prst="rect">
            <a:avLst/>
          </a:prstGeom>
        </p:spPr>
        <p:txBody>
          <a:bodyPr vert="horz" lIns="91376" tIns="45687" rIns="91376" bIns="4568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2"/>
            <a:ext cx="2950375" cy="497366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825" y="9440372"/>
            <a:ext cx="2948770" cy="497366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130E74-DE02-4040-BBD6-3DCD1180C6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579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ノー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81847" y="4720986"/>
            <a:ext cx="5443513" cy="44715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505"/>
              </a:lnSpc>
              <a:spcBef>
                <a:spcPct val="0"/>
              </a:spcBef>
            </a:pPr>
            <a:r>
              <a:rPr lang="ja-JP" altLang="en-US" dirty="0"/>
              <a:t>ご紹介いただきました</a:t>
            </a:r>
            <a:r>
              <a:rPr lang="en-US" altLang="ja-JP" dirty="0"/>
              <a:t>JAEA</a:t>
            </a:r>
            <a:r>
              <a:rPr lang="ja-JP" altLang="en-US" dirty="0"/>
              <a:t>の直井でございます。</a:t>
            </a:r>
            <a:endParaRPr lang="en-US" altLang="ja-JP" dirty="0"/>
          </a:p>
          <a:p>
            <a:pPr eaLnBrk="1" hangingPunct="1">
              <a:lnSpc>
                <a:spcPts val="3505"/>
              </a:lnSpc>
              <a:spcBef>
                <a:spcPct val="0"/>
              </a:spcBef>
            </a:pPr>
            <a:r>
              <a:rPr lang="ja-JP" altLang="en-US" dirty="0"/>
              <a:t>それではさっそく</a:t>
            </a:r>
            <a:r>
              <a:rPr lang="en-US" altLang="ja-JP" dirty="0"/>
              <a:t>JAEA</a:t>
            </a:r>
            <a:r>
              <a:rPr lang="ja-JP" altLang="en-US" dirty="0"/>
              <a:t>の取り組みについてお話をさせていただきます。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68F55A-7587-4B36-A615-F16C6EFB7F56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1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8C1D7F2-2E66-4DE7-8263-98E63900D73D}" type="datetime1">
              <a:rPr lang="ja-JP" altLang="en-US" smtClean="0"/>
              <a:t>2018/10/8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2555" y="6463475"/>
            <a:ext cx="2133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>
                    <a:tint val="75000"/>
                  </a:prstClr>
                </a:solidFill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38C9FDD-E61B-46CB-AFC5-70C7789A4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テキスト ボックス 8"/>
          <p:cNvSpPr txBox="1">
            <a:spLocks noChangeArrowheads="1"/>
          </p:cNvSpPr>
          <p:nvPr userDrawn="1"/>
        </p:nvSpPr>
        <p:spPr bwMode="auto">
          <a:xfrm>
            <a:off x="8172450" y="-1588"/>
            <a:ext cx="935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b="1" dirty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ISCN</a:t>
            </a:r>
            <a:endParaRPr lang="ja-JP" altLang="en-US" sz="24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7"/>
          <p:cNvGrpSpPr>
            <a:grpSpLocks/>
          </p:cNvGrpSpPr>
          <p:nvPr userDrawn="1"/>
        </p:nvGrpSpPr>
        <p:grpSpPr bwMode="auto">
          <a:xfrm>
            <a:off x="0" y="-1588"/>
            <a:ext cx="9144000" cy="6859588"/>
            <a:chOff x="0" y="-1505"/>
            <a:chExt cx="9144587" cy="6859505"/>
          </a:xfrm>
        </p:grpSpPr>
        <p:sp>
          <p:nvSpPr>
            <p:cNvPr id="3" name="正方形/長方形 2"/>
            <p:cNvSpPr/>
            <p:nvPr/>
          </p:nvSpPr>
          <p:spPr>
            <a:xfrm>
              <a:off x="0" y="83"/>
              <a:ext cx="9144587" cy="1015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0" y="6756401"/>
              <a:ext cx="9144587" cy="1015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フローチャート : 手操作入力 7"/>
            <p:cNvSpPr/>
            <p:nvPr/>
          </p:nvSpPr>
          <p:spPr>
            <a:xfrm rot="10800000">
              <a:off x="7957061" y="9608"/>
              <a:ext cx="1187526" cy="492119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58"/>
                <a:gd name="connsiteY0" fmla="*/ 5115 h 10000"/>
                <a:gd name="connsiteX1" fmla="*/ 10058 w 10058"/>
                <a:gd name="connsiteY1" fmla="*/ 0 h 10000"/>
                <a:gd name="connsiteX2" fmla="*/ 10058 w 10058"/>
                <a:gd name="connsiteY2" fmla="*/ 10000 h 10000"/>
                <a:gd name="connsiteX3" fmla="*/ 58 w 10058"/>
                <a:gd name="connsiteY3" fmla="*/ 10000 h 10000"/>
                <a:gd name="connsiteX4" fmla="*/ 0 w 10058"/>
                <a:gd name="connsiteY4" fmla="*/ 5115 h 10000"/>
                <a:gd name="connsiteX0" fmla="*/ 34 w 10004"/>
                <a:gd name="connsiteY0" fmla="*/ 6233 h 10000"/>
                <a:gd name="connsiteX1" fmla="*/ 10004 w 10004"/>
                <a:gd name="connsiteY1" fmla="*/ 0 h 10000"/>
                <a:gd name="connsiteX2" fmla="*/ 10004 w 10004"/>
                <a:gd name="connsiteY2" fmla="*/ 10000 h 10000"/>
                <a:gd name="connsiteX3" fmla="*/ 4 w 10004"/>
                <a:gd name="connsiteY3" fmla="*/ 10000 h 10000"/>
                <a:gd name="connsiteX4" fmla="*/ 34 w 10004"/>
                <a:gd name="connsiteY4" fmla="*/ 6233 h 10000"/>
                <a:gd name="connsiteX0" fmla="*/ 34 w 10004"/>
                <a:gd name="connsiteY0" fmla="*/ 2639 h 6406"/>
                <a:gd name="connsiteX1" fmla="*/ 9975 w 10004"/>
                <a:gd name="connsiteY1" fmla="*/ 0 h 6406"/>
                <a:gd name="connsiteX2" fmla="*/ 10004 w 10004"/>
                <a:gd name="connsiteY2" fmla="*/ 6406 h 6406"/>
                <a:gd name="connsiteX3" fmla="*/ 4 w 10004"/>
                <a:gd name="connsiteY3" fmla="*/ 6406 h 6406"/>
                <a:gd name="connsiteX4" fmla="*/ 34 w 10004"/>
                <a:gd name="connsiteY4" fmla="*/ 2639 h 6406"/>
                <a:gd name="connsiteX0" fmla="*/ 0 w 10024"/>
                <a:gd name="connsiteY0" fmla="*/ 0 h 11366"/>
                <a:gd name="connsiteX1" fmla="*/ 9995 w 10024"/>
                <a:gd name="connsiteY1" fmla="*/ 1366 h 11366"/>
                <a:gd name="connsiteX2" fmla="*/ 10024 w 10024"/>
                <a:gd name="connsiteY2" fmla="*/ 11366 h 11366"/>
                <a:gd name="connsiteX3" fmla="*/ 28 w 10024"/>
                <a:gd name="connsiteY3" fmla="*/ 11366 h 11366"/>
                <a:gd name="connsiteX4" fmla="*/ 0 w 10024"/>
                <a:gd name="connsiteY4" fmla="*/ 0 h 11366"/>
                <a:gd name="connsiteX0" fmla="*/ 0 w 10024"/>
                <a:gd name="connsiteY0" fmla="*/ 0 h 11366"/>
                <a:gd name="connsiteX1" fmla="*/ 9995 w 10024"/>
                <a:gd name="connsiteY1" fmla="*/ 6104 h 11366"/>
                <a:gd name="connsiteX2" fmla="*/ 10024 w 10024"/>
                <a:gd name="connsiteY2" fmla="*/ 11366 h 11366"/>
                <a:gd name="connsiteX3" fmla="*/ 28 w 10024"/>
                <a:gd name="connsiteY3" fmla="*/ 11366 h 11366"/>
                <a:gd name="connsiteX4" fmla="*/ 0 w 10024"/>
                <a:gd name="connsiteY4" fmla="*/ 0 h 11366"/>
                <a:gd name="connsiteX0" fmla="*/ 7 w 10002"/>
                <a:gd name="connsiteY0" fmla="*/ 0 h 7127"/>
                <a:gd name="connsiteX1" fmla="*/ 9973 w 10002"/>
                <a:gd name="connsiteY1" fmla="*/ 1865 h 7127"/>
                <a:gd name="connsiteX2" fmla="*/ 10002 w 10002"/>
                <a:gd name="connsiteY2" fmla="*/ 7127 h 7127"/>
                <a:gd name="connsiteX3" fmla="*/ 6 w 10002"/>
                <a:gd name="connsiteY3" fmla="*/ 7127 h 7127"/>
                <a:gd name="connsiteX4" fmla="*/ 7 w 10002"/>
                <a:gd name="connsiteY4" fmla="*/ 0 h 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2" h="7127">
                  <a:moveTo>
                    <a:pt x="7" y="0"/>
                  </a:moveTo>
                  <a:lnTo>
                    <a:pt x="9973" y="1865"/>
                  </a:lnTo>
                  <a:cubicBezTo>
                    <a:pt x="9983" y="5198"/>
                    <a:pt x="9992" y="3794"/>
                    <a:pt x="10002" y="7127"/>
                  </a:cubicBezTo>
                  <a:lnTo>
                    <a:pt x="6" y="7127"/>
                  </a:lnTo>
                  <a:cubicBezTo>
                    <a:pt x="-13" y="4586"/>
                    <a:pt x="26" y="2541"/>
                    <a:pt x="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/>
            <p:cNvSpPr txBox="1">
              <a:spLocks noChangeArrowheads="1"/>
            </p:cNvSpPr>
            <p:nvPr/>
          </p:nvSpPr>
          <p:spPr bwMode="auto">
            <a:xfrm>
              <a:off x="8172975" y="-1505"/>
              <a:ext cx="935098" cy="46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24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ISCN</a:t>
              </a:r>
              <a:endParaRPr lang="ja-JP" altLang="en-US" sz="2400" b="1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5F6EB00-429B-4B5E-ABD7-51A1FD7A44A6}" type="datetime1">
              <a:rPr lang="ja-JP" altLang="en-US" smtClean="0"/>
              <a:t>2018/10/8</a:t>
            </a:fld>
            <a:endParaRPr lang="ja-JP" altLang="en-US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rebuchet MS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6973824" y="64664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7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7AD4-5F43-4627-B79B-F7DC5E17A337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EDB8-486D-46FB-8C25-AEB78D1B03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5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defRPr>
            </a:lvl1pPr>
          </a:lstStyle>
          <a:p>
            <a:pPr>
              <a:defRPr/>
            </a:pPr>
            <a:fld id="{F69D17CE-37A5-4AEB-98EB-EC5B64C117A5}" type="datetime1">
              <a:rPr lang="ja-JP" altLang="en-US" smtClean="0"/>
              <a:t>2018/10/8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スライド番号プレースホルダー 10"/>
          <p:cNvSpPr>
            <a:spLocks noGrp="1"/>
          </p:cNvSpPr>
          <p:nvPr>
            <p:ph type="sldNum" sz="quarter" idx="4"/>
          </p:nvPr>
        </p:nvSpPr>
        <p:spPr>
          <a:xfrm>
            <a:off x="6973824" y="64664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22" r:id="rId2"/>
    <p:sldLayoutId id="214748502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0" y="173143"/>
            <a:ext cx="9144000" cy="2086725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eaLnBrk="1" latinLnBrk="0" hangingPunct="1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Arial" pitchFamily="34" charset="0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ja-JP" dirty="0"/>
              <a:t>Development of Active Neutron Non-Destructive Assay (NDA) Techniques</a:t>
            </a:r>
          </a:p>
          <a:p>
            <a:pPr>
              <a:lnSpc>
                <a:spcPct val="90000"/>
              </a:lnSpc>
            </a:pPr>
            <a:r>
              <a:rPr lang="en-US" altLang="ja-JP" sz="3200" i="1" dirty="0"/>
              <a:t>– An Overview of Collaboration Projects of the JAEA, EC-JRC, and Kyoto University –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5284178"/>
            <a:ext cx="9144000" cy="1573822"/>
          </a:xfrm>
          <a:prstGeom prst="rect">
            <a:avLst/>
          </a:prstGeom>
          <a:solidFill>
            <a:srgbClr val="0066CC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537218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j-lt"/>
                <a:ea typeface="+mj-ea"/>
              </a:rPr>
              <a:t>IAEA Symposium on International Safeguards: Building Future Safeguards Capabilities, 5–8 November 2018, Vienna, Austria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25C8B7-F766-46FA-B3CB-63347B23976A}"/>
              </a:ext>
            </a:extLst>
          </p:cNvPr>
          <p:cNvSpPr txBox="1"/>
          <p:nvPr/>
        </p:nvSpPr>
        <p:spPr>
          <a:xfrm>
            <a:off x="8447976" y="-3230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5 min</a:t>
            </a:r>
            <a:endParaRPr kumimoji="1" lang="ja-JP" altLang="en-US" sz="16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AF4638-95B3-428B-A9D4-E596C34CAEDD}"/>
              </a:ext>
            </a:extLst>
          </p:cNvPr>
          <p:cNvSpPr/>
          <p:nvPr/>
        </p:nvSpPr>
        <p:spPr>
          <a:xfrm>
            <a:off x="129381" y="2285653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/>
            <a:r>
              <a:rPr lang="en-US" altLang="ja-JP" sz="2000" b="1" i="1" u="sng" dirty="0"/>
              <a:t>Japan Atomic Energy Agency (JAEA):</a:t>
            </a:r>
          </a:p>
          <a:p>
            <a:pPr marL="273050" indent="-4763"/>
            <a:r>
              <a:rPr lang="en-US" altLang="ja-JP" sz="2000" dirty="0"/>
              <a:t>M. Koizumi, Y. </a:t>
            </a:r>
            <a:r>
              <a:rPr lang="en-US" altLang="ja-JP" sz="2000" dirty="0" err="1"/>
              <a:t>Toh</a:t>
            </a:r>
            <a:r>
              <a:rPr lang="en-US" altLang="ja-JP" sz="2000" dirty="0"/>
              <a:t>, A. </a:t>
            </a:r>
            <a:r>
              <a:rPr lang="en-US" altLang="ja-JP" sz="2000" dirty="0" err="1"/>
              <a:t>Ohzu</a:t>
            </a:r>
            <a:r>
              <a:rPr lang="en-US" altLang="ja-JP" sz="2000" dirty="0"/>
              <a:t>, H. Tsuchiya, K. </a:t>
            </a:r>
            <a:r>
              <a:rPr lang="en-US" altLang="ja-JP" sz="2000" dirty="0" err="1"/>
              <a:t>Furutaka</a:t>
            </a:r>
            <a:r>
              <a:rPr lang="en-US" altLang="ja-JP" sz="2000" dirty="0"/>
              <a:t>, M. Maeda, </a:t>
            </a:r>
          </a:p>
          <a:p>
            <a:pPr marL="273050" indent="-4763"/>
            <a:r>
              <a:rPr lang="en-US" altLang="ja-JP" sz="2000" dirty="0"/>
              <a:t>F. </a:t>
            </a:r>
            <a:r>
              <a:rPr lang="en-US" altLang="ja-JP" sz="2000" dirty="0" err="1"/>
              <a:t>Kitatani</a:t>
            </a:r>
            <a:r>
              <a:rPr lang="en-US" altLang="ja-JP" sz="2000" dirty="0"/>
              <a:t>, M. </a:t>
            </a:r>
            <a:r>
              <a:rPr lang="en-US" altLang="ja-JP" sz="2000" dirty="0" err="1"/>
              <a:t>Kureta</a:t>
            </a:r>
            <a:r>
              <a:rPr lang="en-US" altLang="ja-JP" sz="2000" dirty="0"/>
              <a:t>, D.C. Rodriguez, F. Rossi, M. Seya, </a:t>
            </a:r>
          </a:p>
          <a:p>
            <a:pPr marL="273050" indent="-4763"/>
            <a:r>
              <a:rPr lang="en-US" altLang="ja-JP" sz="2000" dirty="0"/>
              <a:t>J. Takamine, T. Takahashi, H. </a:t>
            </a:r>
            <a:r>
              <a:rPr lang="en-US" altLang="ja-JP" sz="2000" dirty="0" err="1"/>
              <a:t>Tomikawa</a:t>
            </a:r>
            <a:r>
              <a:rPr lang="en-US" altLang="ja-JP" sz="2000" dirty="0"/>
              <a:t>, M. Hori</a:t>
            </a:r>
          </a:p>
          <a:p>
            <a:r>
              <a:rPr lang="en-US" altLang="ja-JP" sz="2000" b="1" i="1" u="sng" dirty="0"/>
              <a:t>Joint Research Centre (JRC): </a:t>
            </a:r>
            <a:endParaRPr lang="ja-JP" altLang="en-US" sz="2000" b="1" u="sng" dirty="0"/>
          </a:p>
          <a:p>
            <a:r>
              <a:rPr lang="en-US" altLang="ja-JP" sz="2000" dirty="0"/>
              <a:t>    P. </a:t>
            </a:r>
            <a:r>
              <a:rPr lang="en-US" altLang="ja-JP" sz="2000" dirty="0" err="1"/>
              <a:t>Schillebeeckx</a:t>
            </a:r>
            <a:r>
              <a:rPr lang="en-US" altLang="ja-JP" sz="2000" dirty="0"/>
              <a:t>, K. Abbas, B. Pedersen, T. </a:t>
            </a:r>
            <a:r>
              <a:rPr lang="en-US" altLang="ja-JP" sz="2000" dirty="0" err="1"/>
              <a:t>Bogucarska</a:t>
            </a:r>
            <a:r>
              <a:rPr lang="en-US" altLang="ja-JP" sz="2000" dirty="0"/>
              <a:t>, </a:t>
            </a:r>
          </a:p>
          <a:p>
            <a:r>
              <a:rPr lang="en-US" altLang="ja-JP" sz="2000" dirty="0"/>
              <a:t>    J.-M. </a:t>
            </a:r>
            <a:r>
              <a:rPr lang="en-US" altLang="ja-JP" sz="2000" dirty="0" err="1"/>
              <a:t>Crochemore</a:t>
            </a:r>
            <a:endParaRPr lang="en-US" altLang="ja-JP" sz="2000" dirty="0"/>
          </a:p>
          <a:p>
            <a:r>
              <a:rPr lang="en-US" altLang="ja-JP" sz="2000" b="1" i="1" u="sng" dirty="0"/>
              <a:t>Institute for Integrated Radiation and Nuclear Science, Kyoto University:</a:t>
            </a:r>
          </a:p>
          <a:p>
            <a:r>
              <a:rPr lang="en-US" altLang="ja-JP" sz="2000" i="1" dirty="0"/>
              <a:t>    </a:t>
            </a:r>
            <a:r>
              <a:rPr lang="en-US" altLang="ja-JP" sz="2000" dirty="0"/>
              <a:t>J. Hori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B7730-78AD-4502-9142-A4E10EE5687C}"/>
              </a:ext>
            </a:extLst>
          </p:cNvPr>
          <p:cNvSpPr/>
          <p:nvPr/>
        </p:nvSpPr>
        <p:spPr>
          <a:xfrm>
            <a:off x="129381" y="6339382"/>
            <a:ext cx="8885237" cy="4247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b="1" i="1" u="sng" dirty="0"/>
              <a:t>Acknowledgement:</a:t>
            </a:r>
            <a:r>
              <a:rPr lang="en-US" altLang="ja-JP" sz="1200" b="1" i="1" dirty="0"/>
              <a:t> </a:t>
            </a:r>
            <a:r>
              <a:rPr lang="en-US" altLang="ja-JP" sz="1200" i="1" dirty="0"/>
              <a:t>This technological development was supported by the subsidiary for “promotion of strengthening nuclear security and the like” of the Japanese government (MEXT).</a:t>
            </a:r>
          </a:p>
        </p:txBody>
      </p:sp>
    </p:spTree>
    <p:extLst>
      <p:ext uri="{BB962C8B-B14F-4D97-AF65-F5344CB8AC3E}">
        <p14:creationId xmlns:p14="http://schemas.microsoft.com/office/powerpoint/2010/main" val="79410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5A5EE7C-61D8-49C1-B258-3FEAA660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A4902D-4E40-4637-B946-1B438B5EB83D}"/>
              </a:ext>
            </a:extLst>
          </p:cNvPr>
          <p:cNvSpPr txBox="1"/>
          <p:nvPr/>
        </p:nvSpPr>
        <p:spPr>
          <a:xfrm>
            <a:off x="3674917" y="2919073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i="1" dirty="0"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おわり</a:t>
            </a:r>
            <a:endParaRPr kumimoji="1" lang="en-US" altLang="ja-JP" sz="2800" i="1" dirty="0">
              <a:latin typeface="AR P悠々ゴシック体E" panose="020B0600010101010101" pitchFamily="50" charset="-128"/>
              <a:ea typeface="AR P悠々ゴシック体E" panose="020B0600010101010101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59CB416-7606-455C-88CE-FBF3F5B4072D}"/>
              </a:ext>
            </a:extLst>
          </p:cNvPr>
          <p:cNvSpPr/>
          <p:nvPr/>
        </p:nvSpPr>
        <p:spPr>
          <a:xfrm>
            <a:off x="2014248" y="3886145"/>
            <a:ext cx="5115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i="1" dirty="0">
                <a:latin typeface="Segoe Script" panose="030B0504020000000003" pitchFamily="66" charset="0"/>
              </a:rPr>
              <a:t>Thank you for your attention</a:t>
            </a:r>
            <a:endParaRPr lang="ja-JP" altLang="en-US" sz="2400" i="1" dirty="0">
              <a:latin typeface="Segoe Script" panose="030B0504020000000003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0F3563D-055C-4058-9952-0C4CCA42A30D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34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76DFEA3-66B5-4E81-BF8F-D9469C35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270BCC5-CB9B-467A-A28F-480103F31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96119"/>
              </p:ext>
            </p:extLst>
          </p:nvPr>
        </p:nvGraphicFramePr>
        <p:xfrm>
          <a:off x="256826" y="1668488"/>
          <a:ext cx="8630346" cy="20158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0782">
                  <a:extLst>
                    <a:ext uri="{9D8B030D-6E8A-4147-A177-3AD203B41FA5}">
                      <a16:colId xmlns:a16="http://schemas.microsoft.com/office/drawing/2014/main" val="413469283"/>
                    </a:ext>
                  </a:extLst>
                </a:gridCol>
                <a:gridCol w="3319669">
                  <a:extLst>
                    <a:ext uri="{9D8B030D-6E8A-4147-A177-3AD203B41FA5}">
                      <a16:colId xmlns:a16="http://schemas.microsoft.com/office/drawing/2014/main" val="4206966446"/>
                    </a:ext>
                  </a:extLst>
                </a:gridCol>
                <a:gridCol w="3589895">
                  <a:extLst>
                    <a:ext uri="{9D8B030D-6E8A-4147-A177-3AD203B41FA5}">
                      <a16:colId xmlns:a16="http://schemas.microsoft.com/office/drawing/2014/main" val="927519617"/>
                    </a:ext>
                  </a:extLst>
                </a:gridCol>
              </a:tblGrid>
              <a:tr h="398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Sample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Low-level radioactive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High-level radioactive </a:t>
                      </a:r>
                      <a:endParaRPr lang="ja-JP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(from FPs and MAs)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56224"/>
                  </a:ext>
                </a:extLst>
              </a:tr>
              <a:tr h="796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Example of sample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Purified reprocessed Pu </a:t>
                      </a:r>
                      <a:endParaRPr lang="ja-JP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New UO</a:t>
                      </a:r>
                      <a:r>
                        <a:rPr lang="en-GB" sz="2000" baseline="-25000" dirty="0">
                          <a:effectLst/>
                        </a:rPr>
                        <a:t>2</a:t>
                      </a:r>
                      <a:endParaRPr lang="ja-JP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MOX fuel	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Spent fuel assembly</a:t>
                      </a:r>
                      <a:endParaRPr lang="ja-JP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Sample from reprocessing tanks</a:t>
                      </a:r>
                      <a:endParaRPr lang="ja-JP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Fuel for innovative reactors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06304"/>
                  </a:ext>
                </a:extLst>
              </a:tr>
              <a:tr h="369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methods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Passive NDA (*)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to be developed (Active NDA)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96676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911288-0AFE-491E-B4AB-EAC450AF78DB}"/>
              </a:ext>
            </a:extLst>
          </p:cNvPr>
          <p:cNvSpPr/>
          <p:nvPr/>
        </p:nvSpPr>
        <p:spPr>
          <a:xfrm>
            <a:off x="389133" y="3731186"/>
            <a:ext cx="86303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n-GB" altLang="ja-JP" sz="1400" dirty="0"/>
              <a:t>*Active coincidence counting technique is used for U-235 mass measurement in UO</a:t>
            </a:r>
            <a:r>
              <a:rPr lang="en-GB" altLang="ja-JP" sz="1400" baseline="-25000" dirty="0"/>
              <a:t>2</a:t>
            </a:r>
            <a:r>
              <a:rPr lang="en-GB" altLang="ja-JP" sz="1400" dirty="0"/>
              <a:t> sample.</a:t>
            </a:r>
            <a:endParaRPr lang="ja-JP" altLang="ja-JP" sz="14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F8B6F6-1161-408E-AEB4-D0BADEA81AD1}"/>
              </a:ext>
            </a:extLst>
          </p:cNvPr>
          <p:cNvSpPr/>
          <p:nvPr/>
        </p:nvSpPr>
        <p:spPr>
          <a:xfrm>
            <a:off x="256826" y="717286"/>
            <a:ext cx="8481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Commonly used passive NDA techniques are not applicable to measure a high-level radioactive NM sample.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B9C631-AACA-4142-AA83-6C23C1C27E9B}"/>
              </a:ext>
            </a:extLst>
          </p:cNvPr>
          <p:cNvSpPr/>
          <p:nvPr/>
        </p:nvSpPr>
        <p:spPr>
          <a:xfrm>
            <a:off x="237043" y="226471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ea typeface="SimSun" pitchFamily="2" charset="-122"/>
                <a:cs typeface="Lucida Sans" pitchFamily="34" charset="0"/>
              </a:rPr>
              <a:t>Motivation</a:t>
            </a:r>
            <a:endParaRPr lang="en-US" altLang="zh-CN" b="1" dirty="0">
              <a:solidFill>
                <a:srgbClr val="0000FF"/>
              </a:solidFill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051E47-AF6E-4C98-9A14-942F4DE6B94D}"/>
              </a:ext>
            </a:extLst>
          </p:cNvPr>
          <p:cNvSpPr/>
          <p:nvPr/>
        </p:nvSpPr>
        <p:spPr>
          <a:xfrm>
            <a:off x="237043" y="4126911"/>
            <a:ext cx="8554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 </a:t>
            </a:r>
            <a:r>
              <a:rPr lang="en-US" altLang="ja-JP" sz="2400" b="1" dirty="0"/>
              <a:t>Active neutron NDA techniques</a:t>
            </a:r>
            <a:r>
              <a:rPr lang="en-US" altLang="ja-JP" sz="2400" dirty="0"/>
              <a:t>, which utilize neutron to induce nuclear reactions to produce a radiation signature form the sample, </a:t>
            </a:r>
            <a:r>
              <a:rPr lang="en-US" altLang="ja-JP" sz="2400" b="1" dirty="0"/>
              <a:t>are potentially applicable to high-level radioactive NM analysis </a:t>
            </a:r>
            <a:r>
              <a:rPr lang="en-US" altLang="ja-JP" sz="2400" dirty="0"/>
              <a:t>if the induced differences appear significantly. 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95456D3C-2954-4E9F-B63D-666DCD3AB1C6}"/>
              </a:ext>
            </a:extLst>
          </p:cNvPr>
          <p:cNvSpPr/>
          <p:nvPr/>
        </p:nvSpPr>
        <p:spPr>
          <a:xfrm>
            <a:off x="389133" y="6188983"/>
            <a:ext cx="237032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582CE2-A446-4EDF-8798-6100DD995EA6}"/>
              </a:ext>
            </a:extLst>
          </p:cNvPr>
          <p:cNvSpPr txBox="1"/>
          <p:nvPr/>
        </p:nvSpPr>
        <p:spPr>
          <a:xfrm>
            <a:off x="882965" y="6140714"/>
            <a:ext cx="673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0000FF"/>
                </a:solidFill>
              </a:rPr>
              <a:t>Four active neutron NDA techniques are chosen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60B9E7-D8DC-48F4-9FBA-013B0654C5F8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6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141097-A662-4FBF-8BA9-C579A252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555D7E3-EC12-4D92-BF64-62F91E5DF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448917"/>
              </p:ext>
            </p:extLst>
          </p:nvPr>
        </p:nvGraphicFramePr>
        <p:xfrm>
          <a:off x="380883" y="1139596"/>
          <a:ext cx="8382233" cy="48588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5542">
                  <a:extLst>
                    <a:ext uri="{9D8B030D-6E8A-4147-A177-3AD203B41FA5}">
                      <a16:colId xmlns:a16="http://schemas.microsoft.com/office/drawing/2014/main" val="1958714659"/>
                    </a:ext>
                  </a:extLst>
                </a:gridCol>
                <a:gridCol w="2186691">
                  <a:extLst>
                    <a:ext uri="{9D8B030D-6E8A-4147-A177-3AD203B41FA5}">
                      <a16:colId xmlns:a16="http://schemas.microsoft.com/office/drawing/2014/main" val="2801230674"/>
                    </a:ext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Active Neutron NDA Techniques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Quantification</a:t>
                      </a:r>
                      <a:endParaRPr lang="ja-JP" sz="2000" b="1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1762"/>
                  </a:ext>
                </a:extLst>
              </a:tr>
              <a:tr h="108951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Differential Die-away Analysis (DDA) </a:t>
                      </a:r>
                    </a:p>
                    <a:p>
                      <a:pPr marL="173038" indent="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Pulsed neutron interrogation method that measures a time-dependent neutron die-away curve depending on the neutron emission of induced fission reactions.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30000">
                          <a:effectLst/>
                        </a:rPr>
                        <a:t>239</a:t>
                      </a:r>
                      <a:r>
                        <a:rPr lang="en-US" sz="2000">
                          <a:effectLst/>
                        </a:rPr>
                        <a:t>Pu-effective mass</a:t>
                      </a:r>
                      <a:endParaRPr lang="ja-JP" sz="20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983718"/>
                  </a:ext>
                </a:extLst>
              </a:tr>
              <a:tr h="118856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Prompt Gamma-ray Analysis (PGA)</a:t>
                      </a:r>
                    </a:p>
                    <a:p>
                      <a:pPr marL="173038" indent="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Measurement of prompt gamma rays induced by (n, gamma) and the other reactions. Characteristic gamma rays are used to determine nuclides within the sample.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Existence, and qualification/ quantification of specific nuclide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87781"/>
                  </a:ext>
                </a:extLst>
              </a:tr>
              <a:tr h="1353639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Neutron Resonance Transmission Analysis (NRTA)</a:t>
                      </a:r>
                    </a:p>
                    <a:p>
                      <a:pPr marL="173038" indent="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Neutron time-of-flight (TOF) measurement, in which nuclide characteristic dips of nuclear reaction resonance energies are observed in an energy-dependent transmission spectrum.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Quantity of each of U/Pu nuclides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361242"/>
                  </a:ext>
                </a:extLst>
              </a:tr>
              <a:tr h="82539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Delayed Gamma-ray Analysis (DGA)</a:t>
                      </a:r>
                    </a:p>
                    <a:p>
                      <a:pPr marL="173038" indent="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Measurement of gamma rays from radioactive nuclei produced by neutron induced fission reactions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Ratio of </a:t>
                      </a:r>
                      <a:endParaRPr lang="ja-JP" sz="2000" dirty="0">
                        <a:effectLst/>
                      </a:endParaRPr>
                    </a:p>
                    <a:p>
                      <a:pPr marL="11176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30000" dirty="0">
                          <a:effectLst/>
                        </a:rPr>
                        <a:t>235</a:t>
                      </a:r>
                      <a:r>
                        <a:rPr lang="en-US" sz="2000" dirty="0">
                          <a:effectLst/>
                        </a:rPr>
                        <a:t>U/</a:t>
                      </a:r>
                      <a:r>
                        <a:rPr lang="en-US" sz="2000" baseline="30000" dirty="0">
                          <a:effectLst/>
                        </a:rPr>
                        <a:t>239</a:t>
                      </a:r>
                      <a:r>
                        <a:rPr lang="en-US" sz="2000" dirty="0">
                          <a:effectLst/>
                        </a:rPr>
                        <a:t>Pu/</a:t>
                      </a:r>
                      <a:r>
                        <a:rPr lang="en-US" sz="2000" baseline="30000" dirty="0">
                          <a:effectLst/>
                        </a:rPr>
                        <a:t>241</a:t>
                      </a:r>
                      <a:r>
                        <a:rPr lang="en-US" sz="2000" dirty="0">
                          <a:effectLst/>
                        </a:rPr>
                        <a:t>Pu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68256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079BD-F417-4ACF-A7BB-9F314B6A7BA6}"/>
              </a:ext>
            </a:extLst>
          </p:cNvPr>
          <p:cNvSpPr txBox="1"/>
          <p:nvPr/>
        </p:nvSpPr>
        <p:spPr>
          <a:xfrm>
            <a:off x="95090" y="89339"/>
            <a:ext cx="8114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Four active neutron NDA techniques 						</a:t>
            </a:r>
            <a:r>
              <a:rPr lang="en-US" altLang="ja-JP" sz="2800" b="1" dirty="0">
                <a:solidFill>
                  <a:srgbClr val="0000FF"/>
                </a:solidFill>
              </a:rPr>
              <a:t>under </a:t>
            </a:r>
            <a:r>
              <a:rPr kumimoji="1" lang="en-US" altLang="ja-JP" sz="2800" b="1" dirty="0">
                <a:solidFill>
                  <a:srgbClr val="0000FF"/>
                </a:solidFill>
              </a:rPr>
              <a:t>development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80B1D2-6AAB-48D2-A22B-677EF12BC2EF}"/>
              </a:ext>
            </a:extLst>
          </p:cNvPr>
          <p:cNvSpPr txBox="1"/>
          <p:nvPr/>
        </p:nvSpPr>
        <p:spPr>
          <a:xfrm>
            <a:off x="95090" y="6239175"/>
            <a:ext cx="907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0000FF"/>
                </a:solidFill>
              </a:rPr>
              <a:t>Each technique provides different kind of information </a:t>
            </a:r>
            <a:r>
              <a:rPr kumimoji="1" lang="en-US" altLang="ja-JP" sz="2000" b="1" dirty="0">
                <a:solidFill>
                  <a:srgbClr val="0000FF"/>
                </a:solidFill>
              </a:rPr>
              <a:t>of a sample object.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E5EDA9-8AD2-4733-9511-42D3AEBA50B7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3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1E5710-7715-4A58-82AC-D2A205DA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88B237-6CBF-4865-BD25-3350E74647D3}"/>
              </a:ext>
            </a:extLst>
          </p:cNvPr>
          <p:cNvSpPr txBox="1"/>
          <p:nvPr/>
        </p:nvSpPr>
        <p:spPr>
          <a:xfrm>
            <a:off x="119615" y="198782"/>
            <a:ext cx="5554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Development of each technique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5621AD5-56A7-43CB-A372-68A226A9C81A}"/>
              </a:ext>
            </a:extLst>
          </p:cNvPr>
          <p:cNvSpPr/>
          <p:nvPr/>
        </p:nvSpPr>
        <p:spPr>
          <a:xfrm>
            <a:off x="3607903" y="7064637"/>
            <a:ext cx="566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DDA and PGA: Construction  measurement was constructed at the </a:t>
            </a:r>
            <a:r>
              <a:rPr lang="en-US" altLang="ja-JP" dirty="0" err="1"/>
              <a:t>NUclear</a:t>
            </a:r>
            <a:r>
              <a:rPr lang="en-US" altLang="ja-JP" dirty="0"/>
              <a:t> fuel Cycle safety Engineering research Facility (NUCEF) in the JAEA Tokai-site.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7183C8-D1E0-49FE-BA52-6057244B6647}"/>
              </a:ext>
            </a:extLst>
          </p:cNvPr>
          <p:cNvSpPr txBox="1"/>
          <p:nvPr/>
        </p:nvSpPr>
        <p:spPr>
          <a:xfrm>
            <a:off x="586409" y="727830"/>
            <a:ext cx="8179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The first stage of the project is for confirmation of basic technology with low-level radioactive NM sample. </a:t>
            </a:r>
          </a:p>
          <a:p>
            <a:r>
              <a:rPr lang="en-US" altLang="ja-JP" sz="2400" dirty="0"/>
              <a:t>Design study using simulation and experimental study were carried out.   </a:t>
            </a:r>
            <a:endParaRPr kumimoji="1" lang="ja-JP" altLang="en-US" sz="2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6E1966F-B0F7-404C-97F9-1857F225F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19" y="2897583"/>
            <a:ext cx="3773503" cy="2242539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9FD42758-19C2-4BB7-8479-54F636863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48" y="44787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21A5EE1B-29E2-48E6-B776-B81A073D5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438" y="4721265"/>
            <a:ext cx="7206562" cy="204745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12C8DC-7517-4B22-97DE-5F2C32F8F48C}"/>
              </a:ext>
            </a:extLst>
          </p:cNvPr>
          <p:cNvSpPr txBox="1"/>
          <p:nvPr/>
        </p:nvSpPr>
        <p:spPr>
          <a:xfrm>
            <a:off x="169309" y="2336419"/>
            <a:ext cx="815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0000FF"/>
                </a:solidFill>
              </a:rPr>
              <a:t>An </a:t>
            </a:r>
            <a:r>
              <a:rPr lang="en-US" altLang="ja-JP" sz="2400" b="1" dirty="0">
                <a:solidFill>
                  <a:srgbClr val="0000FF"/>
                </a:solidFill>
              </a:rPr>
              <a:t>integrated apparatus for </a:t>
            </a:r>
            <a:r>
              <a:rPr kumimoji="1" lang="en-US" altLang="ja-JP" sz="2400" b="1" dirty="0">
                <a:solidFill>
                  <a:srgbClr val="0000FF"/>
                </a:solidFill>
              </a:rPr>
              <a:t>DDA and PGA measurement</a:t>
            </a:r>
            <a:endParaRPr kumimoji="1" lang="ja-JP" altLang="en-US" sz="2400" b="1" dirty="0">
              <a:solidFill>
                <a:srgbClr val="0000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404E24B-BD87-4A5F-BA36-554F5123CDFD}"/>
              </a:ext>
            </a:extLst>
          </p:cNvPr>
          <p:cNvSpPr txBox="1"/>
          <p:nvPr/>
        </p:nvSpPr>
        <p:spPr>
          <a:xfrm>
            <a:off x="5266057" y="3125214"/>
            <a:ext cx="368573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This system was constructe</a:t>
            </a:r>
            <a:r>
              <a:rPr lang="en-US" altLang="ja-JP" sz="2000" dirty="0"/>
              <a:t>d at the </a:t>
            </a:r>
            <a:r>
              <a:rPr lang="en-US" altLang="ja-JP" sz="2000" dirty="0" err="1"/>
              <a:t>NUclear</a:t>
            </a:r>
            <a:r>
              <a:rPr lang="en-US" altLang="ja-JP" sz="2000" dirty="0"/>
              <a:t> fuel Cycle safety Engineering research Facility (NUCEF) in JAEA.</a:t>
            </a:r>
            <a:endParaRPr kumimoji="1" lang="ja-JP" altLang="en-US" sz="2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0D201A-FA79-4137-ABE3-A39CE3FE54E6}"/>
              </a:ext>
            </a:extLst>
          </p:cNvPr>
          <p:cNvSpPr txBox="1"/>
          <p:nvPr/>
        </p:nvSpPr>
        <p:spPr>
          <a:xfrm>
            <a:off x="4403035" y="3053605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PGA</a:t>
            </a:r>
            <a:endParaRPr kumimoji="1" lang="ja-JP" altLang="en-US" sz="2000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25D96C1-18A9-41C2-A586-A28475240D1C}"/>
              </a:ext>
            </a:extLst>
          </p:cNvPr>
          <p:cNvCxnSpPr>
            <a:cxnSpLocks/>
          </p:cNvCxnSpPr>
          <p:nvPr/>
        </p:nvCxnSpPr>
        <p:spPr>
          <a:xfrm flipH="1">
            <a:off x="3379305" y="3299791"/>
            <a:ext cx="1023730" cy="5740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874161-0133-480E-B3CE-FAEBAB72A5C5}"/>
              </a:ext>
            </a:extLst>
          </p:cNvPr>
          <p:cNvSpPr txBox="1"/>
          <p:nvPr/>
        </p:nvSpPr>
        <p:spPr>
          <a:xfrm>
            <a:off x="436688" y="5382632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DDA</a:t>
            </a:r>
            <a:endParaRPr kumimoji="1" lang="ja-JP" altLang="en-US" sz="2000" dirty="0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5AF385C-68BB-4E97-98BB-265BBE5504A6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1086225" y="4177561"/>
            <a:ext cx="1061875" cy="13978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51682AA-8B5E-4B46-86E5-E7A601CB8899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76C150F-5ACA-4074-B433-BC1560DB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4D318B7-3E64-4061-A217-24F9AF379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793000"/>
            <a:ext cx="4164497" cy="40455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4DDFD4-8EA6-405F-925F-7D2A8A11B4FD}"/>
              </a:ext>
            </a:extLst>
          </p:cNvPr>
          <p:cNvSpPr/>
          <p:nvPr/>
        </p:nvSpPr>
        <p:spPr>
          <a:xfrm>
            <a:off x="179250" y="5453807"/>
            <a:ext cx="8928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Gamma-ray signals indicating the existence of elements of N, As, P, Cl, and S were successfully observed.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Further development is in progress for reducing the background by changing the structure materials, and passive and active detector shielding.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C47083-8BAD-4D99-A507-FB3060DA048A}"/>
              </a:ext>
            </a:extLst>
          </p:cNvPr>
          <p:cNvSpPr txBox="1"/>
          <p:nvPr/>
        </p:nvSpPr>
        <p:spPr>
          <a:xfrm>
            <a:off x="179251" y="135333"/>
            <a:ext cx="3160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DDA development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64168-7FFD-4A3F-A50B-83090A812294}"/>
              </a:ext>
            </a:extLst>
          </p:cNvPr>
          <p:cNvSpPr txBox="1"/>
          <p:nvPr/>
        </p:nvSpPr>
        <p:spPr>
          <a:xfrm>
            <a:off x="179250" y="4906184"/>
            <a:ext cx="3170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DGA development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3A0964-EEE0-4CDD-9929-17A5AFD77B71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4C1C81-6C31-466D-855A-E225C20718FB}"/>
              </a:ext>
            </a:extLst>
          </p:cNvPr>
          <p:cNvSpPr txBox="1"/>
          <p:nvPr/>
        </p:nvSpPr>
        <p:spPr>
          <a:xfrm>
            <a:off x="4990992" y="3268914"/>
            <a:ext cx="3871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0000FF"/>
                </a:solidFill>
              </a:rPr>
              <a:t>Measurement of Pu-239 from 10-1000 g in a vial bottle were potentially available with this system.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1C0722-63F3-474A-BE3C-BA633523B9BC}"/>
              </a:ext>
            </a:extLst>
          </p:cNvPr>
          <p:cNvSpPr/>
          <p:nvPr/>
        </p:nvSpPr>
        <p:spPr>
          <a:xfrm>
            <a:off x="4990992" y="626122"/>
            <a:ext cx="39737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Pu-239 samples in a vial bottle (</a:t>
            </a:r>
            <a:r>
              <a:rPr lang="en-US" altLang="ja-JP" sz="2000" dirty="0">
                <a:latin typeface="Symbol" panose="05050102010706020507" pitchFamily="18" charset="2"/>
              </a:rPr>
              <a:t>f</a:t>
            </a:r>
            <a:r>
              <a:rPr lang="en-US" altLang="ja-JP" sz="2000" dirty="0"/>
              <a:t>26×40 mm) in a 60-mm-thick moderator were measured. The measurement time was 600 sec using D-T neutron generator (1.0×10</a:t>
            </a:r>
            <a:r>
              <a:rPr lang="en-US" altLang="ja-JP" sz="2000" baseline="30000" dirty="0"/>
              <a:t>9</a:t>
            </a:r>
            <a:r>
              <a:rPr lang="en-US" altLang="ja-JP" sz="2000" dirty="0"/>
              <a:t>-n/sec neutron  production rate and 100-Hz repetition rate). 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658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534E72-45A9-4635-8B45-E04B9AB64EE8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7C14686-6B1B-4BA8-8AB3-FAFCC3C6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5B4D2E-F174-4417-A765-EE58994167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7"/>
          <a:stretch/>
        </p:blipFill>
        <p:spPr bwMode="auto">
          <a:xfrm>
            <a:off x="153875" y="1170229"/>
            <a:ext cx="4508050" cy="422039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F73149-3254-48BD-A327-D03B6CCE5311}"/>
              </a:ext>
            </a:extLst>
          </p:cNvPr>
          <p:cNvSpPr/>
          <p:nvPr/>
        </p:nvSpPr>
        <p:spPr>
          <a:xfrm>
            <a:off x="4818953" y="3143610"/>
            <a:ext cx="4161924" cy="14157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sample: </a:t>
            </a:r>
          </a:p>
          <a:p>
            <a:pPr lvl="1"/>
            <a:r>
              <a:rPr lang="en-US" altLang="ja-JP" sz="1600" dirty="0"/>
              <a:t>a spent fuel of 30 </a:t>
            </a:r>
            <a:r>
              <a:rPr lang="en-US" altLang="ja-JP" sz="1600" dirty="0" err="1"/>
              <a:t>GWd</a:t>
            </a:r>
            <a:r>
              <a:rPr lang="en-US" altLang="ja-JP" sz="1600" dirty="0"/>
              <a:t>/t </a:t>
            </a:r>
          </a:p>
          <a:p>
            <a:pPr lvl="1"/>
            <a:r>
              <a:rPr lang="en-US" altLang="ja-JP" sz="1600" dirty="0"/>
              <a:t>1 cm thick </a:t>
            </a:r>
          </a:p>
          <a:p>
            <a:r>
              <a:rPr lang="en-US" altLang="ja-JP" dirty="0"/>
              <a:t>flight path length: </a:t>
            </a:r>
          </a:p>
          <a:p>
            <a:pPr lvl="1"/>
            <a:r>
              <a:rPr lang="en-US" altLang="ja-JP" sz="1600" dirty="0"/>
              <a:t>5 m </a:t>
            </a:r>
            <a:endParaRPr lang="ja-JP" altLang="en-US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1B62FA-7C74-438F-BEB9-2996E44D889C}"/>
              </a:ext>
            </a:extLst>
          </p:cNvPr>
          <p:cNvSpPr/>
          <p:nvPr/>
        </p:nvSpPr>
        <p:spPr>
          <a:xfrm>
            <a:off x="631134" y="6378629"/>
            <a:ext cx="7881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Experimental study is also in progress at EC-JRC </a:t>
            </a:r>
            <a:r>
              <a:rPr lang="en-US" altLang="ja-JP" dirty="0" err="1"/>
              <a:t>Geel</a:t>
            </a:r>
            <a:r>
              <a:rPr lang="en-US" altLang="ja-JP" dirty="0"/>
              <a:t> and Kyoto University.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6B1FF6-D3BF-41CC-A364-F71AE943BEF9}"/>
              </a:ext>
            </a:extLst>
          </p:cNvPr>
          <p:cNvSpPr/>
          <p:nvPr/>
        </p:nvSpPr>
        <p:spPr>
          <a:xfrm>
            <a:off x="4828200" y="4516373"/>
            <a:ext cx="41619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The vertical positions of the plots are moved for the sake of clarity. </a:t>
            </a:r>
          </a:p>
          <a:p>
            <a:r>
              <a:rPr lang="en-US" altLang="ja-JP" sz="1600" b="1" dirty="0"/>
              <a:t>P9, P0, P2, U5, U6, and U8 represent </a:t>
            </a:r>
            <a:r>
              <a:rPr lang="en-US" altLang="ja-JP" sz="1600" b="1" baseline="30000" dirty="0"/>
              <a:t>239,240,242</a:t>
            </a:r>
            <a:r>
              <a:rPr lang="en-US" altLang="ja-JP" sz="1600" b="1" dirty="0"/>
              <a:t>Pu and </a:t>
            </a:r>
            <a:r>
              <a:rPr lang="en-US" altLang="ja-JP" sz="1600" b="1" baseline="30000" dirty="0"/>
              <a:t>235,236,238</a:t>
            </a:r>
            <a:r>
              <a:rPr lang="en-US" altLang="ja-JP" sz="1600" b="1" dirty="0"/>
              <a:t>U, respectively.</a:t>
            </a:r>
            <a:endParaRPr lang="ja-JP" altLang="en-US" sz="16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65FA69-EFAF-4962-B342-C01CBB445568}"/>
              </a:ext>
            </a:extLst>
          </p:cNvPr>
          <p:cNvSpPr txBox="1"/>
          <p:nvPr/>
        </p:nvSpPr>
        <p:spPr>
          <a:xfrm>
            <a:off x="179251" y="135333"/>
            <a:ext cx="3330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NRTA development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D4D4FCD-CF56-406D-98E2-94178CC3D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925" y="210408"/>
            <a:ext cx="4441095" cy="2551561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058607-1DAF-401E-A086-98312410B22A}"/>
              </a:ext>
            </a:extLst>
          </p:cNvPr>
          <p:cNvSpPr/>
          <p:nvPr/>
        </p:nvSpPr>
        <p:spPr>
          <a:xfrm>
            <a:off x="874642" y="784088"/>
            <a:ext cx="3450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Simulated transmission spectra 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0275A5-A08E-40FE-9583-41976E9480D8}"/>
              </a:ext>
            </a:extLst>
          </p:cNvPr>
          <p:cNvSpPr/>
          <p:nvPr/>
        </p:nvSpPr>
        <p:spPr>
          <a:xfrm>
            <a:off x="4818953" y="2701472"/>
            <a:ext cx="42259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err="1"/>
              <a:t>H.Tsuchiya</a:t>
            </a:r>
            <a:r>
              <a:rPr lang="en-US" altLang="ja-JP" sz="1050" dirty="0"/>
              <a:t> et al., Plasma and Fusion Research 13, 2406004 (2018)</a:t>
            </a:r>
            <a:endParaRPr lang="ja-JP" altLang="en-US" sz="105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FC1C5CB-2F5E-44B7-B75B-6AACA161D053}"/>
              </a:ext>
            </a:extLst>
          </p:cNvPr>
          <p:cNvSpPr/>
          <p:nvPr/>
        </p:nvSpPr>
        <p:spPr>
          <a:xfrm>
            <a:off x="478330" y="5687771"/>
            <a:ext cx="8367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Areal densities of </a:t>
            </a:r>
            <a:r>
              <a:rPr lang="en-US" altLang="ja-JP" sz="2000" baseline="30000" dirty="0">
                <a:solidFill>
                  <a:srgbClr val="0000FF"/>
                </a:solidFill>
              </a:rPr>
              <a:t>238</a:t>
            </a:r>
            <a:r>
              <a:rPr lang="en-US" altLang="ja-JP" sz="2000" dirty="0">
                <a:solidFill>
                  <a:srgbClr val="0000FF"/>
                </a:solidFill>
              </a:rPr>
              <a:t>U and </a:t>
            </a:r>
            <a:r>
              <a:rPr lang="en-US" altLang="ja-JP" sz="2000" baseline="30000" dirty="0">
                <a:solidFill>
                  <a:srgbClr val="0000FF"/>
                </a:solidFill>
              </a:rPr>
              <a:t>239,240,242</a:t>
            </a:r>
            <a:r>
              <a:rPr lang="en-US" altLang="ja-JP" sz="2000" dirty="0">
                <a:solidFill>
                  <a:srgbClr val="0000FF"/>
                </a:solidFill>
              </a:rPr>
              <a:t>Pu can be deduced by using a DT neutron source (pulse width of 10 µs). </a:t>
            </a:r>
          </a:p>
        </p:txBody>
      </p:sp>
    </p:spTree>
    <p:extLst>
      <p:ext uri="{BB962C8B-B14F-4D97-AF65-F5344CB8AC3E}">
        <p14:creationId xmlns:p14="http://schemas.microsoft.com/office/powerpoint/2010/main" val="186485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801EA36-7713-417E-BF4F-170EB564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19F601-F035-4230-B9F4-ECE17FA62516}"/>
              </a:ext>
            </a:extLst>
          </p:cNvPr>
          <p:cNvSpPr/>
          <p:nvPr/>
        </p:nvSpPr>
        <p:spPr>
          <a:xfrm>
            <a:off x="4572000" y="7056139"/>
            <a:ext cx="36874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High energy delayed gamma-ray spectra measured with PUNITA of EC-JRC </a:t>
            </a:r>
            <a:r>
              <a:rPr lang="en-US" altLang="ja-JP" sz="2000" dirty="0" err="1"/>
              <a:t>Ispra</a:t>
            </a:r>
            <a:r>
              <a:rPr lang="en-US" altLang="ja-JP" sz="2000" dirty="0"/>
              <a:t>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FC3DE6-FA7D-4F89-B850-5CC3A302B517}"/>
              </a:ext>
            </a:extLst>
          </p:cNvPr>
          <p:cNvSpPr/>
          <p:nvPr/>
        </p:nvSpPr>
        <p:spPr>
          <a:xfrm>
            <a:off x="105983" y="6416382"/>
            <a:ext cx="9001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Development study is continued at PERLA  (Performance </a:t>
            </a:r>
            <a:r>
              <a:rPr lang="en-US" altLang="ja-JP" i="1" dirty="0"/>
              <a:t>Laboratory </a:t>
            </a:r>
            <a:r>
              <a:rPr lang="en-US" altLang="ja-JP" dirty="0"/>
              <a:t>) of EC-JRC </a:t>
            </a:r>
            <a:r>
              <a:rPr lang="en-US" altLang="ja-JP" dirty="0" err="1"/>
              <a:t>Ispra</a:t>
            </a:r>
            <a:r>
              <a:rPr lang="en-US" altLang="ja-JP" dirty="0"/>
              <a:t>.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63F8762-75DF-45EF-A7A2-552F63F9AF4F}"/>
              </a:ext>
            </a:extLst>
          </p:cNvPr>
          <p:cNvGrpSpPr>
            <a:grpSpLocks noChangeAspect="1"/>
          </p:cNvGrpSpPr>
          <p:nvPr/>
        </p:nvGrpSpPr>
        <p:grpSpPr>
          <a:xfrm>
            <a:off x="68980" y="692926"/>
            <a:ext cx="4625487" cy="4625419"/>
            <a:chOff x="258763" y="758784"/>
            <a:chExt cx="5017144" cy="501706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859B287D-B66A-42A1-BABF-7135D74E5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63" y="790324"/>
              <a:ext cx="5017144" cy="49855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278CE44-074B-431C-890D-A04FCDB2CBBA}"/>
                </a:ext>
              </a:extLst>
            </p:cNvPr>
            <p:cNvSpPr/>
            <p:nvPr/>
          </p:nvSpPr>
          <p:spPr>
            <a:xfrm>
              <a:off x="3837906" y="758784"/>
              <a:ext cx="129234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ja-JP" baseline="30000" dirty="0"/>
                <a:t>235</a:t>
              </a:r>
              <a:r>
                <a:rPr lang="en-US" altLang="ja-JP" dirty="0"/>
                <a:t>U : </a:t>
              </a:r>
              <a:r>
                <a:rPr lang="en-US" altLang="ja-JP" baseline="30000" dirty="0"/>
                <a:t>239</a:t>
              </a:r>
              <a:r>
                <a:rPr lang="en-US" altLang="ja-JP" dirty="0"/>
                <a:t>Pu</a:t>
              </a:r>
              <a:endParaRPr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C78DE309-DBCB-4930-A338-613C580878DF}"/>
                </a:ext>
              </a:extLst>
            </p:cNvPr>
            <p:cNvSpPr/>
            <p:nvPr/>
          </p:nvSpPr>
          <p:spPr>
            <a:xfrm>
              <a:off x="4381682" y="2552165"/>
              <a:ext cx="5822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1:0 </a:t>
              </a:r>
              <a:endParaRPr lang="ja-JP" altLang="en-US" dirty="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7013500-58F4-4A34-A060-1F5D72E00493}"/>
                </a:ext>
              </a:extLst>
            </p:cNvPr>
            <p:cNvSpPr/>
            <p:nvPr/>
          </p:nvSpPr>
          <p:spPr>
            <a:xfrm>
              <a:off x="4381682" y="3401232"/>
              <a:ext cx="5822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1:1 </a:t>
              </a:r>
              <a:endParaRPr lang="ja-JP" altLang="en-US" dirty="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5B98573-37C5-4D7E-8835-D8F64141898A}"/>
                </a:ext>
              </a:extLst>
            </p:cNvPr>
            <p:cNvSpPr/>
            <p:nvPr/>
          </p:nvSpPr>
          <p:spPr>
            <a:xfrm>
              <a:off x="4381682" y="4260585"/>
              <a:ext cx="5132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0:1</a:t>
              </a:r>
              <a:endParaRPr lang="ja-JP" altLang="en-US" dirty="0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B2DE7CF-5882-4601-9A9D-309FA2A27C50}"/>
              </a:ext>
            </a:extLst>
          </p:cNvPr>
          <p:cNvSpPr/>
          <p:nvPr/>
        </p:nvSpPr>
        <p:spPr>
          <a:xfrm>
            <a:off x="526248" y="7432045"/>
            <a:ext cx="3498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/>
              <a:t>The vertical positions of the plots are moved for the sake of clarity.</a:t>
            </a:r>
            <a:endParaRPr lang="ja-JP" altLang="en-US" sz="1400" b="1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70015E-0479-4A65-8CF2-62A839441A13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89D1E6A-B86F-45B2-BCA4-41A290AEC927}"/>
              </a:ext>
            </a:extLst>
          </p:cNvPr>
          <p:cNvSpPr/>
          <p:nvPr/>
        </p:nvSpPr>
        <p:spPr>
          <a:xfrm>
            <a:off x="142559" y="5497450"/>
            <a:ext cx="90014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Change of peak intensity ratios according to the fissile NM ratio was observed. A potential for analyzing relative concentration of fissile nuclides was confirmed. 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B2EB2800-3A2C-41E9-B378-53C422458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02" y="973114"/>
            <a:ext cx="2397857" cy="237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58FDDDA-1C4F-4B26-B5D6-A8FFB7B13FAB}"/>
              </a:ext>
            </a:extLst>
          </p:cNvPr>
          <p:cNvSpPr txBox="1"/>
          <p:nvPr/>
        </p:nvSpPr>
        <p:spPr>
          <a:xfrm>
            <a:off x="7146703" y="1345159"/>
            <a:ext cx="19972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An apparatus at EC-JRC </a:t>
            </a:r>
            <a:r>
              <a:rPr lang="en-US" altLang="ja-JP" sz="2000" dirty="0" err="1"/>
              <a:t>Ispra</a:t>
            </a:r>
            <a:r>
              <a:rPr lang="en-US" altLang="ja-JP" sz="2000" dirty="0"/>
              <a:t> equipped with a DT neutron source</a:t>
            </a:r>
            <a:endParaRPr kumimoji="1" lang="en-US" altLang="ja-JP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E7FAB91C-1689-49F4-9118-AFA99E2EE04A}"/>
                  </a:ext>
                </a:extLst>
              </p:cNvPr>
              <p:cNvSpPr/>
              <p:nvPr/>
            </p:nvSpPr>
            <p:spPr>
              <a:xfrm>
                <a:off x="4958614" y="3429000"/>
                <a:ext cx="3854645" cy="193899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000" dirty="0"/>
                  <a:t>Sample: </a:t>
                </a:r>
              </a:p>
              <a:p>
                <a:r>
                  <a:rPr lang="en-US" altLang="ja-JP" sz="2000" dirty="0"/>
                  <a:t> totally about 10 g fissile NM Measurement: </a:t>
                </a:r>
              </a:p>
              <a:p>
                <a:pPr marL="87313"/>
                <a:r>
                  <a:rPr lang="en-US" altLang="ja-JP" sz="2000" dirty="0"/>
                  <a:t>(50-sec each irradiation and measurement) </a:t>
                </a:r>
                <a14:m>
                  <m:oMath xmlns:m="http://schemas.openxmlformats.org/officeDocument/2006/math"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ja-JP" sz="2000" dirty="0"/>
                  <a:t>50 times</a:t>
                </a:r>
              </a:p>
              <a:p>
                <a:pPr marL="87313"/>
                <a:r>
                  <a:rPr lang="en-US" altLang="ja-JP" sz="2000" dirty="0"/>
                  <a:t>sample transfer time &lt; 1 sec</a:t>
                </a:r>
                <a:endParaRPr lang="ja-JP" altLang="en-US" sz="2000" dirty="0"/>
              </a:p>
            </p:txBody>
          </p:sp>
        </mc:Choice>
        <mc:Fallback xmlns=""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E7FAB91C-1689-49F4-9118-AFA99E2EE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614" y="3429000"/>
                <a:ext cx="3854645" cy="1938992"/>
              </a:xfrm>
              <a:prstGeom prst="rect">
                <a:avLst/>
              </a:prstGeom>
              <a:blipFill>
                <a:blip r:embed="rId4"/>
                <a:stretch>
                  <a:fillRect l="-1417" t="-1875" b="-37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7297545-4AD3-4E61-B2E5-80C2476A57C7}"/>
              </a:ext>
            </a:extLst>
          </p:cNvPr>
          <p:cNvSpPr/>
          <p:nvPr/>
        </p:nvSpPr>
        <p:spPr>
          <a:xfrm>
            <a:off x="4782232" y="344458"/>
            <a:ext cx="4728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/>
              <a:t>PUNITA: </a:t>
            </a:r>
          </a:p>
          <a:p>
            <a:r>
              <a:rPr lang="en-US" altLang="ja-JP" sz="1600" b="1" dirty="0"/>
              <a:t>Pulsed Neutron Interrogation Test Assembly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CD17B5-58A2-4B24-9946-0D9A23CCDC14}"/>
              </a:ext>
            </a:extLst>
          </p:cNvPr>
          <p:cNvSpPr txBox="1"/>
          <p:nvPr/>
        </p:nvSpPr>
        <p:spPr>
          <a:xfrm>
            <a:off x="179251" y="135333"/>
            <a:ext cx="3170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FF"/>
                </a:solidFill>
              </a:rPr>
              <a:t>DGA development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EC47D2F-639E-40E1-9B33-532023D2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29DB-769A-4A54-BAFF-5643F21FC413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559B387-63FF-4EB1-A393-E4E076379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17008"/>
              </p:ext>
            </p:extLst>
          </p:nvPr>
        </p:nvGraphicFramePr>
        <p:xfrm>
          <a:off x="258763" y="782495"/>
          <a:ext cx="8639939" cy="243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4385">
                  <a:extLst>
                    <a:ext uri="{9D8B030D-6E8A-4147-A177-3AD203B41FA5}">
                      <a16:colId xmlns:a16="http://schemas.microsoft.com/office/drawing/2014/main" val="1179349236"/>
                    </a:ext>
                  </a:extLst>
                </a:gridCol>
                <a:gridCol w="3315824">
                  <a:extLst>
                    <a:ext uri="{9D8B030D-6E8A-4147-A177-3AD203B41FA5}">
                      <a16:colId xmlns:a16="http://schemas.microsoft.com/office/drawing/2014/main" val="346025064"/>
                    </a:ext>
                  </a:extLst>
                </a:gridCol>
                <a:gridCol w="3309730">
                  <a:extLst>
                    <a:ext uri="{9D8B030D-6E8A-4147-A177-3AD203B41FA5}">
                      <a16:colId xmlns:a16="http://schemas.microsoft.com/office/drawing/2014/main" val="3387234147"/>
                    </a:ext>
                  </a:extLst>
                </a:gridCol>
              </a:tblGrid>
              <a:tr h="263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Combination</a:t>
                      </a:r>
                      <a:endParaRPr lang="ja-JP" sz="2000" b="1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Measured quantities</a:t>
                      </a:r>
                      <a:endParaRPr lang="ja-JP" sz="2000" b="1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Deduced nuclides masses</a:t>
                      </a:r>
                      <a:endParaRPr lang="ja-JP" sz="2000" b="1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40760"/>
                  </a:ext>
                </a:extLst>
              </a:tr>
              <a:tr h="4509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DDA + DGA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fissile mass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+ ratios of fissile nuclides 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U: 235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Pu: 239, 241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454309"/>
                  </a:ext>
                </a:extLst>
              </a:tr>
              <a:tr h="5260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HKE + DDA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+ DGA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masses of elements + fissile mass + ratios of fissile nuclides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U: 235, 238; Pu: 239, 241; </a:t>
                      </a:r>
                      <a:endParaRPr lang="ja-JP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sum of the other Pu isotopes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61832"/>
                  </a:ext>
                </a:extLst>
              </a:tr>
              <a:tr h="2630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NRTA (10-µs)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masses of nuclides  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U: 238; Pu: 239, 240, 242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70439"/>
                  </a:ext>
                </a:extLst>
              </a:tr>
              <a:tr h="5260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NETA (10-µs)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+ DGA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masses of nuclides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+ ratio of fissile nuclides 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U: 235, 238,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Pu: 239, 240, 241, 242</a:t>
                      </a:r>
                      <a:endParaRPr lang="ja-JP" sz="20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805906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0AE2BA-291C-487C-92E3-C58865A9BFF2}"/>
              </a:ext>
            </a:extLst>
          </p:cNvPr>
          <p:cNvSpPr/>
          <p:nvPr/>
        </p:nvSpPr>
        <p:spPr>
          <a:xfrm>
            <a:off x="323737" y="3785349"/>
            <a:ext cx="8639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PGA would be useful to diagnose matrix material of a sample, such as neutron poisons.</a:t>
            </a:r>
            <a:endParaRPr lang="ja-JP" altLang="en-US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017160-7A26-43C0-B041-A530675EF59F}"/>
              </a:ext>
            </a:extLst>
          </p:cNvPr>
          <p:cNvSpPr/>
          <p:nvPr/>
        </p:nvSpPr>
        <p:spPr>
          <a:xfrm>
            <a:off x="119614" y="137012"/>
            <a:ext cx="8010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0000FF"/>
                </a:solidFill>
              </a:rPr>
              <a:t>Examples of combinations of NDA techniques</a:t>
            </a:r>
            <a:endParaRPr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D9EBB-FF97-4367-9BB3-ED814D40CB04}"/>
              </a:ext>
            </a:extLst>
          </p:cNvPr>
          <p:cNvSpPr/>
          <p:nvPr/>
        </p:nvSpPr>
        <p:spPr>
          <a:xfrm>
            <a:off x="323737" y="3254638"/>
            <a:ext cx="8509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HKE: hybrid k-edge densitometry: Masses of each element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9DA91DEA-0AD0-4CFE-A3D2-82F603E7A6C9}"/>
              </a:ext>
            </a:extLst>
          </p:cNvPr>
          <p:cNvSpPr/>
          <p:nvPr/>
        </p:nvSpPr>
        <p:spPr>
          <a:xfrm>
            <a:off x="416027" y="4896310"/>
            <a:ext cx="238540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D4C4EA-2CCF-4B4D-8E73-C4C22817CE4F}"/>
              </a:ext>
            </a:extLst>
          </p:cNvPr>
          <p:cNvSpPr txBox="1"/>
          <p:nvPr/>
        </p:nvSpPr>
        <p:spPr>
          <a:xfrm>
            <a:off x="826365" y="4586918"/>
            <a:ext cx="80723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0000FF"/>
                </a:solidFill>
              </a:rPr>
              <a:t>We will continue the development for high-level radioactive NM sample measurements. </a:t>
            </a:r>
          </a:p>
          <a:p>
            <a:pPr marL="447675" indent="-357188"/>
            <a:r>
              <a:rPr lang="en-US" altLang="ja-JP" sz="2000" dirty="0">
                <a:solidFill>
                  <a:srgbClr val="0000FF"/>
                </a:solidFill>
              </a:rPr>
              <a:t>(1) Development of an Integrated system for DDA, PGA, and NRTA</a:t>
            </a:r>
          </a:p>
          <a:p>
            <a:pPr marL="447675" indent="-357188"/>
            <a:r>
              <a:rPr lang="en-US" altLang="ja-JP" sz="2000" dirty="0">
                <a:solidFill>
                  <a:srgbClr val="0000FF"/>
                </a:solidFill>
              </a:rPr>
              <a:t>(2) Development of a practical DGA system </a:t>
            </a:r>
          </a:p>
          <a:p>
            <a:pPr marL="447675" indent="-357188"/>
            <a:r>
              <a:rPr lang="en-US" altLang="ja-JP" sz="2000" dirty="0">
                <a:solidFill>
                  <a:srgbClr val="0000FF"/>
                </a:solidFill>
              </a:rPr>
              <a:t>(3) Development of a laser driven neutron source for an NRTA measurement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D91A8C8-4BCB-4985-89F0-5D5837EADA1C}"/>
              </a:ext>
            </a:extLst>
          </p:cNvPr>
          <p:cNvSpPr/>
          <p:nvPr/>
        </p:nvSpPr>
        <p:spPr>
          <a:xfrm>
            <a:off x="7932186" y="105360"/>
            <a:ext cx="1248507" cy="43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27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0782" y="6633590"/>
            <a:ext cx="2133600" cy="365125"/>
          </a:xfrm>
        </p:spPr>
        <p:txBody>
          <a:bodyPr/>
          <a:lstStyle/>
          <a:p>
            <a:fld id="{CBB8EDB8-486D-46FB-8C25-AEB78D1B035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9081" y="656145"/>
            <a:ext cx="4116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rgbClr val="0000FF"/>
                </a:solidFill>
              </a:rPr>
              <a:t>(1) Development of an Integrated syste</a:t>
            </a:r>
            <a:r>
              <a:rPr lang="en-US" altLang="ja-JP" sz="1600" b="1" dirty="0">
                <a:solidFill>
                  <a:srgbClr val="0000FF"/>
                </a:solidFill>
              </a:rPr>
              <a:t>m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grpSp>
        <p:nvGrpSpPr>
          <p:cNvPr id="72" name="グループ化 71"/>
          <p:cNvGrpSpPr>
            <a:grpSpLocks noChangeAspect="1"/>
          </p:cNvGrpSpPr>
          <p:nvPr/>
        </p:nvGrpSpPr>
        <p:grpSpPr>
          <a:xfrm>
            <a:off x="1602628" y="984744"/>
            <a:ext cx="5569186" cy="2515525"/>
            <a:chOff x="805732" y="559336"/>
            <a:chExt cx="7330553" cy="3311110"/>
          </a:xfrm>
        </p:grpSpPr>
        <p:pic>
          <p:nvPicPr>
            <p:cNvPr id="5" name="Picture 2" descr="C:\toh\文書など\予算と研究評価と計画関係\H31年度\Active-N概算\背景白・ローアングル・横長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40" t="24875" r="12625" b="20237"/>
            <a:stretch/>
          </p:blipFill>
          <p:spPr bwMode="auto">
            <a:xfrm>
              <a:off x="1556149" y="909963"/>
              <a:ext cx="6529242" cy="2960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6205173" y="1335030"/>
              <a:ext cx="764854" cy="399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NRTA</a:t>
              </a:r>
              <a:endParaRPr kumimoji="1" lang="ja-JP" altLang="en-US" sz="16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05732" y="766315"/>
              <a:ext cx="1812324" cy="60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kumimoji="1" lang="en-US" altLang="ja-JP" sz="1600" dirty="0"/>
                <a:t>DT neutron generator</a:t>
              </a:r>
              <a:endParaRPr kumimoji="1" lang="ja-JP" altLang="en-US" sz="1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602877" y="559336"/>
              <a:ext cx="660257" cy="399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DDA</a:t>
              </a:r>
              <a:endParaRPr kumimoji="1" lang="ja-JP" altLang="en-US" sz="16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370197" y="702863"/>
              <a:ext cx="660257" cy="399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PGA</a:t>
              </a:r>
              <a:endParaRPr kumimoji="1" lang="ja-JP" altLang="en-US" sz="1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805304" y="2739473"/>
              <a:ext cx="981687" cy="399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sample</a:t>
              </a:r>
              <a:endParaRPr kumimoji="1" lang="ja-JP" altLang="en-US" sz="1600" dirty="0"/>
            </a:p>
          </p:txBody>
        </p:sp>
        <p:cxnSp>
          <p:nvCxnSpPr>
            <p:cNvPr id="12" name="直線矢印コネクタ 11"/>
            <p:cNvCxnSpPr>
              <a:cxnSpLocks/>
            </p:cNvCxnSpPr>
            <p:nvPr/>
          </p:nvCxnSpPr>
          <p:spPr>
            <a:xfrm>
              <a:off x="3175797" y="938131"/>
              <a:ext cx="287371" cy="20442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cxnSpLocks/>
            </p:cNvCxnSpPr>
            <p:nvPr/>
          </p:nvCxnSpPr>
          <p:spPr>
            <a:xfrm>
              <a:off x="2420898" y="1062065"/>
              <a:ext cx="1158546" cy="73266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右中かっこ 15"/>
            <p:cNvSpPr/>
            <p:nvPr/>
          </p:nvSpPr>
          <p:spPr>
            <a:xfrm rot="6478515" flipH="1" flipV="1">
              <a:off x="6248673" y="46684"/>
              <a:ext cx="255317" cy="3519907"/>
            </a:xfrm>
            <a:prstGeom prst="rightBrace">
              <a:avLst>
                <a:gd name="adj1" fmla="val 22877"/>
                <a:gd name="adj2" fmla="val 50707"/>
              </a:avLst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flipH="1">
              <a:off x="3967893" y="940924"/>
              <a:ext cx="424791" cy="23636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cxnSpLocks/>
            </p:cNvCxnSpPr>
            <p:nvPr/>
          </p:nvCxnSpPr>
          <p:spPr>
            <a:xfrm flipV="1">
              <a:off x="2277611" y="2084422"/>
              <a:ext cx="728292" cy="72465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1F77E251-75F8-4CE1-B5BF-C577F605A090}"/>
              </a:ext>
            </a:extLst>
          </p:cNvPr>
          <p:cNvSpPr/>
          <p:nvPr/>
        </p:nvSpPr>
        <p:spPr>
          <a:xfrm>
            <a:off x="857173" y="586817"/>
            <a:ext cx="7659810" cy="3041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266B90-A6B8-445C-A5F5-E7B503B5EDD0}"/>
              </a:ext>
            </a:extLst>
          </p:cNvPr>
          <p:cNvSpPr txBox="1"/>
          <p:nvPr/>
        </p:nvSpPr>
        <p:spPr>
          <a:xfrm rot="1079534">
            <a:off x="4661049" y="1871287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5 m neutron flight path</a:t>
            </a:r>
            <a:endParaRPr kumimoji="1" lang="ja-JP" altLang="en-US" sz="1200" b="1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49ED23C-B541-41AF-B466-A8C472B97ED5}"/>
              </a:ext>
            </a:extLst>
          </p:cNvPr>
          <p:cNvSpPr/>
          <p:nvPr/>
        </p:nvSpPr>
        <p:spPr>
          <a:xfrm>
            <a:off x="4268126" y="3526618"/>
            <a:ext cx="4703872" cy="3230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418E91F-10E5-4484-88C1-940313DAFA3D}"/>
              </a:ext>
            </a:extLst>
          </p:cNvPr>
          <p:cNvSpPr/>
          <p:nvPr/>
        </p:nvSpPr>
        <p:spPr>
          <a:xfrm>
            <a:off x="258613" y="2924184"/>
            <a:ext cx="4178229" cy="3776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27A9AB3-B189-4021-B56B-F3DE3A3A4EB3}"/>
              </a:ext>
            </a:extLst>
          </p:cNvPr>
          <p:cNvGrpSpPr>
            <a:grpSpLocks noChangeAspect="1"/>
          </p:cNvGrpSpPr>
          <p:nvPr/>
        </p:nvGrpSpPr>
        <p:grpSpPr>
          <a:xfrm>
            <a:off x="688931" y="3222684"/>
            <a:ext cx="3477336" cy="2792841"/>
            <a:chOff x="2310521" y="886398"/>
            <a:chExt cx="7296074" cy="585987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1110974D-9CBC-4AB0-83DB-82E0E5949176}"/>
                </a:ext>
              </a:extLst>
            </p:cNvPr>
            <p:cNvSpPr/>
            <p:nvPr/>
          </p:nvSpPr>
          <p:spPr>
            <a:xfrm>
              <a:off x="4033282" y="2502940"/>
              <a:ext cx="164897" cy="129331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7D99DFF-FC70-4F7B-9F9F-F3481455D093}"/>
                </a:ext>
              </a:extLst>
            </p:cNvPr>
            <p:cNvCxnSpPr/>
            <p:nvPr/>
          </p:nvCxnSpPr>
          <p:spPr>
            <a:xfrm>
              <a:off x="2535750" y="3947313"/>
              <a:ext cx="7696" cy="1919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39273046-5B3D-4912-89BB-38B604534058}"/>
                </a:ext>
              </a:extLst>
            </p:cNvPr>
            <p:cNvSpPr/>
            <p:nvPr/>
          </p:nvSpPr>
          <p:spPr>
            <a:xfrm rot="2711884">
              <a:off x="2538842" y="3971092"/>
              <a:ext cx="221745" cy="49529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EF47305-8B73-4417-BF63-BEF3D1F23CD1}"/>
                </a:ext>
              </a:extLst>
            </p:cNvPr>
            <p:cNvSpPr/>
            <p:nvPr/>
          </p:nvSpPr>
          <p:spPr>
            <a:xfrm rot="2711884">
              <a:off x="2419333" y="3850438"/>
              <a:ext cx="221745" cy="66505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99434B86-319D-412B-87F6-3A627C8E711F}"/>
                </a:ext>
              </a:extLst>
            </p:cNvPr>
            <p:cNvSpPr/>
            <p:nvPr/>
          </p:nvSpPr>
          <p:spPr>
            <a:xfrm>
              <a:off x="2403979" y="3713421"/>
              <a:ext cx="106815" cy="114087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DFF92C97-B88E-4C26-92EA-2EA0B1BCE081}"/>
                </a:ext>
              </a:extLst>
            </p:cNvPr>
            <p:cNvSpPr/>
            <p:nvPr/>
          </p:nvSpPr>
          <p:spPr>
            <a:xfrm>
              <a:off x="2406027" y="2540092"/>
              <a:ext cx="307942" cy="92179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8B85619-8264-499C-99FC-23912F9ECE9A}"/>
                </a:ext>
              </a:extLst>
            </p:cNvPr>
            <p:cNvSpPr/>
            <p:nvPr/>
          </p:nvSpPr>
          <p:spPr>
            <a:xfrm flipV="1">
              <a:off x="4266018" y="4019613"/>
              <a:ext cx="550151" cy="963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フレーム 26">
              <a:extLst>
                <a:ext uri="{FF2B5EF4-FFF2-40B4-BE49-F238E27FC236}">
                  <a16:creationId xmlns:a16="http://schemas.microsoft.com/office/drawing/2014/main" id="{4FCEC107-A222-4891-A2F3-6CC951D91D8F}"/>
                </a:ext>
              </a:extLst>
            </p:cNvPr>
            <p:cNvSpPr/>
            <p:nvPr/>
          </p:nvSpPr>
          <p:spPr>
            <a:xfrm>
              <a:off x="3028049" y="1643266"/>
              <a:ext cx="3510390" cy="2886321"/>
            </a:xfrm>
            <a:prstGeom prst="frame">
              <a:avLst>
                <a:gd name="adj1" fmla="val 12342"/>
              </a:avLst>
            </a:prstGeom>
            <a:solidFill>
              <a:schemeClr val="accent3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220E64C-FCAA-4AFC-981D-EA369ADC5542}"/>
                </a:ext>
              </a:extLst>
            </p:cNvPr>
            <p:cNvSpPr/>
            <p:nvPr/>
          </p:nvSpPr>
          <p:spPr>
            <a:xfrm>
              <a:off x="3418092" y="4529586"/>
              <a:ext cx="2730303" cy="2184243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4CD7C89C-3BB9-475D-BA63-51EBCC9B447D}"/>
                </a:ext>
              </a:extLst>
            </p:cNvPr>
            <p:cNvSpPr/>
            <p:nvPr/>
          </p:nvSpPr>
          <p:spPr>
            <a:xfrm>
              <a:off x="5290300" y="3983526"/>
              <a:ext cx="390043" cy="187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625EF7E8-8A09-4E36-9292-0748D6817EE3}"/>
                </a:ext>
              </a:extLst>
            </p:cNvPr>
            <p:cNvSpPr/>
            <p:nvPr/>
          </p:nvSpPr>
          <p:spPr>
            <a:xfrm>
              <a:off x="5056274" y="3827508"/>
              <a:ext cx="780087" cy="31203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太陽 30">
              <a:extLst>
                <a:ext uri="{FF2B5EF4-FFF2-40B4-BE49-F238E27FC236}">
                  <a16:creationId xmlns:a16="http://schemas.microsoft.com/office/drawing/2014/main" id="{E8AA66E6-C071-4CE8-8949-122C3E6EE113}"/>
                </a:ext>
              </a:extLst>
            </p:cNvPr>
            <p:cNvSpPr/>
            <p:nvPr/>
          </p:nvSpPr>
          <p:spPr>
            <a:xfrm>
              <a:off x="5290300" y="5387681"/>
              <a:ext cx="390044" cy="390044"/>
            </a:xfrm>
            <a:prstGeom prst="sun">
              <a:avLst/>
            </a:prstGeom>
            <a:solidFill>
              <a:srgbClr val="ED7D3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太陽 31">
              <a:extLst>
                <a:ext uri="{FF2B5EF4-FFF2-40B4-BE49-F238E27FC236}">
                  <a16:creationId xmlns:a16="http://schemas.microsoft.com/office/drawing/2014/main" id="{63DED9C3-847C-4392-B8AC-BF1683D7CAF3}"/>
                </a:ext>
              </a:extLst>
            </p:cNvPr>
            <p:cNvSpPr/>
            <p:nvPr/>
          </p:nvSpPr>
          <p:spPr>
            <a:xfrm>
              <a:off x="4528716" y="5475757"/>
              <a:ext cx="366531" cy="312035"/>
            </a:xfrm>
            <a:prstGeom prst="sun">
              <a:avLst/>
            </a:prstGeom>
            <a:solidFill>
              <a:srgbClr val="FF0000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2D92A16D-BDAC-478D-8175-BE46D4B4FCBB}"/>
                </a:ext>
              </a:extLst>
            </p:cNvPr>
            <p:cNvGrpSpPr/>
            <p:nvPr/>
          </p:nvGrpSpPr>
          <p:grpSpPr>
            <a:xfrm>
              <a:off x="6304413" y="3125430"/>
              <a:ext cx="1716191" cy="546061"/>
              <a:chOff x="6084168" y="2996952"/>
              <a:chExt cx="1584176" cy="504056"/>
            </a:xfrm>
          </p:grpSpPr>
          <p:sp>
            <p:nvSpPr>
              <p:cNvPr id="61" name="正方形/長方形 60">
                <a:extLst>
                  <a:ext uri="{FF2B5EF4-FFF2-40B4-BE49-F238E27FC236}">
                    <a16:creationId xmlns:a16="http://schemas.microsoft.com/office/drawing/2014/main" id="{7B41C8B5-20DB-409B-BDB9-2F964773F1CD}"/>
                  </a:ext>
                </a:extLst>
              </p:cNvPr>
              <p:cNvSpPr/>
              <p:nvPr/>
            </p:nvSpPr>
            <p:spPr>
              <a:xfrm>
                <a:off x="6084168" y="3140968"/>
                <a:ext cx="504056" cy="216024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79164">
                  <a:defRPr/>
                </a:pPr>
                <a:endParaRPr kumimoji="0" lang="ja-JP" altLang="en-US" sz="1200" ker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00A63388-E066-4C4B-8977-FBB35F87FE7B}"/>
                  </a:ext>
                </a:extLst>
              </p:cNvPr>
              <p:cNvSpPr/>
              <p:nvPr/>
            </p:nvSpPr>
            <p:spPr>
              <a:xfrm>
                <a:off x="6588224" y="3212976"/>
                <a:ext cx="288032" cy="7200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79164">
                  <a:defRPr/>
                </a:pPr>
                <a:endParaRPr kumimoji="0" lang="ja-JP" altLang="en-US" sz="1200" ker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D5BE6B12-2623-48DA-8060-92AA1944C031}"/>
                  </a:ext>
                </a:extLst>
              </p:cNvPr>
              <p:cNvSpPr/>
              <p:nvPr/>
            </p:nvSpPr>
            <p:spPr>
              <a:xfrm>
                <a:off x="6876256" y="2996952"/>
                <a:ext cx="792088" cy="504056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79164">
                  <a:defRPr/>
                </a:pPr>
                <a:endParaRPr kumimoji="0" lang="ja-JP" altLang="en-US" sz="1200" ker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88FF689A-1FFA-4995-ACED-030FDC1376D4}"/>
                </a:ext>
              </a:extLst>
            </p:cNvPr>
            <p:cNvCxnSpPr>
              <a:stCxn id="30" idx="0"/>
            </p:cNvCxnSpPr>
            <p:nvPr/>
          </p:nvCxnSpPr>
          <p:spPr>
            <a:xfrm>
              <a:off x="5446318" y="3827508"/>
              <a:ext cx="0" cy="148216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太陽 34">
              <a:extLst>
                <a:ext uri="{FF2B5EF4-FFF2-40B4-BE49-F238E27FC236}">
                  <a16:creationId xmlns:a16="http://schemas.microsoft.com/office/drawing/2014/main" id="{E1DF1507-0887-4AED-A961-520923452DBE}"/>
                </a:ext>
              </a:extLst>
            </p:cNvPr>
            <p:cNvSpPr/>
            <p:nvPr/>
          </p:nvSpPr>
          <p:spPr>
            <a:xfrm>
              <a:off x="5257466" y="3203439"/>
              <a:ext cx="390044" cy="390044"/>
            </a:xfrm>
            <a:prstGeom prst="sun">
              <a:avLst/>
            </a:prstGeom>
            <a:solidFill>
              <a:srgbClr val="ED7D3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42F1A77-76B7-4AA4-B33E-889553460F62}"/>
                </a:ext>
              </a:extLst>
            </p:cNvPr>
            <p:cNvSpPr/>
            <p:nvPr/>
          </p:nvSpPr>
          <p:spPr>
            <a:xfrm>
              <a:off x="3028049" y="4529586"/>
              <a:ext cx="312035" cy="21842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FE4C266-2B39-41C6-A05A-4A2589DA2739}"/>
                </a:ext>
              </a:extLst>
            </p:cNvPr>
            <p:cNvSpPr/>
            <p:nvPr/>
          </p:nvSpPr>
          <p:spPr>
            <a:xfrm>
              <a:off x="6226404" y="4529586"/>
              <a:ext cx="312035" cy="21842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F67F622-04DC-42AA-A7F2-CC2A0BC74704}"/>
                </a:ext>
              </a:extLst>
            </p:cNvPr>
            <p:cNvSpPr txBox="1"/>
            <p:nvPr/>
          </p:nvSpPr>
          <p:spPr>
            <a:xfrm>
              <a:off x="3504068" y="886398"/>
              <a:ext cx="5781841" cy="581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 defTabSz="779164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highly radio active sample </a:t>
              </a:r>
              <a:endPara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8CDD1A7-4F60-4D95-BFBA-E8DDAFE575C5}"/>
                </a:ext>
              </a:extLst>
            </p:cNvPr>
            <p:cNvSpPr txBox="1"/>
            <p:nvPr/>
          </p:nvSpPr>
          <p:spPr>
            <a:xfrm>
              <a:off x="3374314" y="5855110"/>
              <a:ext cx="2808314" cy="891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 defTabSz="779164">
                <a:lnSpc>
                  <a:spcPct val="90000"/>
                </a:lnSpc>
                <a:defRPr/>
              </a:pPr>
              <a:r>
                <a:rPr kumimoji="0" lang="en-US" altLang="ja-JP" sz="12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neutron moderator</a:t>
              </a:r>
              <a:endParaRPr kumimoji="0" lang="ja-JP" altLang="en-US" sz="1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A2AE3594-3DE2-403E-AC92-59CA18ED65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85322" y="1346725"/>
              <a:ext cx="567182" cy="17397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A226431B-76A2-4290-A9DF-920D33B49BE7}"/>
                </a:ext>
              </a:extLst>
            </p:cNvPr>
            <p:cNvSpPr/>
            <p:nvPr/>
          </p:nvSpPr>
          <p:spPr>
            <a:xfrm>
              <a:off x="5992378" y="3047422"/>
              <a:ext cx="234026" cy="780087"/>
            </a:xfrm>
            <a:prstGeom prst="rect">
              <a:avLst/>
            </a:prstGeom>
            <a:solidFill>
              <a:schemeClr val="accent4">
                <a:lumMod val="65000"/>
                <a:lumOff val="3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CA2EDE36-61C8-403F-A33E-48C86F63ED86}"/>
                </a:ext>
              </a:extLst>
            </p:cNvPr>
            <p:cNvSpPr txBox="1"/>
            <p:nvPr/>
          </p:nvSpPr>
          <p:spPr>
            <a:xfrm>
              <a:off x="3435508" y="4474029"/>
              <a:ext cx="1837384" cy="891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 defTabSz="779164">
                <a:lnSpc>
                  <a:spcPct val="90000"/>
                </a:lnSpc>
                <a:defRPr/>
              </a:pPr>
              <a:r>
                <a:rPr kumimoji="0" lang="en-US" altLang="ja-JP" sz="12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neutron source</a:t>
              </a:r>
              <a:endParaRPr kumimoji="0" lang="ja-JP" altLang="en-US" sz="1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E7FCADA2-2424-405C-9A4E-B2930A3B5307}"/>
                </a:ext>
              </a:extLst>
            </p:cNvPr>
            <p:cNvSpPr txBox="1"/>
            <p:nvPr/>
          </p:nvSpPr>
          <p:spPr>
            <a:xfrm>
              <a:off x="6532575" y="3671491"/>
              <a:ext cx="2716187" cy="9686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 defTabSz="779164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Symbol" panose="05050102010706020507" pitchFamily="18" charset="2"/>
                  <a:ea typeface="Meiryo UI" panose="020B0604030504040204" pitchFamily="50" charset="-128"/>
                </a:rPr>
                <a:t>g</a:t>
              </a: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-ray detector</a:t>
              </a:r>
            </a:p>
          </p:txBody>
        </p: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8394A835-09DA-4214-B010-D21D1F06DD1C}"/>
                </a:ext>
              </a:extLst>
            </p:cNvPr>
            <p:cNvCxnSpPr>
              <a:stCxn id="45" idx="1"/>
            </p:cNvCxnSpPr>
            <p:nvPr/>
          </p:nvCxnSpPr>
          <p:spPr>
            <a:xfrm flipH="1" flipV="1">
              <a:off x="5739875" y="5066011"/>
              <a:ext cx="1364257" cy="2126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D245E30-2BF3-4D8E-885E-720D303F50D6}"/>
                </a:ext>
              </a:extLst>
            </p:cNvPr>
            <p:cNvSpPr txBox="1"/>
            <p:nvPr/>
          </p:nvSpPr>
          <p:spPr>
            <a:xfrm>
              <a:off x="7104132" y="4833042"/>
              <a:ext cx="1832942" cy="891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defTabSz="779164">
                <a:lnSpc>
                  <a:spcPct val="90000"/>
                </a:lnSpc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sample tube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5BA6085D-4ABF-47D2-891F-E8ADE78B978D}"/>
                </a:ext>
              </a:extLst>
            </p:cNvPr>
            <p:cNvSpPr txBox="1"/>
            <p:nvPr/>
          </p:nvSpPr>
          <p:spPr>
            <a:xfrm>
              <a:off x="7037169" y="1704741"/>
              <a:ext cx="2569426" cy="8911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 defTabSz="779164">
                <a:lnSpc>
                  <a:spcPct val="90000"/>
                </a:lnSpc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low energy </a:t>
              </a: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Symbol" panose="05050102010706020507" pitchFamily="18" charset="2"/>
                  <a:ea typeface="Meiryo UI" panose="020B0604030504040204" pitchFamily="50" charset="-128"/>
                </a:rPr>
                <a:t>g</a:t>
              </a: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-ray filter</a:t>
              </a:r>
            </a:p>
          </p:txBody>
        </p: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0CC9E401-F937-4389-BD07-46EF8CFC7C9E}"/>
                </a:ext>
              </a:extLst>
            </p:cNvPr>
            <p:cNvCxnSpPr/>
            <p:nvPr/>
          </p:nvCxnSpPr>
          <p:spPr>
            <a:xfrm flipH="1">
              <a:off x="6070387" y="2189326"/>
              <a:ext cx="1092121" cy="10141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08692896-8B3D-4B8B-9EE4-81BEF5089478}"/>
                </a:ext>
              </a:extLst>
            </p:cNvPr>
            <p:cNvSpPr/>
            <p:nvPr/>
          </p:nvSpPr>
          <p:spPr>
            <a:xfrm>
              <a:off x="4470528" y="3569975"/>
              <a:ext cx="307942" cy="49529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E737A9B3-55E2-495B-8809-8D797878C4C2}"/>
                </a:ext>
              </a:extLst>
            </p:cNvPr>
            <p:cNvSpPr/>
            <p:nvPr/>
          </p:nvSpPr>
          <p:spPr>
            <a:xfrm rot="2711884">
              <a:off x="4211537" y="3430148"/>
              <a:ext cx="390042" cy="117013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17109591-AD3F-4FD2-909C-C9F7D2F0A72B}"/>
                </a:ext>
              </a:extLst>
            </p:cNvPr>
            <p:cNvSpPr/>
            <p:nvPr/>
          </p:nvSpPr>
          <p:spPr>
            <a:xfrm>
              <a:off x="4117085" y="3327975"/>
              <a:ext cx="320916" cy="88075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B288CBCE-1BBE-4C31-9B08-A47E907F5169}"/>
                </a:ext>
              </a:extLst>
            </p:cNvPr>
            <p:cNvSpPr/>
            <p:nvPr/>
          </p:nvSpPr>
          <p:spPr>
            <a:xfrm>
              <a:off x="4091502" y="3274311"/>
              <a:ext cx="359239" cy="84904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C0EDDBCF-0819-4EF9-B22B-717F0C0C9179}"/>
                </a:ext>
              </a:extLst>
            </p:cNvPr>
            <p:cNvSpPr/>
            <p:nvPr/>
          </p:nvSpPr>
          <p:spPr>
            <a:xfrm>
              <a:off x="4072964" y="3216823"/>
              <a:ext cx="397563" cy="88075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FC85E4D1-ECEA-427C-8A50-2F8EE6FBED89}"/>
                </a:ext>
              </a:extLst>
            </p:cNvPr>
            <p:cNvSpPr/>
            <p:nvPr/>
          </p:nvSpPr>
          <p:spPr>
            <a:xfrm>
              <a:off x="4149613" y="2447724"/>
              <a:ext cx="204584" cy="769098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65830BCA-D3BA-4333-BB22-14F3F3633621}"/>
                </a:ext>
              </a:extLst>
            </p:cNvPr>
            <p:cNvSpPr/>
            <p:nvPr/>
          </p:nvSpPr>
          <p:spPr>
            <a:xfrm>
              <a:off x="2645848" y="2444113"/>
              <a:ext cx="1465440" cy="284137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0E246E1C-EB71-4E18-A887-83085CCC131D}"/>
                </a:ext>
              </a:extLst>
            </p:cNvPr>
            <p:cNvSpPr/>
            <p:nvPr/>
          </p:nvSpPr>
          <p:spPr>
            <a:xfrm>
              <a:off x="2369114" y="1724515"/>
              <a:ext cx="203224" cy="2024985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159A77B-2D3E-44A9-AFB2-EDC0D841897D}"/>
                </a:ext>
              </a:extLst>
            </p:cNvPr>
            <p:cNvSpPr/>
            <p:nvPr/>
          </p:nvSpPr>
          <p:spPr>
            <a:xfrm>
              <a:off x="2310521" y="2408941"/>
              <a:ext cx="307942" cy="404213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0B3CA256-3D91-4C25-B528-C89D31F3BDF0}"/>
                </a:ext>
              </a:extLst>
            </p:cNvPr>
            <p:cNvSpPr/>
            <p:nvPr/>
          </p:nvSpPr>
          <p:spPr>
            <a:xfrm rot="18928802">
              <a:off x="2342669" y="3971090"/>
              <a:ext cx="313318" cy="49529"/>
            </a:xfrm>
            <a:prstGeom prst="rect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円/楕円 43">
              <a:extLst>
                <a:ext uri="{FF2B5EF4-FFF2-40B4-BE49-F238E27FC236}">
                  <a16:creationId xmlns:a16="http://schemas.microsoft.com/office/drawing/2014/main" id="{4EDD56DA-418D-487C-A860-70B28EE7603B}"/>
                </a:ext>
              </a:extLst>
            </p:cNvPr>
            <p:cNvSpPr/>
            <p:nvPr/>
          </p:nvSpPr>
          <p:spPr>
            <a:xfrm>
              <a:off x="2709935" y="4058853"/>
              <a:ext cx="78009" cy="88112"/>
            </a:xfrm>
            <a:prstGeom prst="ellipse">
              <a:avLst/>
            </a:pr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06EE698C-6BDB-4131-8458-C8A8D3A87197}"/>
                </a:ext>
              </a:extLst>
            </p:cNvPr>
            <p:cNvSpPr txBox="1"/>
            <p:nvPr/>
          </p:nvSpPr>
          <p:spPr>
            <a:xfrm>
              <a:off x="4197606" y="1524107"/>
              <a:ext cx="1635281" cy="581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defTabSz="779164">
                <a:defRPr/>
              </a:pPr>
              <a:r>
                <a:rPr kumimoji="0" lang="en-US" altLang="ja-JP" sz="12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hot cell</a:t>
              </a:r>
              <a:endParaRPr kumimoji="0" lang="ja-JP" altLang="en-US" sz="1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3A050B2-FCEE-4301-BFEC-85279398AD3E}"/>
                </a:ext>
              </a:extLst>
            </p:cNvPr>
            <p:cNvSpPr/>
            <p:nvPr/>
          </p:nvSpPr>
          <p:spPr>
            <a:xfrm>
              <a:off x="2899095" y="2883397"/>
              <a:ext cx="518998" cy="1094854"/>
            </a:xfrm>
            <a:prstGeom prst="rect">
              <a:avLst/>
            </a:prstGeom>
            <a:solidFill>
              <a:srgbClr val="FFCC99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5E37DFD-C00D-4E65-B50B-1B199B2E6C9E}"/>
              </a:ext>
            </a:extLst>
          </p:cNvPr>
          <p:cNvSpPr txBox="1"/>
          <p:nvPr/>
        </p:nvSpPr>
        <p:spPr>
          <a:xfrm>
            <a:off x="213284" y="2924750"/>
            <a:ext cx="4358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0000FF"/>
                </a:solidFill>
              </a:rPr>
              <a:t>(2) Development of a practical DGA system 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A22AF14-6680-48C9-BECD-3F2180B4EF0A}"/>
              </a:ext>
            </a:extLst>
          </p:cNvPr>
          <p:cNvSpPr txBox="1"/>
          <p:nvPr/>
        </p:nvSpPr>
        <p:spPr>
          <a:xfrm>
            <a:off x="4497604" y="3621801"/>
            <a:ext cx="4466175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85000"/>
              </a:lnSpc>
            </a:pPr>
            <a:r>
              <a:rPr kumimoji="1" lang="en-US" altLang="ja-JP" sz="1600" b="1" dirty="0">
                <a:solidFill>
                  <a:srgbClr val="0000FF"/>
                </a:solidFill>
              </a:rPr>
              <a:t>(3) Development of a laser driven neutron </a:t>
            </a:r>
            <a:r>
              <a:rPr lang="en-US" altLang="ja-JP" sz="1600" b="1" dirty="0">
                <a:solidFill>
                  <a:srgbClr val="0000FF"/>
                </a:solidFill>
              </a:rPr>
              <a:t>s</a:t>
            </a:r>
            <a:r>
              <a:rPr kumimoji="1" lang="en-US" altLang="ja-JP" sz="1600" b="1" dirty="0">
                <a:solidFill>
                  <a:srgbClr val="0000FF"/>
                </a:solidFill>
              </a:rPr>
              <a:t>ource for an NRTA measurement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9BC2A346-0D75-472D-941E-FB65C3B83F6A}"/>
              </a:ext>
            </a:extLst>
          </p:cNvPr>
          <p:cNvGrpSpPr>
            <a:grpSpLocks noChangeAspect="1"/>
          </p:cNvGrpSpPr>
          <p:nvPr/>
        </p:nvGrpSpPr>
        <p:grpSpPr>
          <a:xfrm>
            <a:off x="4521210" y="4099727"/>
            <a:ext cx="4234310" cy="2019722"/>
            <a:chOff x="534946" y="4960776"/>
            <a:chExt cx="4246557" cy="2025562"/>
          </a:xfrm>
        </p:grpSpPr>
        <p:sp>
          <p:nvSpPr>
            <p:cNvPr id="71" name="円柱 70">
              <a:extLst>
                <a:ext uri="{FF2B5EF4-FFF2-40B4-BE49-F238E27FC236}">
                  <a16:creationId xmlns:a16="http://schemas.microsoft.com/office/drawing/2014/main" id="{22A47466-8264-4F84-9B50-760228A66A12}"/>
                </a:ext>
              </a:extLst>
            </p:cNvPr>
            <p:cNvSpPr/>
            <p:nvPr/>
          </p:nvSpPr>
          <p:spPr bwMode="auto">
            <a:xfrm rot="16200000">
              <a:off x="1395295" y="5834651"/>
              <a:ext cx="384921" cy="149818"/>
            </a:xfrm>
            <a:prstGeom prst="can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A9A4ACC3-8E3B-4E6C-B8DC-987842DECFB5}"/>
                </a:ext>
              </a:extLst>
            </p:cNvPr>
            <p:cNvSpPr/>
            <p:nvPr/>
          </p:nvSpPr>
          <p:spPr>
            <a:xfrm>
              <a:off x="978285" y="5432014"/>
              <a:ext cx="703395" cy="96348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164"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A181DE07-4C09-480C-8DD4-3791CB11E2FC}"/>
                </a:ext>
              </a:extLst>
            </p:cNvPr>
            <p:cNvCxnSpPr/>
            <p:nvPr/>
          </p:nvCxnSpPr>
          <p:spPr>
            <a:xfrm flipV="1">
              <a:off x="1829377" y="5901716"/>
              <a:ext cx="459184" cy="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32">
              <a:extLst>
                <a:ext uri="{FF2B5EF4-FFF2-40B4-BE49-F238E27FC236}">
                  <a16:creationId xmlns:a16="http://schemas.microsoft.com/office/drawing/2014/main" id="{D3D85EAB-4DBF-4EF4-A552-AE357C92C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946" y="6398941"/>
              <a:ext cx="1198620" cy="554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779164">
                <a:spcBef>
                  <a:spcPct val="0"/>
                </a:spcBef>
                <a:buNone/>
                <a:defRPr/>
              </a:pPr>
              <a:r>
                <a:rPr lang="en-US" altLang="ja-JP" sz="12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neutron source</a:t>
              </a:r>
              <a:endParaRPr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0BB6C26E-5CE2-45E5-8BE1-C2131F5D5039}"/>
                </a:ext>
              </a:extLst>
            </p:cNvPr>
            <p:cNvSpPr/>
            <p:nvPr/>
          </p:nvSpPr>
          <p:spPr>
            <a:xfrm>
              <a:off x="1681681" y="5275513"/>
              <a:ext cx="2365568" cy="12485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164"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テキスト ボックス 42">
              <a:extLst>
                <a:ext uri="{FF2B5EF4-FFF2-40B4-BE49-F238E27FC236}">
                  <a16:creationId xmlns:a16="http://schemas.microsoft.com/office/drawing/2014/main" id="{C1B39AA0-F0FF-4A4A-A86B-F176CA56E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3351" y="6538235"/>
              <a:ext cx="1149171" cy="332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defTabSz="779164">
                <a:spcBef>
                  <a:spcPct val="0"/>
                </a:spcBef>
                <a:buNone/>
                <a:defRPr/>
              </a:pPr>
              <a:r>
                <a:rPr lang="en-US" altLang="ja-JP" sz="12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sample</a:t>
              </a:r>
              <a:endParaRPr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7ED2AD41-AE0C-4463-B872-D24491D3CE7D}"/>
                </a:ext>
              </a:extLst>
            </p:cNvPr>
            <p:cNvGrpSpPr/>
            <p:nvPr/>
          </p:nvGrpSpPr>
          <p:grpSpPr>
            <a:xfrm>
              <a:off x="2655283" y="5530043"/>
              <a:ext cx="1395050" cy="770925"/>
              <a:chOff x="7100612" y="3951288"/>
              <a:chExt cx="1695450" cy="711623"/>
            </a:xfrm>
          </p:grpSpPr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036D9B25-9BA9-4837-9686-FCF36917D322}"/>
                  </a:ext>
                </a:extLst>
              </p:cNvPr>
              <p:cNvSpPr/>
              <p:nvPr/>
            </p:nvSpPr>
            <p:spPr>
              <a:xfrm>
                <a:off x="7100612" y="3951288"/>
                <a:ext cx="1695450" cy="71162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79164">
                  <a:defRPr/>
                </a:pPr>
                <a:endParaRPr kumimoji="0" lang="ja-JP" altLang="en-US" sz="1200" b="1" ker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6" name="正方形/長方形 12">
                <a:extLst>
                  <a:ext uri="{FF2B5EF4-FFF2-40B4-BE49-F238E27FC236}">
                    <a16:creationId xmlns:a16="http://schemas.microsoft.com/office/drawing/2014/main" id="{8967A99C-1749-44D8-856C-E1B063478CDE}"/>
                  </a:ext>
                </a:extLst>
              </p:cNvPr>
              <p:cNvSpPr/>
              <p:nvPr/>
            </p:nvSpPr>
            <p:spPr>
              <a:xfrm>
                <a:off x="7101452" y="4150123"/>
                <a:ext cx="1694610" cy="298450"/>
              </a:xfrm>
              <a:custGeom>
                <a:avLst/>
                <a:gdLst>
                  <a:gd name="connsiteX0" fmla="*/ 0 w 1694610"/>
                  <a:gd name="connsiteY0" fmla="*/ 0 h 298450"/>
                  <a:gd name="connsiteX1" fmla="*/ 1694610 w 1694610"/>
                  <a:gd name="connsiteY1" fmla="*/ 0 h 298450"/>
                  <a:gd name="connsiteX2" fmla="*/ 1694610 w 1694610"/>
                  <a:gd name="connsiteY2" fmla="*/ 298450 h 298450"/>
                  <a:gd name="connsiteX3" fmla="*/ 0 w 1694610"/>
                  <a:gd name="connsiteY3" fmla="*/ 298450 h 298450"/>
                  <a:gd name="connsiteX4" fmla="*/ 0 w 1694610"/>
                  <a:gd name="connsiteY4" fmla="*/ 0 h 298450"/>
                  <a:gd name="connsiteX0" fmla="*/ 0 w 1694610"/>
                  <a:gd name="connsiteY0" fmla="*/ 0 h 298450"/>
                  <a:gd name="connsiteX1" fmla="*/ 1694610 w 1694610"/>
                  <a:gd name="connsiteY1" fmla="*/ 0 h 298450"/>
                  <a:gd name="connsiteX2" fmla="*/ 1694610 w 1694610"/>
                  <a:gd name="connsiteY2" fmla="*/ 298450 h 298450"/>
                  <a:gd name="connsiteX3" fmla="*/ 0 w 1694610"/>
                  <a:gd name="connsiteY3" fmla="*/ 248209 h 298450"/>
                  <a:gd name="connsiteX4" fmla="*/ 0 w 1694610"/>
                  <a:gd name="connsiteY4" fmla="*/ 0 h 298450"/>
                  <a:gd name="connsiteX0" fmla="*/ 0 w 1694610"/>
                  <a:gd name="connsiteY0" fmla="*/ 80387 h 298450"/>
                  <a:gd name="connsiteX1" fmla="*/ 1694610 w 1694610"/>
                  <a:gd name="connsiteY1" fmla="*/ 0 h 298450"/>
                  <a:gd name="connsiteX2" fmla="*/ 1694610 w 1694610"/>
                  <a:gd name="connsiteY2" fmla="*/ 298450 h 298450"/>
                  <a:gd name="connsiteX3" fmla="*/ 0 w 1694610"/>
                  <a:gd name="connsiteY3" fmla="*/ 248209 h 298450"/>
                  <a:gd name="connsiteX4" fmla="*/ 0 w 1694610"/>
                  <a:gd name="connsiteY4" fmla="*/ 80387 h 298450"/>
                  <a:gd name="connsiteX0" fmla="*/ 0 w 1694610"/>
                  <a:gd name="connsiteY0" fmla="*/ 80387 h 298450"/>
                  <a:gd name="connsiteX1" fmla="*/ 1694610 w 1694610"/>
                  <a:gd name="connsiteY1" fmla="*/ 0 h 298450"/>
                  <a:gd name="connsiteX2" fmla="*/ 1694610 w 1694610"/>
                  <a:gd name="connsiteY2" fmla="*/ 298450 h 298450"/>
                  <a:gd name="connsiteX3" fmla="*/ 0 w 1694610"/>
                  <a:gd name="connsiteY3" fmla="*/ 208016 h 298450"/>
                  <a:gd name="connsiteX4" fmla="*/ 0 w 1694610"/>
                  <a:gd name="connsiteY4" fmla="*/ 80387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4610" h="298450">
                    <a:moveTo>
                      <a:pt x="0" y="80387"/>
                    </a:moveTo>
                    <a:lnTo>
                      <a:pt x="1694610" y="0"/>
                    </a:lnTo>
                    <a:lnTo>
                      <a:pt x="1694610" y="298450"/>
                    </a:lnTo>
                    <a:lnTo>
                      <a:pt x="0" y="208016"/>
                    </a:lnTo>
                    <a:lnTo>
                      <a:pt x="0" y="80387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79164">
                  <a:defRPr/>
                </a:pPr>
                <a:endParaRPr kumimoji="0" lang="ja-JP" altLang="en-US" sz="1200" b="1" ker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AB28EFBF-C6D8-469B-AC3B-9910AE66414E}"/>
                </a:ext>
              </a:extLst>
            </p:cNvPr>
            <p:cNvSpPr/>
            <p:nvPr/>
          </p:nvSpPr>
          <p:spPr>
            <a:xfrm>
              <a:off x="4232759" y="6021862"/>
              <a:ext cx="87212" cy="38179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164"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32AA9897-4061-4ACD-B40C-AFF5ED2BF237}"/>
                </a:ext>
              </a:extLst>
            </p:cNvPr>
            <p:cNvSpPr txBox="1"/>
            <p:nvPr/>
          </p:nvSpPr>
          <p:spPr>
            <a:xfrm>
              <a:off x="3801654" y="6488761"/>
              <a:ext cx="979849" cy="49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79164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neutron detector</a:t>
              </a:r>
              <a:endPara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CA372ADD-E762-4BF1-A42B-866BBBB87729}"/>
                </a:ext>
              </a:extLst>
            </p:cNvPr>
            <p:cNvSpPr txBox="1"/>
            <p:nvPr/>
          </p:nvSpPr>
          <p:spPr>
            <a:xfrm>
              <a:off x="1662667" y="4960776"/>
              <a:ext cx="2413547" cy="29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79164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compact</a:t>
              </a:r>
              <a:r>
                <a:rPr kumimoji="0" lang="ja-JP" altLang="en-US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NRTA system</a:t>
              </a:r>
              <a:endPara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D408438F-8674-4293-BCB0-54CBE7F57824}"/>
                </a:ext>
              </a:extLst>
            </p:cNvPr>
            <p:cNvSpPr/>
            <p:nvPr/>
          </p:nvSpPr>
          <p:spPr bwMode="auto">
            <a:xfrm>
              <a:off x="2506648" y="5752751"/>
              <a:ext cx="69644" cy="300566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" name="円柱 82">
              <a:extLst>
                <a:ext uri="{FF2B5EF4-FFF2-40B4-BE49-F238E27FC236}">
                  <a16:creationId xmlns:a16="http://schemas.microsoft.com/office/drawing/2014/main" id="{5E4D7859-2748-4B55-A12D-2042185EAB51}"/>
                </a:ext>
              </a:extLst>
            </p:cNvPr>
            <p:cNvSpPr/>
            <p:nvPr/>
          </p:nvSpPr>
          <p:spPr bwMode="auto">
            <a:xfrm rot="16200000">
              <a:off x="1298524" y="5835207"/>
              <a:ext cx="384921" cy="149818"/>
            </a:xfrm>
            <a:prstGeom prst="can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" name="円/楕円 33">
              <a:extLst>
                <a:ext uri="{FF2B5EF4-FFF2-40B4-BE49-F238E27FC236}">
                  <a16:creationId xmlns:a16="http://schemas.microsoft.com/office/drawing/2014/main" id="{2BD0E3CA-2E9A-4368-8C0D-F491A694A66E}"/>
                </a:ext>
              </a:extLst>
            </p:cNvPr>
            <p:cNvSpPr/>
            <p:nvPr/>
          </p:nvSpPr>
          <p:spPr bwMode="auto">
            <a:xfrm>
              <a:off x="1358000" y="5719278"/>
              <a:ext cx="70236" cy="383299"/>
            </a:xfrm>
            <a:prstGeom prst="ellipse">
              <a:avLst/>
            </a:prstGeom>
            <a:solidFill>
              <a:srgbClr val="C4C4E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5" name="二等辺三角形 84">
              <a:extLst>
                <a:ext uri="{FF2B5EF4-FFF2-40B4-BE49-F238E27FC236}">
                  <a16:creationId xmlns:a16="http://schemas.microsoft.com/office/drawing/2014/main" id="{AEDF842A-5E9F-4B6C-A9F8-FFDB8C4897F1}"/>
                </a:ext>
              </a:extLst>
            </p:cNvPr>
            <p:cNvSpPr/>
            <p:nvPr/>
          </p:nvSpPr>
          <p:spPr bwMode="auto">
            <a:xfrm rot="5400000">
              <a:off x="920071" y="5599745"/>
              <a:ext cx="338072" cy="612542"/>
            </a:xfrm>
            <a:prstGeom prst="triangle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  <a:gs pos="100000">
                  <a:srgbClr val="FFC000"/>
                </a:gs>
              </a:gsLst>
              <a:lin ang="5400000" scaled="1"/>
              <a:tileRect/>
            </a:gra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正方形/長方形 38">
              <a:extLst>
                <a:ext uri="{FF2B5EF4-FFF2-40B4-BE49-F238E27FC236}">
                  <a16:creationId xmlns:a16="http://schemas.microsoft.com/office/drawing/2014/main" id="{B7C0C07D-FD00-4752-B9DC-61F10844DC95}"/>
                </a:ext>
              </a:extLst>
            </p:cNvPr>
            <p:cNvSpPr/>
            <p:nvPr/>
          </p:nvSpPr>
          <p:spPr bwMode="auto">
            <a:xfrm>
              <a:off x="1686144" y="5461061"/>
              <a:ext cx="765313" cy="314318"/>
            </a:xfrm>
            <a:custGeom>
              <a:avLst/>
              <a:gdLst>
                <a:gd name="connsiteX0" fmla="*/ 0 w 765313"/>
                <a:gd name="connsiteY0" fmla="*/ 0 h 226912"/>
                <a:gd name="connsiteX1" fmla="*/ 765313 w 765313"/>
                <a:gd name="connsiteY1" fmla="*/ 0 h 226912"/>
                <a:gd name="connsiteX2" fmla="*/ 765313 w 765313"/>
                <a:gd name="connsiteY2" fmla="*/ 226912 h 226912"/>
                <a:gd name="connsiteX3" fmla="*/ 0 w 765313"/>
                <a:gd name="connsiteY3" fmla="*/ 226912 h 226912"/>
                <a:gd name="connsiteX4" fmla="*/ 0 w 765313"/>
                <a:gd name="connsiteY4" fmla="*/ 0 h 226912"/>
                <a:gd name="connsiteX0" fmla="*/ 0 w 765313"/>
                <a:gd name="connsiteY0" fmla="*/ 0 h 314318"/>
                <a:gd name="connsiteX1" fmla="*/ 765313 w 765313"/>
                <a:gd name="connsiteY1" fmla="*/ 0 h 314318"/>
                <a:gd name="connsiteX2" fmla="*/ 765313 w 765313"/>
                <a:gd name="connsiteY2" fmla="*/ 314318 h 314318"/>
                <a:gd name="connsiteX3" fmla="*/ 0 w 765313"/>
                <a:gd name="connsiteY3" fmla="*/ 226912 h 314318"/>
                <a:gd name="connsiteX4" fmla="*/ 0 w 765313"/>
                <a:gd name="connsiteY4" fmla="*/ 0 h 31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313" h="314318">
                  <a:moveTo>
                    <a:pt x="0" y="0"/>
                  </a:moveTo>
                  <a:lnTo>
                    <a:pt x="765313" y="0"/>
                  </a:lnTo>
                  <a:lnTo>
                    <a:pt x="765313" y="314318"/>
                  </a:lnTo>
                  <a:lnTo>
                    <a:pt x="0" y="226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正方形/長方形 337">
              <a:extLst>
                <a:ext uri="{FF2B5EF4-FFF2-40B4-BE49-F238E27FC236}">
                  <a16:creationId xmlns:a16="http://schemas.microsoft.com/office/drawing/2014/main" id="{A888E519-F987-42D2-BE09-20476667B442}"/>
                </a:ext>
              </a:extLst>
            </p:cNvPr>
            <p:cNvSpPr/>
            <p:nvPr/>
          </p:nvSpPr>
          <p:spPr bwMode="auto">
            <a:xfrm>
              <a:off x="1692042" y="6038403"/>
              <a:ext cx="765313" cy="314318"/>
            </a:xfrm>
            <a:custGeom>
              <a:avLst/>
              <a:gdLst>
                <a:gd name="connsiteX0" fmla="*/ 0 w 765313"/>
                <a:gd name="connsiteY0" fmla="*/ 0 h 226912"/>
                <a:gd name="connsiteX1" fmla="*/ 765313 w 765313"/>
                <a:gd name="connsiteY1" fmla="*/ 0 h 226912"/>
                <a:gd name="connsiteX2" fmla="*/ 765313 w 765313"/>
                <a:gd name="connsiteY2" fmla="*/ 226912 h 226912"/>
                <a:gd name="connsiteX3" fmla="*/ 0 w 765313"/>
                <a:gd name="connsiteY3" fmla="*/ 226912 h 226912"/>
                <a:gd name="connsiteX4" fmla="*/ 0 w 765313"/>
                <a:gd name="connsiteY4" fmla="*/ 0 h 226912"/>
                <a:gd name="connsiteX0" fmla="*/ 0 w 765313"/>
                <a:gd name="connsiteY0" fmla="*/ 87406 h 314318"/>
                <a:gd name="connsiteX1" fmla="*/ 751866 w 765313"/>
                <a:gd name="connsiteY1" fmla="*/ 0 h 314318"/>
                <a:gd name="connsiteX2" fmla="*/ 765313 w 765313"/>
                <a:gd name="connsiteY2" fmla="*/ 314318 h 314318"/>
                <a:gd name="connsiteX3" fmla="*/ 0 w 765313"/>
                <a:gd name="connsiteY3" fmla="*/ 314318 h 314318"/>
                <a:gd name="connsiteX4" fmla="*/ 0 w 765313"/>
                <a:gd name="connsiteY4" fmla="*/ 87406 h 31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313" h="314318">
                  <a:moveTo>
                    <a:pt x="0" y="87406"/>
                  </a:moveTo>
                  <a:lnTo>
                    <a:pt x="751866" y="0"/>
                  </a:lnTo>
                  <a:lnTo>
                    <a:pt x="765313" y="314318"/>
                  </a:lnTo>
                  <a:lnTo>
                    <a:pt x="0" y="314318"/>
                  </a:lnTo>
                  <a:lnTo>
                    <a:pt x="0" y="8740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88" name="直線矢印コネクタ 87">
              <a:extLst>
                <a:ext uri="{FF2B5EF4-FFF2-40B4-BE49-F238E27FC236}">
                  <a16:creationId xmlns:a16="http://schemas.microsoft.com/office/drawing/2014/main" id="{22056277-6914-4231-89D4-A0346AA24A8E}"/>
                </a:ext>
              </a:extLst>
            </p:cNvPr>
            <p:cNvCxnSpPr/>
            <p:nvPr/>
          </p:nvCxnSpPr>
          <p:spPr>
            <a:xfrm flipV="1">
              <a:off x="1780097" y="5511830"/>
              <a:ext cx="333732" cy="2567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矢印コネクタ 88">
              <a:extLst>
                <a:ext uri="{FF2B5EF4-FFF2-40B4-BE49-F238E27FC236}">
                  <a16:creationId xmlns:a16="http://schemas.microsoft.com/office/drawing/2014/main" id="{534EF847-437E-41DC-A073-820298E66280}"/>
                </a:ext>
              </a:extLst>
            </p:cNvPr>
            <p:cNvCxnSpPr/>
            <p:nvPr/>
          </p:nvCxnSpPr>
          <p:spPr>
            <a:xfrm>
              <a:off x="1783051" y="6046875"/>
              <a:ext cx="394001" cy="18388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EE098A34-6D05-4CBE-A25D-550E1918DCB2}"/>
                </a:ext>
              </a:extLst>
            </p:cNvPr>
            <p:cNvCxnSpPr/>
            <p:nvPr/>
          </p:nvCxnSpPr>
          <p:spPr bwMode="auto">
            <a:xfrm>
              <a:off x="2539031" y="6125809"/>
              <a:ext cx="138030" cy="473911"/>
            </a:xfrm>
            <a:prstGeom prst="line">
              <a:avLst/>
            </a:prstGeom>
            <a:solidFill>
              <a:srgbClr val="FF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32938AF9-C8B6-4226-8E75-B384B0F8A16C}"/>
                </a:ext>
              </a:extLst>
            </p:cNvPr>
            <p:cNvCxnSpPr/>
            <p:nvPr/>
          </p:nvCxnSpPr>
          <p:spPr>
            <a:xfrm>
              <a:off x="2324748" y="5910316"/>
              <a:ext cx="17910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直方体 91">
              <a:extLst>
                <a:ext uri="{FF2B5EF4-FFF2-40B4-BE49-F238E27FC236}">
                  <a16:creationId xmlns:a16="http://schemas.microsoft.com/office/drawing/2014/main" id="{E884518B-096A-49D0-B6F3-9AD1B5D98DC5}"/>
                </a:ext>
              </a:extLst>
            </p:cNvPr>
            <p:cNvSpPr/>
            <p:nvPr/>
          </p:nvSpPr>
          <p:spPr bwMode="auto">
            <a:xfrm rot="16200000">
              <a:off x="4031023" y="5859975"/>
              <a:ext cx="483597" cy="162323"/>
            </a:xfrm>
            <a:prstGeom prst="cube">
              <a:avLst>
                <a:gd name="adj" fmla="val 54461"/>
              </a:avLst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eaVert" wrap="none" lIns="46012" tIns="30675" rIns="46012" bIns="30675" numCol="1" rtlCol="0" anchor="ctr" anchorCtr="0" compatLnSpc="1">
              <a:prstTxWarp prst="textNoShape">
                <a:avLst/>
              </a:prstTxWarp>
            </a:bodyPr>
            <a:lstStyle/>
            <a:p>
              <a:pPr defTabSz="779164">
                <a:defRPr/>
              </a:pPr>
              <a:endParaRPr lang="ja-JP" altLang="en-US" sz="1200" b="1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93" name="直線矢印コネクタ 92">
              <a:extLst>
                <a:ext uri="{FF2B5EF4-FFF2-40B4-BE49-F238E27FC236}">
                  <a16:creationId xmlns:a16="http://schemas.microsoft.com/office/drawing/2014/main" id="{D85CA4BF-8A96-4656-85BE-6B274F3E7B13}"/>
                </a:ext>
              </a:extLst>
            </p:cNvPr>
            <p:cNvCxnSpPr/>
            <p:nvPr/>
          </p:nvCxnSpPr>
          <p:spPr>
            <a:xfrm flipV="1">
              <a:off x="1796210" y="5721670"/>
              <a:ext cx="489229" cy="1153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矢印コネクタ 93">
              <a:extLst>
                <a:ext uri="{FF2B5EF4-FFF2-40B4-BE49-F238E27FC236}">
                  <a16:creationId xmlns:a16="http://schemas.microsoft.com/office/drawing/2014/main" id="{0F670560-B272-40DB-97ED-132A38051E79}"/>
                </a:ext>
              </a:extLst>
            </p:cNvPr>
            <p:cNvCxnSpPr/>
            <p:nvPr/>
          </p:nvCxnSpPr>
          <p:spPr>
            <a:xfrm>
              <a:off x="1806256" y="5987340"/>
              <a:ext cx="442005" cy="1052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4BFBD9F-EB64-4446-8D0A-E8AE7293FB23}"/>
              </a:ext>
            </a:extLst>
          </p:cNvPr>
          <p:cNvSpPr txBox="1"/>
          <p:nvPr/>
        </p:nvSpPr>
        <p:spPr>
          <a:xfrm>
            <a:off x="5474491" y="795296"/>
            <a:ext cx="2854742" cy="64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kumimoji="1" lang="en-US" altLang="ja-JP" sz="1400" dirty="0"/>
              <a:t>Basic technological development of interrogation methods for mutual complement analysis.</a:t>
            </a:r>
            <a:endParaRPr kumimoji="1" lang="ja-JP" altLang="en-US" sz="14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EB68C7-E3CD-4CF0-B9B1-CAAD8F095F35}"/>
              </a:ext>
            </a:extLst>
          </p:cNvPr>
          <p:cNvSpPr txBox="1"/>
          <p:nvPr/>
        </p:nvSpPr>
        <p:spPr>
          <a:xfrm>
            <a:off x="343418" y="6079186"/>
            <a:ext cx="3792324" cy="64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kumimoji="1" lang="en-US" altLang="ja-JP" sz="1400" dirty="0"/>
              <a:t>Development of a compact DGA system equipped with a DD neutron generator or </a:t>
            </a:r>
            <a:r>
              <a:rPr kumimoji="1" lang="en-US" altLang="ja-JP" sz="1400" baseline="30000" dirty="0"/>
              <a:t>252</a:t>
            </a:r>
            <a:r>
              <a:rPr kumimoji="1" lang="en-US" altLang="ja-JP" sz="1400" dirty="0"/>
              <a:t>Cf neutron source. </a:t>
            </a:r>
            <a:endParaRPr kumimoji="1" lang="ja-JP" altLang="en-US" sz="1400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BCCC114-3102-4142-8DA1-2CD727051733}"/>
              </a:ext>
            </a:extLst>
          </p:cNvPr>
          <p:cNvSpPr txBox="1"/>
          <p:nvPr/>
        </p:nvSpPr>
        <p:spPr>
          <a:xfrm>
            <a:off x="4530190" y="6088590"/>
            <a:ext cx="4141793" cy="64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kumimoji="1" lang="en-US" altLang="ja-JP" sz="1400" dirty="0"/>
              <a:t>Development of a laser driven neutron source,</a:t>
            </a:r>
            <a:r>
              <a:rPr lang="en-US" altLang="ja-JP" sz="1400" dirty="0"/>
              <a:t> of which </a:t>
            </a:r>
            <a:r>
              <a:rPr kumimoji="1" lang="en-US" altLang="ja-JP" sz="1400" dirty="0"/>
              <a:t>short</a:t>
            </a:r>
            <a:r>
              <a:rPr lang="en-US" altLang="ja-JP" sz="1400" dirty="0"/>
              <a:t>-pulse</a:t>
            </a:r>
            <a:r>
              <a:rPr kumimoji="1" lang="en-US" altLang="ja-JP" sz="1400" dirty="0"/>
              <a:t>-neutron generation improves the accuracy in measurement of NRTA.</a:t>
            </a:r>
            <a:endParaRPr kumimoji="1" lang="ja-JP" altLang="en-US" sz="1400" dirty="0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91B2D2C7-BEFC-4A11-9AC3-79A4F1891C27}"/>
              </a:ext>
            </a:extLst>
          </p:cNvPr>
          <p:cNvSpPr txBox="1"/>
          <p:nvPr/>
        </p:nvSpPr>
        <p:spPr>
          <a:xfrm>
            <a:off x="185204" y="78140"/>
            <a:ext cx="811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Development of active neutron NDA technique at JAEA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8146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20335</TotalTime>
  <Words>1239</Words>
  <Application>Microsoft Office PowerPoint</Application>
  <PresentationFormat>画面に合わせる (4:3)</PresentationFormat>
  <Paragraphs>159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4" baseType="lpstr">
      <vt:lpstr>AR P悠々ゴシック体E</vt:lpstr>
      <vt:lpstr>Meiryo UI</vt:lpstr>
      <vt:lpstr>ＭＳ Ｐゴシック</vt:lpstr>
      <vt:lpstr>ＭＳ 明朝</vt:lpstr>
      <vt:lpstr>SimSun</vt:lpstr>
      <vt:lpstr>Arial</vt:lpstr>
      <vt:lpstr>Calibri</vt:lpstr>
      <vt:lpstr>Cambria Math</vt:lpstr>
      <vt:lpstr>Lucida Sans</vt:lpstr>
      <vt:lpstr>Segoe Script</vt:lpstr>
      <vt:lpstr>Symbol</vt:lpstr>
      <vt:lpstr>Times New Roman</vt:lpstr>
      <vt:lpstr>Trebuchet MS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koizumi</cp:lastModifiedBy>
  <cp:revision>1696</cp:revision>
  <cp:lastPrinted>2018-06-28T07:52:33Z</cp:lastPrinted>
  <dcterms:created xsi:type="dcterms:W3CDTF">2011-10-17T06:23:21Z</dcterms:created>
  <dcterms:modified xsi:type="dcterms:W3CDTF">2018-10-08T04:58:20Z</dcterms:modified>
</cp:coreProperties>
</file>