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41" autoAdjust="0"/>
    <p:restoredTop sz="94660"/>
  </p:normalViewPr>
  <p:slideViewPr>
    <p:cSldViewPr snapToGrid="0">
      <p:cViewPr>
        <p:scale>
          <a:sx n="40" d="100"/>
          <a:sy n="40" d="100"/>
        </p:scale>
        <p:origin x="198" y="-4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10/8/2018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 y="-68002"/>
            <a:ext cx="30275213" cy="9153275"/>
          </a:xfrm>
          <a:prstGeom prst="rect">
            <a:avLst/>
          </a:prstGeom>
          <a:solidFill>
            <a:schemeClr val="tx2"/>
          </a:solidFill>
        </p:spPr>
        <p:txBody>
          <a:bodyPr wrap="square" rtlCol="0">
            <a:spAutoFit/>
          </a:bodyPr>
          <a:lstStyle/>
          <a:p>
            <a:pPr algn="ctr">
              <a:lnSpc>
                <a:spcPct val="80000"/>
              </a:lnSpc>
            </a:pPr>
            <a:r>
              <a:rPr lang="en-US" sz="8000" b="1" dirty="0">
                <a:solidFill>
                  <a:srgbClr val="FFC000"/>
                </a:solidFill>
              </a:rPr>
              <a:t>Development of Active Neutron Non-</a:t>
            </a:r>
            <a:r>
              <a:rPr lang="en-US" altLang="ja-JP" sz="8000" b="1" dirty="0">
                <a:solidFill>
                  <a:srgbClr val="FFC000"/>
                </a:solidFill>
              </a:rPr>
              <a:t>D</a:t>
            </a:r>
            <a:r>
              <a:rPr lang="en-US" sz="8000" b="1" dirty="0">
                <a:solidFill>
                  <a:srgbClr val="FFC000"/>
                </a:solidFill>
              </a:rPr>
              <a:t>estructive Assay (</a:t>
            </a:r>
            <a:r>
              <a:rPr lang="en-US" altLang="ja-JP" sz="8000" b="1" dirty="0">
                <a:solidFill>
                  <a:srgbClr val="FFC000"/>
                </a:solidFill>
              </a:rPr>
              <a:t>NDA</a:t>
            </a:r>
            <a:r>
              <a:rPr lang="en-US" sz="8000" b="1" dirty="0">
                <a:solidFill>
                  <a:srgbClr val="FFC000"/>
                </a:solidFill>
              </a:rPr>
              <a:t>) Techniques </a:t>
            </a:r>
          </a:p>
          <a:p>
            <a:pPr algn="ctr">
              <a:lnSpc>
                <a:spcPct val="80000"/>
              </a:lnSpc>
            </a:pPr>
            <a:r>
              <a:rPr lang="en-US" sz="6600" b="1" dirty="0">
                <a:solidFill>
                  <a:srgbClr val="FFC000"/>
                </a:solidFill>
              </a:rPr>
              <a:t>– An Overview of Collaboration Projects of the JAEA, EC-JRC, </a:t>
            </a:r>
            <a:r>
              <a:rPr lang="en-US" altLang="ja-JP" sz="6600" b="1" dirty="0">
                <a:solidFill>
                  <a:srgbClr val="FFC000"/>
                </a:solidFill>
              </a:rPr>
              <a:t>a</a:t>
            </a:r>
            <a:r>
              <a:rPr lang="en-US" sz="6600" b="1" dirty="0">
                <a:solidFill>
                  <a:srgbClr val="FFC000"/>
                </a:solidFill>
              </a:rPr>
              <a:t>nd Kyoto University –</a:t>
            </a:r>
            <a:endParaRPr lang="en-US" sz="23900" b="1" dirty="0">
              <a:solidFill>
                <a:srgbClr val="FFC000"/>
              </a:solidFill>
            </a:endParaRPr>
          </a:p>
          <a:p>
            <a:pPr algn="ctr"/>
            <a:r>
              <a:rPr lang="en-US" sz="5400" dirty="0">
                <a:solidFill>
                  <a:schemeClr val="bg1"/>
                </a:solidFill>
              </a:rPr>
              <a:t>1) M. Koizumi, Y. </a:t>
            </a:r>
            <a:r>
              <a:rPr lang="en-US" sz="5400" dirty="0" err="1">
                <a:solidFill>
                  <a:schemeClr val="bg1"/>
                </a:solidFill>
              </a:rPr>
              <a:t>Toh</a:t>
            </a:r>
            <a:r>
              <a:rPr lang="en-US" sz="5400" dirty="0">
                <a:solidFill>
                  <a:schemeClr val="bg1"/>
                </a:solidFill>
              </a:rPr>
              <a:t>, A. </a:t>
            </a:r>
            <a:r>
              <a:rPr lang="en-US" sz="5400" dirty="0" err="1">
                <a:solidFill>
                  <a:schemeClr val="bg1"/>
                </a:solidFill>
              </a:rPr>
              <a:t>Ohzu</a:t>
            </a:r>
            <a:r>
              <a:rPr lang="en-US" sz="5400" dirty="0">
                <a:solidFill>
                  <a:schemeClr val="bg1"/>
                </a:solidFill>
              </a:rPr>
              <a:t>, H. Tsuchiya, K. </a:t>
            </a:r>
            <a:r>
              <a:rPr lang="en-US" sz="5400" dirty="0" err="1">
                <a:solidFill>
                  <a:schemeClr val="bg1"/>
                </a:solidFill>
              </a:rPr>
              <a:t>Furutaka</a:t>
            </a:r>
            <a:r>
              <a:rPr lang="en-US" sz="5400" dirty="0">
                <a:solidFill>
                  <a:schemeClr val="bg1"/>
                </a:solidFill>
              </a:rPr>
              <a:t>, M. Maeda, F. </a:t>
            </a:r>
            <a:r>
              <a:rPr lang="en-US" sz="5400" dirty="0" err="1">
                <a:solidFill>
                  <a:schemeClr val="bg1"/>
                </a:solidFill>
              </a:rPr>
              <a:t>Kitatani</a:t>
            </a:r>
            <a:r>
              <a:rPr lang="en-US" sz="5400" dirty="0">
                <a:solidFill>
                  <a:schemeClr val="bg1"/>
                </a:solidFill>
              </a:rPr>
              <a:t>, M. </a:t>
            </a:r>
            <a:r>
              <a:rPr lang="en-US" sz="5400" dirty="0" err="1">
                <a:solidFill>
                  <a:schemeClr val="bg1"/>
                </a:solidFill>
              </a:rPr>
              <a:t>Kureta</a:t>
            </a:r>
            <a:r>
              <a:rPr lang="en-US" sz="5400" dirty="0">
                <a:solidFill>
                  <a:schemeClr val="bg1"/>
                </a:solidFill>
              </a:rPr>
              <a:t>, D.C. Rodriguez, </a:t>
            </a:r>
          </a:p>
          <a:p>
            <a:pPr algn="ctr">
              <a:lnSpc>
                <a:spcPts val="6000"/>
              </a:lnSpc>
            </a:pPr>
            <a:r>
              <a:rPr lang="en-US" sz="5400" dirty="0">
                <a:solidFill>
                  <a:schemeClr val="bg1"/>
                </a:solidFill>
              </a:rPr>
              <a:t>F. Rossi, M. Seya, J. </a:t>
            </a:r>
            <a:r>
              <a:rPr lang="en-US" sz="5400" dirty="0" err="1">
                <a:solidFill>
                  <a:schemeClr val="bg1"/>
                </a:solidFill>
              </a:rPr>
              <a:t>Takamine</a:t>
            </a:r>
            <a:r>
              <a:rPr lang="en-US" sz="5400" dirty="0">
                <a:solidFill>
                  <a:schemeClr val="bg1"/>
                </a:solidFill>
              </a:rPr>
              <a:t>, T. Takahashi, H. </a:t>
            </a:r>
            <a:r>
              <a:rPr lang="en-US" sz="5400" dirty="0" err="1">
                <a:solidFill>
                  <a:schemeClr val="bg1"/>
                </a:solidFill>
              </a:rPr>
              <a:t>Tomikawa</a:t>
            </a:r>
            <a:r>
              <a:rPr lang="en-US" sz="5400" dirty="0">
                <a:solidFill>
                  <a:schemeClr val="bg1"/>
                </a:solidFill>
              </a:rPr>
              <a:t>, M. Hori</a:t>
            </a:r>
          </a:p>
          <a:p>
            <a:pPr algn="ctr">
              <a:lnSpc>
                <a:spcPts val="6000"/>
              </a:lnSpc>
            </a:pPr>
            <a:r>
              <a:rPr lang="en-US" sz="5400" dirty="0">
                <a:solidFill>
                  <a:schemeClr val="bg1"/>
                </a:solidFill>
              </a:rPr>
              <a:t>2) P. </a:t>
            </a:r>
            <a:r>
              <a:rPr lang="en-US" sz="5400" dirty="0" err="1">
                <a:solidFill>
                  <a:schemeClr val="bg1"/>
                </a:solidFill>
              </a:rPr>
              <a:t>Schillebeeckx</a:t>
            </a:r>
            <a:r>
              <a:rPr lang="en-US" sz="5400" dirty="0">
                <a:solidFill>
                  <a:schemeClr val="bg1"/>
                </a:solidFill>
              </a:rPr>
              <a:t>,</a:t>
            </a:r>
            <a:r>
              <a:rPr lang="it-IT" sz="5400" dirty="0">
                <a:solidFill>
                  <a:schemeClr val="bg1"/>
                </a:solidFill>
              </a:rPr>
              <a:t> K. Abbas, B. Pedersen, T. Bogucarska, J.-M. Crochemore</a:t>
            </a:r>
            <a:endParaRPr lang="en-US" sz="5400" dirty="0">
              <a:solidFill>
                <a:schemeClr val="bg1"/>
              </a:solidFill>
            </a:endParaRPr>
          </a:p>
          <a:p>
            <a:pPr algn="ctr">
              <a:lnSpc>
                <a:spcPts val="6000"/>
              </a:lnSpc>
            </a:pPr>
            <a:r>
              <a:rPr lang="en-US" altLang="ja-JP" sz="5400" dirty="0">
                <a:solidFill>
                  <a:schemeClr val="bg1"/>
                </a:solidFill>
              </a:rPr>
              <a:t>3) J. Hori</a:t>
            </a:r>
          </a:p>
          <a:p>
            <a:pPr algn="ctr"/>
            <a:r>
              <a:rPr lang="en-US" sz="5400" dirty="0">
                <a:solidFill>
                  <a:schemeClr val="bg1"/>
                </a:solidFill>
              </a:rPr>
              <a:t>1) Japan Atomic Energy Agency (JAEA)</a:t>
            </a:r>
          </a:p>
          <a:p>
            <a:pPr algn="ctr">
              <a:lnSpc>
                <a:spcPts val="6000"/>
              </a:lnSpc>
            </a:pPr>
            <a:r>
              <a:rPr lang="en-US" sz="5400" dirty="0">
                <a:solidFill>
                  <a:schemeClr val="bg1"/>
                </a:solidFill>
              </a:rPr>
              <a:t>2) Joint Research Centre  </a:t>
            </a:r>
          </a:p>
          <a:p>
            <a:pPr algn="ctr">
              <a:lnSpc>
                <a:spcPts val="6000"/>
              </a:lnSpc>
            </a:pPr>
            <a:r>
              <a:rPr lang="en-US" altLang="ja-JP" sz="5400" dirty="0">
                <a:solidFill>
                  <a:schemeClr val="bg1"/>
                </a:solidFill>
              </a:rPr>
              <a:t>3) Institute for Integrated Radiation and Nuclear Science, Kyoto University </a:t>
            </a:r>
            <a:endParaRPr lang="en-US" sz="5400" dirty="0">
              <a:solidFill>
                <a:schemeClr val="bg1"/>
              </a:solidFill>
            </a:endParaRPr>
          </a:p>
          <a:p>
            <a:pPr algn="ctr"/>
            <a:r>
              <a:rPr lang="en-US" sz="5400" dirty="0">
                <a:solidFill>
                  <a:schemeClr val="bg1"/>
                </a:solidFill>
              </a:rPr>
              <a:t>koizumi.mitsuo@jaea.go.jp</a:t>
            </a:r>
            <a:endParaRPr lang="en-US" sz="6600" b="1" dirty="0">
              <a:solidFill>
                <a:schemeClr val="bg1"/>
              </a:solidFill>
            </a:endParaRPr>
          </a:p>
        </p:txBody>
      </p:sp>
      <p:sp>
        <p:nvSpPr>
          <p:cNvPr id="14" name="Text Box 242"/>
          <p:cNvSpPr txBox="1">
            <a:spLocks noChangeArrowheads="1"/>
          </p:cNvSpPr>
          <p:nvPr/>
        </p:nvSpPr>
        <p:spPr bwMode="auto">
          <a:xfrm>
            <a:off x="434436" y="10066528"/>
            <a:ext cx="14710314" cy="555107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We are developing four active neutron nondestructive assay (NDA) techniques, which would be potentially useful for quantification of nuclear materials (NM) in a high-level radioactive sample.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The techniques will be </a:t>
            </a:r>
            <a:r>
              <a:rPr lang="en-US" altLang="ja-JP" sz="3600" dirty="0">
                <a:solidFill>
                  <a:schemeClr val="tx1">
                    <a:lumMod val="75000"/>
                    <a:lumOff val="25000"/>
                  </a:schemeClr>
                </a:solidFill>
                <a:ea typeface="ＭＳ Ｐゴシック" charset="-128"/>
              </a:rPr>
              <a:t>complementary</a:t>
            </a:r>
            <a:r>
              <a:rPr lang="en-US" altLang="ja-JP" sz="3600" dirty="0">
                <a:solidFill>
                  <a:schemeClr val="tx1">
                    <a:lumMod val="75000"/>
                    <a:lumOff val="25000"/>
                  </a:schemeClr>
                </a:solidFill>
                <a:latin typeface="+mn-lt"/>
                <a:ea typeface="ＭＳ Ｐゴシック" charset="-128"/>
              </a:rPr>
              <a:t> used for sample</a:t>
            </a:r>
            <a:r>
              <a:rPr lang="ja-JP" altLang="en-US" sz="3600" dirty="0">
                <a:solidFill>
                  <a:schemeClr val="tx1">
                    <a:lumMod val="75000"/>
                    <a:lumOff val="25000"/>
                  </a:schemeClr>
                </a:solidFill>
                <a:latin typeface="+mn-lt"/>
                <a:ea typeface="ＭＳ Ｐゴシック" charset="-128"/>
              </a:rPr>
              <a:t> </a:t>
            </a:r>
            <a:r>
              <a:rPr lang="en-US" altLang="ja-JP" sz="3600" dirty="0">
                <a:solidFill>
                  <a:schemeClr val="tx1">
                    <a:lumMod val="75000"/>
                    <a:lumOff val="25000"/>
                  </a:schemeClr>
                </a:solidFill>
                <a:latin typeface="+mn-lt"/>
                <a:ea typeface="ＭＳ Ｐゴシック" charset="-128"/>
              </a:rPr>
              <a:t>analysis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The first stage</a:t>
            </a:r>
            <a:r>
              <a:rPr lang="ja-JP" altLang="en-US" sz="3600" dirty="0">
                <a:solidFill>
                  <a:schemeClr val="tx1">
                    <a:lumMod val="75000"/>
                    <a:lumOff val="25000"/>
                  </a:schemeClr>
                </a:solidFill>
                <a:latin typeface="+mn-lt"/>
                <a:ea typeface="ＭＳ Ｐゴシック" charset="-128"/>
              </a:rPr>
              <a:t> </a:t>
            </a:r>
            <a:r>
              <a:rPr lang="en-US" altLang="ja-JP" sz="3600" dirty="0">
                <a:solidFill>
                  <a:schemeClr val="tx1">
                    <a:lumMod val="75000"/>
                    <a:lumOff val="25000"/>
                  </a:schemeClr>
                </a:solidFill>
                <a:latin typeface="+mn-lt"/>
                <a:ea typeface="ＭＳ Ｐゴシック" charset="-128"/>
              </a:rPr>
              <a:t>of this project, which is basic technological developments using low-level radioactive samples, has finished. Technological developments aiming at high-level radioactive NM sample measurement is in progress. </a:t>
            </a:r>
          </a:p>
        </p:txBody>
      </p:sp>
      <p:sp>
        <p:nvSpPr>
          <p:cNvPr id="17" name="Text Box 248"/>
          <p:cNvSpPr txBox="1">
            <a:spLocks noChangeArrowheads="1"/>
          </p:cNvSpPr>
          <p:nvPr/>
        </p:nvSpPr>
        <p:spPr bwMode="auto">
          <a:xfrm>
            <a:off x="434436" y="9283181"/>
            <a:ext cx="14710314"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5471095" y="10066528"/>
            <a:ext cx="14400000" cy="1130572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b="1" dirty="0">
                <a:latin typeface="+mn-lt"/>
                <a:ea typeface="ＭＳ Ｐゴシック" charset="-128"/>
              </a:rPr>
              <a:t>DDA: </a:t>
            </a:r>
            <a:r>
              <a:rPr lang="en-US" altLang="ja-JP" sz="3600" dirty="0">
                <a:latin typeface="+mn-lt"/>
                <a:ea typeface="ＭＳ Ｐゴシック" charset="-128"/>
              </a:rPr>
              <a:t>The developed DDA system is potentially useful for quantification of </a:t>
            </a:r>
            <a:r>
              <a:rPr lang="en-US" altLang="ja-JP" sz="3600" baseline="30000" dirty="0">
                <a:latin typeface="+mn-lt"/>
                <a:ea typeface="ＭＳ Ｐゴシック" charset="-128"/>
              </a:rPr>
              <a:t>239</a:t>
            </a:r>
            <a:r>
              <a:rPr lang="en-US" altLang="ja-JP" sz="3600" dirty="0">
                <a:latin typeface="+mn-lt"/>
                <a:ea typeface="ＭＳ Ｐゴシック" charset="-128"/>
              </a:rPr>
              <a:t>Pu mass (10-1000 mg)  in a small volume sample (vial bottle (</a:t>
            </a:r>
            <a:r>
              <a:rPr lang="en-US" altLang="ja-JP" sz="3600" dirty="0">
                <a:latin typeface="Symbol" panose="05050102010706020507" pitchFamily="18" charset="2"/>
                <a:ea typeface="ＭＳ Ｐゴシック" charset="-128"/>
              </a:rPr>
              <a:t>f</a:t>
            </a:r>
            <a:r>
              <a:rPr lang="en-US" altLang="ja-JP" sz="3600" dirty="0">
                <a:latin typeface="+mn-lt"/>
                <a:ea typeface="ＭＳ Ｐゴシック" charset="-128"/>
              </a:rPr>
              <a:t>26×40 mm)).  </a:t>
            </a:r>
            <a:endParaRPr lang="en-US" altLang="zh-CN" sz="3600" dirty="0">
              <a:latin typeface="+mn-lt"/>
              <a:ea typeface="ＭＳ Ｐゴシック" charset="-128"/>
            </a:endParaRPr>
          </a:p>
          <a:p>
            <a:pPr marL="0" lvl="1" indent="0">
              <a:lnSpc>
                <a:spcPct val="125000"/>
              </a:lnSpc>
            </a:pPr>
            <a:r>
              <a:rPr lang="en-US" altLang="zh-CN" sz="3600" b="1" dirty="0">
                <a:latin typeface="+mn-lt"/>
                <a:ea typeface="ＭＳ Ｐゴシック" charset="-128"/>
              </a:rPr>
              <a:t>PGA</a:t>
            </a:r>
            <a:r>
              <a:rPr lang="en-US" altLang="zh-CN" sz="3600" dirty="0">
                <a:latin typeface="+mn-lt"/>
                <a:ea typeface="ＭＳ Ｐゴシック" charset="-128"/>
              </a:rPr>
              <a:t>: The developed </a:t>
            </a:r>
            <a:r>
              <a:rPr lang="en-US" altLang="ja-JP" sz="3600" dirty="0">
                <a:ea typeface="ＭＳ Ｐゴシック" charset="-128"/>
              </a:rPr>
              <a:t>PGA</a:t>
            </a:r>
            <a:r>
              <a:rPr lang="en-US" altLang="zh-CN" sz="3600" dirty="0">
                <a:latin typeface="+mn-lt"/>
                <a:ea typeface="ＭＳ Ｐゴシック" charset="-128"/>
              </a:rPr>
              <a:t> system can be detect the existence of elements of N, As, P, Cl, and S from neutron induced gamma-ray signals.</a:t>
            </a:r>
          </a:p>
          <a:p>
            <a:pPr marL="0" lvl="1" indent="0">
              <a:lnSpc>
                <a:spcPct val="125000"/>
              </a:lnSpc>
            </a:pPr>
            <a:r>
              <a:rPr lang="en-US" altLang="zh-CN" sz="3600" b="1" dirty="0">
                <a:latin typeface="+mn-lt"/>
                <a:ea typeface="ＭＳ Ｐゴシック" charset="-128"/>
              </a:rPr>
              <a:t>NRTA:</a:t>
            </a:r>
            <a:r>
              <a:rPr lang="en-US" altLang="zh-CN" sz="3600" dirty="0">
                <a:latin typeface="+mn-lt"/>
                <a:ea typeface="ＭＳ Ｐゴシック" charset="-128"/>
              </a:rPr>
              <a:t> According to a simulation study, areal densities of </a:t>
            </a:r>
            <a:r>
              <a:rPr lang="en-US" altLang="zh-CN" sz="3600" baseline="30000" dirty="0">
                <a:latin typeface="+mn-lt"/>
                <a:ea typeface="ＭＳ Ｐゴシック" charset="-128"/>
              </a:rPr>
              <a:t>238</a:t>
            </a:r>
            <a:r>
              <a:rPr lang="en-US" altLang="zh-CN" sz="3600" dirty="0">
                <a:latin typeface="+mn-lt"/>
                <a:ea typeface="ＭＳ Ｐゴシック" charset="-128"/>
              </a:rPr>
              <a:t>U and </a:t>
            </a:r>
            <a:r>
              <a:rPr lang="en-US" altLang="zh-CN" sz="3600" baseline="30000" dirty="0">
                <a:latin typeface="+mn-lt"/>
                <a:ea typeface="ＭＳ Ｐゴシック" charset="-128"/>
              </a:rPr>
              <a:t>239,240,242</a:t>
            </a:r>
            <a:r>
              <a:rPr lang="en-US" altLang="zh-CN" sz="3600" dirty="0">
                <a:latin typeface="+mn-lt"/>
                <a:ea typeface="ＭＳ Ｐゴシック" charset="-128"/>
              </a:rPr>
              <a:t>Pu can be deduced form a transmission spectrum measured by using a DT neutron source (pulse width of 10 µs). </a:t>
            </a:r>
          </a:p>
          <a:p>
            <a:pPr marL="0" lvl="1" indent="0">
              <a:lnSpc>
                <a:spcPct val="125000"/>
              </a:lnSpc>
            </a:pPr>
            <a:r>
              <a:rPr lang="en-US" altLang="zh-CN" sz="3600" b="1" dirty="0">
                <a:latin typeface="+mn-lt"/>
                <a:ea typeface="ＭＳ Ｐゴシック" charset="-128"/>
              </a:rPr>
              <a:t>DGA:</a:t>
            </a:r>
            <a:r>
              <a:rPr lang="en-US" altLang="zh-CN" sz="3600" dirty="0">
                <a:latin typeface="+mn-lt"/>
                <a:ea typeface="ＭＳ Ｐゴシック" charset="-128"/>
              </a:rPr>
              <a:t> Delayed gamma-ray spectra measured with an instrument (PUNITA) of EC-JRC </a:t>
            </a:r>
            <a:r>
              <a:rPr lang="en-US" altLang="zh-CN" sz="3600" dirty="0" err="1">
                <a:latin typeface="+mn-lt"/>
                <a:ea typeface="ＭＳ Ｐゴシック" charset="-128"/>
              </a:rPr>
              <a:t>Ispra</a:t>
            </a:r>
            <a:r>
              <a:rPr lang="en-US" altLang="zh-CN" sz="3600" dirty="0">
                <a:latin typeface="+mn-lt"/>
                <a:ea typeface="ＭＳ Ｐゴシック" charset="-128"/>
              </a:rPr>
              <a:t> indicate applicability of a DDA techniques to analyze relative concentration of fissile nuclides</a:t>
            </a:r>
            <a:r>
              <a:rPr lang="en-US" altLang="zh-CN" sz="3600" dirty="0">
                <a:ea typeface="ＭＳ Ｐゴシック" charset="-128"/>
              </a:rPr>
              <a:t>.</a:t>
            </a:r>
            <a:r>
              <a:rPr lang="en-US" altLang="zh-CN" sz="3600" dirty="0">
                <a:latin typeface="+mn-lt"/>
                <a:ea typeface="ＭＳ Ｐゴシック" charset="-128"/>
              </a:rPr>
              <a:t> </a:t>
            </a:r>
          </a:p>
          <a:p>
            <a:pPr marL="0" lvl="1" indent="0">
              <a:lnSpc>
                <a:spcPct val="125000"/>
              </a:lnSpc>
            </a:pPr>
            <a:endParaRPr lang="en-US" altLang="zh-CN" sz="3600" dirty="0">
              <a:latin typeface="+mn-lt"/>
              <a:ea typeface="ＭＳ Ｐゴシック" charset="-128"/>
            </a:endParaRPr>
          </a:p>
          <a:p>
            <a:pPr marL="0" lvl="1" indent="0">
              <a:lnSpc>
                <a:spcPct val="125000"/>
              </a:lnSpc>
            </a:pPr>
            <a:r>
              <a:rPr lang="en-US" altLang="zh-CN" sz="3600" dirty="0">
                <a:latin typeface="+mn-lt"/>
                <a:ea typeface="ＭＳ Ｐゴシック" charset="-128"/>
              </a:rPr>
              <a:t>The four techniques can be applied for complementary analysis of a NM sample; Table 2 shows examples. PGA would be useful to diagnose matrix material of a sample, such as neutron poisons that should be accounted in the other measurement.</a:t>
            </a:r>
          </a:p>
        </p:txBody>
      </p:sp>
      <p:sp>
        <p:nvSpPr>
          <p:cNvPr id="25" name="Text Box 248"/>
          <p:cNvSpPr txBox="1">
            <a:spLocks noChangeArrowheads="1"/>
          </p:cNvSpPr>
          <p:nvPr/>
        </p:nvSpPr>
        <p:spPr bwMode="auto">
          <a:xfrm>
            <a:off x="15471095" y="9297087"/>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434436" y="16786209"/>
            <a:ext cx="14703170" cy="488627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NDA methods are an efficient and quick way to quantify </a:t>
            </a:r>
            <a:r>
              <a:rPr lang="en-US" altLang="ja-JP" sz="3600" dirty="0" err="1">
                <a:solidFill>
                  <a:schemeClr val="tx1">
                    <a:lumMod val="75000"/>
                    <a:lumOff val="25000"/>
                  </a:schemeClr>
                </a:solidFill>
                <a:latin typeface="+mn-lt"/>
                <a:ea typeface="ＭＳ Ｐゴシック" charset="-128"/>
              </a:rPr>
              <a:t>NMs.</a:t>
            </a:r>
            <a:r>
              <a:rPr lang="en-US" altLang="ja-JP" sz="3600" dirty="0">
                <a:solidFill>
                  <a:schemeClr val="tx1">
                    <a:lumMod val="75000"/>
                    <a:lumOff val="25000"/>
                  </a:schemeClr>
                </a:solidFill>
                <a:latin typeface="+mn-lt"/>
                <a:ea typeface="ＭＳ Ｐゴシック" charset="-128"/>
              </a:rPr>
              <a:t> However, commonly used passive NDA techniques are not applicable to measure a high-level radioactive NM sample.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Active neutron NDA techniques, which utilize neutron to induce nuclear reactions to produce a radiation signature form the sample, are potentially applicable to high-level radioactive NM analysis if the induced differences appear significantly. </a:t>
            </a:r>
          </a:p>
        </p:txBody>
      </p:sp>
      <p:sp>
        <p:nvSpPr>
          <p:cNvPr id="27" name="Text Box 248"/>
          <p:cNvSpPr txBox="1">
            <a:spLocks noChangeArrowheads="1"/>
          </p:cNvSpPr>
          <p:nvPr/>
        </p:nvSpPr>
        <p:spPr bwMode="auto">
          <a:xfrm>
            <a:off x="460179" y="16016768"/>
            <a:ext cx="1470317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380730" y="22677798"/>
            <a:ext cx="14710314" cy="821026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a:solidFill>
                  <a:schemeClr val="tx1">
                    <a:lumMod val="75000"/>
                    <a:lumOff val="25000"/>
                  </a:schemeClr>
                </a:solidFill>
                <a:latin typeface="+mn-lt"/>
                <a:ea typeface="ＭＳ Ｐゴシック" charset="-128"/>
              </a:rPr>
              <a:t>DEVELOPMET OF ACTIVE NEURON NDA TECHNIQUES</a:t>
            </a:r>
          </a:p>
          <a:p>
            <a:pPr marL="0" indent="0" algn="just">
              <a:lnSpc>
                <a:spcPct val="120000"/>
              </a:lnSpc>
            </a:pPr>
            <a:r>
              <a:rPr lang="en-US" sz="3600" dirty="0">
                <a:solidFill>
                  <a:schemeClr val="tx1">
                    <a:lumMod val="75000"/>
                    <a:lumOff val="25000"/>
                  </a:schemeClr>
                </a:solidFill>
                <a:latin typeface="+mn-lt"/>
              </a:rPr>
              <a:t>Among the various active neutron interrogation techniques, we chose four techniques given in the table 1, which provide information of a sample from </a:t>
            </a:r>
            <a:r>
              <a:rPr lang="en-US" altLang="ja-JP" sz="3600" dirty="0">
                <a:solidFill>
                  <a:schemeClr val="tx1">
                    <a:lumMod val="75000"/>
                    <a:lumOff val="25000"/>
                  </a:schemeClr>
                </a:solidFill>
                <a:latin typeface="+mn-lt"/>
              </a:rPr>
              <a:t>different </a:t>
            </a:r>
            <a:r>
              <a:rPr lang="en-US" sz="3600" dirty="0">
                <a:solidFill>
                  <a:schemeClr val="tx1">
                    <a:lumMod val="75000"/>
                    <a:lumOff val="25000"/>
                  </a:schemeClr>
                </a:solidFill>
                <a:latin typeface="+mn-lt"/>
              </a:rPr>
              <a:t>aspects. The first stage of this study project is basic technological development using low-level radioactive NM samples. To make a system compact, utilization of DT neutron source is considered. </a:t>
            </a:r>
          </a:p>
          <a:p>
            <a:pPr marL="0" indent="0" algn="just">
              <a:lnSpc>
                <a:spcPct val="120000"/>
              </a:lnSpc>
            </a:pPr>
            <a:r>
              <a:rPr lang="en-US" sz="3600" dirty="0">
                <a:solidFill>
                  <a:schemeClr val="tx1">
                    <a:lumMod val="75000"/>
                    <a:lumOff val="25000"/>
                  </a:schemeClr>
                </a:solidFill>
                <a:latin typeface="+mn-lt"/>
              </a:rPr>
              <a:t>Design study of NDA systems are performed using simulation codes and  experimental results. An integrated NDA system for DDA and PGA measurement was constructed at the </a:t>
            </a:r>
            <a:r>
              <a:rPr lang="en-US" sz="3600" dirty="0" err="1">
                <a:solidFill>
                  <a:schemeClr val="tx1">
                    <a:lumMod val="75000"/>
                    <a:lumOff val="25000"/>
                  </a:schemeClr>
                </a:solidFill>
                <a:latin typeface="+mn-lt"/>
              </a:rPr>
              <a:t>NUclear</a:t>
            </a:r>
            <a:r>
              <a:rPr lang="en-US" sz="3600" dirty="0">
                <a:solidFill>
                  <a:schemeClr val="tx1">
                    <a:lumMod val="75000"/>
                    <a:lumOff val="25000"/>
                  </a:schemeClr>
                </a:solidFill>
                <a:latin typeface="+mn-lt"/>
              </a:rPr>
              <a:t> fuel Cycle safety Engineering research Facility (NUCEF) in the JAEA Tokai-site. Experimental study of NRTA is carried out at EC-JRC </a:t>
            </a:r>
            <a:r>
              <a:rPr lang="en-US" sz="3600" dirty="0" err="1">
                <a:solidFill>
                  <a:schemeClr val="tx1">
                    <a:lumMod val="75000"/>
                    <a:lumOff val="25000"/>
                  </a:schemeClr>
                </a:solidFill>
                <a:latin typeface="+mn-lt"/>
              </a:rPr>
              <a:t>Geel</a:t>
            </a:r>
            <a:r>
              <a:rPr lang="en-US" sz="3600" dirty="0">
                <a:solidFill>
                  <a:schemeClr val="tx1">
                    <a:lumMod val="75000"/>
                    <a:lumOff val="25000"/>
                  </a:schemeClr>
                </a:solidFill>
                <a:latin typeface="+mn-lt"/>
              </a:rPr>
              <a:t> and Kyoto University, and that of DGA at EC-JRC </a:t>
            </a:r>
            <a:r>
              <a:rPr lang="en-US" sz="3600" dirty="0" err="1">
                <a:solidFill>
                  <a:schemeClr val="tx1">
                    <a:lumMod val="75000"/>
                    <a:lumOff val="25000"/>
                  </a:schemeClr>
                </a:solidFill>
                <a:latin typeface="+mn-lt"/>
              </a:rPr>
              <a:t>Ispra</a:t>
            </a:r>
            <a:r>
              <a:rPr lang="en-US" sz="3600" dirty="0">
                <a:solidFill>
                  <a:schemeClr val="tx1">
                    <a:lumMod val="75000"/>
                    <a:lumOff val="25000"/>
                  </a:schemeClr>
                </a:solidFill>
                <a:latin typeface="+mn-lt"/>
              </a:rPr>
              <a:t>.</a:t>
            </a:r>
          </a:p>
        </p:txBody>
      </p:sp>
      <p:sp>
        <p:nvSpPr>
          <p:cNvPr id="29" name="Text Box 248"/>
          <p:cNvSpPr txBox="1">
            <a:spLocks noChangeArrowheads="1"/>
          </p:cNvSpPr>
          <p:nvPr/>
        </p:nvSpPr>
        <p:spPr bwMode="auto">
          <a:xfrm>
            <a:off x="406687" y="21908357"/>
            <a:ext cx="14710314"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CHALLENGES / METHODS / IMPLEMENTATION</a:t>
            </a:r>
            <a:endParaRPr lang="en-US" altLang="zh-CN" sz="3200" b="1" dirty="0">
              <a:solidFill>
                <a:schemeClr val="bg1"/>
              </a:solidFill>
              <a:latin typeface="+mn-lt"/>
              <a:ea typeface="SimSun" pitchFamily="2" charset="-122"/>
              <a:cs typeface="Lucida Sans" pitchFamily="34" charset="0"/>
            </a:endParaRPr>
          </a:p>
        </p:txBody>
      </p:sp>
      <p:sp>
        <p:nvSpPr>
          <p:cNvPr id="34" name="Text Box 242"/>
          <p:cNvSpPr txBox="1">
            <a:spLocks noChangeArrowheads="1"/>
          </p:cNvSpPr>
          <p:nvPr/>
        </p:nvSpPr>
        <p:spPr bwMode="auto">
          <a:xfrm>
            <a:off x="15471094" y="35479475"/>
            <a:ext cx="14440020" cy="4886274"/>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We proposed and have started development of active neutron NDA techniques for measurements of high-level radioactive NM sample.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Basic developments using low-level radioactive samples has been finished. We continue the technological developments for high-level radioactive sample measurements.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A new integrated NDA system, which consists of DDA, PGA, and NRTA systems, will be constructed at NUCEF of JAEA. </a:t>
            </a:r>
          </a:p>
        </p:txBody>
      </p:sp>
      <p:sp>
        <p:nvSpPr>
          <p:cNvPr id="35" name="Text Box 248"/>
          <p:cNvSpPr txBox="1">
            <a:spLocks noChangeArrowheads="1"/>
          </p:cNvSpPr>
          <p:nvPr/>
        </p:nvSpPr>
        <p:spPr bwMode="auto">
          <a:xfrm>
            <a:off x="15471205" y="34774219"/>
            <a:ext cx="14444688"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a:solidFill>
                  <a:schemeClr val="bg1"/>
                </a:solidFill>
              </a:rPr>
              <a:t>ID: xxx </a:t>
            </a:r>
          </a:p>
        </p:txBody>
      </p:sp>
      <p:sp>
        <p:nvSpPr>
          <p:cNvPr id="23" name="Text Box 242"/>
          <p:cNvSpPr txBox="1">
            <a:spLocks noChangeArrowheads="1"/>
          </p:cNvSpPr>
          <p:nvPr/>
        </p:nvSpPr>
        <p:spPr bwMode="auto">
          <a:xfrm>
            <a:off x="460179" y="40739654"/>
            <a:ext cx="29212797" cy="1562287"/>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ja-JP" altLang="en-US" sz="3600" dirty="0">
                <a:solidFill>
                  <a:schemeClr val="tx1">
                    <a:lumMod val="75000"/>
                    <a:lumOff val="25000"/>
                  </a:schemeClr>
                </a:solidFill>
                <a:latin typeface="+mn-lt"/>
                <a:ea typeface="ＭＳ Ｐゴシック" charset="-128"/>
              </a:rPr>
              <a:t>　　　　　　　　　　　　　　　　　　　</a:t>
            </a:r>
            <a:r>
              <a:rPr lang="en-US" altLang="ja-JP" sz="3600" dirty="0">
                <a:solidFill>
                  <a:schemeClr val="tx1">
                    <a:lumMod val="75000"/>
                    <a:lumOff val="25000"/>
                  </a:schemeClr>
                </a:solidFill>
                <a:latin typeface="+mn-lt"/>
                <a:ea typeface="ＭＳ Ｐゴシック" charset="-128"/>
              </a:rPr>
              <a:t>This technological development was supported by the Japanese government (MEXT: Ministry of Education, Culture, Sports, Science and Technology), subsidiary for “promotion of strengthening nuclear security and the like”. </a:t>
            </a:r>
          </a:p>
        </p:txBody>
      </p:sp>
      <p:sp>
        <p:nvSpPr>
          <p:cNvPr id="24" name="Text Box 248"/>
          <p:cNvSpPr txBox="1">
            <a:spLocks noChangeArrowheads="1"/>
          </p:cNvSpPr>
          <p:nvPr/>
        </p:nvSpPr>
        <p:spPr bwMode="auto">
          <a:xfrm>
            <a:off x="460179" y="40751356"/>
            <a:ext cx="5638837"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ACKNOWLEDGEMENTS</a:t>
            </a:r>
            <a:endParaRPr lang="en-US" altLang="zh-CN" sz="3200" b="1" dirty="0">
              <a:solidFill>
                <a:schemeClr val="bg1"/>
              </a:solidFill>
              <a:latin typeface="+mn-lt"/>
              <a:ea typeface="SimSun" pitchFamily="2" charset="-122"/>
              <a:cs typeface="Lucida Sans" pitchFamily="34" charset="0"/>
            </a:endParaRPr>
          </a:p>
        </p:txBody>
      </p:sp>
      <p:graphicFrame>
        <p:nvGraphicFramePr>
          <p:cNvPr id="13" name="表 12">
            <a:extLst>
              <a:ext uri="{FF2B5EF4-FFF2-40B4-BE49-F238E27FC236}">
                <a16:creationId xmlns:a16="http://schemas.microsoft.com/office/drawing/2014/main" id="{3DF16670-54DA-4CEB-9BCC-9421F8365BED}"/>
              </a:ext>
            </a:extLst>
          </p:cNvPr>
          <p:cNvGraphicFramePr>
            <a:graphicFrameLocks noGrp="1"/>
          </p:cNvGraphicFramePr>
          <p:nvPr>
            <p:extLst>
              <p:ext uri="{D42A27DB-BD31-4B8C-83A1-F6EECF244321}">
                <p14:modId xmlns:p14="http://schemas.microsoft.com/office/powerpoint/2010/main" val="661240020"/>
              </p:ext>
            </p:extLst>
          </p:nvPr>
        </p:nvGraphicFramePr>
        <p:xfrm>
          <a:off x="15471094" y="29814447"/>
          <a:ext cx="14399999" cy="4267200"/>
        </p:xfrm>
        <a:graphic>
          <a:graphicData uri="http://schemas.openxmlformats.org/drawingml/2006/table">
            <a:tbl>
              <a:tblPr firstRow="1" firstCol="1" bandRow="1">
                <a:tableStyleId>{5940675A-B579-460E-94D1-54222C63F5DA}</a:tableStyleId>
              </a:tblPr>
              <a:tblGrid>
                <a:gridCol w="3357332">
                  <a:extLst>
                    <a:ext uri="{9D8B030D-6E8A-4147-A177-3AD203B41FA5}">
                      <a16:colId xmlns:a16="http://schemas.microsoft.com/office/drawing/2014/main" val="1179349236"/>
                    </a:ext>
                  </a:extLst>
                </a:gridCol>
                <a:gridCol w="5605532">
                  <a:extLst>
                    <a:ext uri="{9D8B030D-6E8A-4147-A177-3AD203B41FA5}">
                      <a16:colId xmlns:a16="http://schemas.microsoft.com/office/drawing/2014/main" val="346025064"/>
                    </a:ext>
                  </a:extLst>
                </a:gridCol>
                <a:gridCol w="5437135">
                  <a:extLst>
                    <a:ext uri="{9D8B030D-6E8A-4147-A177-3AD203B41FA5}">
                      <a16:colId xmlns:a16="http://schemas.microsoft.com/office/drawing/2014/main" val="3387234147"/>
                    </a:ext>
                  </a:extLst>
                </a:gridCol>
              </a:tblGrid>
              <a:tr h="196215">
                <a:tc>
                  <a:txBody>
                    <a:bodyPr/>
                    <a:lstStyle/>
                    <a:p>
                      <a:pPr algn="ctr">
                        <a:lnSpc>
                          <a:spcPct val="100000"/>
                        </a:lnSpc>
                        <a:spcAft>
                          <a:spcPts val="0"/>
                        </a:spcAft>
                      </a:pPr>
                      <a:r>
                        <a:rPr lang="en-GB" sz="3600" b="1" dirty="0">
                          <a:effectLst/>
                        </a:rPr>
                        <a:t>Combination</a:t>
                      </a:r>
                      <a:endParaRPr lang="ja-JP" sz="3600" b="1" dirty="0">
                        <a:effectLst/>
                        <a:latin typeface="Times New Roman" panose="02020603050405020304" pitchFamily="18" charset="0"/>
                        <a:ea typeface="ＭＳ 明朝" panose="02020609040205080304" pitchFamily="17" charset="-128"/>
                      </a:endParaRPr>
                    </a:p>
                  </a:txBody>
                  <a:tcPr marL="68580" marR="68580" marT="0" marB="0">
                    <a:solidFill>
                      <a:schemeClr val="bg1">
                        <a:lumMod val="95000"/>
                      </a:schemeClr>
                    </a:solidFill>
                  </a:tcPr>
                </a:tc>
                <a:tc>
                  <a:txBody>
                    <a:bodyPr/>
                    <a:lstStyle/>
                    <a:p>
                      <a:pPr algn="ctr">
                        <a:lnSpc>
                          <a:spcPct val="100000"/>
                        </a:lnSpc>
                        <a:spcAft>
                          <a:spcPts val="0"/>
                        </a:spcAft>
                      </a:pPr>
                      <a:r>
                        <a:rPr lang="en-GB" sz="3600" b="1" dirty="0">
                          <a:effectLst/>
                        </a:rPr>
                        <a:t>Measured quantities</a:t>
                      </a:r>
                      <a:endParaRPr lang="ja-JP" sz="3600" b="1" dirty="0">
                        <a:effectLst/>
                        <a:latin typeface="Times New Roman" panose="02020603050405020304" pitchFamily="18" charset="0"/>
                        <a:ea typeface="ＭＳ 明朝" panose="02020609040205080304" pitchFamily="17" charset="-128"/>
                      </a:endParaRPr>
                    </a:p>
                  </a:txBody>
                  <a:tcPr marL="68580" marR="68580" marT="0" marB="0">
                    <a:solidFill>
                      <a:schemeClr val="bg1">
                        <a:lumMod val="95000"/>
                      </a:schemeClr>
                    </a:solidFill>
                  </a:tcPr>
                </a:tc>
                <a:tc>
                  <a:txBody>
                    <a:bodyPr/>
                    <a:lstStyle/>
                    <a:p>
                      <a:pPr algn="ctr">
                        <a:lnSpc>
                          <a:spcPct val="100000"/>
                        </a:lnSpc>
                        <a:spcAft>
                          <a:spcPts val="0"/>
                        </a:spcAft>
                      </a:pPr>
                      <a:r>
                        <a:rPr lang="en-GB" sz="3600" b="1" dirty="0">
                          <a:effectLst/>
                        </a:rPr>
                        <a:t>Deduced nuclides masses</a:t>
                      </a:r>
                      <a:endParaRPr lang="ja-JP" sz="3600" b="1" dirty="0">
                        <a:effectLst/>
                        <a:latin typeface="Times New Roman" panose="02020603050405020304" pitchFamily="18" charset="0"/>
                        <a:ea typeface="ＭＳ 明朝" panose="02020609040205080304" pitchFamily="17" charset="-128"/>
                      </a:endParaRPr>
                    </a:p>
                  </a:txBody>
                  <a:tcPr marL="68580" marR="68580" marT="0" marB="0">
                    <a:solidFill>
                      <a:schemeClr val="bg1">
                        <a:lumMod val="95000"/>
                      </a:schemeClr>
                    </a:solidFill>
                  </a:tcPr>
                </a:tc>
                <a:extLst>
                  <a:ext uri="{0D108BD9-81ED-4DB2-BD59-A6C34878D82A}">
                    <a16:rowId xmlns:a16="http://schemas.microsoft.com/office/drawing/2014/main" val="3438640760"/>
                  </a:ext>
                </a:extLst>
              </a:tr>
              <a:tr h="196215">
                <a:tc>
                  <a:txBody>
                    <a:bodyPr/>
                    <a:lstStyle/>
                    <a:p>
                      <a:pPr algn="just">
                        <a:lnSpc>
                          <a:spcPct val="100000"/>
                        </a:lnSpc>
                        <a:spcAft>
                          <a:spcPts val="0"/>
                        </a:spcAft>
                      </a:pPr>
                      <a:r>
                        <a:rPr lang="en-GB" sz="3600" dirty="0">
                          <a:effectLst/>
                        </a:rPr>
                        <a:t>DDA + DGA</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fissile mass</a:t>
                      </a:r>
                    </a:p>
                    <a:p>
                      <a:pPr algn="just">
                        <a:lnSpc>
                          <a:spcPct val="100000"/>
                        </a:lnSpc>
                        <a:spcAft>
                          <a:spcPts val="0"/>
                        </a:spcAft>
                      </a:pPr>
                      <a:r>
                        <a:rPr lang="en-GB" sz="3200" dirty="0">
                          <a:effectLst/>
                        </a:rPr>
                        <a:t> + ratios of fissile nuclides </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U: 235</a:t>
                      </a:r>
                    </a:p>
                    <a:p>
                      <a:pPr algn="just">
                        <a:lnSpc>
                          <a:spcPct val="100000"/>
                        </a:lnSpc>
                        <a:spcAft>
                          <a:spcPts val="0"/>
                        </a:spcAft>
                      </a:pPr>
                      <a:r>
                        <a:rPr lang="en-GB" sz="3200" dirty="0">
                          <a:effectLst/>
                        </a:rPr>
                        <a:t>Pu: 239, 241</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1096454309"/>
                  </a:ext>
                </a:extLst>
              </a:tr>
              <a:tr h="393065">
                <a:tc>
                  <a:txBody>
                    <a:bodyPr/>
                    <a:lstStyle/>
                    <a:p>
                      <a:pPr algn="just">
                        <a:lnSpc>
                          <a:spcPct val="100000"/>
                        </a:lnSpc>
                        <a:spcAft>
                          <a:spcPts val="0"/>
                        </a:spcAft>
                      </a:pPr>
                      <a:r>
                        <a:rPr lang="en-GB" sz="3600" dirty="0">
                          <a:effectLst/>
                        </a:rPr>
                        <a:t>HKE + DDA</a:t>
                      </a:r>
                    </a:p>
                    <a:p>
                      <a:pPr algn="just">
                        <a:lnSpc>
                          <a:spcPct val="100000"/>
                        </a:lnSpc>
                        <a:spcAft>
                          <a:spcPts val="0"/>
                        </a:spcAft>
                      </a:pPr>
                      <a:r>
                        <a:rPr lang="en-GB" sz="3600" dirty="0">
                          <a:effectLst/>
                        </a:rPr>
                        <a:t> + DGA</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masses of elements + fissile mass + ratios of fissile nuclides</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U: 235, 238; Pu: 239, 241; </a:t>
                      </a:r>
                      <a:endParaRPr lang="ja-JP" sz="3200" dirty="0">
                        <a:effectLst/>
                      </a:endParaRPr>
                    </a:p>
                    <a:p>
                      <a:pPr algn="just">
                        <a:lnSpc>
                          <a:spcPct val="100000"/>
                        </a:lnSpc>
                        <a:spcAft>
                          <a:spcPts val="0"/>
                        </a:spcAft>
                      </a:pPr>
                      <a:r>
                        <a:rPr lang="en-GB" sz="3200" dirty="0">
                          <a:effectLst/>
                        </a:rPr>
                        <a:t>sum of the other Pu isotopes</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620261832"/>
                  </a:ext>
                </a:extLst>
              </a:tr>
              <a:tr h="196215">
                <a:tc>
                  <a:txBody>
                    <a:bodyPr/>
                    <a:lstStyle/>
                    <a:p>
                      <a:pPr algn="just">
                        <a:lnSpc>
                          <a:spcPct val="100000"/>
                        </a:lnSpc>
                        <a:spcAft>
                          <a:spcPts val="0"/>
                        </a:spcAft>
                      </a:pPr>
                      <a:r>
                        <a:rPr lang="en-GB" sz="3600" dirty="0">
                          <a:effectLst/>
                        </a:rPr>
                        <a:t>NRTA (10-µs)</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masses of nuclides  </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U: 238; Pu: 239, 240, 242</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875570439"/>
                  </a:ext>
                </a:extLst>
              </a:tr>
              <a:tr h="393065">
                <a:tc>
                  <a:txBody>
                    <a:bodyPr/>
                    <a:lstStyle/>
                    <a:p>
                      <a:pPr algn="just">
                        <a:lnSpc>
                          <a:spcPct val="100000"/>
                        </a:lnSpc>
                        <a:spcAft>
                          <a:spcPts val="0"/>
                        </a:spcAft>
                      </a:pPr>
                      <a:r>
                        <a:rPr lang="en-GB" sz="3600" dirty="0">
                          <a:effectLst/>
                        </a:rPr>
                        <a:t>NETA (10-µs)</a:t>
                      </a:r>
                    </a:p>
                    <a:p>
                      <a:pPr algn="just">
                        <a:lnSpc>
                          <a:spcPct val="100000"/>
                        </a:lnSpc>
                        <a:spcAft>
                          <a:spcPts val="0"/>
                        </a:spcAft>
                      </a:pPr>
                      <a:r>
                        <a:rPr lang="en-GB" sz="3600" dirty="0">
                          <a:effectLst/>
                        </a:rPr>
                        <a:t> + DGA</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masses of nuclides</a:t>
                      </a:r>
                    </a:p>
                    <a:p>
                      <a:pPr algn="just">
                        <a:lnSpc>
                          <a:spcPct val="100000"/>
                        </a:lnSpc>
                        <a:spcAft>
                          <a:spcPts val="0"/>
                        </a:spcAft>
                      </a:pPr>
                      <a:r>
                        <a:rPr lang="en-GB" sz="3200" dirty="0">
                          <a:effectLst/>
                        </a:rPr>
                        <a:t> + ratio of fissile nuclides </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algn="just">
                        <a:lnSpc>
                          <a:spcPct val="100000"/>
                        </a:lnSpc>
                        <a:spcAft>
                          <a:spcPts val="0"/>
                        </a:spcAft>
                      </a:pPr>
                      <a:r>
                        <a:rPr lang="en-GB" sz="3200" dirty="0">
                          <a:effectLst/>
                        </a:rPr>
                        <a:t>U: 235, 238, </a:t>
                      </a:r>
                    </a:p>
                    <a:p>
                      <a:pPr algn="just">
                        <a:lnSpc>
                          <a:spcPct val="100000"/>
                        </a:lnSpc>
                        <a:spcAft>
                          <a:spcPts val="0"/>
                        </a:spcAft>
                      </a:pPr>
                      <a:r>
                        <a:rPr lang="en-GB" sz="3200" dirty="0">
                          <a:effectLst/>
                        </a:rPr>
                        <a:t>Pu: 239, 240, 241, 242</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715805906"/>
                  </a:ext>
                </a:extLst>
              </a:tr>
            </a:tbl>
          </a:graphicData>
        </a:graphic>
      </p:graphicFrame>
      <p:sp>
        <p:nvSpPr>
          <p:cNvPr id="16" name="テキスト ボックス 15">
            <a:extLst>
              <a:ext uri="{FF2B5EF4-FFF2-40B4-BE49-F238E27FC236}">
                <a16:creationId xmlns:a16="http://schemas.microsoft.com/office/drawing/2014/main" id="{9A96B455-FAC5-4271-B43F-C44589FB9435}"/>
              </a:ext>
            </a:extLst>
          </p:cNvPr>
          <p:cNvSpPr txBox="1"/>
          <p:nvPr/>
        </p:nvSpPr>
        <p:spPr>
          <a:xfrm>
            <a:off x="15858989" y="33996194"/>
            <a:ext cx="13580321" cy="646331"/>
          </a:xfrm>
          <a:prstGeom prst="rect">
            <a:avLst/>
          </a:prstGeom>
          <a:noFill/>
        </p:spPr>
        <p:txBody>
          <a:bodyPr wrap="none" rtlCol="0">
            <a:spAutoFit/>
          </a:bodyPr>
          <a:lstStyle/>
          <a:p>
            <a:r>
              <a:rPr lang="en-US" altLang="ja-JP" sz="3600" dirty="0"/>
              <a:t>HKE: hybrid k-edge densitometry: Masses of each element are achieved</a:t>
            </a:r>
            <a:endParaRPr kumimoji="1" lang="ja-JP" altLang="en-US" sz="3600" dirty="0"/>
          </a:p>
        </p:txBody>
      </p:sp>
      <p:sp>
        <p:nvSpPr>
          <p:cNvPr id="19" name="テキスト ボックス 18">
            <a:extLst>
              <a:ext uri="{FF2B5EF4-FFF2-40B4-BE49-F238E27FC236}">
                <a16:creationId xmlns:a16="http://schemas.microsoft.com/office/drawing/2014/main" id="{5B9F66D9-148D-4B05-8D8D-FAAD4817928A}"/>
              </a:ext>
            </a:extLst>
          </p:cNvPr>
          <p:cNvSpPr txBox="1"/>
          <p:nvPr/>
        </p:nvSpPr>
        <p:spPr>
          <a:xfrm>
            <a:off x="15471095" y="29183741"/>
            <a:ext cx="10463634" cy="646331"/>
          </a:xfrm>
          <a:prstGeom prst="rect">
            <a:avLst/>
          </a:prstGeom>
          <a:noFill/>
        </p:spPr>
        <p:txBody>
          <a:bodyPr wrap="none" rtlCol="0">
            <a:spAutoFit/>
          </a:bodyPr>
          <a:lstStyle/>
          <a:p>
            <a:r>
              <a:rPr lang="en-US" altLang="ja-JP" sz="3600" b="1" i="1" dirty="0"/>
              <a:t>Table 2. Examples of combinations of NDA techniques</a:t>
            </a:r>
            <a:endParaRPr kumimoji="1" lang="ja-JP" altLang="en-US" sz="3600" b="1" i="1" dirty="0"/>
          </a:p>
        </p:txBody>
      </p:sp>
      <p:graphicFrame>
        <p:nvGraphicFramePr>
          <p:cNvPr id="20" name="表 19">
            <a:extLst>
              <a:ext uri="{FF2B5EF4-FFF2-40B4-BE49-F238E27FC236}">
                <a16:creationId xmlns:a16="http://schemas.microsoft.com/office/drawing/2014/main" id="{E58377EA-4DB3-4AE3-8867-E17DF25DE6AB}"/>
              </a:ext>
            </a:extLst>
          </p:cNvPr>
          <p:cNvGraphicFramePr>
            <a:graphicFrameLocks noGrp="1"/>
          </p:cNvGraphicFramePr>
          <p:nvPr>
            <p:extLst>
              <p:ext uri="{D42A27DB-BD31-4B8C-83A1-F6EECF244321}">
                <p14:modId xmlns:p14="http://schemas.microsoft.com/office/powerpoint/2010/main" val="2404345869"/>
              </p:ext>
            </p:extLst>
          </p:nvPr>
        </p:nvGraphicFramePr>
        <p:xfrm>
          <a:off x="460178" y="31978908"/>
          <a:ext cx="14630865" cy="8389168"/>
        </p:xfrm>
        <a:graphic>
          <a:graphicData uri="http://schemas.openxmlformats.org/drawingml/2006/table">
            <a:tbl>
              <a:tblPr firstRow="1" firstCol="1" bandRow="1">
                <a:tableStyleId>{5940675A-B579-460E-94D1-54222C63F5DA}</a:tableStyleId>
              </a:tblPr>
              <a:tblGrid>
                <a:gridCol w="10814080">
                  <a:extLst>
                    <a:ext uri="{9D8B030D-6E8A-4147-A177-3AD203B41FA5}">
                      <a16:colId xmlns:a16="http://schemas.microsoft.com/office/drawing/2014/main" val="1958714659"/>
                    </a:ext>
                  </a:extLst>
                </a:gridCol>
                <a:gridCol w="3816785">
                  <a:extLst>
                    <a:ext uri="{9D8B030D-6E8A-4147-A177-3AD203B41FA5}">
                      <a16:colId xmlns:a16="http://schemas.microsoft.com/office/drawing/2014/main" val="2801230674"/>
                    </a:ext>
                  </a:extLst>
                </a:gridCol>
              </a:tblGrid>
              <a:tr h="463234">
                <a:tc>
                  <a:txBody>
                    <a:bodyPr/>
                    <a:lstStyle/>
                    <a:p>
                      <a:pPr algn="ctr" hangingPunct="0">
                        <a:lnSpc>
                          <a:spcPct val="100000"/>
                        </a:lnSpc>
                        <a:spcAft>
                          <a:spcPts val="0"/>
                        </a:spcAft>
                      </a:pPr>
                      <a:r>
                        <a:rPr lang="en-US" sz="3600" b="1" dirty="0">
                          <a:effectLst/>
                        </a:rPr>
                        <a:t>Active Neutron NDA Techniques</a:t>
                      </a:r>
                    </a:p>
                  </a:txBody>
                  <a:tcPr marL="68580" marR="68580" marT="0" marB="0" anchor="ctr">
                    <a:solidFill>
                      <a:schemeClr val="bg1">
                        <a:lumMod val="95000"/>
                      </a:schemeClr>
                    </a:solidFill>
                  </a:tcPr>
                </a:tc>
                <a:tc>
                  <a:txBody>
                    <a:bodyPr/>
                    <a:lstStyle/>
                    <a:p>
                      <a:pPr algn="ctr" hangingPunct="0">
                        <a:lnSpc>
                          <a:spcPct val="100000"/>
                        </a:lnSpc>
                        <a:spcAft>
                          <a:spcPts val="0"/>
                        </a:spcAft>
                      </a:pPr>
                      <a:r>
                        <a:rPr lang="en-US" sz="3600" b="1" dirty="0">
                          <a:effectLst/>
                        </a:rPr>
                        <a:t>Quantification</a:t>
                      </a:r>
                      <a:endParaRPr lang="ja-JP" sz="3600" b="1"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54041762"/>
                  </a:ext>
                </a:extLst>
              </a:tr>
              <a:tr h="1698524">
                <a:tc>
                  <a:txBody>
                    <a:bodyPr/>
                    <a:lstStyle/>
                    <a:p>
                      <a:pPr algn="just" hangingPunct="0">
                        <a:lnSpc>
                          <a:spcPct val="100000"/>
                        </a:lnSpc>
                        <a:spcAft>
                          <a:spcPts val="0"/>
                        </a:spcAft>
                      </a:pPr>
                      <a:r>
                        <a:rPr lang="en-US" sz="3600" b="1" dirty="0">
                          <a:effectLst/>
                        </a:rPr>
                        <a:t>Differential Die-away Analysis (DDA) </a:t>
                      </a:r>
                    </a:p>
                    <a:p>
                      <a:pPr marL="173038" indent="0" algn="just" hangingPunct="0">
                        <a:lnSpc>
                          <a:spcPct val="100000"/>
                        </a:lnSpc>
                        <a:spcAft>
                          <a:spcPts val="0"/>
                        </a:spcAft>
                      </a:pPr>
                      <a:r>
                        <a:rPr lang="en-US" sz="3200" dirty="0">
                          <a:effectLst/>
                        </a:rPr>
                        <a:t>Pulsed neutron interrogation method that measures a time-dependent neutron die-away curve depending on the neutron emission of induced fission reactions.</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marL="111760" algn="l" hangingPunct="0">
                        <a:lnSpc>
                          <a:spcPct val="100000"/>
                        </a:lnSpc>
                        <a:spcAft>
                          <a:spcPts val="0"/>
                        </a:spcAft>
                      </a:pPr>
                      <a:r>
                        <a:rPr lang="en-US" sz="3600" baseline="30000">
                          <a:effectLst/>
                        </a:rPr>
                        <a:t>239</a:t>
                      </a:r>
                      <a:r>
                        <a:rPr lang="en-US" sz="3600">
                          <a:effectLst/>
                        </a:rPr>
                        <a:t>Pu-effective mass</a:t>
                      </a:r>
                      <a:endParaRPr lang="ja-JP" sz="360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1595983718"/>
                  </a:ext>
                </a:extLst>
              </a:tr>
              <a:tr h="1852936">
                <a:tc>
                  <a:txBody>
                    <a:bodyPr/>
                    <a:lstStyle/>
                    <a:p>
                      <a:pPr algn="just" hangingPunct="0">
                        <a:lnSpc>
                          <a:spcPct val="100000"/>
                        </a:lnSpc>
                        <a:spcAft>
                          <a:spcPts val="0"/>
                        </a:spcAft>
                      </a:pPr>
                      <a:r>
                        <a:rPr lang="en-US" sz="3600" b="1" dirty="0">
                          <a:effectLst/>
                        </a:rPr>
                        <a:t>Prompt Gamma-ray Analysis (PGA)</a:t>
                      </a:r>
                    </a:p>
                    <a:p>
                      <a:pPr marL="173038" indent="0" algn="just" hangingPunct="0">
                        <a:lnSpc>
                          <a:spcPct val="100000"/>
                        </a:lnSpc>
                        <a:spcAft>
                          <a:spcPts val="0"/>
                        </a:spcAft>
                      </a:pPr>
                      <a:r>
                        <a:rPr lang="en-US" sz="3200" dirty="0">
                          <a:effectLst/>
                        </a:rPr>
                        <a:t>Measurement of prompt gamma rays induced by (n, gamma) and the other reactions. Characteristic gamma rays are used to determine nuclides within the sample.</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marL="111760" algn="l" hangingPunct="0">
                        <a:lnSpc>
                          <a:spcPct val="100000"/>
                        </a:lnSpc>
                        <a:spcAft>
                          <a:spcPts val="0"/>
                        </a:spcAft>
                      </a:pPr>
                      <a:r>
                        <a:rPr lang="en-US" sz="3600" dirty="0">
                          <a:effectLst/>
                        </a:rPr>
                        <a:t>Existence, and qualification/ quantification of specific nuclide</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465187781"/>
                  </a:ext>
                </a:extLst>
              </a:tr>
              <a:tr h="2110288">
                <a:tc>
                  <a:txBody>
                    <a:bodyPr/>
                    <a:lstStyle/>
                    <a:p>
                      <a:pPr algn="just" hangingPunct="0">
                        <a:lnSpc>
                          <a:spcPct val="100000"/>
                        </a:lnSpc>
                        <a:spcAft>
                          <a:spcPts val="0"/>
                        </a:spcAft>
                      </a:pPr>
                      <a:r>
                        <a:rPr lang="en-US" sz="3600" b="1" dirty="0">
                          <a:effectLst/>
                        </a:rPr>
                        <a:t>Neutron Resonance Transmission Analysis (NRTA)</a:t>
                      </a:r>
                    </a:p>
                    <a:p>
                      <a:pPr marL="173038" indent="0" algn="just" hangingPunct="0">
                        <a:lnSpc>
                          <a:spcPct val="100000"/>
                        </a:lnSpc>
                        <a:spcAft>
                          <a:spcPts val="0"/>
                        </a:spcAft>
                      </a:pPr>
                      <a:r>
                        <a:rPr lang="en-US" sz="3200" dirty="0">
                          <a:effectLst/>
                        </a:rPr>
                        <a:t>Neutron time-of-flight (TOF) measurement, in which nuclide characteristic dips of</a:t>
                      </a:r>
                      <a:r>
                        <a:rPr lang="en-US" altLang="ja-JP" sz="3200" dirty="0">
                          <a:effectLst/>
                        </a:rPr>
                        <a:t> nuclear reaction resonance energies </a:t>
                      </a:r>
                      <a:r>
                        <a:rPr lang="en-US" sz="3200" dirty="0">
                          <a:effectLst/>
                        </a:rPr>
                        <a:t>are observed in an energy-dependent transmission spectrum.</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marL="111760" algn="l" hangingPunct="0">
                        <a:lnSpc>
                          <a:spcPct val="100000"/>
                        </a:lnSpc>
                        <a:spcAft>
                          <a:spcPts val="0"/>
                        </a:spcAft>
                      </a:pPr>
                      <a:r>
                        <a:rPr lang="en-US" sz="3600" dirty="0">
                          <a:effectLst/>
                        </a:rPr>
                        <a:t>Quantity of each of U/Pu nuclides</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100361242"/>
                  </a:ext>
                </a:extLst>
              </a:tr>
              <a:tr h="1286761">
                <a:tc>
                  <a:txBody>
                    <a:bodyPr/>
                    <a:lstStyle/>
                    <a:p>
                      <a:pPr algn="just" hangingPunct="0">
                        <a:lnSpc>
                          <a:spcPct val="100000"/>
                        </a:lnSpc>
                        <a:spcAft>
                          <a:spcPts val="0"/>
                        </a:spcAft>
                      </a:pPr>
                      <a:r>
                        <a:rPr lang="en-US" sz="3600" b="1" dirty="0">
                          <a:effectLst/>
                        </a:rPr>
                        <a:t>Delayed Gamma-ray Analysis (DGA)</a:t>
                      </a:r>
                    </a:p>
                    <a:p>
                      <a:pPr marL="173038" indent="0" algn="just" hangingPunct="0">
                        <a:lnSpc>
                          <a:spcPct val="100000"/>
                        </a:lnSpc>
                        <a:spcAft>
                          <a:spcPts val="0"/>
                        </a:spcAft>
                      </a:pPr>
                      <a:r>
                        <a:rPr lang="en-US" sz="3200" dirty="0">
                          <a:effectLst/>
                        </a:rPr>
                        <a:t>Measurement of gamma rays from radioactive nuclei produced by neutron induced fission reactions </a:t>
                      </a:r>
                      <a:endParaRPr lang="ja-JP" sz="32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tc>
                  <a:txBody>
                    <a:bodyPr/>
                    <a:lstStyle/>
                    <a:p>
                      <a:pPr marL="111760" algn="l" hangingPunct="0">
                        <a:lnSpc>
                          <a:spcPct val="100000"/>
                        </a:lnSpc>
                        <a:spcAft>
                          <a:spcPts val="0"/>
                        </a:spcAft>
                      </a:pPr>
                      <a:r>
                        <a:rPr lang="en-US" sz="3600" dirty="0">
                          <a:effectLst/>
                        </a:rPr>
                        <a:t>Ratio of </a:t>
                      </a:r>
                      <a:endParaRPr lang="ja-JP" sz="3600" dirty="0">
                        <a:effectLst/>
                      </a:endParaRPr>
                    </a:p>
                    <a:p>
                      <a:pPr marL="111760" algn="l" hangingPunct="0">
                        <a:lnSpc>
                          <a:spcPct val="100000"/>
                        </a:lnSpc>
                        <a:spcAft>
                          <a:spcPts val="0"/>
                        </a:spcAft>
                      </a:pPr>
                      <a:r>
                        <a:rPr lang="en-US" sz="3600" baseline="30000" dirty="0">
                          <a:effectLst/>
                        </a:rPr>
                        <a:t>235</a:t>
                      </a:r>
                      <a:r>
                        <a:rPr lang="en-US" sz="3600" dirty="0">
                          <a:effectLst/>
                        </a:rPr>
                        <a:t>U/</a:t>
                      </a:r>
                      <a:r>
                        <a:rPr lang="en-US" sz="3600" baseline="30000" dirty="0">
                          <a:effectLst/>
                        </a:rPr>
                        <a:t>239</a:t>
                      </a:r>
                      <a:r>
                        <a:rPr lang="en-US" sz="3600" dirty="0">
                          <a:effectLst/>
                        </a:rPr>
                        <a:t>Pu/</a:t>
                      </a:r>
                      <a:r>
                        <a:rPr lang="en-US" sz="3600" baseline="30000" dirty="0">
                          <a:effectLst/>
                        </a:rPr>
                        <a:t>241</a:t>
                      </a:r>
                      <a:r>
                        <a:rPr lang="en-US" sz="3600" dirty="0">
                          <a:effectLst/>
                        </a:rPr>
                        <a:t>Pu</a:t>
                      </a:r>
                      <a:endParaRPr lang="ja-JP" sz="3600" dirty="0">
                        <a:effectLst/>
                        <a:latin typeface="Times New Roman" panose="02020603050405020304" pitchFamily="18" charset="0"/>
                        <a:ea typeface="ＭＳ 明朝" panose="02020609040205080304" pitchFamily="17" charset="-128"/>
                      </a:endParaRPr>
                    </a:p>
                  </a:txBody>
                  <a:tcPr marL="68580" marR="68580" marT="0" marB="0" anchor="ctr">
                    <a:solidFill>
                      <a:schemeClr val="bg1">
                        <a:lumMod val="95000"/>
                      </a:schemeClr>
                    </a:solidFill>
                  </a:tcPr>
                </a:tc>
                <a:extLst>
                  <a:ext uri="{0D108BD9-81ED-4DB2-BD59-A6C34878D82A}">
                    <a16:rowId xmlns:a16="http://schemas.microsoft.com/office/drawing/2014/main" val="2616682569"/>
                  </a:ext>
                </a:extLst>
              </a:tr>
            </a:tbl>
          </a:graphicData>
        </a:graphic>
      </p:graphicFrame>
      <p:sp>
        <p:nvSpPr>
          <p:cNvPr id="21" name="テキスト ボックス 20">
            <a:extLst>
              <a:ext uri="{FF2B5EF4-FFF2-40B4-BE49-F238E27FC236}">
                <a16:creationId xmlns:a16="http://schemas.microsoft.com/office/drawing/2014/main" id="{326CB327-1BF9-4223-8234-2E98F4EF83C2}"/>
              </a:ext>
            </a:extLst>
          </p:cNvPr>
          <p:cNvSpPr txBox="1"/>
          <p:nvPr/>
        </p:nvSpPr>
        <p:spPr>
          <a:xfrm>
            <a:off x="368674" y="31280159"/>
            <a:ext cx="12966510" cy="646331"/>
          </a:xfrm>
          <a:prstGeom prst="rect">
            <a:avLst/>
          </a:prstGeom>
          <a:noFill/>
        </p:spPr>
        <p:txBody>
          <a:bodyPr wrap="square" rtlCol="0">
            <a:spAutoFit/>
          </a:bodyPr>
          <a:lstStyle/>
          <a:p>
            <a:r>
              <a:rPr kumimoji="1" lang="fr-FR" altLang="ja-JP" sz="3600" b="1" i="1" dirty="0"/>
              <a:t>Table 1. Four neutron interogation techniquestable</a:t>
            </a:r>
            <a:endParaRPr kumimoji="1" lang="ja-JP" altLang="en-US" sz="3600" b="1" i="1" dirty="0"/>
          </a:p>
        </p:txBody>
      </p:sp>
      <p:sp>
        <p:nvSpPr>
          <p:cNvPr id="30" name="正方形/長方形 29">
            <a:extLst>
              <a:ext uri="{FF2B5EF4-FFF2-40B4-BE49-F238E27FC236}">
                <a16:creationId xmlns:a16="http://schemas.microsoft.com/office/drawing/2014/main" id="{5F632223-8EF3-4872-9E9E-84BF41EF1559}"/>
              </a:ext>
            </a:extLst>
          </p:cNvPr>
          <p:cNvSpPr/>
          <p:nvPr/>
        </p:nvSpPr>
        <p:spPr>
          <a:xfrm>
            <a:off x="15471094" y="21611830"/>
            <a:ext cx="14400000" cy="75375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1" name="図 30">
            <a:extLst>
              <a:ext uri="{FF2B5EF4-FFF2-40B4-BE49-F238E27FC236}">
                <a16:creationId xmlns:a16="http://schemas.microsoft.com/office/drawing/2014/main" id="{C81A5DC1-7E02-4E30-A7A1-2C0C7BEE61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41012" y="21971523"/>
            <a:ext cx="4597875" cy="4466578"/>
          </a:xfrm>
          <a:prstGeom prst="rect">
            <a:avLst/>
          </a:prstGeom>
          <a:solidFill>
            <a:schemeClr val="bg1"/>
          </a:solidFill>
          <a:ln>
            <a:noFill/>
          </a:ln>
        </p:spPr>
      </p:pic>
      <p:pic>
        <p:nvPicPr>
          <p:cNvPr id="33" name="図 32">
            <a:extLst>
              <a:ext uri="{FF2B5EF4-FFF2-40B4-BE49-F238E27FC236}">
                <a16:creationId xmlns:a16="http://schemas.microsoft.com/office/drawing/2014/main" id="{F34958BC-98EC-4F14-9DB7-F86F1932519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11694" y="21957527"/>
            <a:ext cx="4618299" cy="4589197"/>
          </a:xfrm>
          <a:prstGeom prst="rect">
            <a:avLst/>
          </a:prstGeom>
          <a:solidFill>
            <a:schemeClr val="bg1"/>
          </a:solidFill>
          <a:ln>
            <a:noFill/>
          </a:ln>
        </p:spPr>
      </p:pic>
      <p:pic>
        <p:nvPicPr>
          <p:cNvPr id="36" name="図 35">
            <a:extLst>
              <a:ext uri="{FF2B5EF4-FFF2-40B4-BE49-F238E27FC236}">
                <a16:creationId xmlns:a16="http://schemas.microsoft.com/office/drawing/2014/main" id="{92E8A58C-DE4A-4095-8E1C-D75AFC8A71ED}"/>
              </a:ext>
            </a:extLst>
          </p:cNvPr>
          <p:cNvPicPr>
            <a:picLocks noChangeAspect="1"/>
          </p:cNvPicPr>
          <p:nvPr/>
        </p:nvPicPr>
        <p:blipFill rotWithShape="1">
          <a:blip r:embed="rId4">
            <a:extLst>
              <a:ext uri="{28A0092B-C50C-407E-A947-70E740481C1C}">
                <a14:useLocalDpi xmlns:a14="http://schemas.microsoft.com/office/drawing/2010/main" val="0"/>
              </a:ext>
            </a:extLst>
          </a:blip>
          <a:srcRect t="11887"/>
          <a:stretch/>
        </p:blipFill>
        <p:spPr bwMode="auto">
          <a:xfrm>
            <a:off x="20442215" y="22314284"/>
            <a:ext cx="4509319" cy="4221583"/>
          </a:xfrm>
          <a:prstGeom prst="rect">
            <a:avLst/>
          </a:prstGeom>
          <a:solidFill>
            <a:schemeClr val="bg1"/>
          </a:solidFill>
          <a:ln>
            <a:noFill/>
          </a:ln>
        </p:spPr>
      </p:pic>
      <p:sp>
        <p:nvSpPr>
          <p:cNvPr id="4" name="正方形/長方形 3">
            <a:extLst>
              <a:ext uri="{FF2B5EF4-FFF2-40B4-BE49-F238E27FC236}">
                <a16:creationId xmlns:a16="http://schemas.microsoft.com/office/drawing/2014/main" id="{E43CBB6B-2275-4421-A200-12F268404007}"/>
              </a:ext>
            </a:extLst>
          </p:cNvPr>
          <p:cNvSpPr/>
          <p:nvPr/>
        </p:nvSpPr>
        <p:spPr>
          <a:xfrm>
            <a:off x="16068222" y="26607261"/>
            <a:ext cx="3994168" cy="2246769"/>
          </a:xfrm>
          <a:prstGeom prst="rect">
            <a:avLst/>
          </a:prstGeom>
        </p:spPr>
        <p:txBody>
          <a:bodyPr wrap="square">
            <a:spAutoFit/>
          </a:bodyPr>
          <a:lstStyle/>
          <a:p>
            <a:pPr algn="just"/>
            <a:r>
              <a:rPr lang="en-US" altLang="ja-JP" sz="2000" i="1" dirty="0">
                <a:latin typeface="Times New Roman" panose="02020603050405020304" pitchFamily="18" charset="0"/>
                <a:ea typeface="ＭＳ 明朝" panose="02020609040205080304" pitchFamily="17" charset="-128"/>
              </a:rPr>
              <a:t>Experimental result of measurements with the DDA part of a DDA-PGA integrated system. The DDA neutron counting time spectra were measured in 600 sec with 100-Hz neutron generation. The moderator thickness used was 6 cm. </a:t>
            </a:r>
            <a:endParaRPr lang="ja-JP" altLang="en-US" sz="2000" dirty="0"/>
          </a:p>
        </p:txBody>
      </p:sp>
      <p:sp>
        <p:nvSpPr>
          <p:cNvPr id="5" name="正方形/長方形 4">
            <a:extLst>
              <a:ext uri="{FF2B5EF4-FFF2-40B4-BE49-F238E27FC236}">
                <a16:creationId xmlns:a16="http://schemas.microsoft.com/office/drawing/2014/main" id="{5BBAC83C-FE81-478E-A53C-5AB77ED79D57}"/>
              </a:ext>
            </a:extLst>
          </p:cNvPr>
          <p:cNvSpPr/>
          <p:nvPr/>
        </p:nvSpPr>
        <p:spPr>
          <a:xfrm>
            <a:off x="20534890" y="26594792"/>
            <a:ext cx="4509319" cy="2554545"/>
          </a:xfrm>
          <a:prstGeom prst="rect">
            <a:avLst/>
          </a:prstGeom>
        </p:spPr>
        <p:txBody>
          <a:bodyPr wrap="square">
            <a:spAutoFit/>
          </a:bodyPr>
          <a:lstStyle/>
          <a:p>
            <a:pPr algn="just"/>
            <a:r>
              <a:rPr lang="ja-JP" altLang="ja-JP" sz="2000" i="1" dirty="0">
                <a:ea typeface="Times New Roman" panose="02020603050405020304" pitchFamily="18" charset="0"/>
              </a:rPr>
              <a:t> </a:t>
            </a:r>
            <a:r>
              <a:rPr lang="en-US" altLang="ja-JP" sz="2000" i="1" dirty="0">
                <a:ea typeface="Times New Roman" panose="02020603050405020304" pitchFamily="18" charset="0"/>
              </a:rPr>
              <a:t>Simulated energy-dependent transmission spectra. Neutron pulse width is varied: 10 µs (black), 1 µs (blue), and 0.1µs (red). The vertical positions of the plots are moved for the sake of clarity. The notation of P9, P0, P2, U5, U6, and U8 are relevant to nuclides of </a:t>
            </a:r>
            <a:r>
              <a:rPr lang="en-US" altLang="ja-JP" sz="2000" i="1" baseline="30000" dirty="0">
                <a:ea typeface="Times New Roman" panose="02020603050405020304" pitchFamily="18" charset="0"/>
              </a:rPr>
              <a:t>239,240,242</a:t>
            </a:r>
            <a:r>
              <a:rPr lang="en-US" altLang="ja-JP" sz="2000" i="1" dirty="0">
                <a:ea typeface="Times New Roman" panose="02020603050405020304" pitchFamily="18" charset="0"/>
              </a:rPr>
              <a:t>Pu, and </a:t>
            </a:r>
            <a:r>
              <a:rPr lang="en-US" altLang="ja-JP" sz="2000" i="1" baseline="30000" dirty="0">
                <a:ea typeface="Times New Roman" panose="02020603050405020304" pitchFamily="18" charset="0"/>
              </a:rPr>
              <a:t>235,236,238</a:t>
            </a:r>
            <a:r>
              <a:rPr lang="en-US" altLang="ja-JP" sz="2000" i="1" dirty="0">
                <a:ea typeface="Times New Roman" panose="02020603050405020304" pitchFamily="18" charset="0"/>
              </a:rPr>
              <a:t>U, respectively.</a:t>
            </a:r>
            <a:endParaRPr lang="ja-JP" altLang="en-US" sz="2000" dirty="0"/>
          </a:p>
        </p:txBody>
      </p:sp>
      <p:sp>
        <p:nvSpPr>
          <p:cNvPr id="7" name="正方形/長方形 6">
            <a:extLst>
              <a:ext uri="{FF2B5EF4-FFF2-40B4-BE49-F238E27FC236}">
                <a16:creationId xmlns:a16="http://schemas.microsoft.com/office/drawing/2014/main" id="{A233956C-7C1A-4E5A-A915-E448E05746EC}"/>
              </a:ext>
            </a:extLst>
          </p:cNvPr>
          <p:cNvSpPr/>
          <p:nvPr/>
        </p:nvSpPr>
        <p:spPr>
          <a:xfrm>
            <a:off x="25561309" y="26618821"/>
            <a:ext cx="3965268" cy="2246769"/>
          </a:xfrm>
          <a:prstGeom prst="rect">
            <a:avLst/>
          </a:prstGeom>
        </p:spPr>
        <p:txBody>
          <a:bodyPr wrap="square">
            <a:spAutoFit/>
          </a:bodyPr>
          <a:lstStyle/>
          <a:p>
            <a:pPr algn="just" hangingPunct="0">
              <a:spcAft>
                <a:spcPts val="0"/>
              </a:spcAft>
            </a:pPr>
            <a:r>
              <a:rPr lang="en-US" altLang="ja-JP" sz="2000" i="1" dirty="0">
                <a:latin typeface="Times New Roman" panose="02020603050405020304" pitchFamily="18" charset="0"/>
                <a:ea typeface="ＭＳ 明朝" panose="02020609040205080304" pitchFamily="17" charset="-128"/>
              </a:rPr>
              <a:t>High energy delayed gamma-ray spectra measured with PUNITA. The mass ratio of the NM samples were </a:t>
            </a:r>
            <a:r>
              <a:rPr lang="en-US" altLang="ja-JP" sz="2000" i="1" baseline="30000" dirty="0">
                <a:latin typeface="Times New Roman" panose="02020603050405020304" pitchFamily="18" charset="0"/>
                <a:ea typeface="ＭＳ 明朝" panose="02020609040205080304" pitchFamily="17" charset="-128"/>
              </a:rPr>
              <a:t>235</a:t>
            </a:r>
            <a:r>
              <a:rPr lang="en-US" altLang="ja-JP" sz="2000" i="1" dirty="0">
                <a:latin typeface="Times New Roman" panose="02020603050405020304" pitchFamily="18" charset="0"/>
                <a:ea typeface="ＭＳ 明朝" panose="02020609040205080304" pitchFamily="17" charset="-128"/>
              </a:rPr>
              <a:t>U : </a:t>
            </a:r>
            <a:r>
              <a:rPr lang="en-US" altLang="ja-JP" sz="2000" i="1" baseline="30000" dirty="0">
                <a:latin typeface="Times New Roman" panose="02020603050405020304" pitchFamily="18" charset="0"/>
                <a:ea typeface="ＭＳ 明朝" panose="02020609040205080304" pitchFamily="17" charset="-128"/>
              </a:rPr>
              <a:t>239</a:t>
            </a:r>
            <a:r>
              <a:rPr lang="en-US" altLang="ja-JP" sz="2000" i="1" dirty="0">
                <a:latin typeface="Times New Roman" panose="02020603050405020304" pitchFamily="18" charset="0"/>
                <a:ea typeface="ＭＳ 明朝" panose="02020609040205080304" pitchFamily="17" charset="-128"/>
              </a:rPr>
              <a:t>Pu = 1:0 (blue), 1:1 (black ), and 0:1 (red), respectively. The vertical positions of the plots are moved for the sake of clarity.</a:t>
            </a:r>
            <a:endParaRPr lang="ja-JP" altLang="ja-JP" sz="3200" dirty="0">
              <a:effectLst/>
              <a:latin typeface="Times New Roman" panose="02020603050405020304" pitchFamily="18" charset="0"/>
              <a:ea typeface="ＭＳ 明朝" panose="02020609040205080304" pitchFamily="17" charset="-128"/>
            </a:endParaRPr>
          </a:p>
        </p:txBody>
      </p:sp>
      <p:sp>
        <p:nvSpPr>
          <p:cNvPr id="8" name="正方形/長方形 7">
            <a:extLst>
              <a:ext uri="{FF2B5EF4-FFF2-40B4-BE49-F238E27FC236}">
                <a16:creationId xmlns:a16="http://schemas.microsoft.com/office/drawing/2014/main" id="{0B5C785D-6D3A-428F-873A-21F2ADEB8638}"/>
              </a:ext>
            </a:extLst>
          </p:cNvPr>
          <p:cNvSpPr/>
          <p:nvPr/>
        </p:nvSpPr>
        <p:spPr>
          <a:xfrm>
            <a:off x="27085692" y="21688979"/>
            <a:ext cx="857927" cy="523220"/>
          </a:xfrm>
          <a:prstGeom prst="rect">
            <a:avLst/>
          </a:prstGeom>
        </p:spPr>
        <p:txBody>
          <a:bodyPr wrap="none">
            <a:spAutoFit/>
          </a:bodyPr>
          <a:lstStyle/>
          <a:p>
            <a:r>
              <a:rPr lang="en-US" altLang="zh-CN" sz="2800" b="1" dirty="0">
                <a:ea typeface="ＭＳ Ｐゴシック" charset="-128"/>
              </a:rPr>
              <a:t>DGA</a:t>
            </a:r>
            <a:endParaRPr lang="ja-JP" altLang="en-US" sz="2800" dirty="0"/>
          </a:p>
        </p:txBody>
      </p:sp>
      <p:sp>
        <p:nvSpPr>
          <p:cNvPr id="32" name="正方形/長方形 31">
            <a:extLst>
              <a:ext uri="{FF2B5EF4-FFF2-40B4-BE49-F238E27FC236}">
                <a16:creationId xmlns:a16="http://schemas.microsoft.com/office/drawing/2014/main" id="{2AD9F7EE-34F4-4174-987E-6A5BED92D882}"/>
              </a:ext>
            </a:extLst>
          </p:cNvPr>
          <p:cNvSpPr/>
          <p:nvPr/>
        </p:nvSpPr>
        <p:spPr>
          <a:xfrm>
            <a:off x="22326304" y="21666159"/>
            <a:ext cx="988091" cy="523220"/>
          </a:xfrm>
          <a:prstGeom prst="rect">
            <a:avLst/>
          </a:prstGeom>
        </p:spPr>
        <p:txBody>
          <a:bodyPr wrap="none">
            <a:spAutoFit/>
          </a:bodyPr>
          <a:lstStyle/>
          <a:p>
            <a:r>
              <a:rPr lang="en-US" altLang="zh-CN" sz="2800" b="1" dirty="0">
                <a:ea typeface="ＭＳ Ｐゴシック" charset="-128"/>
              </a:rPr>
              <a:t>NRTA</a:t>
            </a:r>
            <a:endParaRPr lang="ja-JP" altLang="en-US" sz="2800" dirty="0"/>
          </a:p>
        </p:txBody>
      </p:sp>
      <p:sp>
        <p:nvSpPr>
          <p:cNvPr id="37" name="正方形/長方形 36">
            <a:extLst>
              <a:ext uri="{FF2B5EF4-FFF2-40B4-BE49-F238E27FC236}">
                <a16:creationId xmlns:a16="http://schemas.microsoft.com/office/drawing/2014/main" id="{F3F51CB6-D2A6-4CCB-8ACD-FB3839D0E982}"/>
              </a:ext>
            </a:extLst>
          </p:cNvPr>
          <p:cNvSpPr/>
          <p:nvPr/>
        </p:nvSpPr>
        <p:spPr>
          <a:xfrm>
            <a:off x="17708685" y="21643615"/>
            <a:ext cx="846322" cy="523220"/>
          </a:xfrm>
          <a:prstGeom prst="rect">
            <a:avLst/>
          </a:prstGeom>
        </p:spPr>
        <p:txBody>
          <a:bodyPr wrap="none">
            <a:spAutoFit/>
          </a:bodyPr>
          <a:lstStyle/>
          <a:p>
            <a:r>
              <a:rPr lang="en-US" altLang="zh-CN" sz="2800" b="1" dirty="0">
                <a:ea typeface="ＭＳ Ｐゴシック" charset="-128"/>
              </a:rPr>
              <a:t>DDA</a:t>
            </a:r>
            <a:endParaRPr lang="ja-JP" altLang="en-US" sz="2800" dirty="0"/>
          </a:p>
        </p:txBody>
      </p:sp>
      <p:sp>
        <p:nvSpPr>
          <p:cNvPr id="9" name="テキスト ボックス 8">
            <a:extLst>
              <a:ext uri="{FF2B5EF4-FFF2-40B4-BE49-F238E27FC236}">
                <a16:creationId xmlns:a16="http://schemas.microsoft.com/office/drawing/2014/main" id="{74C93B87-C2FA-4672-8B1D-86F404761351}"/>
              </a:ext>
            </a:extLst>
          </p:cNvPr>
          <p:cNvSpPr txBox="1"/>
          <p:nvPr/>
        </p:nvSpPr>
        <p:spPr>
          <a:xfrm>
            <a:off x="23019118" y="22336383"/>
            <a:ext cx="1390061" cy="480131"/>
          </a:xfrm>
          <a:prstGeom prst="rect">
            <a:avLst/>
          </a:prstGeom>
          <a:noFill/>
        </p:spPr>
        <p:txBody>
          <a:bodyPr wrap="none" rtlCol="0">
            <a:spAutoFit/>
          </a:bodyPr>
          <a:lstStyle/>
          <a:p>
            <a:pPr>
              <a:lnSpc>
                <a:spcPct val="90000"/>
              </a:lnSpc>
            </a:pPr>
            <a:r>
              <a:rPr kumimoji="1" lang="en-US" altLang="ja-JP" sz="1400" dirty="0"/>
              <a:t>Flight path: 5m</a:t>
            </a:r>
          </a:p>
          <a:p>
            <a:pPr>
              <a:lnSpc>
                <a:spcPct val="90000"/>
              </a:lnSpc>
            </a:pPr>
            <a:r>
              <a:rPr kumimoji="1" lang="en-US" altLang="ja-JP" sz="1400" dirty="0"/>
              <a:t>sample: SF 1 </a:t>
            </a:r>
            <a:r>
              <a:rPr kumimoji="1" lang="en-US" altLang="ja-JP" sz="1400" dirty="0" err="1"/>
              <a:t>cm</a:t>
            </a:r>
            <a:r>
              <a:rPr kumimoji="1" lang="en-US" altLang="ja-JP" sz="1400" baseline="30000" dirty="0" err="1"/>
              <a:t>t</a:t>
            </a:r>
            <a:endParaRPr kumimoji="1" lang="ja-JP" altLang="en-US" sz="1400" baseline="30000" dirty="0"/>
          </a:p>
        </p:txBody>
      </p:sp>
      <p:sp>
        <p:nvSpPr>
          <p:cNvPr id="2" name="テキスト ボックス 1">
            <a:extLst>
              <a:ext uri="{FF2B5EF4-FFF2-40B4-BE49-F238E27FC236}">
                <a16:creationId xmlns:a16="http://schemas.microsoft.com/office/drawing/2014/main" id="{68D0F894-AA6C-4642-B722-A0A951EE11DC}"/>
              </a:ext>
            </a:extLst>
          </p:cNvPr>
          <p:cNvSpPr txBox="1"/>
          <p:nvPr/>
        </p:nvSpPr>
        <p:spPr>
          <a:xfrm>
            <a:off x="28588474" y="23220965"/>
            <a:ext cx="981359" cy="307777"/>
          </a:xfrm>
          <a:prstGeom prst="rect">
            <a:avLst/>
          </a:prstGeom>
          <a:solidFill>
            <a:schemeClr val="bg1"/>
          </a:solidFill>
        </p:spPr>
        <p:txBody>
          <a:bodyPr wrap="none" rtlCol="0">
            <a:spAutoFit/>
          </a:bodyPr>
          <a:lstStyle/>
          <a:p>
            <a:r>
              <a:rPr kumimoji="1" lang="en-US" altLang="ja-JP" sz="1400" baseline="30000" dirty="0"/>
              <a:t>235</a:t>
            </a:r>
            <a:r>
              <a:rPr kumimoji="1" lang="en-US" altLang="ja-JP" sz="1400" dirty="0"/>
              <a:t>U : </a:t>
            </a:r>
            <a:r>
              <a:rPr kumimoji="1" lang="en-US" altLang="ja-JP" sz="1400" baseline="30000" dirty="0"/>
              <a:t>239</a:t>
            </a:r>
            <a:r>
              <a:rPr kumimoji="1" lang="en-US" altLang="ja-JP" sz="1400" dirty="0"/>
              <a:t>Pu</a:t>
            </a:r>
            <a:endParaRPr kumimoji="1" lang="ja-JP" altLang="en-US" sz="1400" dirty="0"/>
          </a:p>
        </p:txBody>
      </p:sp>
      <p:sp>
        <p:nvSpPr>
          <p:cNvPr id="38" name="テキスト ボックス 37">
            <a:extLst>
              <a:ext uri="{FF2B5EF4-FFF2-40B4-BE49-F238E27FC236}">
                <a16:creationId xmlns:a16="http://schemas.microsoft.com/office/drawing/2014/main" id="{6D3A3F17-DD7D-4570-8F91-D3D603D67D80}"/>
              </a:ext>
            </a:extLst>
          </p:cNvPr>
          <p:cNvSpPr txBox="1"/>
          <p:nvPr/>
        </p:nvSpPr>
        <p:spPr>
          <a:xfrm>
            <a:off x="28775057" y="23497104"/>
            <a:ext cx="540533" cy="338554"/>
          </a:xfrm>
          <a:prstGeom prst="rect">
            <a:avLst/>
          </a:prstGeom>
          <a:noFill/>
        </p:spPr>
        <p:txBody>
          <a:bodyPr wrap="none" rtlCol="0">
            <a:spAutoFit/>
          </a:bodyPr>
          <a:lstStyle/>
          <a:p>
            <a:r>
              <a:rPr kumimoji="1" lang="en-US" altLang="ja-JP" sz="1600" dirty="0"/>
              <a:t>1 : 0</a:t>
            </a:r>
            <a:endParaRPr kumimoji="1" lang="ja-JP" altLang="en-US" sz="1600" dirty="0"/>
          </a:p>
        </p:txBody>
      </p:sp>
      <p:sp>
        <p:nvSpPr>
          <p:cNvPr id="39" name="テキスト ボックス 38">
            <a:extLst>
              <a:ext uri="{FF2B5EF4-FFF2-40B4-BE49-F238E27FC236}">
                <a16:creationId xmlns:a16="http://schemas.microsoft.com/office/drawing/2014/main" id="{F707B4E7-B8DA-422B-BAB6-DD3A2D9539E6}"/>
              </a:ext>
            </a:extLst>
          </p:cNvPr>
          <p:cNvSpPr txBox="1"/>
          <p:nvPr/>
        </p:nvSpPr>
        <p:spPr>
          <a:xfrm>
            <a:off x="28775056" y="24311673"/>
            <a:ext cx="540533" cy="338554"/>
          </a:xfrm>
          <a:prstGeom prst="rect">
            <a:avLst/>
          </a:prstGeom>
          <a:noFill/>
        </p:spPr>
        <p:txBody>
          <a:bodyPr wrap="none" rtlCol="0">
            <a:spAutoFit/>
          </a:bodyPr>
          <a:lstStyle/>
          <a:p>
            <a:r>
              <a:rPr kumimoji="1" lang="en-US" altLang="ja-JP" sz="1600" dirty="0"/>
              <a:t>1 : 1</a:t>
            </a:r>
            <a:endParaRPr kumimoji="1" lang="ja-JP" altLang="en-US" sz="1600" dirty="0"/>
          </a:p>
        </p:txBody>
      </p:sp>
      <p:sp>
        <p:nvSpPr>
          <p:cNvPr id="40" name="テキスト ボックス 39">
            <a:extLst>
              <a:ext uri="{FF2B5EF4-FFF2-40B4-BE49-F238E27FC236}">
                <a16:creationId xmlns:a16="http://schemas.microsoft.com/office/drawing/2014/main" id="{5F1DB1FE-5B50-4BF9-85BC-EF617D2D67F0}"/>
              </a:ext>
            </a:extLst>
          </p:cNvPr>
          <p:cNvSpPr txBox="1"/>
          <p:nvPr/>
        </p:nvSpPr>
        <p:spPr>
          <a:xfrm>
            <a:off x="28775055" y="25111989"/>
            <a:ext cx="540533" cy="338554"/>
          </a:xfrm>
          <a:prstGeom prst="rect">
            <a:avLst/>
          </a:prstGeom>
          <a:noFill/>
        </p:spPr>
        <p:txBody>
          <a:bodyPr wrap="none" rtlCol="0">
            <a:spAutoFit/>
          </a:bodyPr>
          <a:lstStyle/>
          <a:p>
            <a:r>
              <a:rPr kumimoji="1" lang="en-US" altLang="ja-JP" sz="1600" dirty="0"/>
              <a:t>0 : 1</a:t>
            </a:r>
            <a:endParaRPr kumimoji="1" lang="ja-JP" altLang="en-US" sz="1600" dirty="0"/>
          </a:p>
        </p:txBody>
      </p:sp>
      <p:sp>
        <p:nvSpPr>
          <p:cNvPr id="10" name="正方形/長方形 9">
            <a:extLst>
              <a:ext uri="{FF2B5EF4-FFF2-40B4-BE49-F238E27FC236}">
                <a16:creationId xmlns:a16="http://schemas.microsoft.com/office/drawing/2014/main" id="{C588BA18-FC9E-4466-B5C7-20505B976935}"/>
              </a:ext>
            </a:extLst>
          </p:cNvPr>
          <p:cNvSpPr/>
          <p:nvPr/>
        </p:nvSpPr>
        <p:spPr>
          <a:xfrm>
            <a:off x="16867743" y="42364603"/>
            <a:ext cx="12940081" cy="400110"/>
          </a:xfrm>
          <a:prstGeom prst="rect">
            <a:avLst/>
          </a:prstGeom>
        </p:spPr>
        <p:txBody>
          <a:bodyPr wrap="none">
            <a:spAutoFit/>
          </a:bodyPr>
          <a:lstStyle/>
          <a:p>
            <a:r>
              <a:rPr lang="en-US" altLang="ja-JP" sz="2000" dirty="0"/>
              <a:t>IAEA Symposium on International Safeguards: Building Future Safeguards Capabilities, 5–8 November 2018, Vienna, Austria</a:t>
            </a:r>
          </a:p>
        </p:txBody>
      </p:sp>
    </p:spTree>
    <p:extLst>
      <p:ext uri="{BB962C8B-B14F-4D97-AF65-F5344CB8AC3E}">
        <p14:creationId xmlns:p14="http://schemas.microsoft.com/office/powerpoint/2010/main" val="33317853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4117</TotalTime>
  <Words>1152</Words>
  <Application>Microsoft Office PowerPoint</Application>
  <PresentationFormat>ユーザー設定</PresentationFormat>
  <Paragraphs>88</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Ｐゴシック</vt:lpstr>
      <vt:lpstr>ＭＳ 明朝</vt:lpstr>
      <vt:lpstr>SimSun</vt:lpstr>
      <vt:lpstr>游ゴシック</vt:lpstr>
      <vt:lpstr>Arial</vt:lpstr>
      <vt:lpstr>Calibri</vt:lpstr>
      <vt:lpstr>Calibri Light</vt:lpstr>
      <vt:lpstr>Lucida Sans</vt:lpstr>
      <vt:lpstr>Symbol</vt:lpstr>
      <vt:lpstr>Times New Roman</vt:lpstr>
      <vt:lpstr>Office Theme</vt:lpstr>
      <vt:lpstr>PowerPoint プレゼンテーション</vt:lpstr>
    </vt:vector>
  </TitlesOfParts>
  <Company>IAEA-SG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koizumi</cp:lastModifiedBy>
  <cp:revision>183</cp:revision>
  <dcterms:created xsi:type="dcterms:W3CDTF">2018-07-03T09:22:24Z</dcterms:created>
  <dcterms:modified xsi:type="dcterms:W3CDTF">2018-10-08T04:45:13Z</dcterms:modified>
</cp:coreProperties>
</file>