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8" r:id="rId3"/>
    <p:sldId id="272" r:id="rId4"/>
    <p:sldId id="273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83" r:id="rId15"/>
    <p:sldId id="266" r:id="rId1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77A"/>
    <a:srgbClr val="009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7" autoAdjust="0"/>
    <p:restoredTop sz="94660"/>
  </p:normalViewPr>
  <p:slideViewPr>
    <p:cSldViewPr>
      <p:cViewPr>
        <p:scale>
          <a:sx n="70" d="100"/>
          <a:sy n="70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EBCAC-06E3-4176-9DC2-752C21931701}" type="datetimeFigureOut">
              <a:rPr lang="es-AR" smtClean="0"/>
              <a:t>20/10/2018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4658C-ED4A-4543-B5F4-2A731CD759E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4239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4658C-ED4A-4543-B5F4-2A731CD759EF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821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4658C-ED4A-4543-B5F4-2A731CD759EF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50908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4668-EB83-4775-84A1-1B9F95D2A9A7}" type="datetimeFigureOut">
              <a:rPr lang="es-AR" smtClean="0"/>
              <a:t>20/10/2018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A09A-04CD-4335-92AE-144EDAFCF7C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443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4668-EB83-4775-84A1-1B9F95D2A9A7}" type="datetimeFigureOut">
              <a:rPr lang="es-AR" smtClean="0"/>
              <a:t>20/10/2018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A09A-04CD-4335-92AE-144EDAFCF7C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4737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4668-EB83-4775-84A1-1B9F95D2A9A7}" type="datetimeFigureOut">
              <a:rPr lang="es-AR" smtClean="0"/>
              <a:t>20/10/2018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A09A-04CD-4335-92AE-144EDAFCF7C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1379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4668-EB83-4775-84A1-1B9F95D2A9A7}" type="datetimeFigureOut">
              <a:rPr lang="es-AR" smtClean="0"/>
              <a:t>20/10/2018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A09A-04CD-4335-92AE-144EDAFCF7C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1958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4668-EB83-4775-84A1-1B9F95D2A9A7}" type="datetimeFigureOut">
              <a:rPr lang="es-AR" smtClean="0"/>
              <a:t>20/10/2018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A09A-04CD-4335-92AE-144EDAFCF7C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37130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4668-EB83-4775-84A1-1B9F95D2A9A7}" type="datetimeFigureOut">
              <a:rPr lang="es-AR" smtClean="0"/>
              <a:t>20/10/2018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A09A-04CD-4335-92AE-144EDAFCF7C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1603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4668-EB83-4775-84A1-1B9F95D2A9A7}" type="datetimeFigureOut">
              <a:rPr lang="es-AR" smtClean="0"/>
              <a:t>20/10/2018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A09A-04CD-4335-92AE-144EDAFCF7C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1546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4668-EB83-4775-84A1-1B9F95D2A9A7}" type="datetimeFigureOut">
              <a:rPr lang="es-AR" smtClean="0"/>
              <a:t>20/10/2018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A09A-04CD-4335-92AE-144EDAFCF7C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906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4668-EB83-4775-84A1-1B9F95D2A9A7}" type="datetimeFigureOut">
              <a:rPr lang="es-AR" smtClean="0"/>
              <a:t>20/10/2018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A09A-04CD-4335-92AE-144EDAFCF7C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0632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4668-EB83-4775-84A1-1B9F95D2A9A7}" type="datetimeFigureOut">
              <a:rPr lang="es-AR" smtClean="0"/>
              <a:t>20/10/2018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A09A-04CD-4335-92AE-144EDAFCF7C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6381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4668-EB83-4775-84A1-1B9F95D2A9A7}" type="datetimeFigureOut">
              <a:rPr lang="es-AR" smtClean="0"/>
              <a:t>20/10/2018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A09A-04CD-4335-92AE-144EDAFCF7C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1287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24668-EB83-4775-84A1-1B9F95D2A9A7}" type="datetimeFigureOut">
              <a:rPr lang="es-AR" smtClean="0"/>
              <a:t>20/10/2018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0A09A-04CD-4335-92AE-144EDAFCF7C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3724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755575" y="188640"/>
            <a:ext cx="771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rgbClr val="00577A"/>
                </a:solidFill>
                <a:latin typeface="Myriad Pro Light" pitchFamily="34" charset="0"/>
              </a:rPr>
              <a:t>Cooperation</a:t>
            </a:r>
            <a:endParaRPr lang="en-US" sz="2200" i="1" dirty="0">
              <a:solidFill>
                <a:srgbClr val="00577A"/>
              </a:solidFill>
              <a:latin typeface="Myriad Pro Light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-9091" y="1196752"/>
            <a:ext cx="573322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r>
              <a:rPr lang="en-US" altLang="es-AR" sz="1600" b="1" dirty="0" smtClean="0">
                <a:solidFill>
                  <a:srgbClr val="00577A"/>
                </a:solidFill>
                <a:latin typeface="Myriad Pro" pitchFamily="34" charset="0"/>
              </a:rPr>
              <a:t>Uranium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hexafluoride </a:t>
            </a:r>
            <a:r>
              <a:rPr lang="en-US" altLang="es-AR" sz="1600" b="1" dirty="0" smtClean="0">
                <a:solidFill>
                  <a:srgbClr val="00577A"/>
                </a:solidFill>
                <a:latin typeface="Myriad Pro" pitchFamily="34" charset="0"/>
              </a:rPr>
              <a:t>sampling (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UF</a:t>
            </a:r>
            <a:r>
              <a:rPr lang="en-US" altLang="es-AR" sz="1400" b="1" baseline="-25000" dirty="0">
                <a:solidFill>
                  <a:srgbClr val="00577A"/>
                </a:solidFill>
                <a:latin typeface="Myriad Pro" pitchFamily="34" charset="0"/>
              </a:rPr>
              <a:t>6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) </a:t>
            </a:r>
            <a:r>
              <a:rPr lang="en-US" altLang="es-AR" sz="1600" b="1" dirty="0" smtClean="0">
                <a:solidFill>
                  <a:srgbClr val="00577A"/>
                </a:solidFill>
                <a:latin typeface="Myriad Pro" pitchFamily="34" charset="0"/>
              </a:rPr>
              <a:t> </a:t>
            </a: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is performed in gaseous 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phase from process lines at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enrichment facilities </a:t>
            </a: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via </a:t>
            </a:r>
            <a:r>
              <a:rPr lang="en-US" altLang="es-AR" sz="1600" b="1" dirty="0" err="1">
                <a:solidFill>
                  <a:srgbClr val="00577A"/>
                </a:solidFill>
                <a:latin typeface="Myriad Pro" pitchFamily="34" charset="0"/>
              </a:rPr>
              <a:t>desublimation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 occurring inside a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metal sampling cylinder 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cooled with liquid nitrogen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or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 via a </a:t>
            </a:r>
            <a:r>
              <a:rPr lang="en-US" altLang="es-AR" sz="1600" b="1" dirty="0" err="1">
                <a:solidFill>
                  <a:srgbClr val="00577A"/>
                </a:solidFill>
                <a:latin typeface="Myriad Pro" pitchFamily="34" charset="0"/>
              </a:rPr>
              <a:t>fluorothene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 P-10 type </a:t>
            </a:r>
            <a:r>
              <a:rPr lang="en-US" altLang="es-AR" sz="1600" b="1" dirty="0" smtClean="0">
                <a:solidFill>
                  <a:srgbClr val="00577A"/>
                </a:solidFill>
                <a:latin typeface="Myriad Pro" pitchFamily="34" charset="0"/>
              </a:rPr>
              <a:t>tube</a:t>
            </a: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.</a:t>
            </a: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endParaRPr lang="en-US" altLang="es-AR" sz="1600" dirty="0">
              <a:solidFill>
                <a:srgbClr val="00577A"/>
              </a:solidFill>
              <a:latin typeface="Myriad Pro" pitchFamily="34" charset="0"/>
            </a:endParaRP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Dr. </a:t>
            </a:r>
            <a:r>
              <a:rPr lang="en-US" altLang="es-AR" sz="1600" b="1" dirty="0" err="1">
                <a:solidFill>
                  <a:srgbClr val="00577A"/>
                </a:solidFill>
                <a:latin typeface="Myriad Pro" pitchFamily="34" charset="0"/>
              </a:rPr>
              <a:t>Cristallini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  developed a new UF</a:t>
            </a:r>
            <a:r>
              <a:rPr lang="en-US" altLang="es-AR" sz="1400" b="1" baseline="-25000" dirty="0">
                <a:solidFill>
                  <a:srgbClr val="00577A"/>
                </a:solidFill>
                <a:latin typeface="Myriad Pro" pitchFamily="34" charset="0"/>
              </a:rPr>
              <a:t>6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 sampling </a:t>
            </a: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method</a:t>
            </a: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endParaRPr lang="en-US" altLang="es-AR" sz="1600" dirty="0" smtClean="0">
              <a:solidFill>
                <a:srgbClr val="00577A"/>
              </a:solidFill>
              <a:latin typeface="Myriad Pro" pitchFamily="34" charset="0"/>
            </a:endParaRPr>
          </a:p>
          <a:p>
            <a:pPr marL="800100" lvl="1" indent="-342900">
              <a:buClr>
                <a:srgbClr val="4877AD"/>
              </a:buClr>
              <a:buSzPct val="145000"/>
              <a:buFont typeface="Courier New" panose="02070309020205020404" pitchFamily="49" charset="0"/>
              <a:buChar char="o"/>
            </a:pPr>
            <a:r>
              <a:rPr lang="en-US" altLang="es-AR" sz="1400" dirty="0" smtClean="0">
                <a:solidFill>
                  <a:srgbClr val="00577A"/>
                </a:solidFill>
                <a:latin typeface="Myriad Pro" pitchFamily="34" charset="0"/>
              </a:rPr>
              <a:t>This </a:t>
            </a:r>
            <a:r>
              <a:rPr lang="en-US" altLang="es-AR" sz="1400" dirty="0">
                <a:solidFill>
                  <a:srgbClr val="00577A"/>
                </a:solidFill>
                <a:latin typeface="Myriad Pro" pitchFamily="34" charset="0"/>
              </a:rPr>
              <a:t>method </a:t>
            </a:r>
            <a:r>
              <a:rPr lang="en-US" altLang="es-AR" sz="1400" b="1" dirty="0">
                <a:solidFill>
                  <a:srgbClr val="00577A"/>
                </a:solidFill>
                <a:latin typeface="Myriad Pro" pitchFamily="34" charset="0"/>
              </a:rPr>
              <a:t>collects UF</a:t>
            </a:r>
            <a:r>
              <a:rPr lang="en-US" altLang="es-AR" sz="1400" b="1" baseline="-25000" dirty="0">
                <a:solidFill>
                  <a:srgbClr val="00577A"/>
                </a:solidFill>
                <a:latin typeface="Myriad Pro" pitchFamily="34" charset="0"/>
              </a:rPr>
              <a:t>6 </a:t>
            </a:r>
            <a:r>
              <a:rPr lang="en-US" altLang="es-AR" sz="1400" dirty="0">
                <a:solidFill>
                  <a:srgbClr val="00577A"/>
                </a:solidFill>
                <a:latin typeface="Myriad Pro" pitchFamily="34" charset="0"/>
              </a:rPr>
              <a:t>(gaseous phase) by </a:t>
            </a:r>
            <a:r>
              <a:rPr lang="en-US" altLang="es-AR" sz="1400" b="1" dirty="0">
                <a:solidFill>
                  <a:srgbClr val="00577A"/>
                </a:solidFill>
                <a:latin typeface="Myriad Pro" pitchFamily="34" charset="0"/>
              </a:rPr>
              <a:t>adsorption in alumina (Al</a:t>
            </a:r>
            <a:r>
              <a:rPr lang="en-US" altLang="es-AR" sz="1400" b="1" baseline="-25000" dirty="0">
                <a:solidFill>
                  <a:srgbClr val="00577A"/>
                </a:solidFill>
                <a:latin typeface="Myriad Pro" pitchFamily="34" charset="0"/>
              </a:rPr>
              <a:t>2</a:t>
            </a:r>
            <a:r>
              <a:rPr lang="en-US" altLang="es-AR" sz="1400" b="1" dirty="0">
                <a:solidFill>
                  <a:srgbClr val="00577A"/>
                </a:solidFill>
                <a:latin typeface="Myriad Pro" pitchFamily="34" charset="0"/>
              </a:rPr>
              <a:t>O</a:t>
            </a:r>
            <a:r>
              <a:rPr lang="en-US" altLang="es-AR" sz="1400" b="1" baseline="-25000" dirty="0">
                <a:solidFill>
                  <a:srgbClr val="00577A"/>
                </a:solidFill>
                <a:latin typeface="Myriad Pro" pitchFamily="34" charset="0"/>
              </a:rPr>
              <a:t>3</a:t>
            </a:r>
            <a:r>
              <a:rPr lang="en-US" altLang="es-AR" sz="1400" b="1" dirty="0">
                <a:solidFill>
                  <a:srgbClr val="00577A"/>
                </a:solidFill>
                <a:latin typeface="Myriad Pro" pitchFamily="34" charset="0"/>
              </a:rPr>
              <a:t>) in the form of uranyl fluoride</a:t>
            </a:r>
            <a:r>
              <a:rPr lang="en-US" altLang="es-AR" sz="1400" dirty="0">
                <a:solidFill>
                  <a:srgbClr val="00577A"/>
                </a:solidFill>
                <a:latin typeface="Myriad Pro" pitchFamily="34" charset="0"/>
              </a:rPr>
              <a:t> </a:t>
            </a:r>
            <a:r>
              <a:rPr lang="en-US" altLang="es-AR" sz="1400" b="1" dirty="0">
                <a:solidFill>
                  <a:srgbClr val="00577A"/>
                </a:solidFill>
                <a:latin typeface="Myriad Pro" pitchFamily="34" charset="0"/>
              </a:rPr>
              <a:t>(UO</a:t>
            </a:r>
            <a:r>
              <a:rPr lang="en-US" altLang="es-AR" sz="1400" b="1" baseline="-25000" dirty="0">
                <a:solidFill>
                  <a:srgbClr val="00577A"/>
                </a:solidFill>
                <a:latin typeface="Myriad Pro" pitchFamily="34" charset="0"/>
              </a:rPr>
              <a:t>2</a:t>
            </a:r>
            <a:r>
              <a:rPr lang="en-US" altLang="es-AR" sz="1400" b="1" dirty="0">
                <a:solidFill>
                  <a:srgbClr val="00577A"/>
                </a:solidFill>
                <a:latin typeface="Myriad Pro" pitchFamily="34" charset="0"/>
              </a:rPr>
              <a:t>F</a:t>
            </a:r>
            <a:r>
              <a:rPr lang="en-US" altLang="es-AR" sz="1400" b="1" baseline="-25000" dirty="0">
                <a:solidFill>
                  <a:srgbClr val="00577A"/>
                </a:solidFill>
                <a:latin typeface="Myriad Pro" pitchFamily="34" charset="0"/>
              </a:rPr>
              <a:t>2</a:t>
            </a:r>
            <a:r>
              <a:rPr lang="en-US" altLang="es-AR" sz="1400" b="1" dirty="0">
                <a:solidFill>
                  <a:srgbClr val="00577A"/>
                </a:solidFill>
                <a:latin typeface="Myriad Pro" pitchFamily="34" charset="0"/>
              </a:rPr>
              <a:t>) </a:t>
            </a:r>
            <a:r>
              <a:rPr lang="en-US" altLang="es-AR" sz="1400" dirty="0">
                <a:solidFill>
                  <a:srgbClr val="00577A"/>
                </a:solidFill>
                <a:latin typeface="Myriad Pro" pitchFamily="34" charset="0"/>
              </a:rPr>
              <a:t>(solid). Water retained inside alumina pellet</a:t>
            </a:r>
            <a:endParaRPr lang="en-US" altLang="es-AR" sz="1400" dirty="0" smtClean="0">
              <a:solidFill>
                <a:srgbClr val="00577A"/>
              </a:solidFill>
              <a:latin typeface="Myriad Pro" pitchFamily="34" charset="0"/>
            </a:endParaRPr>
          </a:p>
          <a:p>
            <a:pPr marL="800100" lvl="1" indent="-342900">
              <a:buClr>
                <a:srgbClr val="4877AD"/>
              </a:buClr>
              <a:buSzPct val="145000"/>
              <a:buFont typeface="Courier New" panose="02070309020205020404" pitchFamily="49" charset="0"/>
              <a:buChar char="o"/>
            </a:pPr>
            <a:r>
              <a:rPr lang="en-US" altLang="es-AR" sz="1400" b="1" dirty="0" err="1" smtClean="0">
                <a:solidFill>
                  <a:srgbClr val="00577A"/>
                </a:solidFill>
                <a:latin typeface="Myriad Pro" pitchFamily="34" charset="0"/>
              </a:rPr>
              <a:t>Fluorothene</a:t>
            </a:r>
            <a:r>
              <a:rPr lang="en-US" altLang="es-AR" sz="1400" b="1" dirty="0" smtClean="0">
                <a:solidFill>
                  <a:srgbClr val="00577A"/>
                </a:solidFill>
                <a:latin typeface="Myriad Pro" pitchFamily="34" charset="0"/>
              </a:rPr>
              <a:t> </a:t>
            </a:r>
            <a:r>
              <a:rPr lang="en-US" altLang="es-AR" sz="1400" b="1" dirty="0">
                <a:solidFill>
                  <a:srgbClr val="00577A"/>
                </a:solidFill>
                <a:latin typeface="Myriad Pro" pitchFamily="34" charset="0"/>
              </a:rPr>
              <a:t>P-10 type tube containing alumina </a:t>
            </a:r>
            <a:r>
              <a:rPr lang="en-US" altLang="es-AR" sz="1400" b="1" dirty="0" smtClean="0">
                <a:solidFill>
                  <a:srgbClr val="00577A"/>
                </a:solidFill>
                <a:latin typeface="Myriad Pro" pitchFamily="34" charset="0"/>
              </a:rPr>
              <a:t>pellets.</a:t>
            </a:r>
          </a:p>
          <a:p>
            <a:pPr marL="800100" lvl="1" indent="-342900">
              <a:buClr>
                <a:srgbClr val="4877AD"/>
              </a:buClr>
              <a:buSzPct val="145000"/>
              <a:buFont typeface="Courier New" panose="02070309020205020404" pitchFamily="49" charset="0"/>
              <a:buChar char="o"/>
            </a:pPr>
            <a:endParaRPr lang="en-US" altLang="es-AR" sz="1600" dirty="0" smtClean="0">
              <a:solidFill>
                <a:srgbClr val="00577A"/>
              </a:solidFill>
              <a:latin typeface="Myriad Pro" pitchFamily="34" charset="0"/>
            </a:endParaRP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r>
              <a:rPr lang="en-US" altLang="es-AR" sz="1600" b="1" dirty="0" smtClean="0">
                <a:solidFill>
                  <a:srgbClr val="00577A"/>
                </a:solidFill>
                <a:latin typeface="Myriad Pro" pitchFamily="34" charset="0"/>
              </a:rPr>
              <a:t>Advantages</a:t>
            </a: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endParaRPr lang="en-US" altLang="es-AR" sz="1600" b="1" dirty="0">
              <a:solidFill>
                <a:srgbClr val="00577A"/>
              </a:solidFill>
              <a:latin typeface="Myriad Pro" pitchFamily="34" charset="0"/>
            </a:endParaRPr>
          </a:p>
          <a:p>
            <a:pPr marL="800100" lvl="1" indent="-342900">
              <a:buClr>
                <a:srgbClr val="4877AD"/>
              </a:buClr>
              <a:buSzPct val="145000"/>
              <a:buFont typeface="Courier New" panose="02070309020205020404" pitchFamily="49" charset="0"/>
              <a:buChar char="o"/>
            </a:pPr>
            <a:r>
              <a:rPr lang="en-US" altLang="es-AR" sz="1400" dirty="0" smtClean="0">
                <a:solidFill>
                  <a:srgbClr val="00577A"/>
                </a:solidFill>
                <a:latin typeface="Myriad Pro" pitchFamily="34" charset="0"/>
              </a:rPr>
              <a:t>Flexibly </a:t>
            </a:r>
            <a:r>
              <a:rPr lang="en-US" altLang="es-AR" sz="1400" dirty="0">
                <a:solidFill>
                  <a:srgbClr val="00577A"/>
                </a:solidFill>
                <a:latin typeface="Myriad Pro" pitchFamily="34" charset="0"/>
              </a:rPr>
              <a:t>in meeting current nuclear </a:t>
            </a:r>
            <a:r>
              <a:rPr lang="en-US" altLang="es-AR" sz="1400" b="1" u="sng" dirty="0">
                <a:solidFill>
                  <a:srgbClr val="00577A"/>
                </a:solidFill>
                <a:latin typeface="Myriad Pro" pitchFamily="34" charset="0"/>
              </a:rPr>
              <a:t>material transport </a:t>
            </a:r>
            <a:r>
              <a:rPr lang="en-US" altLang="es-AR" sz="1400" b="1" u="sng" dirty="0" smtClean="0">
                <a:solidFill>
                  <a:srgbClr val="00577A"/>
                </a:solidFill>
                <a:latin typeface="Myriad Pro" pitchFamily="34" charset="0"/>
              </a:rPr>
              <a:t>regulations</a:t>
            </a:r>
            <a:r>
              <a:rPr lang="en-US" altLang="es-AR" sz="1400" dirty="0" smtClean="0">
                <a:solidFill>
                  <a:srgbClr val="00577A"/>
                </a:solidFill>
                <a:latin typeface="Myriad Pro" pitchFamily="34" charset="0"/>
              </a:rPr>
              <a:t>.</a:t>
            </a:r>
          </a:p>
          <a:p>
            <a:pPr marL="800100" lvl="1" indent="-342900">
              <a:buClr>
                <a:srgbClr val="4877AD"/>
              </a:buClr>
              <a:buSzPct val="145000"/>
              <a:buFont typeface="Courier New" panose="02070309020205020404" pitchFamily="49" charset="0"/>
              <a:buChar char="o"/>
            </a:pPr>
            <a:r>
              <a:rPr lang="en-US" altLang="es-AR" sz="1400" dirty="0">
                <a:solidFill>
                  <a:srgbClr val="00577A"/>
                </a:solidFill>
                <a:latin typeface="Myriad Pro" pitchFamily="34" charset="0"/>
              </a:rPr>
              <a:t>R</a:t>
            </a:r>
            <a:r>
              <a:rPr lang="en-US" altLang="es-AR" sz="1400" dirty="0" smtClean="0">
                <a:solidFill>
                  <a:srgbClr val="00577A"/>
                </a:solidFill>
                <a:latin typeface="Myriad Pro" pitchFamily="34" charset="0"/>
              </a:rPr>
              <a:t>esults </a:t>
            </a:r>
            <a:r>
              <a:rPr lang="en-US" altLang="es-AR" sz="1400" dirty="0">
                <a:solidFill>
                  <a:srgbClr val="00577A"/>
                </a:solidFill>
                <a:latin typeface="Myriad Pro" pitchFamily="34" charset="0"/>
              </a:rPr>
              <a:t>can be obtained with </a:t>
            </a:r>
            <a:r>
              <a:rPr lang="en-US" altLang="es-AR" sz="1400" b="1" dirty="0">
                <a:solidFill>
                  <a:srgbClr val="00577A"/>
                </a:solidFill>
                <a:latin typeface="Myriad Pro" pitchFamily="34" charset="0"/>
              </a:rPr>
              <a:t>lower residual material </a:t>
            </a:r>
            <a:r>
              <a:rPr lang="en-US" altLang="es-AR" sz="1400" dirty="0">
                <a:solidFill>
                  <a:srgbClr val="00577A"/>
                </a:solidFill>
                <a:latin typeface="Myriad Pro" pitchFamily="34" charset="0"/>
              </a:rPr>
              <a:t>at </a:t>
            </a:r>
            <a:r>
              <a:rPr lang="en-US" altLang="es-AR" sz="1400" dirty="0" smtClean="0">
                <a:solidFill>
                  <a:srgbClr val="00577A"/>
                </a:solidFill>
                <a:latin typeface="Myriad Pro" pitchFamily="34" charset="0"/>
              </a:rPr>
              <a:t>facilities.</a:t>
            </a:r>
          </a:p>
          <a:p>
            <a:pPr marL="800100" lvl="1" indent="-342900">
              <a:buClr>
                <a:srgbClr val="4877AD"/>
              </a:buClr>
              <a:buSzPct val="145000"/>
              <a:buFont typeface="Courier New" panose="02070309020205020404" pitchFamily="49" charset="0"/>
              <a:buChar char="o"/>
            </a:pPr>
            <a:r>
              <a:rPr lang="en-US" altLang="es-AR" sz="1400" dirty="0" smtClean="0">
                <a:solidFill>
                  <a:srgbClr val="00577A"/>
                </a:solidFill>
                <a:latin typeface="Myriad Pro" pitchFamily="34" charset="0"/>
              </a:rPr>
              <a:t>Requires </a:t>
            </a:r>
            <a:r>
              <a:rPr lang="en-US" altLang="es-AR" sz="1400" b="1" dirty="0">
                <a:solidFill>
                  <a:srgbClr val="00577A"/>
                </a:solidFill>
                <a:latin typeface="Myriad Pro" pitchFamily="34" charset="0"/>
              </a:rPr>
              <a:t>simpler treatment of the sample</a:t>
            </a:r>
            <a:r>
              <a:rPr lang="en-US" altLang="es-AR" sz="1400" dirty="0" smtClean="0">
                <a:solidFill>
                  <a:srgbClr val="00577A"/>
                </a:solidFill>
                <a:latin typeface="Myriad Pro" pitchFamily="34" charset="0"/>
              </a:rPr>
              <a:t>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55575" y="467380"/>
            <a:ext cx="7710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2000" b="1" i="1" dirty="0">
              <a:solidFill>
                <a:srgbClr val="009ADA"/>
              </a:solidFill>
              <a:latin typeface="Myriad Pro Light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5575" y="467380"/>
            <a:ext cx="810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9ADA"/>
                </a:solidFill>
                <a:latin typeface="Myriad Pro Light" pitchFamily="34" charset="0"/>
              </a:rPr>
              <a:t>Uranium hexafluoride sampling methodology – ABACC / </a:t>
            </a:r>
            <a:r>
              <a:rPr lang="en-US" i="1" dirty="0" err="1">
                <a:solidFill>
                  <a:srgbClr val="009ADA"/>
                </a:solidFill>
                <a:latin typeface="Myriad Pro Light" pitchFamily="34" charset="0"/>
              </a:rPr>
              <a:t>Cristallini</a:t>
            </a:r>
            <a:endParaRPr lang="en-US" i="1" dirty="0">
              <a:solidFill>
                <a:srgbClr val="009ADA"/>
              </a:solidFill>
              <a:latin typeface="Myriad Pro Ligh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t="4598" r="-668" b="17077"/>
          <a:stretch/>
        </p:blipFill>
        <p:spPr bwMode="auto">
          <a:xfrm>
            <a:off x="5886551" y="1052735"/>
            <a:ext cx="3152777" cy="185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779" y="3015563"/>
            <a:ext cx="2645685" cy="264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46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7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755575" y="188640"/>
            <a:ext cx="771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rgbClr val="00577A"/>
                </a:solidFill>
                <a:latin typeface="Myriad Pro Light" pitchFamily="34" charset="0"/>
              </a:rPr>
              <a:t>Cooperation</a:t>
            </a:r>
            <a:endParaRPr lang="en-US" sz="2200" i="1" dirty="0">
              <a:solidFill>
                <a:srgbClr val="00577A"/>
              </a:solidFill>
              <a:latin typeface="Myriad Pro Light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5608" y="1196752"/>
            <a:ext cx="891088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The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IAEA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 submitted a task proposal for this project to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Argentina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 and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Brazil 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under the scope of the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technical cooperation </a:t>
            </a:r>
            <a:r>
              <a:rPr lang="en-US" altLang="es-AR" sz="1600" b="1" dirty="0" err="1" smtClean="0">
                <a:solidFill>
                  <a:srgbClr val="00577A"/>
                </a:solidFill>
                <a:latin typeface="Myriad Pro" pitchFamily="34" charset="0"/>
              </a:rPr>
              <a:t>programme</a:t>
            </a:r>
            <a:r>
              <a:rPr lang="en-US" altLang="es-AR" sz="1600" b="1" dirty="0" smtClean="0">
                <a:solidFill>
                  <a:srgbClr val="00577A"/>
                </a:solidFill>
                <a:latin typeface="Myriad Pro" pitchFamily="34" charset="0"/>
              </a:rPr>
              <a:t>. ABACC</a:t>
            </a: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 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is the coordinating organization for the project. </a:t>
            </a:r>
            <a:endParaRPr lang="en-US" altLang="es-AR" sz="1600" dirty="0" smtClean="0">
              <a:solidFill>
                <a:srgbClr val="00577A"/>
              </a:solidFill>
              <a:latin typeface="Myriad Pro" pitchFamily="34" charset="0"/>
            </a:endParaRP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endParaRPr lang="en-US" altLang="es-AR" sz="1600" dirty="0" smtClean="0">
              <a:solidFill>
                <a:srgbClr val="00577A"/>
              </a:solidFill>
              <a:latin typeface="Myriad Pro" pitchFamily="34" charset="0"/>
            </a:endParaRP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endParaRPr lang="en-US" altLang="es-AR" sz="1600" dirty="0">
              <a:solidFill>
                <a:srgbClr val="00577A"/>
              </a:solidFill>
              <a:latin typeface="Myriad Pro" pitchFamily="34" charset="0"/>
            </a:endParaRPr>
          </a:p>
          <a:p>
            <a:pPr algn="ctr">
              <a:buClr>
                <a:srgbClr val="4877AD"/>
              </a:buClr>
              <a:buSzPct val="145000"/>
            </a:pPr>
            <a:r>
              <a:rPr lang="en-US" altLang="es-AR" sz="1600" b="1" dirty="0" smtClean="0">
                <a:solidFill>
                  <a:srgbClr val="00577A"/>
                </a:solidFill>
                <a:latin typeface="Myriad Pro" pitchFamily="34" charset="0"/>
              </a:rPr>
              <a:t>“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Develop and implement techniques for determination of new chemical and physical attributes for strengthening safeguards verification using nuclear material samples,”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 </a:t>
            </a:r>
            <a:endParaRPr lang="en-US" altLang="es-AR" sz="1600" dirty="0" smtClean="0">
              <a:solidFill>
                <a:srgbClr val="00577A"/>
              </a:solidFill>
              <a:latin typeface="Myriad Pro" pitchFamily="34" charset="0"/>
            </a:endParaRPr>
          </a:p>
          <a:p>
            <a:pPr algn="ctr">
              <a:buClr>
                <a:srgbClr val="4877AD"/>
              </a:buClr>
              <a:buSzPct val="145000"/>
            </a:pPr>
            <a:r>
              <a:rPr lang="en-US" altLang="es-AR" sz="1400" dirty="0" smtClean="0">
                <a:solidFill>
                  <a:srgbClr val="00577A"/>
                </a:solidFill>
                <a:latin typeface="Myriad Pro" pitchFamily="34" charset="0"/>
              </a:rPr>
              <a:t>IAEA </a:t>
            </a:r>
            <a:r>
              <a:rPr lang="en-US" altLang="es-AR" sz="1400" dirty="0">
                <a:solidFill>
                  <a:srgbClr val="00577A"/>
                </a:solidFill>
                <a:latin typeface="Myriad Pro" pitchFamily="34" charset="0"/>
              </a:rPr>
              <a:t>Department of Safeguards Long-Term R&amp;D Plan, </a:t>
            </a:r>
            <a:r>
              <a:rPr lang="en-US" altLang="es-AR" sz="1400" dirty="0" smtClean="0">
                <a:solidFill>
                  <a:srgbClr val="00577A"/>
                </a:solidFill>
                <a:latin typeface="Myriad Pro" pitchFamily="34" charset="0"/>
              </a:rPr>
              <a:t>2012-2023</a:t>
            </a: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endParaRPr lang="en-US" altLang="es-AR" sz="1600" dirty="0">
              <a:solidFill>
                <a:srgbClr val="00577A"/>
              </a:solidFill>
              <a:latin typeface="Myriad Pro" pitchFamily="34" charset="0"/>
            </a:endParaRP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endParaRPr lang="en-US" altLang="es-AR" sz="1600" dirty="0">
              <a:solidFill>
                <a:srgbClr val="00577A"/>
              </a:solidFill>
              <a:latin typeface="Myriad Pro" pitchFamily="34" charset="0"/>
            </a:endParaRPr>
          </a:p>
          <a:p>
            <a:pPr marL="742950" lvl="1" indent="-285750">
              <a:buClr>
                <a:srgbClr val="4877AD"/>
              </a:buClr>
              <a:buSzPct val="145000"/>
              <a:buFont typeface="Courier New" panose="02070309020205020404" pitchFamily="49" charset="0"/>
              <a:buChar char="o"/>
            </a:pP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The sampling procedure has been </a:t>
            </a: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validated- </a:t>
            </a:r>
            <a:r>
              <a:rPr lang="en-US" altLang="es-AR" sz="1600" b="1" dirty="0" smtClean="0">
                <a:solidFill>
                  <a:srgbClr val="00577A"/>
                </a:solidFill>
                <a:latin typeface="Myriad Pro" pitchFamily="34" charset="0"/>
              </a:rPr>
              <a:t>It Works!</a:t>
            </a:r>
          </a:p>
          <a:p>
            <a:pPr marL="742950" lvl="1" indent="-285750">
              <a:buClr>
                <a:srgbClr val="4877AD"/>
              </a:buClr>
              <a:buSzPct val="145000"/>
              <a:buFont typeface="Courier New" panose="02070309020205020404" pitchFamily="49" charset="0"/>
              <a:buChar char="o"/>
            </a:pPr>
            <a:endParaRPr lang="en-US" altLang="es-AR" sz="1600" b="1" dirty="0" smtClean="0">
              <a:solidFill>
                <a:srgbClr val="00577A"/>
              </a:solidFill>
              <a:latin typeface="Myriad Pro" pitchFamily="34" charset="0"/>
            </a:endParaRPr>
          </a:p>
          <a:p>
            <a:pPr marL="742950" lvl="1" indent="-285750">
              <a:buClr>
                <a:srgbClr val="4877AD"/>
              </a:buClr>
              <a:buSzPct val="145000"/>
              <a:buFont typeface="Courier New" panose="02070309020205020404" pitchFamily="49" charset="0"/>
              <a:buChar char="o"/>
            </a:pP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Methodology Standardization - </a:t>
            </a:r>
            <a:r>
              <a:rPr lang="en-US" altLang="es-AR" sz="1600" b="1" dirty="0" smtClean="0">
                <a:solidFill>
                  <a:srgbClr val="00577A"/>
                </a:solidFill>
                <a:latin typeface="Myriad Pro" pitchFamily="34" charset="0"/>
              </a:rPr>
              <a:t>American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Society for Testing Materials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 (ASTM</a:t>
            </a:r>
            <a:r>
              <a:rPr lang="en-US" altLang="es-AR" sz="1600" b="1" dirty="0" smtClean="0">
                <a:solidFill>
                  <a:srgbClr val="00577A"/>
                </a:solidFill>
                <a:latin typeface="Myriad Pro" pitchFamily="34" charset="0"/>
              </a:rPr>
              <a:t>). Final steps for approval.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55575" y="467380"/>
            <a:ext cx="7710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2000" b="1" i="1" dirty="0">
              <a:solidFill>
                <a:srgbClr val="009ADA"/>
              </a:solidFill>
              <a:latin typeface="Myriad Pro Light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5575" y="467380"/>
            <a:ext cx="810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9ADA"/>
                </a:solidFill>
                <a:latin typeface="Myriad Pro Light" pitchFamily="34" charset="0"/>
              </a:rPr>
              <a:t>Uranium hexafluoride sampling methodology – ABACC / </a:t>
            </a:r>
            <a:r>
              <a:rPr lang="en-US" i="1" dirty="0" err="1">
                <a:solidFill>
                  <a:srgbClr val="009ADA"/>
                </a:solidFill>
                <a:latin typeface="Myriad Pro Light" pitchFamily="34" charset="0"/>
              </a:rPr>
              <a:t>Cristallini</a:t>
            </a:r>
            <a:endParaRPr lang="en-US" i="1" dirty="0">
              <a:solidFill>
                <a:srgbClr val="009ADA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82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7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755575" y="188640"/>
            <a:ext cx="771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rgbClr val="00577A"/>
                </a:solidFill>
                <a:latin typeface="Myriad Pro Light" pitchFamily="34" charset="0"/>
              </a:rPr>
              <a:t>Cooperation</a:t>
            </a:r>
            <a:endParaRPr lang="en-US" sz="2200" i="1" dirty="0">
              <a:solidFill>
                <a:srgbClr val="00577A"/>
              </a:solidFill>
              <a:latin typeface="Myriad Pro Light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5608" y="947231"/>
            <a:ext cx="89108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ABACC 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led joint technical project, with technical assistance provided by Joint Research Centre (JRC)_in  </a:t>
            </a:r>
            <a:r>
              <a:rPr lang="en-US" altLang="es-AR" sz="1600" dirty="0" err="1" smtClean="0">
                <a:solidFill>
                  <a:srgbClr val="00577A"/>
                </a:solidFill>
                <a:latin typeface="Myriad Pro" pitchFamily="34" charset="0"/>
              </a:rPr>
              <a:t>Ispra</a:t>
            </a:r>
            <a:endParaRPr lang="en-US" altLang="es-AR" sz="1600" dirty="0" smtClean="0">
              <a:solidFill>
                <a:srgbClr val="00577A"/>
              </a:solidFill>
              <a:latin typeface="Myriad Pro" pitchFamily="34" charset="0"/>
            </a:endParaRP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endParaRPr lang="en-US" altLang="es-AR" sz="1600" dirty="0" smtClean="0">
              <a:solidFill>
                <a:srgbClr val="00577A"/>
              </a:solidFill>
              <a:latin typeface="Myriad Pro" pitchFamily="34" charset="0"/>
            </a:endParaRP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r>
              <a:rPr lang="en-US" altLang="es-AR" sz="1600" b="1" dirty="0" smtClean="0">
                <a:solidFill>
                  <a:srgbClr val="00577A"/>
                </a:solidFill>
                <a:latin typeface="Myriad Pro" pitchFamily="34" charset="0"/>
              </a:rPr>
              <a:t>Containment tool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, </a:t>
            </a: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focused 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on the application of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ultrasonic seals </a:t>
            </a:r>
            <a:r>
              <a:rPr lang="en-US" altLang="es-AR" sz="1600" b="1" dirty="0" smtClean="0">
                <a:solidFill>
                  <a:srgbClr val="00577A"/>
                </a:solidFill>
                <a:latin typeface="Myriad Pro" pitchFamily="34" charset="0"/>
              </a:rPr>
              <a:t>technologies</a:t>
            </a: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.</a:t>
            </a: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endParaRPr lang="en-US" altLang="es-AR" sz="1600" dirty="0" smtClean="0">
              <a:solidFill>
                <a:srgbClr val="00577A"/>
              </a:solidFill>
              <a:latin typeface="Myriad Pro" pitchFamily="34" charset="0"/>
            </a:endParaRP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M</a:t>
            </a: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ain objective - Application 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of safeguards measures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to contain irradiated fuels stored at a two layers spent fuel pool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. </a:t>
            </a:r>
            <a:endParaRPr lang="en-US" altLang="es-AR" sz="1600" dirty="0" smtClean="0">
              <a:solidFill>
                <a:srgbClr val="00577A"/>
              </a:solidFill>
              <a:latin typeface="Myriad Pro" pitchFamily="34" charset="0"/>
            </a:endParaRP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endParaRPr lang="en-US" altLang="es-AR" sz="1600" dirty="0">
              <a:solidFill>
                <a:srgbClr val="00577A"/>
              </a:solidFill>
              <a:latin typeface="Myriad Pro" pitchFamily="34" charset="0"/>
            </a:endParaRP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Final 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system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vulnerability tests 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are </a:t>
            </a: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underway</a:t>
            </a: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endParaRPr lang="en-US" altLang="es-AR" sz="1600" dirty="0">
              <a:solidFill>
                <a:srgbClr val="00577A"/>
              </a:solidFill>
              <a:latin typeface="Myriad Pro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55575" y="467380"/>
            <a:ext cx="7710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2000" b="1" i="1" dirty="0">
              <a:solidFill>
                <a:srgbClr val="009ADA"/>
              </a:solidFill>
              <a:latin typeface="Myriad Pro Light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5575" y="467380"/>
            <a:ext cx="810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9ADA"/>
                </a:solidFill>
                <a:latin typeface="Myriad Pro Light" pitchFamily="34" charset="0"/>
              </a:rPr>
              <a:t>Ultrasonic seals system for </a:t>
            </a:r>
            <a:r>
              <a:rPr lang="en-US" i="1" dirty="0" err="1">
                <a:solidFill>
                  <a:srgbClr val="009ADA"/>
                </a:solidFill>
                <a:latin typeface="Myriad Pro Light" pitchFamily="34" charset="0"/>
              </a:rPr>
              <a:t>Atucha</a:t>
            </a:r>
            <a:r>
              <a:rPr lang="en-US" i="1" dirty="0">
                <a:solidFill>
                  <a:srgbClr val="009ADA"/>
                </a:solidFill>
                <a:latin typeface="Myriad Pro Light" pitchFamily="34" charset="0"/>
              </a:rPr>
              <a:t> I NPP ponds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2" r="3097" b="3637"/>
          <a:stretch/>
        </p:blipFill>
        <p:spPr bwMode="auto">
          <a:xfrm>
            <a:off x="534840" y="3326067"/>
            <a:ext cx="4046211" cy="250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9" t="9438"/>
          <a:stretch/>
        </p:blipFill>
        <p:spPr bwMode="auto">
          <a:xfrm>
            <a:off x="4717318" y="3323180"/>
            <a:ext cx="3167050" cy="251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75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7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755575" y="188640"/>
            <a:ext cx="771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rgbClr val="00577A"/>
                </a:solidFill>
                <a:latin typeface="Myriad Pro Light" pitchFamily="34" charset="0"/>
              </a:rPr>
              <a:t>Future Work</a:t>
            </a:r>
            <a:endParaRPr lang="en-US" sz="2200" i="1" dirty="0">
              <a:solidFill>
                <a:srgbClr val="00577A"/>
              </a:solidFill>
              <a:latin typeface="Myriad Pro Light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5607" y="1484784"/>
            <a:ext cx="8910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r>
              <a:rPr lang="en-US" altLang="es-AR" sz="1600" b="1" dirty="0" smtClean="0">
                <a:solidFill>
                  <a:srgbClr val="00577A"/>
                </a:solidFill>
                <a:latin typeface="Myriad Pro" pitchFamily="34" charset="0"/>
              </a:rPr>
              <a:t>New Uranium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Conversion facility 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at Formosa </a:t>
            </a: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province</a:t>
            </a: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endParaRPr lang="en-US" altLang="es-AR" sz="1600" dirty="0">
              <a:solidFill>
                <a:srgbClr val="00577A"/>
              </a:solidFill>
              <a:latin typeface="Myriad Pro" pitchFamily="34" charset="0"/>
            </a:endParaRP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r>
              <a:rPr lang="en-US" altLang="es-AR" sz="1600" b="1" dirty="0" smtClean="0">
                <a:solidFill>
                  <a:srgbClr val="00577A"/>
                </a:solidFill>
                <a:latin typeface="Myriad Pro" pitchFamily="34" charset="0"/>
              </a:rPr>
              <a:t>CAREM</a:t>
            </a: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 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Small modular reactor of Argentinean </a:t>
            </a: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design</a:t>
            </a: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endParaRPr lang="en-US" altLang="es-AR" sz="1600" dirty="0">
              <a:solidFill>
                <a:srgbClr val="00577A"/>
              </a:solidFill>
              <a:latin typeface="Myriad Pro" pitchFamily="34" charset="0"/>
            </a:endParaRP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Research 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reactor </a:t>
            </a:r>
            <a:r>
              <a:rPr lang="en-US" altLang="es-AR" sz="1600" b="1" dirty="0" smtClean="0">
                <a:solidFill>
                  <a:srgbClr val="00577A"/>
                </a:solidFill>
                <a:latin typeface="Myriad Pro" pitchFamily="34" charset="0"/>
              </a:rPr>
              <a:t>RA-10</a:t>
            </a: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endParaRPr lang="en-US" altLang="es-AR" sz="1600" b="1" dirty="0">
              <a:solidFill>
                <a:srgbClr val="00577A"/>
              </a:solidFill>
              <a:latin typeface="Myriad Pro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55575" y="467380"/>
            <a:ext cx="7710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2000" b="1" i="1" dirty="0">
              <a:solidFill>
                <a:srgbClr val="009ADA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06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7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755575" y="188640"/>
            <a:ext cx="771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rgbClr val="00577A"/>
                </a:solidFill>
                <a:latin typeface="Myriad Pro Light" pitchFamily="34" charset="0"/>
              </a:rPr>
              <a:t>Conclusions</a:t>
            </a:r>
            <a:endParaRPr lang="en-US" sz="2000" b="1" i="1" dirty="0">
              <a:solidFill>
                <a:srgbClr val="009ADA"/>
              </a:solidFill>
              <a:latin typeface="Myriad Pro Light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55575" y="467380"/>
            <a:ext cx="7710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2000" b="1" i="1" dirty="0">
              <a:solidFill>
                <a:srgbClr val="009ADA"/>
              </a:solidFill>
              <a:latin typeface="Myriad Pro Light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80994" y="1268760"/>
            <a:ext cx="80408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The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Quadripartite Agreement calls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 for States parties, ABACC and the IAEA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to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 </a:t>
            </a:r>
            <a:r>
              <a:rPr lang="en-US" altLang="es-AR" sz="1600" b="1" dirty="0" smtClean="0">
                <a:solidFill>
                  <a:srgbClr val="00577A"/>
                </a:solidFill>
                <a:latin typeface="Myriad Pro" pitchFamily="34" charset="0"/>
              </a:rPr>
              <a:t>cooperate</a:t>
            </a: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 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in </a:t>
            </a: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safeguards implementation.</a:t>
            </a:r>
          </a:p>
          <a:p>
            <a:pPr marL="285750" indent="-28575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endParaRPr lang="en-US" altLang="es-AR" sz="1600" dirty="0">
              <a:solidFill>
                <a:srgbClr val="00577A"/>
              </a:solidFill>
              <a:latin typeface="Myriad Pro" pitchFamily="34" charset="0"/>
            </a:endParaRPr>
          </a:p>
          <a:p>
            <a:pPr marL="285750" indent="-28575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r>
              <a:rPr lang="en-US" altLang="es-AR" sz="1600" b="1" dirty="0" smtClean="0">
                <a:solidFill>
                  <a:srgbClr val="00577A"/>
                </a:solidFill>
                <a:latin typeface="Myriad Pro" pitchFamily="34" charset="0"/>
              </a:rPr>
              <a:t>ABACC</a:t>
            </a: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 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and the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IAE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A shall avoid unnecessary duplication of safeguards </a:t>
            </a: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activities. </a:t>
            </a:r>
          </a:p>
          <a:p>
            <a:pPr marL="285750" indent="-28575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endParaRPr lang="en-US" altLang="es-AR" sz="1600" dirty="0">
              <a:solidFill>
                <a:srgbClr val="00577A"/>
              </a:solidFill>
              <a:latin typeface="Myriad Pro" pitchFamily="34" charset="0"/>
            </a:endParaRPr>
          </a:p>
          <a:p>
            <a:pPr marL="285750" indent="-28575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r>
              <a:rPr lang="en-US" altLang="es-AR" sz="1600" b="1" dirty="0" smtClean="0">
                <a:solidFill>
                  <a:srgbClr val="00577A"/>
                </a:solidFill>
                <a:latin typeface="Myriad Pro" pitchFamily="34" charset="0"/>
              </a:rPr>
              <a:t>Identification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,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testing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 and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use of novel technologies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 and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methods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 and the development of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new approaches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are essential 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to the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reliable and efficient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 implementation of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safeguards</a:t>
            </a: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.</a:t>
            </a:r>
          </a:p>
          <a:p>
            <a:pPr marL="285750" indent="-28575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endParaRPr lang="en-US" altLang="es-AR" sz="1600" dirty="0" smtClean="0">
              <a:solidFill>
                <a:srgbClr val="00577A"/>
              </a:solidFill>
              <a:latin typeface="Myriad Pro" pitchFamily="34" charset="0"/>
            </a:endParaRPr>
          </a:p>
          <a:p>
            <a:pPr marL="285750" indent="-28575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r>
              <a:rPr lang="en-US" altLang="es-AR" sz="1600" b="1" dirty="0" smtClean="0">
                <a:solidFill>
                  <a:srgbClr val="00577A"/>
                </a:solidFill>
                <a:latin typeface="Myriad Pro" pitchFamily="34" charset="0"/>
              </a:rPr>
              <a:t>IAEA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, </a:t>
            </a:r>
            <a:r>
              <a:rPr lang="en-US" altLang="es-AR" sz="1600" b="1" dirty="0" smtClean="0">
                <a:solidFill>
                  <a:srgbClr val="00577A"/>
                </a:solidFill>
                <a:latin typeface="Myriad Pro" pitchFamily="34" charset="0"/>
              </a:rPr>
              <a:t>ABACC</a:t>
            </a: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 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and </a:t>
            </a:r>
            <a:r>
              <a:rPr lang="en-US" altLang="es-AR" sz="1600" b="1" dirty="0" smtClean="0">
                <a:solidFill>
                  <a:srgbClr val="00577A"/>
                </a:solidFill>
                <a:latin typeface="Myriad Pro" pitchFamily="34" charset="0"/>
              </a:rPr>
              <a:t>Argentina work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together to improve the nuclear </a:t>
            </a:r>
            <a:r>
              <a:rPr lang="en-US" altLang="es-AR" sz="1600" b="1" dirty="0" smtClean="0">
                <a:solidFill>
                  <a:srgbClr val="00577A"/>
                </a:solidFill>
                <a:latin typeface="Myriad Pro" pitchFamily="34" charset="0"/>
              </a:rPr>
              <a:t>safeguards </a:t>
            </a: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verification schemes applied to nuclear material during all fuel cycle activities occurring in Argentina. </a:t>
            </a:r>
            <a:endParaRPr lang="en-US" altLang="es-AR" sz="1600" dirty="0">
              <a:solidFill>
                <a:srgbClr val="00577A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8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7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917379" y="2132856"/>
            <a:ext cx="57590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AR" sz="3600" b="1" dirty="0" smtClean="0">
                <a:solidFill>
                  <a:schemeClr val="bg1"/>
                </a:solidFill>
                <a:latin typeface="Myriad Pro" pitchFamily="34" charset="0"/>
              </a:rPr>
              <a:t>Gracias por su tiempo</a:t>
            </a:r>
          </a:p>
          <a:p>
            <a:pPr algn="r"/>
            <a:r>
              <a:rPr lang="es-AR" sz="3600" b="1" dirty="0" smtClean="0">
                <a:solidFill>
                  <a:schemeClr val="bg1"/>
                </a:solidFill>
                <a:latin typeface="Myriad Pro" pitchFamily="34" charset="0"/>
              </a:rPr>
              <a:t>(</a:t>
            </a:r>
            <a:r>
              <a:rPr lang="es-AR" sz="3600" b="1" dirty="0" err="1" smtClean="0">
                <a:solidFill>
                  <a:schemeClr val="bg1"/>
                </a:solidFill>
                <a:latin typeface="Myriad Pro" pitchFamily="34" charset="0"/>
              </a:rPr>
              <a:t>Thank</a:t>
            </a:r>
            <a:r>
              <a:rPr lang="es-AR" sz="3600" b="1" dirty="0" smtClean="0">
                <a:solidFill>
                  <a:schemeClr val="bg1"/>
                </a:solidFill>
                <a:latin typeface="Myriad Pro" pitchFamily="34" charset="0"/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  <a:latin typeface="Myriad Pro" pitchFamily="34" charset="0"/>
              </a:rPr>
              <a:t>you</a:t>
            </a:r>
            <a:r>
              <a:rPr lang="es-AR" sz="3600" b="1" dirty="0" smtClean="0">
                <a:solidFill>
                  <a:schemeClr val="bg1"/>
                </a:solidFill>
                <a:latin typeface="Myriad Pro" pitchFamily="34" charset="0"/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  <a:latin typeface="Myriad Pro" pitchFamily="34" charset="0"/>
              </a:rPr>
              <a:t>for</a:t>
            </a:r>
            <a:r>
              <a:rPr lang="es-AR" sz="3600" b="1" dirty="0" smtClean="0">
                <a:solidFill>
                  <a:schemeClr val="bg1"/>
                </a:solidFill>
                <a:latin typeface="Myriad Pro" pitchFamily="34" charset="0"/>
              </a:rPr>
              <a:t> </a:t>
            </a:r>
            <a:r>
              <a:rPr lang="es-AR" sz="3600" b="1" dirty="0" err="1" smtClean="0">
                <a:solidFill>
                  <a:schemeClr val="bg1"/>
                </a:solidFill>
                <a:latin typeface="Myriad Pro" pitchFamily="34" charset="0"/>
              </a:rPr>
              <a:t>your</a:t>
            </a:r>
            <a:r>
              <a:rPr lang="es-AR" sz="3600" b="1" dirty="0" smtClean="0">
                <a:solidFill>
                  <a:schemeClr val="bg1"/>
                </a:solidFill>
                <a:latin typeface="Myriad Pro" pitchFamily="34" charset="0"/>
              </a:rPr>
              <a:t> time)</a:t>
            </a:r>
          </a:p>
          <a:p>
            <a:pPr algn="r"/>
            <a:endParaRPr lang="es-AR" sz="3600" b="1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275731" y="3284984"/>
            <a:ext cx="43888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AR" sz="2500" dirty="0" smtClean="0">
                <a:solidFill>
                  <a:schemeClr val="bg1"/>
                </a:solidFill>
                <a:latin typeface="Myriad Pro" pitchFamily="34" charset="0"/>
              </a:rPr>
              <a:t>Autoridad Regulatoria Nuclear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301208"/>
            <a:ext cx="1008112" cy="101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7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886" y="188640"/>
            <a:ext cx="88873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es-AR" sz="3200" b="1" dirty="0">
                <a:solidFill>
                  <a:schemeClr val="bg1"/>
                </a:solidFill>
                <a:latin typeface="Myriad Pro" pitchFamily="34" charset="0"/>
                <a:ea typeface="Adobe Heiti Std R" pitchFamily="34" charset="-128"/>
                <a:cs typeface="Arial" charset="0"/>
              </a:rPr>
              <a:t>REINFORCING NUCLEAR SAFEGUARDS </a:t>
            </a:r>
          </a:p>
          <a:p>
            <a:pPr algn="r"/>
            <a:r>
              <a:rPr lang="en-US" altLang="es-AR" sz="3200" b="1" dirty="0">
                <a:solidFill>
                  <a:schemeClr val="bg1"/>
                </a:solidFill>
                <a:latin typeface="Myriad Pro" pitchFamily="34" charset="0"/>
                <a:ea typeface="Adobe Heiti Std R" pitchFamily="34" charset="-128"/>
                <a:cs typeface="Arial" charset="0"/>
              </a:rPr>
              <a:t>EFFECTIVENESS THROUGH COOPERATION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12100" y="1484784"/>
            <a:ext cx="791774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>
                <a:solidFill>
                  <a:schemeClr val="bg1"/>
                </a:solidFill>
                <a:latin typeface="Myriad Pro" pitchFamily="34" charset="0"/>
              </a:rPr>
              <a:t>LEONARDO </a:t>
            </a:r>
            <a:r>
              <a:rPr lang="en-US" b="1" u="sng" dirty="0" smtClean="0">
                <a:solidFill>
                  <a:schemeClr val="bg1"/>
                </a:solidFill>
                <a:latin typeface="Myriad Pro" pitchFamily="34" charset="0"/>
              </a:rPr>
              <a:t>PARDO</a:t>
            </a:r>
            <a:r>
              <a:rPr lang="en-US" dirty="0">
                <a:solidFill>
                  <a:schemeClr val="bg1"/>
                </a:solidFill>
                <a:latin typeface="Myriad Pro" pitchFamily="34" charset="0"/>
              </a:rPr>
              <a:t>, GUSTAVO DIAZ, STELLA MARIS BONET </a:t>
            </a:r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DURAN</a:t>
            </a:r>
            <a:endParaRPr lang="en-US" dirty="0">
              <a:solidFill>
                <a:schemeClr val="bg1"/>
              </a:solidFill>
              <a:latin typeface="Myriad Pro" pitchFamily="34" charset="0"/>
            </a:endParaRPr>
          </a:p>
          <a:p>
            <a:pPr algn="r"/>
            <a:r>
              <a:rPr lang="en-US" dirty="0">
                <a:solidFill>
                  <a:schemeClr val="bg1"/>
                </a:solidFill>
                <a:latin typeface="Myriad Pro" pitchFamily="34" charset="0"/>
              </a:rPr>
              <a:t>Nuclear Regulatory </a:t>
            </a:r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Authority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Buenos Aires, Argentina</a:t>
            </a:r>
            <a:endParaRPr lang="en-US" dirty="0">
              <a:solidFill>
                <a:schemeClr val="bg1"/>
              </a:solidFill>
              <a:latin typeface="Myriad Pro" pitchFamily="34" charset="0"/>
            </a:endParaRPr>
          </a:p>
          <a:p>
            <a:pPr algn="r"/>
            <a:endParaRPr lang="en-US" dirty="0">
              <a:solidFill>
                <a:schemeClr val="bg1"/>
              </a:solidFill>
              <a:latin typeface="Myriad Pro" pitchFamily="34" charset="0"/>
            </a:endParaRPr>
          </a:p>
          <a:p>
            <a:pPr algn="r"/>
            <a:r>
              <a:rPr lang="pt-BR" dirty="0">
                <a:solidFill>
                  <a:schemeClr val="bg1"/>
                </a:solidFill>
                <a:latin typeface="Myriad Pro" pitchFamily="34" charset="0"/>
              </a:rPr>
              <a:t>SONIA FERNANDEZ MORENO, LUIS MACHADO DA </a:t>
            </a:r>
            <a:r>
              <a:rPr lang="pt-BR" dirty="0" smtClean="0">
                <a:solidFill>
                  <a:schemeClr val="bg1"/>
                </a:solidFill>
                <a:latin typeface="Myriad Pro" pitchFamily="34" charset="0"/>
              </a:rPr>
              <a:t>SILVA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Myriad Pro" pitchFamily="34" charset="0"/>
              </a:rPr>
              <a:t>Brazilian-Argentine Agency for Accounting and Control of Nuclear </a:t>
            </a:r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Materials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Myriad Pro" pitchFamily="34" charset="0"/>
              </a:rPr>
              <a:t>Rio de Janeiro, </a:t>
            </a:r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Brazil</a:t>
            </a:r>
          </a:p>
          <a:p>
            <a:pPr algn="r"/>
            <a:endParaRPr lang="en-US" dirty="0">
              <a:solidFill>
                <a:schemeClr val="bg1"/>
              </a:solidFill>
              <a:latin typeface="Myriad Pro" pitchFamily="34" charset="0"/>
            </a:endParaRPr>
          </a:p>
          <a:p>
            <a:pPr algn="r"/>
            <a:r>
              <a:rPr lang="en-US" dirty="0">
                <a:solidFill>
                  <a:schemeClr val="bg1"/>
                </a:solidFill>
                <a:latin typeface="Myriad Pro" pitchFamily="34" charset="0"/>
              </a:rPr>
              <a:t>MALIK DERROUGH, ALTA BROODRYK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Myriad Pro" pitchFamily="34" charset="0"/>
              </a:rPr>
              <a:t>International Atomic Energy </a:t>
            </a:r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Agency</a:t>
            </a:r>
            <a:endParaRPr lang="en-US" dirty="0">
              <a:solidFill>
                <a:schemeClr val="bg1"/>
              </a:solidFill>
              <a:latin typeface="Myriad Pro" pitchFamily="34" charset="0"/>
            </a:endParaRPr>
          </a:p>
          <a:p>
            <a:pPr algn="r"/>
            <a:r>
              <a:rPr lang="en-US" dirty="0">
                <a:solidFill>
                  <a:schemeClr val="bg1"/>
                </a:solidFill>
                <a:latin typeface="Myriad Pro" pitchFamily="34" charset="0"/>
              </a:rPr>
              <a:t>Wien, Austria</a:t>
            </a:r>
          </a:p>
        </p:txBody>
      </p:sp>
    </p:spTree>
    <p:extLst>
      <p:ext uri="{BB962C8B-B14F-4D97-AF65-F5344CB8AC3E}">
        <p14:creationId xmlns:p14="http://schemas.microsoft.com/office/powerpoint/2010/main" val="300950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755575" y="188640"/>
            <a:ext cx="771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rgbClr val="00577A"/>
                </a:solidFill>
                <a:latin typeface="Myriad Pro Light" pitchFamily="34" charset="0"/>
              </a:rPr>
              <a:t>Presentation Outline</a:t>
            </a:r>
            <a:endParaRPr lang="en-US" sz="2000" b="1" i="1" dirty="0">
              <a:solidFill>
                <a:srgbClr val="009ADA"/>
              </a:solidFill>
              <a:latin typeface="Myriad Pro Light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1340768"/>
            <a:ext cx="8496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4877AD"/>
              </a:buClr>
              <a:buSzPct val="145000"/>
              <a:buFont typeface="+mj-lt"/>
              <a:buAutoNum type="arabicPeriod"/>
            </a:pPr>
            <a:r>
              <a:rPr lang="en-US" altLang="es-AR" dirty="0" smtClean="0">
                <a:solidFill>
                  <a:srgbClr val="00577A"/>
                </a:solidFill>
                <a:latin typeface="Myriad Pro" pitchFamily="34" charset="0"/>
              </a:rPr>
              <a:t>Background Information</a:t>
            </a:r>
          </a:p>
          <a:p>
            <a:pPr marL="342900" indent="-342900">
              <a:buClr>
                <a:srgbClr val="4877AD"/>
              </a:buClr>
              <a:buSzPct val="145000"/>
              <a:buFont typeface="+mj-lt"/>
              <a:buAutoNum type="arabicPeriod"/>
            </a:pPr>
            <a:r>
              <a:rPr lang="en-US" altLang="es-AR" dirty="0" smtClean="0">
                <a:solidFill>
                  <a:srgbClr val="00577A"/>
                </a:solidFill>
                <a:latin typeface="Myriad Pro" pitchFamily="34" charset="0"/>
              </a:rPr>
              <a:t>Argentinean Nuclear Fuel Cycle</a:t>
            </a:r>
          </a:p>
          <a:p>
            <a:pPr marL="342900" indent="-342900">
              <a:buClr>
                <a:srgbClr val="4877AD"/>
              </a:buClr>
              <a:buSzPct val="145000"/>
              <a:buFont typeface="+mj-lt"/>
              <a:buAutoNum type="arabicPeriod"/>
            </a:pPr>
            <a:r>
              <a:rPr lang="en-US" altLang="es-AR" dirty="0" smtClean="0">
                <a:solidFill>
                  <a:srgbClr val="00577A"/>
                </a:solidFill>
                <a:latin typeface="Myriad Pro" pitchFamily="34" charset="0"/>
              </a:rPr>
              <a:t>Cooperation.</a:t>
            </a:r>
            <a:endParaRPr lang="en-US" altLang="es-AR" dirty="0">
              <a:solidFill>
                <a:srgbClr val="00577A"/>
              </a:solidFill>
              <a:latin typeface="Myriad Pro" pitchFamily="34" charset="0"/>
            </a:endParaRPr>
          </a:p>
          <a:p>
            <a:pPr marL="800100" lvl="1" indent="-342900">
              <a:buClr>
                <a:srgbClr val="4877AD"/>
              </a:buClr>
              <a:buSzPct val="145000"/>
              <a:buFont typeface="+mj-lt"/>
              <a:buAutoNum type="alphaLcPeriod"/>
            </a:pPr>
            <a:endParaRPr lang="en-US" altLang="es-AR" dirty="0">
              <a:solidFill>
                <a:srgbClr val="00577A"/>
              </a:solidFill>
              <a:latin typeface="Myriad Pro" pitchFamily="34" charset="0"/>
            </a:endParaRPr>
          </a:p>
          <a:p>
            <a:pPr marL="800100" lvl="1" indent="-342900">
              <a:buClr>
                <a:srgbClr val="4877AD"/>
              </a:buClr>
              <a:buSzPct val="145000"/>
              <a:buFont typeface="+mj-lt"/>
              <a:buAutoNum type="alphaLcPeriod"/>
            </a:pPr>
            <a:r>
              <a:rPr lang="en-US" altLang="es-AR" dirty="0">
                <a:solidFill>
                  <a:srgbClr val="00577A"/>
                </a:solidFill>
                <a:latin typeface="Myriad Pro" pitchFamily="34" charset="0"/>
              </a:rPr>
              <a:t>Unattended monitoring system for spent fuel transfers at the </a:t>
            </a:r>
            <a:r>
              <a:rPr lang="en-US" altLang="es-AR" dirty="0" err="1">
                <a:solidFill>
                  <a:srgbClr val="00577A"/>
                </a:solidFill>
                <a:latin typeface="Myriad Pro" pitchFamily="34" charset="0"/>
              </a:rPr>
              <a:t>Embalse</a:t>
            </a:r>
            <a:r>
              <a:rPr lang="en-US" altLang="es-AR" dirty="0">
                <a:solidFill>
                  <a:srgbClr val="00577A"/>
                </a:solidFill>
                <a:latin typeface="Myriad Pro" pitchFamily="34" charset="0"/>
              </a:rPr>
              <a:t> Nuclear Power Plant</a:t>
            </a:r>
          </a:p>
          <a:p>
            <a:pPr marL="800100" lvl="1" indent="-342900">
              <a:buClr>
                <a:srgbClr val="4877AD"/>
              </a:buClr>
              <a:buSzPct val="145000"/>
              <a:buFont typeface="+mj-lt"/>
              <a:buAutoNum type="alphaLcPeriod"/>
            </a:pPr>
            <a:r>
              <a:rPr lang="en-US" altLang="es-AR" dirty="0">
                <a:solidFill>
                  <a:srgbClr val="00577A"/>
                </a:solidFill>
                <a:latin typeface="Myriad Pro" pitchFamily="34" charset="0"/>
              </a:rPr>
              <a:t>Dry storage at </a:t>
            </a:r>
            <a:r>
              <a:rPr lang="en-US" altLang="es-AR" dirty="0" err="1">
                <a:solidFill>
                  <a:srgbClr val="00577A"/>
                </a:solidFill>
                <a:latin typeface="Myriad Pro" pitchFamily="34" charset="0"/>
              </a:rPr>
              <a:t>Atucha</a:t>
            </a:r>
            <a:r>
              <a:rPr lang="en-US" altLang="es-AR" dirty="0">
                <a:solidFill>
                  <a:srgbClr val="00577A"/>
                </a:solidFill>
                <a:latin typeface="Myriad Pro" pitchFamily="34" charset="0"/>
              </a:rPr>
              <a:t> I Nuclear Power Plant - 2D laser curtain barrier </a:t>
            </a:r>
          </a:p>
          <a:p>
            <a:pPr marL="800100" lvl="1" indent="-342900">
              <a:buClr>
                <a:srgbClr val="4877AD"/>
              </a:buClr>
              <a:buSzPct val="145000"/>
              <a:buFont typeface="+mj-lt"/>
              <a:buAutoNum type="alphaLcPeriod"/>
            </a:pPr>
            <a:r>
              <a:rPr lang="en-US" altLang="es-AR" dirty="0">
                <a:solidFill>
                  <a:srgbClr val="00577A"/>
                </a:solidFill>
                <a:latin typeface="Myriad Pro" pitchFamily="34" charset="0"/>
              </a:rPr>
              <a:t>Conversion facilities – </a:t>
            </a:r>
            <a:r>
              <a:rPr lang="en-US" altLang="es-AR" dirty="0" smtClean="0">
                <a:solidFill>
                  <a:srgbClr val="00577A"/>
                </a:solidFill>
                <a:latin typeface="Myriad Pro" pitchFamily="34" charset="0"/>
              </a:rPr>
              <a:t>SNRI</a:t>
            </a:r>
          </a:p>
          <a:p>
            <a:pPr marL="800100" lvl="1" indent="-342900">
              <a:buClr>
                <a:srgbClr val="4877AD"/>
              </a:buClr>
              <a:buSzPct val="145000"/>
              <a:buFont typeface="+mj-lt"/>
              <a:buAutoNum type="alphaLcPeriod"/>
            </a:pPr>
            <a:r>
              <a:rPr lang="en-US" altLang="es-AR" dirty="0">
                <a:solidFill>
                  <a:srgbClr val="00577A"/>
                </a:solidFill>
                <a:latin typeface="Myriad Pro" pitchFamily="34" charset="0"/>
              </a:rPr>
              <a:t>Uranium hexafluoride sampling methodology – ABACC / </a:t>
            </a:r>
            <a:r>
              <a:rPr lang="en-US" altLang="es-AR" dirty="0" err="1" smtClean="0">
                <a:solidFill>
                  <a:srgbClr val="00577A"/>
                </a:solidFill>
                <a:latin typeface="Myriad Pro" pitchFamily="34" charset="0"/>
              </a:rPr>
              <a:t>Cristallini</a:t>
            </a:r>
            <a:endParaRPr lang="en-US" altLang="es-AR" dirty="0" smtClean="0">
              <a:solidFill>
                <a:srgbClr val="00577A"/>
              </a:solidFill>
              <a:latin typeface="Myriad Pro" pitchFamily="34" charset="0"/>
            </a:endParaRPr>
          </a:p>
          <a:p>
            <a:pPr marL="800100" lvl="1" indent="-342900">
              <a:buClr>
                <a:srgbClr val="4877AD"/>
              </a:buClr>
              <a:buSzPct val="145000"/>
              <a:buFont typeface="+mj-lt"/>
              <a:buAutoNum type="alphaLcPeriod"/>
            </a:pPr>
            <a:r>
              <a:rPr lang="en-US" altLang="es-AR" dirty="0">
                <a:solidFill>
                  <a:srgbClr val="00577A"/>
                </a:solidFill>
                <a:latin typeface="Myriad Pro" pitchFamily="34" charset="0"/>
              </a:rPr>
              <a:t>Ultrasonic seals system for </a:t>
            </a:r>
            <a:r>
              <a:rPr lang="en-US" altLang="es-AR" dirty="0" err="1">
                <a:solidFill>
                  <a:srgbClr val="00577A"/>
                </a:solidFill>
                <a:latin typeface="Myriad Pro" pitchFamily="34" charset="0"/>
              </a:rPr>
              <a:t>Atucha</a:t>
            </a:r>
            <a:r>
              <a:rPr lang="en-US" altLang="es-AR" dirty="0">
                <a:solidFill>
                  <a:srgbClr val="00577A"/>
                </a:solidFill>
                <a:latin typeface="Myriad Pro" pitchFamily="34" charset="0"/>
              </a:rPr>
              <a:t> I NPP </a:t>
            </a:r>
            <a:r>
              <a:rPr lang="en-US" altLang="es-AR" dirty="0" smtClean="0">
                <a:solidFill>
                  <a:srgbClr val="00577A"/>
                </a:solidFill>
                <a:latin typeface="Myriad Pro" pitchFamily="34" charset="0"/>
              </a:rPr>
              <a:t>ponds</a:t>
            </a:r>
          </a:p>
          <a:p>
            <a:pPr marL="800100" lvl="1" indent="-342900">
              <a:buClr>
                <a:srgbClr val="4877AD"/>
              </a:buClr>
              <a:buSzPct val="145000"/>
              <a:buFont typeface="+mj-lt"/>
              <a:buAutoNum type="alphaLcPeriod"/>
            </a:pPr>
            <a:endParaRPr lang="en-US" altLang="es-AR" dirty="0" smtClean="0">
              <a:solidFill>
                <a:srgbClr val="00577A"/>
              </a:solidFill>
              <a:latin typeface="Myriad Pro" pitchFamily="34" charset="0"/>
            </a:endParaRPr>
          </a:p>
          <a:p>
            <a:pPr marL="342900" indent="-342900">
              <a:buClr>
                <a:srgbClr val="4877AD"/>
              </a:buClr>
              <a:buSzPct val="145000"/>
              <a:buFont typeface="+mj-lt"/>
              <a:buAutoNum type="arabicPeriod"/>
            </a:pPr>
            <a:r>
              <a:rPr lang="en-US" altLang="es-AR" dirty="0" smtClean="0">
                <a:solidFill>
                  <a:srgbClr val="00577A"/>
                </a:solidFill>
                <a:latin typeface="Myriad Pro" pitchFamily="34" charset="0"/>
              </a:rPr>
              <a:t>Future Work</a:t>
            </a:r>
          </a:p>
          <a:p>
            <a:pPr marL="342900" indent="-342900">
              <a:buClr>
                <a:srgbClr val="4877AD"/>
              </a:buClr>
              <a:buSzPct val="145000"/>
              <a:buFont typeface="+mj-lt"/>
              <a:buAutoNum type="arabicPeriod"/>
            </a:pPr>
            <a:r>
              <a:rPr lang="en-US" altLang="es-AR" dirty="0" smtClean="0">
                <a:solidFill>
                  <a:srgbClr val="00577A"/>
                </a:solidFill>
                <a:latin typeface="Myriad Pro" pitchFamily="34" charset="0"/>
              </a:rPr>
              <a:t>Conclusions</a:t>
            </a:r>
            <a:endParaRPr lang="es-AR" sz="3300" b="1" dirty="0">
              <a:solidFill>
                <a:srgbClr val="00577A"/>
              </a:solidFill>
              <a:latin typeface="Myriad Pro Light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55575" y="467380"/>
            <a:ext cx="7710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2000" b="1" i="1" dirty="0">
              <a:solidFill>
                <a:srgbClr val="009ADA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63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7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755575" y="188640"/>
            <a:ext cx="771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rgbClr val="00577A"/>
                </a:solidFill>
                <a:latin typeface="Myriad Pro Light" pitchFamily="34" charset="0"/>
              </a:rPr>
              <a:t>Background Information</a:t>
            </a:r>
            <a:endParaRPr lang="en-US" sz="2000" b="1" i="1" dirty="0">
              <a:solidFill>
                <a:srgbClr val="009ADA"/>
              </a:solidFill>
              <a:latin typeface="Myriad Pro Light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512" y="2087503"/>
            <a:ext cx="849694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r>
              <a:rPr lang="en-US" altLang="es-AR" sz="1600" b="1" dirty="0" smtClean="0">
                <a:solidFill>
                  <a:srgbClr val="00577A"/>
                </a:solidFill>
                <a:latin typeface="Myriad Pro" pitchFamily="34" charset="0"/>
              </a:rPr>
              <a:t>Agreement</a:t>
            </a: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 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between the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Republic of Argentina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 and the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Federative Republic of Brazil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 for the Exclusively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Peaceful Use of Nuclear Energy 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(published at the IAEA website as INFCIRC/395 on 26 November 1991</a:t>
            </a: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) -  </a:t>
            </a:r>
            <a:r>
              <a:rPr lang="en-US" altLang="es-AR" sz="1600" b="1" dirty="0" smtClean="0">
                <a:solidFill>
                  <a:srgbClr val="00577A"/>
                </a:solidFill>
                <a:latin typeface="Myriad Pro" pitchFamily="34" charset="0"/>
              </a:rPr>
              <a:t>Bilateral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Agreement</a:t>
            </a:r>
            <a:r>
              <a:rPr lang="en-US" altLang="es-AR" sz="1600" b="1" dirty="0" smtClean="0">
                <a:solidFill>
                  <a:srgbClr val="00577A"/>
                </a:solidFill>
                <a:latin typeface="Myriad Pro" pitchFamily="34" charset="0"/>
              </a:rPr>
              <a:t>.</a:t>
            </a: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endParaRPr lang="en-US" altLang="es-AR" sz="1600" dirty="0" smtClean="0">
              <a:solidFill>
                <a:srgbClr val="00577A"/>
              </a:solidFill>
              <a:latin typeface="Myriad Pro" pitchFamily="34" charset="0"/>
            </a:endParaRPr>
          </a:p>
          <a:p>
            <a:pPr marL="800100" lvl="1" indent="-342900">
              <a:buClr>
                <a:srgbClr val="4877AD"/>
              </a:buClr>
              <a:buSzPct val="145000"/>
              <a:buFont typeface="Courier New" panose="02070309020205020404" pitchFamily="49" charset="0"/>
              <a:buChar char="o"/>
            </a:pPr>
            <a:r>
              <a:rPr lang="en-US" altLang="es-AR" sz="1400" dirty="0" smtClean="0">
                <a:solidFill>
                  <a:srgbClr val="00577A"/>
                </a:solidFill>
                <a:latin typeface="Myriad Pro" pitchFamily="34" charset="0"/>
              </a:rPr>
              <a:t>Mutual </a:t>
            </a:r>
            <a:r>
              <a:rPr lang="en-US" altLang="es-AR" sz="1400" dirty="0">
                <a:solidFill>
                  <a:srgbClr val="00577A"/>
                </a:solidFill>
                <a:latin typeface="Myriad Pro" pitchFamily="34" charset="0"/>
              </a:rPr>
              <a:t>verification of nuclear </a:t>
            </a:r>
            <a:r>
              <a:rPr lang="en-US" altLang="es-AR" sz="1400" dirty="0" smtClean="0">
                <a:solidFill>
                  <a:srgbClr val="00577A"/>
                </a:solidFill>
                <a:latin typeface="Myriad Pro" pitchFamily="34" charset="0"/>
              </a:rPr>
              <a:t>materials</a:t>
            </a:r>
          </a:p>
          <a:p>
            <a:pPr marL="800100" lvl="1" indent="-342900">
              <a:buClr>
                <a:srgbClr val="4877AD"/>
              </a:buClr>
              <a:buSzPct val="145000"/>
              <a:buFont typeface="Courier New" panose="02070309020205020404" pitchFamily="49" charset="0"/>
              <a:buChar char="o"/>
            </a:pPr>
            <a:r>
              <a:rPr lang="en-US" altLang="es-AR" sz="1400" dirty="0" smtClean="0">
                <a:solidFill>
                  <a:srgbClr val="00577A"/>
                </a:solidFill>
                <a:latin typeface="Myriad Pro" pitchFamily="34" charset="0"/>
              </a:rPr>
              <a:t>Creation of the Brazilian-Argentine </a:t>
            </a:r>
            <a:r>
              <a:rPr lang="en-US" altLang="es-AR" sz="1400" dirty="0">
                <a:solidFill>
                  <a:srgbClr val="00577A"/>
                </a:solidFill>
                <a:latin typeface="Myriad Pro" pitchFamily="34" charset="0"/>
              </a:rPr>
              <a:t>Agency for Accounting and Control of Nuclear Materials </a:t>
            </a:r>
            <a:r>
              <a:rPr lang="en-US" altLang="es-AR" sz="1400" b="1" dirty="0">
                <a:solidFill>
                  <a:srgbClr val="00577A"/>
                </a:solidFill>
                <a:latin typeface="Myriad Pro" pitchFamily="34" charset="0"/>
              </a:rPr>
              <a:t>(ABACC</a:t>
            </a:r>
            <a:r>
              <a:rPr lang="en-US" altLang="es-AR" sz="1400" b="1" dirty="0" smtClean="0">
                <a:solidFill>
                  <a:srgbClr val="00577A"/>
                </a:solidFill>
                <a:latin typeface="Myriad Pro" pitchFamily="34" charset="0"/>
              </a:rPr>
              <a:t>)</a:t>
            </a:r>
          </a:p>
          <a:p>
            <a:pPr marL="800100" lvl="1" indent="-342900">
              <a:buClr>
                <a:srgbClr val="4877AD"/>
              </a:buClr>
              <a:buSzPct val="145000"/>
              <a:buFont typeface="Courier New" panose="02070309020205020404" pitchFamily="49" charset="0"/>
              <a:buChar char="o"/>
            </a:pPr>
            <a:endParaRPr lang="en-US" altLang="es-AR" sz="1600" dirty="0">
              <a:solidFill>
                <a:srgbClr val="00577A"/>
              </a:solidFill>
              <a:latin typeface="Myriad Pro" pitchFamily="34" charset="0"/>
            </a:endParaRP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Agreement 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of 13 December 1991 between the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Republic of Argentina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, the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Federative Republic of Brazil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, the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Brazilian-Argentine Agency for Accounting and Control of Nuclear </a:t>
            </a:r>
            <a:r>
              <a:rPr lang="en-US" altLang="es-AR" sz="1600" b="1" dirty="0" smtClean="0">
                <a:solidFill>
                  <a:srgbClr val="00577A"/>
                </a:solidFill>
                <a:latin typeface="Myriad Pro" pitchFamily="34" charset="0"/>
              </a:rPr>
              <a:t>Materials (ABACC)</a:t>
            </a: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 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and the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International Atomic Energy Agency 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for the Application of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Safeguards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 (published at the IAEA website as INFCIRC/435) -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Quadripartite Agreement </a:t>
            </a:r>
            <a:endParaRPr lang="en-US" altLang="es-AR" sz="1600" b="1" dirty="0" smtClean="0">
              <a:solidFill>
                <a:srgbClr val="00577A"/>
              </a:solidFill>
              <a:latin typeface="Myriad Pro" pitchFamily="34" charset="0"/>
            </a:endParaRP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endParaRPr lang="en-US" altLang="es-AR" sz="1600" dirty="0">
              <a:solidFill>
                <a:srgbClr val="00577A"/>
              </a:solidFill>
              <a:latin typeface="Myriad Pro" pitchFamily="34" charset="0"/>
            </a:endParaRPr>
          </a:p>
          <a:p>
            <a:pPr marL="800100" lvl="1" indent="-342900">
              <a:buClr>
                <a:srgbClr val="4877AD"/>
              </a:buClr>
              <a:buSzPct val="145000"/>
              <a:buFont typeface="Courier New" panose="02070309020205020404" pitchFamily="49" charset="0"/>
              <a:buChar char="o"/>
            </a:pPr>
            <a:r>
              <a:rPr lang="en-US" altLang="es-AR" sz="1400" dirty="0">
                <a:solidFill>
                  <a:srgbClr val="00577A"/>
                </a:solidFill>
                <a:latin typeface="Myriad Pro" pitchFamily="34" charset="0"/>
              </a:rPr>
              <a:t>Quadripartite </a:t>
            </a:r>
            <a:r>
              <a:rPr lang="en-US" altLang="es-AR" sz="1400" dirty="0" smtClean="0">
                <a:solidFill>
                  <a:srgbClr val="00577A"/>
                </a:solidFill>
                <a:latin typeface="Myriad Pro" pitchFamily="34" charset="0"/>
              </a:rPr>
              <a:t>Agreement </a:t>
            </a:r>
            <a:r>
              <a:rPr lang="en-US" altLang="es-AR" sz="1400" b="1" dirty="0" smtClean="0">
                <a:solidFill>
                  <a:srgbClr val="00577A"/>
                </a:solidFill>
                <a:latin typeface="Myriad Pro" pitchFamily="34" charset="0"/>
              </a:rPr>
              <a:t>encourage cooperation </a:t>
            </a:r>
            <a:r>
              <a:rPr lang="en-US" altLang="es-AR" sz="1400" b="1" dirty="0">
                <a:solidFill>
                  <a:srgbClr val="00577A"/>
                </a:solidFill>
                <a:latin typeface="Myriad Pro" pitchFamily="34" charset="0"/>
              </a:rPr>
              <a:t>among all the parties</a:t>
            </a:r>
            <a:r>
              <a:rPr lang="en-US" altLang="es-AR" sz="1400" dirty="0">
                <a:solidFill>
                  <a:srgbClr val="00577A"/>
                </a:solidFill>
                <a:latin typeface="Myriad Pro" pitchFamily="34" charset="0"/>
              </a:rPr>
              <a:t> to achieve and maintain the effective and efficient application of safeguards</a:t>
            </a:r>
            <a:endParaRPr lang="en-US" altLang="es-AR" sz="1400" dirty="0" smtClean="0">
              <a:solidFill>
                <a:srgbClr val="00577A"/>
              </a:solidFill>
              <a:latin typeface="Myriad Pro" pitchFamily="34" charset="0"/>
            </a:endParaRP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endParaRPr lang="en-US" altLang="es-AR" sz="1600" dirty="0">
              <a:solidFill>
                <a:srgbClr val="00577A"/>
              </a:solidFill>
              <a:latin typeface="Myriad Pro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55575" y="467380"/>
            <a:ext cx="7710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2000" b="1" i="1" dirty="0">
              <a:solidFill>
                <a:srgbClr val="009ADA"/>
              </a:solidFill>
              <a:latin typeface="Myriad Pro Light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11561" y="887174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4877AD"/>
              </a:buClr>
              <a:buSzPct val="145000"/>
            </a:pPr>
            <a:r>
              <a:rPr lang="en-US" altLang="es-AR" dirty="0" smtClean="0">
                <a:solidFill>
                  <a:srgbClr val="00577A"/>
                </a:solidFill>
                <a:latin typeface="Myriad Pro" pitchFamily="34" charset="0"/>
              </a:rPr>
              <a:t>To describe </a:t>
            </a:r>
            <a:r>
              <a:rPr lang="en-US" altLang="es-AR" dirty="0">
                <a:solidFill>
                  <a:srgbClr val="00577A"/>
                </a:solidFill>
                <a:latin typeface="Myriad Pro" pitchFamily="34" charset="0"/>
              </a:rPr>
              <a:t>the </a:t>
            </a:r>
            <a:r>
              <a:rPr lang="en-US" altLang="es-AR" b="1" dirty="0">
                <a:solidFill>
                  <a:srgbClr val="00577A"/>
                </a:solidFill>
                <a:latin typeface="Myriad Pro" pitchFamily="34" charset="0"/>
              </a:rPr>
              <a:t>application of safeguards in Argentina</a:t>
            </a:r>
            <a:r>
              <a:rPr lang="en-US" altLang="es-AR" dirty="0">
                <a:solidFill>
                  <a:srgbClr val="00577A"/>
                </a:solidFill>
                <a:latin typeface="Myriad Pro" pitchFamily="34" charset="0"/>
              </a:rPr>
              <a:t>, the improvements implemented in the recent years, the incorporation of new technologies to meet technical safeguards objectives in a more efficient </a:t>
            </a:r>
            <a:r>
              <a:rPr lang="en-US" altLang="es-AR" dirty="0" smtClean="0">
                <a:solidFill>
                  <a:srgbClr val="00577A"/>
                </a:solidFill>
                <a:latin typeface="Myriad Pro" pitchFamily="34" charset="0"/>
              </a:rPr>
              <a:t>manner.</a:t>
            </a:r>
          </a:p>
        </p:txBody>
      </p:sp>
    </p:spTree>
    <p:extLst>
      <p:ext uri="{BB962C8B-B14F-4D97-AF65-F5344CB8AC3E}">
        <p14:creationId xmlns:p14="http://schemas.microsoft.com/office/powerpoint/2010/main" val="83436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7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755575" y="188640"/>
            <a:ext cx="771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00577A"/>
                </a:solidFill>
                <a:latin typeface="Myriad Pro Light" pitchFamily="34" charset="0"/>
              </a:rPr>
              <a:t>Argentinean Nuclear Fuel Cycle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62486" y="717078"/>
            <a:ext cx="849694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endParaRPr lang="en-US" altLang="es-AR" sz="1600" dirty="0">
              <a:solidFill>
                <a:srgbClr val="00577A"/>
              </a:solidFill>
              <a:latin typeface="Myriad Pro" pitchFamily="34" charset="0"/>
            </a:endParaRP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The fuel cycle developed by Argentina includes a broad spectrum of activities that includes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small  research &amp; development facilitie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s and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labs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,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production plants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 ,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research reactors 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and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nuclear power </a:t>
            </a:r>
            <a:r>
              <a:rPr lang="en-US" altLang="es-AR" sz="1600" b="1" dirty="0" smtClean="0">
                <a:solidFill>
                  <a:srgbClr val="00577A"/>
                </a:solidFill>
                <a:latin typeface="Myriad Pro" pitchFamily="34" charset="0"/>
              </a:rPr>
              <a:t>plants</a:t>
            </a: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.</a:t>
            </a:r>
            <a:endParaRPr lang="en-US" altLang="es-AR" sz="1600" dirty="0">
              <a:solidFill>
                <a:srgbClr val="00577A"/>
              </a:solidFill>
              <a:latin typeface="Myriad Pro" pitchFamily="34" charset="0"/>
            </a:endParaRP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endParaRPr lang="en-US" altLang="es-AR" sz="1600" dirty="0">
              <a:solidFill>
                <a:srgbClr val="00577A"/>
              </a:solidFill>
              <a:latin typeface="Myriad Pro" pitchFamily="34" charset="0"/>
            </a:endParaRPr>
          </a:p>
          <a:p>
            <a:pPr marL="742950" lvl="1" indent="-285750">
              <a:buClr>
                <a:srgbClr val="4877AD"/>
              </a:buClr>
              <a:buSzPct val="145000"/>
              <a:buFont typeface="Courier New" panose="02070309020205020404" pitchFamily="49" charset="0"/>
              <a:buChar char="o"/>
            </a:pPr>
            <a:r>
              <a:rPr lang="en-US" altLang="es-AR" sz="1400" b="1" dirty="0" smtClean="0">
                <a:solidFill>
                  <a:srgbClr val="00577A"/>
                </a:solidFill>
                <a:latin typeface="Myriad Pro" pitchFamily="34" charset="0"/>
              </a:rPr>
              <a:t>Two </a:t>
            </a:r>
            <a:r>
              <a:rPr lang="en-US" altLang="es-AR" sz="1400" b="1" dirty="0">
                <a:solidFill>
                  <a:srgbClr val="00577A"/>
                </a:solidFill>
                <a:latin typeface="Myriad Pro" pitchFamily="34" charset="0"/>
              </a:rPr>
              <a:t>nuclear power plants in operation</a:t>
            </a:r>
            <a:r>
              <a:rPr lang="en-US" altLang="es-AR" sz="1400" dirty="0">
                <a:solidFill>
                  <a:srgbClr val="00577A"/>
                </a:solidFill>
                <a:latin typeface="Myriad Pro" pitchFamily="34" charset="0"/>
              </a:rPr>
              <a:t> and </a:t>
            </a:r>
            <a:r>
              <a:rPr lang="en-US" altLang="es-AR" sz="1400" b="1" dirty="0">
                <a:solidFill>
                  <a:srgbClr val="00577A"/>
                </a:solidFill>
                <a:latin typeface="Myriad Pro" pitchFamily="34" charset="0"/>
              </a:rPr>
              <a:t>one nuclear power plant undergoing a life extension </a:t>
            </a:r>
            <a:r>
              <a:rPr lang="en-US" altLang="es-AR" sz="1400" b="1" dirty="0" smtClean="0">
                <a:solidFill>
                  <a:srgbClr val="00577A"/>
                </a:solidFill>
                <a:latin typeface="Myriad Pro" pitchFamily="34" charset="0"/>
              </a:rPr>
              <a:t>program</a:t>
            </a:r>
            <a:r>
              <a:rPr lang="en-US" altLang="es-AR" sz="1400" dirty="0" smtClean="0">
                <a:solidFill>
                  <a:srgbClr val="00577A"/>
                </a:solidFill>
                <a:latin typeface="Myriad Pro" pitchFamily="34" charset="0"/>
              </a:rPr>
              <a:t>, with </a:t>
            </a:r>
            <a:r>
              <a:rPr lang="en-US" altLang="es-AR" sz="1400" dirty="0">
                <a:solidFill>
                  <a:srgbClr val="00577A"/>
                </a:solidFill>
                <a:latin typeface="Myriad Pro" pitchFamily="34" charset="0"/>
              </a:rPr>
              <a:t>associated dry spent fuel storage </a:t>
            </a:r>
            <a:r>
              <a:rPr lang="en-US" altLang="es-AR" sz="1400" dirty="0" smtClean="0">
                <a:solidFill>
                  <a:srgbClr val="00577A"/>
                </a:solidFill>
                <a:latin typeface="Myriad Pro" pitchFamily="34" charset="0"/>
              </a:rPr>
              <a:t>facilities</a:t>
            </a:r>
          </a:p>
          <a:p>
            <a:pPr marL="742950" lvl="1" indent="-285750">
              <a:buClr>
                <a:srgbClr val="4877AD"/>
              </a:buClr>
              <a:buSzPct val="145000"/>
              <a:buFont typeface="Courier New" panose="02070309020205020404" pitchFamily="49" charset="0"/>
              <a:buChar char="o"/>
            </a:pPr>
            <a:endParaRPr lang="en-US" altLang="es-AR" sz="1400" dirty="0">
              <a:solidFill>
                <a:srgbClr val="00577A"/>
              </a:solidFill>
              <a:latin typeface="Myriad Pro" pitchFamily="34" charset="0"/>
            </a:endParaRPr>
          </a:p>
          <a:p>
            <a:pPr marL="742950" lvl="1" indent="-285750">
              <a:buClr>
                <a:srgbClr val="4877AD"/>
              </a:buClr>
              <a:buSzPct val="145000"/>
              <a:buFont typeface="Courier New" panose="02070309020205020404" pitchFamily="49" charset="0"/>
              <a:buChar char="o"/>
            </a:pPr>
            <a:r>
              <a:rPr lang="en-US" altLang="es-AR" sz="1400" dirty="0" smtClean="0">
                <a:solidFill>
                  <a:srgbClr val="00577A"/>
                </a:solidFill>
                <a:latin typeface="Myriad Pro" pitchFamily="34" charset="0"/>
              </a:rPr>
              <a:t>One </a:t>
            </a:r>
            <a:r>
              <a:rPr lang="en-US" altLang="es-AR" sz="1400" dirty="0">
                <a:solidFill>
                  <a:srgbClr val="00577A"/>
                </a:solidFill>
                <a:latin typeface="Myriad Pro" pitchFamily="34" charset="0"/>
              </a:rPr>
              <a:t>small modular reactor (SMR), the </a:t>
            </a:r>
            <a:r>
              <a:rPr lang="en-US" altLang="es-AR" sz="1400" b="1" dirty="0">
                <a:solidFill>
                  <a:srgbClr val="00577A"/>
                </a:solidFill>
                <a:latin typeface="Myriad Pro" pitchFamily="34" charset="0"/>
              </a:rPr>
              <a:t>CAREM 25</a:t>
            </a:r>
            <a:r>
              <a:rPr lang="en-US" altLang="es-AR" sz="1400" dirty="0">
                <a:solidFill>
                  <a:srgbClr val="00577A"/>
                </a:solidFill>
                <a:latin typeface="Myriad Pro" pitchFamily="34" charset="0"/>
              </a:rPr>
              <a:t>, under construction </a:t>
            </a:r>
            <a:endParaRPr lang="en-US" altLang="es-AR" sz="1400" dirty="0" smtClean="0">
              <a:solidFill>
                <a:srgbClr val="00577A"/>
              </a:solidFill>
              <a:latin typeface="Myriad Pro" pitchFamily="34" charset="0"/>
            </a:endParaRPr>
          </a:p>
          <a:p>
            <a:pPr marL="742950" lvl="1" indent="-285750">
              <a:buClr>
                <a:srgbClr val="4877AD"/>
              </a:buClr>
              <a:buSzPct val="145000"/>
              <a:buFont typeface="Courier New" panose="02070309020205020404" pitchFamily="49" charset="0"/>
              <a:buChar char="o"/>
            </a:pPr>
            <a:endParaRPr lang="en-US" altLang="es-AR" sz="1400" dirty="0">
              <a:solidFill>
                <a:srgbClr val="00577A"/>
              </a:solidFill>
              <a:latin typeface="Myriad Pro" pitchFamily="34" charset="0"/>
            </a:endParaRPr>
          </a:p>
          <a:p>
            <a:pPr marL="742950" lvl="1" indent="-285750">
              <a:buClr>
                <a:srgbClr val="4877AD"/>
              </a:buClr>
              <a:buSzPct val="145000"/>
              <a:buFont typeface="Courier New" panose="02070309020205020404" pitchFamily="49" charset="0"/>
              <a:buChar char="o"/>
            </a:pPr>
            <a:r>
              <a:rPr lang="en-US" altLang="es-AR" sz="1400" b="1" dirty="0" smtClean="0">
                <a:solidFill>
                  <a:srgbClr val="00577A"/>
                </a:solidFill>
                <a:latin typeface="Myriad Pro" pitchFamily="34" charset="0"/>
              </a:rPr>
              <a:t>Five </a:t>
            </a:r>
            <a:r>
              <a:rPr lang="en-US" altLang="es-AR" sz="1400" b="1" dirty="0">
                <a:solidFill>
                  <a:srgbClr val="00577A"/>
                </a:solidFill>
                <a:latin typeface="Myriad Pro" pitchFamily="34" charset="0"/>
              </a:rPr>
              <a:t>research reactors</a:t>
            </a:r>
            <a:r>
              <a:rPr lang="en-US" altLang="es-AR" sz="1400" dirty="0">
                <a:solidFill>
                  <a:srgbClr val="00577A"/>
                </a:solidFill>
                <a:latin typeface="Myriad Pro" pitchFamily="34" charset="0"/>
              </a:rPr>
              <a:t>; one of which is exclusively dedicated to the production and supply of radioisotopes for medicine and industrial </a:t>
            </a:r>
            <a:r>
              <a:rPr lang="en-US" altLang="es-AR" sz="1400" dirty="0" smtClean="0">
                <a:solidFill>
                  <a:srgbClr val="00577A"/>
                </a:solidFill>
                <a:latin typeface="Myriad Pro" pitchFamily="34" charset="0"/>
              </a:rPr>
              <a:t>applications</a:t>
            </a:r>
          </a:p>
          <a:p>
            <a:pPr marL="742950" lvl="1" indent="-285750">
              <a:buClr>
                <a:srgbClr val="4877AD"/>
              </a:buClr>
              <a:buSzPct val="145000"/>
              <a:buFont typeface="Courier New" panose="02070309020205020404" pitchFamily="49" charset="0"/>
              <a:buChar char="o"/>
            </a:pPr>
            <a:endParaRPr lang="en-US" altLang="es-AR" sz="1400" dirty="0">
              <a:solidFill>
                <a:srgbClr val="00577A"/>
              </a:solidFill>
              <a:latin typeface="Myriad Pro" pitchFamily="34" charset="0"/>
            </a:endParaRPr>
          </a:p>
          <a:p>
            <a:pPr marL="742950" lvl="1" indent="-285750">
              <a:buClr>
                <a:srgbClr val="4877AD"/>
              </a:buClr>
              <a:buSzPct val="145000"/>
              <a:buFont typeface="Courier New" panose="02070309020205020404" pitchFamily="49" charset="0"/>
              <a:buChar char="o"/>
            </a:pPr>
            <a:r>
              <a:rPr lang="en-US" altLang="es-AR" sz="1400" b="1" dirty="0" smtClean="0">
                <a:solidFill>
                  <a:srgbClr val="00577A"/>
                </a:solidFill>
                <a:latin typeface="Myriad Pro" pitchFamily="34" charset="0"/>
              </a:rPr>
              <a:t>One </a:t>
            </a:r>
            <a:r>
              <a:rPr lang="en-US" altLang="es-AR" sz="1400" b="1" dirty="0">
                <a:solidFill>
                  <a:srgbClr val="00577A"/>
                </a:solidFill>
                <a:latin typeface="Myriad Pro" pitchFamily="34" charset="0"/>
              </a:rPr>
              <a:t>open pool research </a:t>
            </a:r>
            <a:r>
              <a:rPr lang="en-US" altLang="es-AR" sz="1400" b="1" dirty="0" smtClean="0">
                <a:solidFill>
                  <a:srgbClr val="00577A"/>
                </a:solidFill>
                <a:latin typeface="Myriad Pro" pitchFamily="34" charset="0"/>
              </a:rPr>
              <a:t>reactor RA-10 </a:t>
            </a:r>
            <a:r>
              <a:rPr lang="en-US" altLang="es-AR" sz="1400" dirty="0">
                <a:solidFill>
                  <a:srgbClr val="00577A"/>
                </a:solidFill>
                <a:latin typeface="Myriad Pro" pitchFamily="34" charset="0"/>
              </a:rPr>
              <a:t>under construction with unique characteristics to the region</a:t>
            </a: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endParaRPr lang="en-US" altLang="es-AR" sz="1600" dirty="0">
              <a:solidFill>
                <a:srgbClr val="00577A"/>
              </a:solidFill>
              <a:latin typeface="Myriad Pro" pitchFamily="34" charset="0"/>
            </a:endParaRP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r>
              <a:rPr lang="en-US" altLang="es-AR" sz="1600" b="1" dirty="0" smtClean="0">
                <a:solidFill>
                  <a:srgbClr val="00577A"/>
                </a:solidFill>
                <a:latin typeface="Myriad Pro" pitchFamily="34" charset="0"/>
              </a:rPr>
              <a:t>Fuel fabrication </a:t>
            </a: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of different 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types of  fuel elements </a:t>
            </a: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and 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the purification and conversion of natural and enriched </a:t>
            </a: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uranium. New 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uranium conversion </a:t>
            </a: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plant under construction</a:t>
            </a: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endParaRPr lang="en-US" altLang="es-AR" sz="1600" dirty="0" smtClean="0">
              <a:solidFill>
                <a:srgbClr val="00577A"/>
              </a:solidFill>
              <a:latin typeface="Myriad Pro" pitchFamily="34" charset="0"/>
            </a:endParaRP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There 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are also smaller facilities and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locations outside facilities (LOFs) 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that support the Argentine nuclear sector, including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R&amp;D laboratories in uranium enrichment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 techniques, waste management, analytical tests, and storage.</a:t>
            </a: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endParaRPr lang="en-US" altLang="es-AR" sz="1600" dirty="0">
              <a:solidFill>
                <a:srgbClr val="00577A"/>
              </a:solidFill>
              <a:latin typeface="Myriad Pro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55575" y="467380"/>
            <a:ext cx="7710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2000" b="1" i="1" dirty="0">
              <a:solidFill>
                <a:srgbClr val="009ADA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3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7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755575" y="188640"/>
            <a:ext cx="771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rgbClr val="00577A"/>
                </a:solidFill>
                <a:latin typeface="Myriad Pro Light" pitchFamily="34" charset="0"/>
              </a:rPr>
              <a:t>Cooperation</a:t>
            </a:r>
            <a:endParaRPr lang="en-US" sz="2200" i="1" dirty="0">
              <a:solidFill>
                <a:srgbClr val="00577A"/>
              </a:solidFill>
              <a:latin typeface="Myriad Pro Light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62486" y="937037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r>
              <a:rPr lang="en-US" altLang="es-AR" sz="1600" b="1" dirty="0" err="1" smtClean="0">
                <a:solidFill>
                  <a:srgbClr val="00577A"/>
                </a:solidFill>
                <a:latin typeface="Myriad Pro" pitchFamily="34" charset="0"/>
              </a:rPr>
              <a:t>Embalse</a:t>
            </a:r>
            <a:r>
              <a:rPr lang="en-US" altLang="es-AR" sz="1600" b="1" dirty="0" smtClean="0">
                <a:solidFill>
                  <a:srgbClr val="00577A"/>
                </a:solidFill>
                <a:latin typeface="Myriad Pro" pitchFamily="34" charset="0"/>
              </a:rPr>
              <a:t>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Nuclear Power Plant (NPP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) is a pressurized heavy water reactor (PHWR). </a:t>
            </a: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CANDU-6 </a:t>
            </a: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endParaRPr lang="en-US" altLang="es-AR" sz="1600" dirty="0" smtClean="0">
              <a:solidFill>
                <a:srgbClr val="00577A"/>
              </a:solidFill>
              <a:latin typeface="Myriad Pro" pitchFamily="34" charset="0"/>
            </a:endParaRP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r>
              <a:rPr lang="en-US" altLang="es-AR" sz="1600" b="1" dirty="0" smtClean="0">
                <a:solidFill>
                  <a:srgbClr val="00577A"/>
                </a:solidFill>
                <a:latin typeface="Myriad Pro" pitchFamily="34" charset="0"/>
              </a:rPr>
              <a:t>Dry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storage 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at </a:t>
            </a:r>
            <a:r>
              <a:rPr lang="en-US" altLang="es-AR" sz="1600" dirty="0" err="1">
                <a:solidFill>
                  <a:srgbClr val="00577A"/>
                </a:solidFill>
                <a:latin typeface="Myriad Pro" pitchFamily="34" charset="0"/>
              </a:rPr>
              <a:t>Embalse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 was commissioned in 1993 </a:t>
            </a: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.</a:t>
            </a: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endParaRPr lang="en-US" altLang="es-AR" sz="1600" dirty="0" smtClean="0">
              <a:solidFill>
                <a:srgbClr val="00577A"/>
              </a:solidFill>
              <a:latin typeface="Myriad Pro" pitchFamily="34" charset="0"/>
            </a:endParaRP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Historically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, spent fuel transfers to </a:t>
            </a:r>
            <a:r>
              <a:rPr lang="en-US" altLang="es-AR" sz="1600" b="1" dirty="0" smtClean="0">
                <a:solidFill>
                  <a:srgbClr val="00577A"/>
                </a:solidFill>
                <a:latin typeface="Myriad Pro" pitchFamily="34" charset="0"/>
              </a:rPr>
              <a:t>difficult access storage silos 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had been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resource intensive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 for both the IAEA and ABACC as the approach required the presence of inspectors throughout the campaign. </a:t>
            </a:r>
            <a:endParaRPr lang="en-US" altLang="es-AR" sz="1600" dirty="0" smtClean="0">
              <a:solidFill>
                <a:srgbClr val="00577A"/>
              </a:solidFill>
              <a:latin typeface="Myriad Pro" pitchFamily="34" charset="0"/>
            </a:endParaRP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endParaRPr lang="en-US" altLang="es-AR" sz="1600" dirty="0" smtClean="0">
              <a:solidFill>
                <a:srgbClr val="00577A"/>
              </a:solidFill>
              <a:latin typeface="Myriad Pro" pitchFamily="34" charset="0"/>
            </a:endParaRP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r>
              <a:rPr lang="en-US" altLang="es-AR" sz="1600" b="1" dirty="0" smtClean="0">
                <a:solidFill>
                  <a:srgbClr val="00577A"/>
                </a:solidFill>
                <a:latin typeface="Myriad Pro" pitchFamily="34" charset="0"/>
              </a:rPr>
              <a:t>To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improve the efficiency and effectiveness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 of verification activities, an unattended monitoring system (UMS) was </a:t>
            </a: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developed.</a:t>
            </a:r>
          </a:p>
          <a:p>
            <a:pPr marL="800100" lvl="1" indent="-342900">
              <a:buClr>
                <a:srgbClr val="4877AD"/>
              </a:buClr>
              <a:buSzPct val="145000"/>
              <a:buFont typeface="Courier New" panose="02070309020205020404" pitchFamily="49" charset="0"/>
              <a:buChar char="o"/>
            </a:pPr>
            <a:r>
              <a:rPr lang="en-US" altLang="es-AR" sz="1400" dirty="0" smtClean="0">
                <a:solidFill>
                  <a:srgbClr val="00577A"/>
                </a:solidFill>
                <a:latin typeface="Myriad Pro" pitchFamily="34" charset="0"/>
              </a:rPr>
              <a:t>To maintain continuity of knowledge </a:t>
            </a:r>
            <a:r>
              <a:rPr lang="en-US" altLang="es-AR" sz="1400" b="1" dirty="0" smtClean="0">
                <a:solidFill>
                  <a:srgbClr val="00577A"/>
                </a:solidFill>
                <a:latin typeface="Myriad Pro" pitchFamily="34" charset="0"/>
              </a:rPr>
              <a:t>(</a:t>
            </a:r>
            <a:r>
              <a:rPr lang="en-US" altLang="es-AR" sz="1400" b="1" dirty="0" err="1" smtClean="0">
                <a:solidFill>
                  <a:srgbClr val="00577A"/>
                </a:solidFill>
                <a:latin typeface="Myriad Pro" pitchFamily="34" charset="0"/>
              </a:rPr>
              <a:t>CoK</a:t>
            </a:r>
            <a:r>
              <a:rPr lang="en-US" altLang="es-AR" sz="1400" b="1" dirty="0" smtClean="0">
                <a:solidFill>
                  <a:srgbClr val="00577A"/>
                </a:solidFill>
                <a:latin typeface="Myriad Pro" pitchFamily="34" charset="0"/>
              </a:rPr>
              <a:t>) </a:t>
            </a:r>
            <a:r>
              <a:rPr lang="en-US" altLang="es-AR" sz="1400" dirty="0" smtClean="0">
                <a:solidFill>
                  <a:srgbClr val="00577A"/>
                </a:solidFill>
                <a:latin typeface="Myriad Pro" pitchFamily="34" charset="0"/>
              </a:rPr>
              <a:t>of spent fuel during the entire transfer process</a:t>
            </a: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endParaRPr lang="en-US" altLang="es-AR" sz="1600" dirty="0" smtClean="0">
              <a:solidFill>
                <a:srgbClr val="00577A"/>
              </a:solidFill>
              <a:latin typeface="Myriad Pro" pitchFamily="34" charset="0"/>
            </a:endParaRP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In 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order to achieve a high level of confidence of the nuclear material involved in </a:t>
            </a: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transfers:</a:t>
            </a:r>
          </a:p>
          <a:p>
            <a:pPr marL="800100" lvl="1" indent="-342900">
              <a:buClr>
                <a:srgbClr val="4877AD"/>
              </a:buClr>
              <a:buSzPct val="145000"/>
              <a:buFont typeface="Courier New" panose="02070309020205020404" pitchFamily="49" charset="0"/>
              <a:buChar char="o"/>
            </a:pPr>
            <a:r>
              <a:rPr lang="en-US" altLang="es-AR" sz="1400" dirty="0" smtClean="0">
                <a:solidFill>
                  <a:srgbClr val="00577A"/>
                </a:solidFill>
                <a:latin typeface="Myriad Pro" pitchFamily="34" charset="0"/>
              </a:rPr>
              <a:t>Unannounced </a:t>
            </a:r>
            <a:r>
              <a:rPr lang="en-US" altLang="es-AR" sz="1400" dirty="0">
                <a:solidFill>
                  <a:srgbClr val="00577A"/>
                </a:solidFill>
                <a:latin typeface="Myriad Pro" pitchFamily="34" charset="0"/>
              </a:rPr>
              <a:t>inspections (</a:t>
            </a:r>
            <a:r>
              <a:rPr lang="en-US" altLang="es-AR" sz="1400" b="1" dirty="0">
                <a:solidFill>
                  <a:srgbClr val="00577A"/>
                </a:solidFill>
                <a:latin typeface="Myriad Pro" pitchFamily="34" charset="0"/>
              </a:rPr>
              <a:t>UIs</a:t>
            </a:r>
            <a:r>
              <a:rPr lang="en-US" altLang="es-AR" sz="1400" dirty="0">
                <a:solidFill>
                  <a:srgbClr val="00577A"/>
                </a:solidFill>
                <a:latin typeface="Myriad Pro" pitchFamily="34" charset="0"/>
              </a:rPr>
              <a:t>) </a:t>
            </a:r>
            <a:endParaRPr lang="en-US" altLang="es-AR" sz="1400" dirty="0" smtClean="0">
              <a:solidFill>
                <a:srgbClr val="00577A"/>
              </a:solidFill>
              <a:latin typeface="Myriad Pro" pitchFamily="34" charset="0"/>
            </a:endParaRPr>
          </a:p>
          <a:p>
            <a:pPr marL="800100" lvl="1" indent="-342900">
              <a:buClr>
                <a:srgbClr val="4877AD"/>
              </a:buClr>
              <a:buSzPct val="145000"/>
              <a:buFont typeface="Courier New" panose="02070309020205020404" pitchFamily="49" charset="0"/>
              <a:buChar char="o"/>
            </a:pPr>
            <a:r>
              <a:rPr lang="en-US" altLang="es-AR" sz="1400" b="1" dirty="0" smtClean="0">
                <a:solidFill>
                  <a:srgbClr val="00577A"/>
                </a:solidFill>
                <a:latin typeface="Myriad Pro" pitchFamily="34" charset="0"/>
              </a:rPr>
              <a:t>Mailbox declarations</a:t>
            </a:r>
            <a:r>
              <a:rPr lang="en-US" altLang="es-AR" sz="1400" dirty="0" smtClean="0">
                <a:solidFill>
                  <a:srgbClr val="00577A"/>
                </a:solidFill>
                <a:latin typeface="Myriad Pro" pitchFamily="34" charset="0"/>
              </a:rPr>
              <a:t>;</a:t>
            </a:r>
          </a:p>
          <a:p>
            <a:pPr marL="800100" lvl="1" indent="-342900">
              <a:buClr>
                <a:srgbClr val="4877AD"/>
              </a:buClr>
              <a:buSzPct val="145000"/>
              <a:buFont typeface="Courier New" panose="02070309020205020404" pitchFamily="49" charset="0"/>
              <a:buChar char="o"/>
            </a:pPr>
            <a:r>
              <a:rPr lang="en-US" altLang="es-AR" sz="1400" dirty="0" smtClean="0">
                <a:solidFill>
                  <a:srgbClr val="00577A"/>
                </a:solidFill>
                <a:latin typeface="Myriad Pro" pitchFamily="34" charset="0"/>
              </a:rPr>
              <a:t>The </a:t>
            </a:r>
            <a:r>
              <a:rPr lang="en-US" altLang="es-AR" sz="1400" dirty="0">
                <a:solidFill>
                  <a:srgbClr val="00577A"/>
                </a:solidFill>
                <a:latin typeface="Myriad Pro" pitchFamily="34" charset="0"/>
              </a:rPr>
              <a:t>development and approval of UMS required </a:t>
            </a:r>
            <a:r>
              <a:rPr lang="en-US" altLang="es-AR" sz="1400" b="1" dirty="0">
                <a:solidFill>
                  <a:srgbClr val="00577A"/>
                </a:solidFill>
                <a:latin typeface="Myriad Pro" pitchFamily="34" charset="0"/>
              </a:rPr>
              <a:t>extensive negotiation and coordination </a:t>
            </a:r>
            <a:r>
              <a:rPr lang="en-US" altLang="es-AR" sz="1400" b="1" dirty="0" smtClean="0">
                <a:solidFill>
                  <a:srgbClr val="00577A"/>
                </a:solidFill>
                <a:latin typeface="Myriad Pro" pitchFamily="34" charset="0"/>
              </a:rPr>
              <a:t>a</a:t>
            </a:r>
            <a:r>
              <a:rPr lang="en-US" altLang="es-AR" sz="1400" dirty="0" smtClean="0">
                <a:solidFill>
                  <a:srgbClr val="00577A"/>
                </a:solidFill>
                <a:latin typeface="Myriad Pro" pitchFamily="34" charset="0"/>
              </a:rPr>
              <a:t>mongst all parties.</a:t>
            </a:r>
          </a:p>
          <a:p>
            <a:pPr marL="800100" lvl="1" indent="-342900">
              <a:buClr>
                <a:srgbClr val="4877AD"/>
              </a:buClr>
              <a:buSzPct val="145000"/>
              <a:buFont typeface="Courier New" panose="02070309020205020404" pitchFamily="49" charset="0"/>
              <a:buChar char="o"/>
            </a:pPr>
            <a:r>
              <a:rPr lang="en-US" altLang="es-AR" sz="1400" b="1" dirty="0" smtClean="0">
                <a:solidFill>
                  <a:srgbClr val="00577A"/>
                </a:solidFill>
                <a:latin typeface="Myriad Pro" pitchFamily="34" charset="0"/>
              </a:rPr>
              <a:t>Two-step</a:t>
            </a:r>
            <a:r>
              <a:rPr lang="en-US" altLang="es-AR" sz="1400" dirty="0" smtClean="0">
                <a:solidFill>
                  <a:srgbClr val="00577A"/>
                </a:solidFill>
                <a:latin typeface="Myriad Pro" pitchFamily="34" charset="0"/>
              </a:rPr>
              <a:t> </a:t>
            </a:r>
            <a:r>
              <a:rPr lang="en-US" altLang="es-AR" sz="1400" b="1" dirty="0">
                <a:solidFill>
                  <a:srgbClr val="00577A"/>
                </a:solidFill>
                <a:latin typeface="Myriad Pro" pitchFamily="34" charset="0"/>
              </a:rPr>
              <a:t>approval </a:t>
            </a:r>
            <a:r>
              <a:rPr lang="en-US" altLang="es-AR" sz="1400" b="1" dirty="0" smtClean="0">
                <a:solidFill>
                  <a:srgbClr val="00577A"/>
                </a:solidFill>
                <a:latin typeface="Myriad Pro" pitchFamily="34" charset="0"/>
              </a:rPr>
              <a:t>process. </a:t>
            </a:r>
            <a:r>
              <a:rPr lang="en-US" altLang="es-AR" sz="1400" dirty="0" smtClean="0">
                <a:solidFill>
                  <a:srgbClr val="00577A"/>
                </a:solidFill>
                <a:latin typeface="Myriad Pro" pitchFamily="34" charset="0"/>
              </a:rPr>
              <a:t>(Technical reliability test </a:t>
            </a:r>
            <a:r>
              <a:rPr lang="en-US" altLang="es-AR" sz="1400" dirty="0" smtClean="0">
                <a:solidFill>
                  <a:srgbClr val="00577A"/>
                </a:solidFill>
                <a:latin typeface="Myriad Pro" pitchFamily="34" charset="0"/>
              </a:rPr>
              <a:t>and inspection field trial)</a:t>
            </a: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endParaRPr lang="en-US" altLang="es-AR" sz="1600" dirty="0">
              <a:solidFill>
                <a:srgbClr val="00577A"/>
              </a:solidFill>
              <a:latin typeface="Myriad Pro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55575" y="467380"/>
            <a:ext cx="7710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2000" b="1" i="1" dirty="0">
              <a:solidFill>
                <a:srgbClr val="009ADA"/>
              </a:solidFill>
              <a:latin typeface="Myriad Pro Light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5575" y="467380"/>
            <a:ext cx="810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9ADA"/>
                </a:solidFill>
                <a:latin typeface="Myriad Pro Light" pitchFamily="34" charset="0"/>
              </a:rPr>
              <a:t>Unattended monitoring system for spent fuel transfers at the </a:t>
            </a:r>
            <a:r>
              <a:rPr lang="en-US" i="1" dirty="0" err="1" smtClean="0">
                <a:solidFill>
                  <a:srgbClr val="009ADA"/>
                </a:solidFill>
                <a:latin typeface="Myriad Pro Light" pitchFamily="34" charset="0"/>
              </a:rPr>
              <a:t>Embalse</a:t>
            </a:r>
            <a:r>
              <a:rPr lang="en-US" i="1" dirty="0" smtClean="0">
                <a:solidFill>
                  <a:srgbClr val="009ADA"/>
                </a:solidFill>
                <a:latin typeface="Myriad Pro Light" pitchFamily="34" charset="0"/>
              </a:rPr>
              <a:t> NPP</a:t>
            </a:r>
            <a:endParaRPr lang="en-US" i="1" dirty="0">
              <a:solidFill>
                <a:srgbClr val="009ADA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57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7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755575" y="188640"/>
            <a:ext cx="771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rgbClr val="00577A"/>
                </a:solidFill>
                <a:latin typeface="Myriad Pro Light" pitchFamily="34" charset="0"/>
              </a:rPr>
              <a:t>Cooperation</a:t>
            </a:r>
            <a:endParaRPr lang="en-US" sz="2200" i="1" dirty="0">
              <a:solidFill>
                <a:srgbClr val="00577A"/>
              </a:solidFill>
              <a:latin typeface="Myriad Pro Light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55575" y="467380"/>
            <a:ext cx="7710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2000" b="1" i="1" dirty="0">
              <a:solidFill>
                <a:srgbClr val="009ADA"/>
              </a:solidFill>
              <a:latin typeface="Myriad Pro Light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5575" y="467380"/>
            <a:ext cx="810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9ADA"/>
                </a:solidFill>
                <a:latin typeface="Myriad Pro Light" pitchFamily="34" charset="0"/>
              </a:rPr>
              <a:t>Unattended monitoring system for spent fuel transfers at the </a:t>
            </a:r>
            <a:r>
              <a:rPr lang="en-US" i="1" dirty="0" err="1" smtClean="0">
                <a:solidFill>
                  <a:srgbClr val="009ADA"/>
                </a:solidFill>
                <a:latin typeface="Myriad Pro Light" pitchFamily="34" charset="0"/>
              </a:rPr>
              <a:t>Embalse</a:t>
            </a:r>
            <a:r>
              <a:rPr lang="en-US" i="1" dirty="0" smtClean="0">
                <a:solidFill>
                  <a:srgbClr val="009ADA"/>
                </a:solidFill>
                <a:latin typeface="Myriad Pro Light" pitchFamily="34" charset="0"/>
              </a:rPr>
              <a:t> NPP</a:t>
            </a:r>
            <a:endParaRPr lang="en-US" i="1" dirty="0">
              <a:solidFill>
                <a:srgbClr val="009ADA"/>
              </a:solidFill>
              <a:latin typeface="Myriad Pro Light" pitchFamily="34" charset="0"/>
            </a:endParaRPr>
          </a:p>
        </p:txBody>
      </p:sp>
      <p:pic>
        <p:nvPicPr>
          <p:cNvPr id="9" name="8 Imagen" descr="Descripción: http://images.slideplayer.com/12/3440711/slides/slide_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9" t="56300" r="9792" b="3311"/>
          <a:stretch>
            <a:fillRect/>
          </a:stretch>
        </p:blipFill>
        <p:spPr bwMode="auto">
          <a:xfrm>
            <a:off x="248093" y="1133316"/>
            <a:ext cx="4000784" cy="276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803" y="1124744"/>
            <a:ext cx="4407677" cy="27916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CuadroTexto"/>
          <p:cNvSpPr txBox="1"/>
          <p:nvPr/>
        </p:nvSpPr>
        <p:spPr>
          <a:xfrm>
            <a:off x="1" y="4005064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877AD"/>
              </a:buClr>
              <a:buSzPct val="145000"/>
              <a:buFont typeface="Arial" panose="020B0604020202020204" pitchFamily="34" charset="0"/>
              <a:buChar char="•"/>
            </a:pPr>
            <a:r>
              <a:rPr lang="en-US" altLang="es-AR" dirty="0" smtClean="0">
                <a:solidFill>
                  <a:srgbClr val="00577A"/>
                </a:solidFill>
                <a:latin typeface="Myriad Pro" pitchFamily="34" charset="0"/>
              </a:rPr>
              <a:t>Safeguards systems were designed </a:t>
            </a:r>
            <a:r>
              <a:rPr lang="en-US" altLang="es-AR" b="1" dirty="0" smtClean="0">
                <a:solidFill>
                  <a:srgbClr val="00577A"/>
                </a:solidFill>
                <a:latin typeface="Myriad Pro" pitchFamily="34" charset="0"/>
              </a:rPr>
              <a:t>combining</a:t>
            </a:r>
            <a:r>
              <a:rPr lang="en-US" altLang="es-AR" dirty="0" smtClean="0">
                <a:solidFill>
                  <a:srgbClr val="00577A"/>
                </a:solidFill>
                <a:latin typeface="Myriad Pro" pitchFamily="34" charset="0"/>
              </a:rPr>
              <a:t> </a:t>
            </a:r>
            <a:r>
              <a:rPr lang="en-US" altLang="es-AR" b="1" dirty="0" smtClean="0">
                <a:solidFill>
                  <a:srgbClr val="00577A"/>
                </a:solidFill>
                <a:latin typeface="Myriad Pro" pitchFamily="34" charset="0"/>
              </a:rPr>
              <a:t>Non-destructive </a:t>
            </a:r>
            <a:r>
              <a:rPr lang="en-US" altLang="es-AR" b="1" dirty="0">
                <a:solidFill>
                  <a:srgbClr val="00577A"/>
                </a:solidFill>
                <a:latin typeface="Myriad Pro" pitchFamily="34" charset="0"/>
              </a:rPr>
              <a:t>Assay (NDA</a:t>
            </a:r>
            <a:r>
              <a:rPr lang="en-US" altLang="es-AR" dirty="0">
                <a:solidFill>
                  <a:srgbClr val="00577A"/>
                </a:solidFill>
                <a:latin typeface="Myriad Pro" pitchFamily="34" charset="0"/>
              </a:rPr>
              <a:t>) measurements, </a:t>
            </a:r>
            <a:r>
              <a:rPr lang="en-US" altLang="es-AR" b="1" dirty="0">
                <a:solidFill>
                  <a:srgbClr val="00577A"/>
                </a:solidFill>
                <a:latin typeface="Myriad Pro" pitchFamily="34" charset="0"/>
              </a:rPr>
              <a:t>remote </a:t>
            </a:r>
            <a:r>
              <a:rPr lang="en-US" altLang="es-AR" b="1" dirty="0" smtClean="0">
                <a:solidFill>
                  <a:srgbClr val="00577A"/>
                </a:solidFill>
                <a:latin typeface="Myriad Pro" pitchFamily="34" charset="0"/>
              </a:rPr>
              <a:t>monitoring (surveillance) </a:t>
            </a:r>
            <a:r>
              <a:rPr lang="en-US" altLang="es-AR" b="1" dirty="0">
                <a:solidFill>
                  <a:srgbClr val="00577A"/>
                </a:solidFill>
                <a:latin typeface="Myriad Pro" pitchFamily="34" charset="0"/>
              </a:rPr>
              <a:t>and containment measures</a:t>
            </a:r>
            <a:r>
              <a:rPr lang="en-US" altLang="es-AR" dirty="0">
                <a:solidFill>
                  <a:srgbClr val="00577A"/>
                </a:solidFill>
                <a:latin typeface="Myriad Pro" pitchFamily="34" charset="0"/>
              </a:rPr>
              <a:t>. </a:t>
            </a:r>
            <a:endParaRPr lang="en-US" altLang="es-AR" dirty="0" smtClean="0">
              <a:solidFill>
                <a:srgbClr val="00577A"/>
              </a:solidFill>
              <a:latin typeface="Myriad Pro" pitchFamily="34" charset="0"/>
            </a:endParaRPr>
          </a:p>
          <a:p>
            <a:pPr marL="285750" indent="-285750">
              <a:buClr>
                <a:srgbClr val="4877AD"/>
              </a:buClr>
              <a:buSzPct val="145000"/>
              <a:buFont typeface="Arial" panose="020B0604020202020204" pitchFamily="34" charset="0"/>
              <a:buChar char="•"/>
            </a:pPr>
            <a:endParaRPr lang="en-US" altLang="es-AR" dirty="0" smtClean="0">
              <a:solidFill>
                <a:srgbClr val="00577A"/>
              </a:solidFill>
              <a:latin typeface="Myriad Pro" pitchFamily="34" charset="0"/>
            </a:endParaRPr>
          </a:p>
          <a:p>
            <a:pPr marL="285750" indent="-285750">
              <a:buClr>
                <a:srgbClr val="4877AD"/>
              </a:buClr>
              <a:buSzPct val="145000"/>
              <a:buFont typeface="Arial" panose="020B0604020202020204" pitchFamily="34" charset="0"/>
              <a:buChar char="•"/>
            </a:pPr>
            <a:r>
              <a:rPr lang="en-US" altLang="es-AR" b="1" dirty="0" smtClean="0">
                <a:solidFill>
                  <a:srgbClr val="00577A"/>
                </a:solidFill>
                <a:latin typeface="Myriad Pro" pitchFamily="34" charset="0"/>
              </a:rPr>
              <a:t>joint </a:t>
            </a:r>
            <a:r>
              <a:rPr lang="en-US" altLang="es-AR" b="1" dirty="0">
                <a:solidFill>
                  <a:srgbClr val="00577A"/>
                </a:solidFill>
                <a:latin typeface="Myriad Pro" pitchFamily="34" charset="0"/>
              </a:rPr>
              <a:t>use procedures </a:t>
            </a:r>
            <a:r>
              <a:rPr lang="en-US" altLang="es-AR" dirty="0">
                <a:solidFill>
                  <a:srgbClr val="00577A"/>
                </a:solidFill>
                <a:latin typeface="Myriad Pro" pitchFamily="34" charset="0"/>
              </a:rPr>
              <a:t>were written to ensure facility operators, State authorities and international inspectors work in a coordinated manner </a:t>
            </a:r>
            <a:r>
              <a:rPr lang="en-US" altLang="es-AR" dirty="0" smtClean="0">
                <a:solidFill>
                  <a:srgbClr val="00577A"/>
                </a:solidFill>
                <a:latin typeface="Myriad Pro" pitchFamily="34" charset="0"/>
              </a:rPr>
              <a:t>while they are </a:t>
            </a:r>
            <a:r>
              <a:rPr lang="en-US" altLang="es-AR" dirty="0">
                <a:solidFill>
                  <a:srgbClr val="00577A"/>
                </a:solidFill>
                <a:latin typeface="Myriad Pro" pitchFamily="34" charset="0"/>
              </a:rPr>
              <a:t>in the </a:t>
            </a:r>
            <a:r>
              <a:rPr lang="en-US" altLang="es-AR" dirty="0" smtClean="0">
                <a:solidFill>
                  <a:srgbClr val="00577A"/>
                </a:solidFill>
                <a:latin typeface="Myriad Pro" pitchFamily="34" charset="0"/>
              </a:rPr>
              <a:t>field.</a:t>
            </a:r>
            <a:endParaRPr lang="es-ES" altLang="es-AR" b="1" dirty="0">
              <a:solidFill>
                <a:srgbClr val="00577A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18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7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755575" y="188640"/>
            <a:ext cx="771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rgbClr val="00577A"/>
                </a:solidFill>
                <a:latin typeface="Myriad Pro Light" pitchFamily="34" charset="0"/>
              </a:rPr>
              <a:t>Cooperation</a:t>
            </a:r>
            <a:endParaRPr lang="en-US" sz="2200" i="1" dirty="0">
              <a:solidFill>
                <a:srgbClr val="00577A"/>
              </a:solidFill>
              <a:latin typeface="Myriad Pro Light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" y="836712"/>
            <a:ext cx="622367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r>
              <a:rPr lang="en-US" altLang="es-AR" sz="1600" b="1" dirty="0" err="1">
                <a:solidFill>
                  <a:srgbClr val="00577A"/>
                </a:solidFill>
                <a:latin typeface="Myriad Pro" pitchFamily="34" charset="0"/>
              </a:rPr>
              <a:t>Atucha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 I NPP is a Siemens-KWU on-load refueling power </a:t>
            </a:r>
            <a:r>
              <a:rPr lang="en-US" altLang="es-AR" sz="1600" b="1" dirty="0" smtClean="0">
                <a:solidFill>
                  <a:srgbClr val="00577A"/>
                </a:solidFill>
                <a:latin typeface="Myriad Pro" pitchFamily="34" charset="0"/>
              </a:rPr>
              <a:t>reactor</a:t>
            </a: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. It 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uses slightly enriched </a:t>
            </a: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uranium as fuel 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and heavy water </a:t>
            </a: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as 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coolant and moderator. </a:t>
            </a:r>
            <a:endParaRPr lang="en-US" altLang="es-AR" sz="1600" dirty="0" smtClean="0">
              <a:solidFill>
                <a:srgbClr val="00577A"/>
              </a:solidFill>
              <a:latin typeface="Myriad Pro" pitchFamily="34" charset="0"/>
            </a:endParaRP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endParaRPr lang="en-US" altLang="es-AR" sz="1600" dirty="0">
              <a:solidFill>
                <a:srgbClr val="00577A"/>
              </a:solidFill>
              <a:latin typeface="Myriad Pro" pitchFamily="34" charset="0"/>
            </a:endParaRP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New dry storage is composed 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of 316 silos with each silo containing a canister for nine fuel assemblies. </a:t>
            </a:r>
            <a:r>
              <a:rPr lang="en-US" altLang="es-AR" sz="1600" b="1" dirty="0" smtClean="0">
                <a:solidFill>
                  <a:srgbClr val="00577A"/>
                </a:solidFill>
                <a:latin typeface="Myriad Pro" pitchFamily="34" charset="0"/>
              </a:rPr>
              <a:t>Relatively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high expected anticipated dose rates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.</a:t>
            </a: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endParaRPr lang="en-US" altLang="es-AR" sz="1600" dirty="0" smtClean="0">
              <a:solidFill>
                <a:srgbClr val="00577A"/>
              </a:solidFill>
              <a:latin typeface="Myriad Pro" pitchFamily="34" charset="0"/>
            </a:endParaRP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In order to assure </a:t>
            </a:r>
            <a:r>
              <a:rPr lang="en-US" altLang="es-AR" sz="1600" b="1" dirty="0" err="1" smtClean="0">
                <a:solidFill>
                  <a:srgbClr val="00577A"/>
                </a:solidFill>
                <a:latin typeface="Myriad Pro" pitchFamily="34" charset="0"/>
              </a:rPr>
              <a:t>CoK</a:t>
            </a: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, 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the IAEA floated the idea of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a laser system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 that would monitor the movement of canisters into each silo in the form of a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Laser Curtain for Containment (LCCT)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 </a:t>
            </a:r>
            <a:r>
              <a:rPr lang="en-US" altLang="es-AR" sz="1600" b="1" dirty="0" smtClean="0">
                <a:solidFill>
                  <a:srgbClr val="00577A"/>
                </a:solidFill>
                <a:latin typeface="Myriad Pro" pitchFamily="34" charset="0"/>
              </a:rPr>
              <a:t>system.</a:t>
            </a: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endParaRPr lang="en-US" altLang="es-AR" sz="1600" dirty="0" smtClean="0">
              <a:solidFill>
                <a:srgbClr val="00577A"/>
              </a:solidFill>
              <a:latin typeface="Myriad Pro" pitchFamily="34" charset="0"/>
            </a:endParaRP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The</a:t>
            </a:r>
            <a:r>
              <a:rPr lang="en-US" altLang="es-AR" sz="1600" b="1" dirty="0" smtClean="0">
                <a:solidFill>
                  <a:srgbClr val="00577A"/>
                </a:solidFill>
                <a:latin typeface="Myriad Pro" pitchFamily="34" charset="0"/>
              </a:rPr>
              <a:t>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LCCT 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is being developed by the I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AEA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 with the technical assistance of the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European Commission’s Joint Research Center in </a:t>
            </a:r>
            <a:r>
              <a:rPr lang="en-US" altLang="es-AR" sz="1600" b="1" dirty="0" err="1">
                <a:solidFill>
                  <a:srgbClr val="00577A"/>
                </a:solidFill>
                <a:latin typeface="Myriad Pro" pitchFamily="34" charset="0"/>
              </a:rPr>
              <a:t>Ispra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 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and with support of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ABACC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 and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Argentina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 under its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member state support </a:t>
            </a:r>
            <a:r>
              <a:rPr lang="en-US" altLang="es-AR" sz="1600" b="1" dirty="0" err="1">
                <a:solidFill>
                  <a:srgbClr val="00577A"/>
                </a:solidFill>
                <a:latin typeface="Myriad Pro" pitchFamily="34" charset="0"/>
              </a:rPr>
              <a:t>programme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. </a:t>
            </a:r>
            <a:endParaRPr lang="en-US" altLang="es-AR" sz="1600" dirty="0" smtClean="0">
              <a:solidFill>
                <a:srgbClr val="00577A"/>
              </a:solidFill>
              <a:latin typeface="Myriad Pro" pitchFamily="34" charset="0"/>
            </a:endParaRP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endParaRPr lang="en-US" altLang="es-AR" sz="1600" dirty="0">
              <a:solidFill>
                <a:srgbClr val="00577A"/>
              </a:solidFill>
              <a:latin typeface="Myriad Pro" pitchFamily="34" charset="0"/>
            </a:endParaRPr>
          </a:p>
          <a:p>
            <a:pPr marL="800100" lvl="1" indent="-342900">
              <a:buClr>
                <a:srgbClr val="4877AD"/>
              </a:buClr>
              <a:buSzPct val="145000"/>
              <a:buFont typeface="Courier New" panose="02070309020205020404" pitchFamily="49" charset="0"/>
              <a:buChar char="o"/>
            </a:pPr>
            <a:r>
              <a:rPr lang="en-US" altLang="es-AR" sz="1400" b="1" dirty="0" smtClean="0">
                <a:solidFill>
                  <a:srgbClr val="00577A"/>
                </a:solidFill>
                <a:latin typeface="Myriad Pro" pitchFamily="34" charset="0"/>
              </a:rPr>
              <a:t>Extensive </a:t>
            </a:r>
            <a:r>
              <a:rPr lang="en-US" altLang="es-AR" sz="1400" b="1" dirty="0">
                <a:solidFill>
                  <a:srgbClr val="00577A"/>
                </a:solidFill>
                <a:latin typeface="Myriad Pro" pitchFamily="34" charset="0"/>
              </a:rPr>
              <a:t>field tests under real conditions </a:t>
            </a:r>
            <a:r>
              <a:rPr lang="en-US" altLang="es-AR" sz="1400" dirty="0" smtClean="0">
                <a:solidFill>
                  <a:srgbClr val="00577A"/>
                </a:solidFill>
                <a:latin typeface="Myriad Pro" pitchFamily="34" charset="0"/>
              </a:rPr>
              <a:t>are conducted</a:t>
            </a:r>
            <a:r>
              <a:rPr lang="en-US" altLang="es-AR" sz="1400" dirty="0">
                <a:solidFill>
                  <a:srgbClr val="00577A"/>
                </a:solidFill>
                <a:latin typeface="Myriad Pro" pitchFamily="34" charset="0"/>
              </a:rPr>
              <a:t>. </a:t>
            </a:r>
            <a:r>
              <a:rPr lang="en-US" altLang="es-AR" sz="1400" dirty="0" smtClean="0">
                <a:solidFill>
                  <a:srgbClr val="00577A"/>
                </a:solidFill>
                <a:latin typeface="Myriad Pro" pitchFamily="34" charset="0"/>
              </a:rPr>
              <a:t>Argentina </a:t>
            </a:r>
            <a:r>
              <a:rPr lang="en-US" altLang="es-AR" sz="1400" dirty="0">
                <a:solidFill>
                  <a:srgbClr val="00577A"/>
                </a:solidFill>
                <a:latin typeface="Myriad Pro" pitchFamily="34" charset="0"/>
              </a:rPr>
              <a:t>has made two of its facilities available for testing. </a:t>
            </a:r>
            <a:endParaRPr lang="en-US" altLang="es-AR" sz="1400" dirty="0" smtClean="0">
              <a:solidFill>
                <a:srgbClr val="00577A"/>
              </a:solidFill>
              <a:latin typeface="Myriad Pro" pitchFamily="34" charset="0"/>
            </a:endParaRPr>
          </a:p>
          <a:p>
            <a:pPr marL="800100" lvl="1" indent="-342900">
              <a:buClr>
                <a:srgbClr val="4877AD"/>
              </a:buClr>
              <a:buSzPct val="145000"/>
              <a:buFont typeface="Courier New" panose="02070309020205020404" pitchFamily="49" charset="0"/>
              <a:buChar char="o"/>
            </a:pPr>
            <a:r>
              <a:rPr lang="en-US" altLang="es-AR" sz="1400" b="1" dirty="0" smtClean="0">
                <a:solidFill>
                  <a:srgbClr val="00577A"/>
                </a:solidFill>
                <a:latin typeface="Myriad Pro" pitchFamily="34" charset="0"/>
              </a:rPr>
              <a:t>LCCT </a:t>
            </a:r>
            <a:r>
              <a:rPr lang="en-US" altLang="es-AR" sz="1400" b="1" dirty="0">
                <a:solidFill>
                  <a:srgbClr val="00577A"/>
                </a:solidFill>
                <a:latin typeface="Myriad Pro" pitchFamily="34" charset="0"/>
              </a:rPr>
              <a:t>will not only have applications in Argentina </a:t>
            </a:r>
            <a:r>
              <a:rPr lang="en-US" altLang="es-AR" sz="1400" dirty="0" smtClean="0">
                <a:solidFill>
                  <a:srgbClr val="00577A"/>
                </a:solidFill>
                <a:latin typeface="Myriad Pro" pitchFamily="34" charset="0"/>
              </a:rPr>
              <a:t>…</a:t>
            </a:r>
            <a:endParaRPr lang="en-US" altLang="es-AR" sz="1400" dirty="0">
              <a:solidFill>
                <a:srgbClr val="00577A"/>
              </a:solidFill>
              <a:latin typeface="Myriad Pro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55575" y="467380"/>
            <a:ext cx="7710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2000" b="1" i="1" dirty="0">
              <a:solidFill>
                <a:srgbClr val="009ADA"/>
              </a:solidFill>
              <a:latin typeface="Myriad Pro Light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5575" y="467380"/>
            <a:ext cx="810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9ADA"/>
                </a:solidFill>
                <a:latin typeface="Myriad Pro Light" pitchFamily="34" charset="0"/>
              </a:rPr>
              <a:t>Dry storage at </a:t>
            </a:r>
            <a:r>
              <a:rPr lang="en-US" i="1" dirty="0" err="1">
                <a:solidFill>
                  <a:srgbClr val="009ADA"/>
                </a:solidFill>
                <a:latin typeface="Myriad Pro Light" pitchFamily="34" charset="0"/>
              </a:rPr>
              <a:t>Atucha</a:t>
            </a:r>
            <a:r>
              <a:rPr lang="en-US" i="1" dirty="0">
                <a:solidFill>
                  <a:srgbClr val="009ADA"/>
                </a:solidFill>
                <a:latin typeface="Myriad Pro Light" pitchFamily="34" charset="0"/>
              </a:rPr>
              <a:t> I Nuclear Power Plant - 2D laser curtain barrier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52"/>
          <a:stretch/>
        </p:blipFill>
        <p:spPr bwMode="auto">
          <a:xfrm>
            <a:off x="6223670" y="920649"/>
            <a:ext cx="2740818" cy="226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5"/>
          <a:stretch/>
        </p:blipFill>
        <p:spPr bwMode="auto">
          <a:xfrm>
            <a:off x="6223670" y="3197127"/>
            <a:ext cx="2736304" cy="244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60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7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755575" y="188640"/>
            <a:ext cx="771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rgbClr val="00577A"/>
                </a:solidFill>
                <a:latin typeface="Myriad Pro Light" pitchFamily="34" charset="0"/>
              </a:rPr>
              <a:t>Cooperation</a:t>
            </a:r>
            <a:endParaRPr lang="en-US" sz="2200" i="1" dirty="0">
              <a:solidFill>
                <a:srgbClr val="00577A"/>
              </a:solidFill>
              <a:latin typeface="Myriad Pro Light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5609" y="836712"/>
            <a:ext cx="891088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The Uranium Conversion Plant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 (DIOXITEK) is a commercial plant for the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production of natural uranium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 (NU)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dioxide from uranium ore concentrate 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(UOC) and the recycling of NU and low enriched uranium (LEU</a:t>
            </a: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). Campaigns 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for the recovery of uranium from scrap material </a:t>
            </a: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.</a:t>
            </a: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endParaRPr lang="en-US" altLang="es-AR" sz="1600" dirty="0">
              <a:solidFill>
                <a:srgbClr val="00577A"/>
              </a:solidFill>
              <a:latin typeface="Myriad Pro" pitchFamily="34" charset="0"/>
            </a:endParaRP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r>
              <a:rPr lang="en-US" altLang="es-AR" sz="1600" b="1" dirty="0" smtClean="0">
                <a:solidFill>
                  <a:srgbClr val="00577A"/>
                </a:solidFill>
                <a:latin typeface="Myriad Pro" pitchFamily="34" charset="0"/>
              </a:rPr>
              <a:t>Short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notice random inspections (SNRIs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) </a:t>
            </a: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allow 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for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full verification coverage 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of the nuclear material flow while employing </a:t>
            </a:r>
            <a:r>
              <a:rPr lang="en-US" altLang="es-AR" sz="1600" b="1" dirty="0">
                <a:solidFill>
                  <a:srgbClr val="00577A"/>
                </a:solidFill>
                <a:latin typeface="Myriad Pro" pitchFamily="34" charset="0"/>
              </a:rPr>
              <a:t>reduced inspectorate resources. </a:t>
            </a:r>
            <a:endParaRPr lang="en-US" altLang="es-AR" sz="1600" b="1" dirty="0" smtClean="0">
              <a:solidFill>
                <a:srgbClr val="00577A"/>
              </a:solidFill>
              <a:latin typeface="Myriad Pro" pitchFamily="34" charset="0"/>
            </a:endParaRP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endParaRPr lang="en-US" altLang="es-AR" sz="1600" b="1" dirty="0">
              <a:solidFill>
                <a:srgbClr val="00577A"/>
              </a:solidFill>
              <a:latin typeface="Myriad Pro" pitchFamily="34" charset="0"/>
            </a:endParaRP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The SNRI regime was first introduced in Argentina in 2007 at their fuel fabrication plant and again in 2018 at their conversion </a:t>
            </a: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facility.</a:t>
            </a: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endParaRPr lang="en-US" altLang="es-AR" sz="1600" dirty="0">
              <a:solidFill>
                <a:srgbClr val="00577A"/>
              </a:solidFill>
              <a:latin typeface="Myriad Pro" pitchFamily="34" charset="0"/>
            </a:endParaRPr>
          </a:p>
          <a:p>
            <a:pPr marL="342900" indent="-342900">
              <a:buClr>
                <a:srgbClr val="4877AD"/>
              </a:buClr>
              <a:buSzPct val="145000"/>
              <a:buFont typeface="Arial" pitchFamily="34" charset="0"/>
              <a:buChar char="•"/>
            </a:pP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To support </a:t>
            </a:r>
            <a:r>
              <a:rPr lang="en-US" altLang="es-AR" sz="1600" dirty="0">
                <a:solidFill>
                  <a:srgbClr val="00577A"/>
                </a:solidFill>
                <a:latin typeface="Myriad Pro" pitchFamily="34" charset="0"/>
              </a:rPr>
              <a:t>of </a:t>
            </a:r>
            <a:r>
              <a:rPr lang="en-US" altLang="es-AR" sz="1600" dirty="0" smtClean="0">
                <a:solidFill>
                  <a:srgbClr val="00577A"/>
                </a:solidFill>
                <a:latin typeface="Myriad Pro" pitchFamily="34" charset="0"/>
              </a:rPr>
              <a:t>SNRIs</a:t>
            </a:r>
          </a:p>
          <a:p>
            <a:pPr marL="800100" lvl="1" indent="-342900">
              <a:buClr>
                <a:srgbClr val="4877AD"/>
              </a:buClr>
              <a:buSzPct val="145000"/>
              <a:buFont typeface="Courier New" panose="02070309020205020404" pitchFamily="49" charset="0"/>
              <a:buChar char="o"/>
            </a:pPr>
            <a:r>
              <a:rPr lang="en-US" altLang="es-AR" sz="1400" dirty="0" smtClean="0">
                <a:solidFill>
                  <a:srgbClr val="00577A"/>
                </a:solidFill>
                <a:latin typeface="Myriad Pro" pitchFamily="34" charset="0"/>
              </a:rPr>
              <a:t>Near </a:t>
            </a:r>
            <a:r>
              <a:rPr lang="en-US" altLang="es-AR" sz="1400" dirty="0">
                <a:solidFill>
                  <a:srgbClr val="00577A"/>
                </a:solidFill>
                <a:latin typeface="Myriad Pro" pitchFamily="34" charset="0"/>
              </a:rPr>
              <a:t>real-time accountancy </a:t>
            </a:r>
            <a:r>
              <a:rPr lang="en-US" altLang="es-AR" sz="1400" dirty="0" smtClean="0">
                <a:solidFill>
                  <a:srgbClr val="00577A"/>
                </a:solidFill>
                <a:latin typeface="Myriad Pro" pitchFamily="34" charset="0"/>
              </a:rPr>
              <a:t>method -  </a:t>
            </a:r>
            <a:r>
              <a:rPr lang="en-US" altLang="es-AR" sz="1400" b="1" dirty="0" smtClean="0">
                <a:solidFill>
                  <a:srgbClr val="00577A"/>
                </a:solidFill>
                <a:latin typeface="Myriad Pro" pitchFamily="34" charset="0"/>
              </a:rPr>
              <a:t>“</a:t>
            </a:r>
            <a:r>
              <a:rPr lang="en-US" altLang="es-AR" sz="1400" b="1" dirty="0">
                <a:solidFill>
                  <a:srgbClr val="00577A"/>
                </a:solidFill>
                <a:latin typeface="Myriad Pro" pitchFamily="34" charset="0"/>
              </a:rPr>
              <a:t>mailbox” </a:t>
            </a:r>
            <a:r>
              <a:rPr lang="en-US" altLang="es-AR" sz="1400" b="1" dirty="0" smtClean="0">
                <a:solidFill>
                  <a:srgbClr val="00577A"/>
                </a:solidFill>
                <a:latin typeface="Myriad Pro" pitchFamily="34" charset="0"/>
              </a:rPr>
              <a:t>concept</a:t>
            </a:r>
          </a:p>
          <a:p>
            <a:pPr marL="800100" lvl="1" indent="-342900">
              <a:buClr>
                <a:srgbClr val="4877AD"/>
              </a:buClr>
              <a:buSzPct val="145000"/>
              <a:buFont typeface="Courier New" panose="02070309020205020404" pitchFamily="49" charset="0"/>
              <a:buChar char="o"/>
            </a:pPr>
            <a:r>
              <a:rPr lang="en-US" altLang="es-AR" sz="1400" dirty="0" smtClean="0">
                <a:solidFill>
                  <a:srgbClr val="00577A"/>
                </a:solidFill>
                <a:latin typeface="Myriad Pro" pitchFamily="34" charset="0"/>
              </a:rPr>
              <a:t>facility </a:t>
            </a:r>
            <a:r>
              <a:rPr lang="en-US" altLang="es-AR" sz="1400" dirty="0">
                <a:solidFill>
                  <a:srgbClr val="00577A"/>
                </a:solidFill>
                <a:latin typeface="Myriad Pro" pitchFamily="34" charset="0"/>
              </a:rPr>
              <a:t>operator </a:t>
            </a:r>
            <a:r>
              <a:rPr lang="en-US" altLang="es-AR" sz="1400" dirty="0" smtClean="0">
                <a:solidFill>
                  <a:srgbClr val="00577A"/>
                </a:solidFill>
                <a:latin typeface="Myriad Pro" pitchFamily="34" charset="0"/>
              </a:rPr>
              <a:t>- </a:t>
            </a:r>
            <a:r>
              <a:rPr lang="en-US" altLang="es-AR" sz="1400" b="1" dirty="0" smtClean="0">
                <a:solidFill>
                  <a:srgbClr val="00577A"/>
                </a:solidFill>
                <a:latin typeface="Myriad Pro" pitchFamily="34" charset="0"/>
              </a:rPr>
              <a:t>daily </a:t>
            </a:r>
            <a:r>
              <a:rPr lang="en-US" altLang="es-AR" sz="1400" b="1" dirty="0">
                <a:solidFill>
                  <a:srgbClr val="00577A"/>
                </a:solidFill>
                <a:latin typeface="Myriad Pro" pitchFamily="34" charset="0"/>
              </a:rPr>
              <a:t>declarations </a:t>
            </a:r>
            <a:r>
              <a:rPr lang="en-US" altLang="es-AR" sz="1400" dirty="0">
                <a:solidFill>
                  <a:srgbClr val="00577A"/>
                </a:solidFill>
                <a:latin typeface="Myriad Pro" pitchFamily="34" charset="0"/>
              </a:rPr>
              <a:t>on the flow of nuclear material, production, receipts and shipments. </a:t>
            </a:r>
            <a:endParaRPr lang="en-US" altLang="es-AR" sz="1400" dirty="0" smtClean="0">
              <a:solidFill>
                <a:srgbClr val="00577A"/>
              </a:solidFill>
              <a:latin typeface="Myriad Pro" pitchFamily="34" charset="0"/>
            </a:endParaRPr>
          </a:p>
          <a:p>
            <a:pPr>
              <a:buClr>
                <a:srgbClr val="4877AD"/>
              </a:buClr>
              <a:buSzPct val="145000"/>
            </a:pPr>
            <a:endParaRPr lang="en-US" altLang="es-AR" sz="1600" dirty="0" smtClean="0">
              <a:solidFill>
                <a:srgbClr val="00577A"/>
              </a:solidFill>
              <a:latin typeface="Myriad Pro" pitchFamily="34" charset="0"/>
            </a:endParaRPr>
          </a:p>
          <a:p>
            <a:pPr algn="ctr">
              <a:buClr>
                <a:srgbClr val="4877AD"/>
              </a:buClr>
              <a:buSzPct val="145000"/>
            </a:pPr>
            <a:r>
              <a:rPr lang="en-US" altLang="es-AR" b="1" dirty="0" smtClean="0">
                <a:solidFill>
                  <a:srgbClr val="00577A"/>
                </a:solidFill>
                <a:latin typeface="Myriad Pro" pitchFamily="34" charset="0"/>
              </a:rPr>
              <a:t>The </a:t>
            </a:r>
            <a:r>
              <a:rPr lang="en-US" altLang="es-AR" b="1" dirty="0">
                <a:solidFill>
                  <a:srgbClr val="00577A"/>
                </a:solidFill>
                <a:latin typeface="Myriad Pro" pitchFamily="34" charset="0"/>
              </a:rPr>
              <a:t>SNRI procedure was successfully verified </a:t>
            </a:r>
            <a:r>
              <a:rPr lang="en-US" altLang="es-AR" dirty="0">
                <a:solidFill>
                  <a:srgbClr val="00577A"/>
                </a:solidFill>
                <a:latin typeface="Myriad Pro" pitchFamily="34" charset="0"/>
              </a:rPr>
              <a:t>during a </a:t>
            </a:r>
            <a:r>
              <a:rPr lang="en-US" altLang="es-AR" b="1" dirty="0">
                <a:solidFill>
                  <a:srgbClr val="00577A"/>
                </a:solidFill>
                <a:latin typeface="Myriad Pro" pitchFamily="34" charset="0"/>
              </a:rPr>
              <a:t>trial</a:t>
            </a:r>
            <a:r>
              <a:rPr lang="en-US" altLang="es-AR" dirty="0">
                <a:solidFill>
                  <a:srgbClr val="00577A"/>
                </a:solidFill>
                <a:latin typeface="Myriad Pro" pitchFamily="34" charset="0"/>
              </a:rPr>
              <a:t> carried out in </a:t>
            </a:r>
            <a:r>
              <a:rPr lang="en-US" altLang="es-AR" b="1" dirty="0">
                <a:solidFill>
                  <a:srgbClr val="00577A"/>
                </a:solidFill>
                <a:latin typeface="Myriad Pro" pitchFamily="34" charset="0"/>
              </a:rPr>
              <a:t>2017</a:t>
            </a:r>
            <a:r>
              <a:rPr lang="en-US" altLang="es-AR" dirty="0">
                <a:solidFill>
                  <a:srgbClr val="00577A"/>
                </a:solidFill>
                <a:latin typeface="Myriad Pro" pitchFamily="34" charset="0"/>
              </a:rPr>
              <a:t>. The findings and lessons learned led to improvements in the procedure, mailbox scope and other elements of the procedure being implemented during routine implementation.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55575" y="467380"/>
            <a:ext cx="7710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2000" b="1" i="1" dirty="0">
              <a:solidFill>
                <a:srgbClr val="009ADA"/>
              </a:solidFill>
              <a:latin typeface="Myriad Pro Light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5575" y="467380"/>
            <a:ext cx="810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9ADA"/>
                </a:solidFill>
                <a:latin typeface="Myriad Pro Light" pitchFamily="34" charset="0"/>
              </a:rPr>
              <a:t>Conversion facilities – SNRI</a:t>
            </a:r>
          </a:p>
        </p:txBody>
      </p:sp>
    </p:spTree>
    <p:extLst>
      <p:ext uri="{BB962C8B-B14F-4D97-AF65-F5344CB8AC3E}">
        <p14:creationId xmlns:p14="http://schemas.microsoft.com/office/powerpoint/2010/main" val="420167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7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1416</Words>
  <Application>Microsoft Office PowerPoint</Application>
  <PresentationFormat>Presentación en pantalla (4:3)</PresentationFormat>
  <Paragraphs>151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support</dc:creator>
  <cp:lastModifiedBy>pardo_leonardo@hotmail.com</cp:lastModifiedBy>
  <cp:revision>103</cp:revision>
  <dcterms:created xsi:type="dcterms:W3CDTF">2015-05-05T17:54:34Z</dcterms:created>
  <dcterms:modified xsi:type="dcterms:W3CDTF">2018-10-21T02:40:14Z</dcterms:modified>
</cp:coreProperties>
</file>