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35" autoAdjust="0"/>
    <p:restoredTop sz="94660" autoAdjust="0"/>
  </p:normalViewPr>
  <p:slideViewPr>
    <p:cSldViewPr snapToGrid="0">
      <p:cViewPr>
        <p:scale>
          <a:sx n="30" d="100"/>
          <a:sy n="30" d="100"/>
        </p:scale>
        <p:origin x="-444" y="240"/>
      </p:cViewPr>
      <p:guideLst>
        <p:guide orient="horz" pos="13481"/>
        <p:guide pos="9535"/>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pPr/>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pPr/>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pPr/>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pPr/>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pPr/>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pPr/>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pPr/>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pPr/>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pPr/>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pPr/>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pPr/>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pPr/>
              <a:t>10/7/2018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pPr/>
              <a:t>‹N°›</a:t>
            </a:fld>
            <a:endParaRPr lang="en-US"/>
          </a:p>
        </p:txBody>
      </p:sp>
    </p:spTree>
    <p:extLst>
      <p:ext uri="{BB962C8B-B14F-4D97-AF65-F5344CB8AC3E}">
        <p14:creationId xmlns:p14="http://schemas.microsoft.com/office/powerpoint/2010/main" xmlns=""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Text Box 242"/>
          <p:cNvSpPr txBox="1">
            <a:spLocks noChangeArrowheads="1"/>
          </p:cNvSpPr>
          <p:nvPr/>
        </p:nvSpPr>
        <p:spPr bwMode="auto">
          <a:xfrm>
            <a:off x="0" y="6810707"/>
            <a:ext cx="14252028" cy="10175093"/>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pPr>
            <a:r>
              <a:rPr lang="en-US" sz="3600" dirty="0" smtClean="0">
                <a:latin typeface="+mn-lt"/>
              </a:rPr>
              <a:t>Algeria has fully supported the implementation of safeguards, as required</a:t>
            </a:r>
          </a:p>
          <a:p>
            <a:pPr algn="just">
              <a:lnSpc>
                <a:spcPct val="120000"/>
              </a:lnSpc>
            </a:pPr>
            <a:r>
              <a:rPr lang="en-US" sz="3600" dirty="0" smtClean="0">
                <a:latin typeface="+mn-lt"/>
              </a:rPr>
              <a:t>by its Comprehensive Safeguards Agreement (CSA) with the IAEA since</a:t>
            </a:r>
          </a:p>
          <a:p>
            <a:pPr algn="just">
              <a:lnSpc>
                <a:spcPct val="120000"/>
              </a:lnSpc>
            </a:pPr>
            <a:r>
              <a:rPr lang="en-US" sz="3600" dirty="0" smtClean="0">
                <a:latin typeface="+mn-lt"/>
              </a:rPr>
              <a:t>1996 </a:t>
            </a:r>
            <a:r>
              <a:rPr lang="en-US" sz="3600" dirty="0" smtClean="0"/>
              <a:t>INFCIRC 531 [1]</a:t>
            </a:r>
            <a:r>
              <a:rPr lang="en-US" sz="3600" dirty="0" smtClean="0">
                <a:latin typeface="+mn-lt"/>
              </a:rPr>
              <a:t> . The Atomic Energy Commission (COMENA) is designated as the competent authority for the implementation of this agreement, indeed COMENA is responsible for Safety, Security and Safeguards. The control and the accountancy of nuclear material is part of the requirements of the CSA, COMENA periodically holds, through its State System of Accounting for and Control (SSAC) [2], an exhaustive inventory of its materials and record changes in that inventory between inventory periods. COMENA has established the Safeguards Laboratory (SGL) as a technical support structure, which provides technical capabilities to SSAC, through the put in place and application of non-destructive assay (NDA) techniques  related to the activities of inspections, verification and control of nuclear materials.</a:t>
            </a:r>
          </a:p>
          <a:p>
            <a:pPr algn="just">
              <a:lnSpc>
                <a:spcPct val="120000"/>
              </a:lnSpc>
            </a:pPr>
            <a:r>
              <a:rPr lang="fr-FR" sz="3200" dirty="0" smtClean="0"/>
              <a:t> </a:t>
            </a:r>
            <a:endParaRPr lang="en-US" altLang="ja-JP" sz="3200" dirty="0">
              <a:solidFill>
                <a:schemeClr val="tx1">
                  <a:lumMod val="75000"/>
                  <a:lumOff val="25000"/>
                </a:schemeClr>
              </a:solidFill>
              <a:latin typeface="+mn-lt"/>
              <a:ea typeface="ＭＳ Ｐゴシック" charset="-128"/>
            </a:endParaRPr>
          </a:p>
        </p:txBody>
      </p:sp>
      <p:sp>
        <p:nvSpPr>
          <p:cNvPr id="17" name="Text Box 248"/>
          <p:cNvSpPr txBox="1">
            <a:spLocks noChangeArrowheads="1"/>
          </p:cNvSpPr>
          <p:nvPr/>
        </p:nvSpPr>
        <p:spPr bwMode="auto">
          <a:xfrm>
            <a:off x="0" y="5938045"/>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18" name="Text Box 263"/>
          <p:cNvSpPr txBox="1">
            <a:spLocks noChangeArrowheads="1"/>
          </p:cNvSpPr>
          <p:nvPr/>
        </p:nvSpPr>
        <p:spPr bwMode="auto">
          <a:xfrm>
            <a:off x="14677034" y="6022896"/>
            <a:ext cx="14400000" cy="997196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lnSpc>
                <a:spcPct val="125000"/>
              </a:lnSpc>
            </a:pPr>
            <a:r>
              <a:rPr lang="en-US" sz="3600" dirty="0" smtClean="0"/>
              <a:t>For consolidation and updating the national inventory of nuclear materials used outside the fuel cycle, several campaigns of verification and control are undertaken  throughout the national territory . </a:t>
            </a:r>
            <a:r>
              <a:rPr lang="en-US" sz="3600" dirty="0" smtClean="0">
                <a:latin typeface="+mn-lt"/>
              </a:rPr>
              <a:t>Challenges and difficulties are encountered during field inspection for companies located in south of Algeria. More time to do a real physical inventory verification (PIV) for device with Depleted Uranium and radiological sources information, usually Illegible nameplate (mass of DU), absence of documents for old device and no record keeping, sometimes the weights of the DU declared by the users are wrong, a possible correction of the mass requires investigation by using international catalog of sealed radioactive sources (</a:t>
            </a:r>
            <a:r>
              <a:rPr lang="en-US" sz="3600" b="1" dirty="0" smtClean="0">
                <a:latin typeface="+mn-lt"/>
              </a:rPr>
              <a:t>IAEA website and suppliers</a:t>
            </a:r>
            <a:r>
              <a:rPr lang="en-US" sz="3600" dirty="0" smtClean="0">
                <a:latin typeface="+mn-lt"/>
              </a:rPr>
              <a:t>). Sometimes the measurement is difficult at the field, in this issue the item (device) will be transferred to the safeguards laboratory for advanced gamma spectrometry analyzes.</a:t>
            </a:r>
          </a:p>
          <a:p>
            <a:pPr algn="just">
              <a:lnSpc>
                <a:spcPct val="125000"/>
              </a:lnSpc>
            </a:pPr>
            <a:endParaRPr lang="en-US" altLang="zh-CN" sz="3600" dirty="0">
              <a:latin typeface="+mn-lt"/>
              <a:ea typeface="ＭＳ Ｐゴシック" charset="-128"/>
            </a:endParaRPr>
          </a:p>
        </p:txBody>
      </p:sp>
      <p:sp>
        <p:nvSpPr>
          <p:cNvPr id="25" name="Text Box 248"/>
          <p:cNvSpPr txBox="1">
            <a:spLocks noChangeArrowheads="1"/>
          </p:cNvSpPr>
          <p:nvPr/>
        </p:nvSpPr>
        <p:spPr bwMode="auto">
          <a:xfrm>
            <a:off x="0" y="24329729"/>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INSPECTIONS</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0" y="25193295"/>
            <a:ext cx="14220497" cy="21550515"/>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pPr>
            <a:r>
              <a:rPr lang="en-US" sz="3600" dirty="0" smtClean="0">
                <a:latin typeface="+mn-lt"/>
              </a:rPr>
              <a:t>  Conducting inspections at level</a:t>
            </a:r>
            <a:r>
              <a:rPr lang="en-US" sz="3600" smtClean="0">
                <a:latin typeface="+mn-lt"/>
              </a:rPr>
              <a:t>, </a:t>
            </a:r>
            <a:r>
              <a:rPr lang="en-US" sz="3600" smtClean="0">
                <a:latin typeface="+mn-lt"/>
              </a:rPr>
              <a:t>nuclear facilities </a:t>
            </a:r>
            <a:r>
              <a:rPr lang="en-US" sz="3600" dirty="0" smtClean="0">
                <a:latin typeface="+mn-lt"/>
              </a:rPr>
              <a:t>and location out facility (LOF) is different relative to, the size of facilities, type and status of the nuclear material and the activities. The conduct of national inspections is limited at the fresh fuel material balance areas for two research reactors, and at LOFs. Activities of inspections require the use of non-destructive assay technologies and inspection methods and plan. nuclear material covered by LOF is essentially depleted uranium used as shielding in </a:t>
            </a:r>
            <a:r>
              <a:rPr lang="en-US" sz="3600" dirty="0" err="1" smtClean="0">
                <a:latin typeface="+mn-lt"/>
              </a:rPr>
              <a:t>gammagraphie</a:t>
            </a:r>
            <a:r>
              <a:rPr lang="en-US" sz="3600" dirty="0" smtClean="0">
                <a:latin typeface="+mn-lt"/>
              </a:rPr>
              <a:t> equipments. </a:t>
            </a:r>
            <a:r>
              <a:rPr lang="en-US" sz="3600" dirty="0" smtClean="0"/>
              <a:t>Those equipment are used by the various operators (company), </a:t>
            </a:r>
            <a:r>
              <a:rPr lang="en-US" sz="3600" dirty="0" smtClean="0">
                <a:latin typeface="+mn-lt"/>
              </a:rPr>
              <a:t>public and private socio-economic sector and in particular by those operating in the hydrocarbons sector for non-destructive testing activities and medical fields (hospitals).</a:t>
            </a:r>
            <a:r>
              <a:rPr lang="en-US" sz="3600" dirty="0" smtClean="0"/>
              <a:t> </a:t>
            </a:r>
          </a:p>
          <a:p>
            <a:pPr algn="just">
              <a:lnSpc>
                <a:spcPct val="120000"/>
              </a:lnSpc>
            </a:pPr>
            <a:endParaRPr lang="en-US" sz="3600" dirty="0" smtClean="0"/>
          </a:p>
          <a:p>
            <a:pPr algn="just">
              <a:lnSpc>
                <a:spcPct val="120000"/>
              </a:lnSpc>
            </a:pPr>
            <a:r>
              <a:rPr lang="en-US" sz="3600" dirty="0" smtClean="0">
                <a:latin typeface="+mn-lt"/>
              </a:rPr>
              <a:t>  </a:t>
            </a:r>
          </a:p>
          <a:p>
            <a:pPr algn="just">
              <a:lnSpc>
                <a:spcPct val="120000"/>
              </a:lnSpc>
            </a:pPr>
            <a:r>
              <a:rPr lang="en-US" sz="3600" dirty="0" smtClean="0">
                <a:latin typeface="+mn-lt"/>
              </a:rPr>
              <a:t>Several companies are widespread on the national territory (North, South, East, and West) Fig. 1 and each of them present one key measurement point (KMP). </a:t>
            </a:r>
          </a:p>
          <a:p>
            <a:pPr algn="just">
              <a:lnSpc>
                <a:spcPct val="120000"/>
              </a:lnSpc>
            </a:pPr>
            <a:endParaRPr lang="fr-FR" sz="3600" dirty="0" smtClean="0"/>
          </a:p>
          <a:p>
            <a:pPr algn="just">
              <a:lnSpc>
                <a:spcPct val="120000"/>
              </a:lnSpc>
            </a:pPr>
            <a:endParaRPr lang="en-US" sz="3600" dirty="0" smtClean="0">
              <a:latin typeface="+mn-lt"/>
            </a:endParaRPr>
          </a:p>
          <a:p>
            <a:pPr algn="just">
              <a:lnSpc>
                <a:spcPct val="120000"/>
              </a:lnSpc>
            </a:pPr>
            <a:endParaRPr lang="en-US" sz="3600" dirty="0" smtClean="0">
              <a:latin typeface="+mn-lt"/>
            </a:endParaRPr>
          </a:p>
          <a:p>
            <a:pPr algn="just">
              <a:lnSpc>
                <a:spcPct val="120000"/>
              </a:lnSpc>
            </a:pPr>
            <a:endParaRPr lang="en-US" sz="3600" dirty="0" smtClean="0">
              <a:latin typeface="+mn-lt"/>
            </a:endParaRPr>
          </a:p>
          <a:p>
            <a:pPr algn="just">
              <a:lnSpc>
                <a:spcPct val="120000"/>
              </a:lnSpc>
            </a:pPr>
            <a:endParaRPr lang="en-US" sz="3600" dirty="0" smtClean="0">
              <a:latin typeface="+mn-lt"/>
            </a:endParaRPr>
          </a:p>
          <a:p>
            <a:pPr algn="just">
              <a:lnSpc>
                <a:spcPct val="120000"/>
              </a:lnSpc>
            </a:pPr>
            <a:endParaRPr lang="en-US" sz="3600" dirty="0" smtClean="0">
              <a:latin typeface="+mn-lt"/>
            </a:endParaRPr>
          </a:p>
          <a:p>
            <a:pPr algn="just">
              <a:lnSpc>
                <a:spcPct val="120000"/>
              </a:lnSpc>
            </a:pPr>
            <a:endParaRPr lang="en-US" sz="3600" dirty="0" smtClean="0">
              <a:latin typeface="+mn-lt"/>
            </a:endParaRPr>
          </a:p>
          <a:p>
            <a:pPr algn="just">
              <a:lnSpc>
                <a:spcPct val="120000"/>
              </a:lnSpc>
            </a:pPr>
            <a:endParaRPr lang="en-US" sz="3600" dirty="0" smtClean="0">
              <a:latin typeface="+mn-lt"/>
            </a:endParaRPr>
          </a:p>
          <a:p>
            <a:pPr algn="just">
              <a:lnSpc>
                <a:spcPct val="120000"/>
              </a:lnSpc>
            </a:pPr>
            <a:endParaRPr lang="en-US" sz="3600" dirty="0" smtClean="0">
              <a:latin typeface="+mn-lt"/>
            </a:endParaRPr>
          </a:p>
          <a:p>
            <a:pPr algn="just">
              <a:lnSpc>
                <a:spcPct val="120000"/>
              </a:lnSpc>
            </a:pPr>
            <a:endParaRPr lang="fr-FR" sz="3600" dirty="0" smtClean="0">
              <a:latin typeface="+mn-lt"/>
            </a:endParaRPr>
          </a:p>
          <a:p>
            <a:pPr algn="just">
              <a:lnSpc>
                <a:spcPct val="120000"/>
              </a:lnSpc>
            </a:pPr>
            <a:endParaRPr lang="en-US" sz="3600" dirty="0" smtClean="0">
              <a:latin typeface="+mn-lt"/>
            </a:endParaRPr>
          </a:p>
          <a:p>
            <a:pPr algn="just">
              <a:lnSpc>
                <a:spcPct val="120000"/>
              </a:lnSpc>
            </a:pPr>
            <a:endParaRPr lang="en-US" altLang="ja-JP" sz="3600" dirty="0" smtClean="0">
              <a:solidFill>
                <a:schemeClr val="tx1">
                  <a:lumMod val="75000"/>
                  <a:lumOff val="25000"/>
                </a:schemeClr>
              </a:solidFill>
              <a:latin typeface="+mn-lt"/>
              <a:ea typeface="ＭＳ Ｐゴシック" charset="-128"/>
            </a:endParaRPr>
          </a:p>
          <a:p>
            <a:pPr algn="just">
              <a:lnSpc>
                <a:spcPct val="120000"/>
              </a:lnSpc>
            </a:pPr>
            <a:endParaRPr lang="en-US" altLang="ja-JP" sz="3600" dirty="0" smtClean="0">
              <a:solidFill>
                <a:schemeClr val="tx1">
                  <a:lumMod val="75000"/>
                  <a:lumOff val="25000"/>
                </a:schemeClr>
              </a:solidFill>
              <a:latin typeface="+mn-lt"/>
              <a:ea typeface="ＭＳ Ｐゴシック" charset="-128"/>
            </a:endParaRPr>
          </a:p>
          <a:p>
            <a:pPr algn="just">
              <a:lnSpc>
                <a:spcPct val="120000"/>
              </a:lnSpc>
            </a:pPr>
            <a:endParaRPr lang="en-US" altLang="ja-JP" sz="3600" dirty="0" smtClean="0">
              <a:solidFill>
                <a:schemeClr val="tx1">
                  <a:lumMod val="75000"/>
                  <a:lumOff val="25000"/>
                </a:schemeClr>
              </a:solidFill>
              <a:latin typeface="+mn-lt"/>
              <a:ea typeface="ＭＳ Ｐゴシック" charset="-128"/>
            </a:endParaRPr>
          </a:p>
          <a:p>
            <a:pPr algn="just">
              <a:lnSpc>
                <a:spcPct val="120000"/>
              </a:lnSpc>
            </a:pPr>
            <a:endParaRPr lang="en-US" altLang="ja-JP" sz="3600" dirty="0" smtClean="0">
              <a:solidFill>
                <a:schemeClr val="tx1">
                  <a:lumMod val="75000"/>
                  <a:lumOff val="25000"/>
                </a:schemeClr>
              </a:solidFill>
              <a:latin typeface="+mn-lt"/>
              <a:ea typeface="ＭＳ Ｐゴシック" charset="-128"/>
            </a:endParaRPr>
          </a:p>
          <a:p>
            <a:pPr algn="just">
              <a:lnSpc>
                <a:spcPct val="120000"/>
              </a:lnSpc>
            </a:pPr>
            <a:endParaRPr lang="en-US" altLang="ja-JP" sz="3600" dirty="0">
              <a:solidFill>
                <a:schemeClr val="tx1">
                  <a:lumMod val="75000"/>
                  <a:lumOff val="25000"/>
                </a:schemeClr>
              </a:solidFill>
              <a:latin typeface="+mn-lt"/>
              <a:ea typeface="ＭＳ Ｐゴシック" charset="-128"/>
            </a:endParaRPr>
          </a:p>
        </p:txBody>
      </p:sp>
      <p:sp>
        <p:nvSpPr>
          <p:cNvPr id="28" name="Text Box 242"/>
          <p:cNvSpPr txBox="1">
            <a:spLocks noChangeArrowheads="1"/>
          </p:cNvSpPr>
          <p:nvPr/>
        </p:nvSpPr>
        <p:spPr bwMode="auto">
          <a:xfrm>
            <a:off x="0" y="17336980"/>
            <a:ext cx="14400000" cy="6880666"/>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In order to perform material analysis, including identification, characterization and verification measurement of enrichment uranium 235U </a:t>
            </a:r>
            <a:r>
              <a:rPr lang="en-US" sz="3600" dirty="0" smtClean="0">
                <a:latin typeface="+mn-lt"/>
              </a:rPr>
              <a:t>[3]</a:t>
            </a:r>
            <a:r>
              <a:rPr lang="en-US" altLang="ja-JP" sz="3600" dirty="0" smtClean="0">
                <a:solidFill>
                  <a:schemeClr val="tx1">
                    <a:lumMod val="75000"/>
                    <a:lumOff val="25000"/>
                  </a:schemeClr>
                </a:solidFill>
                <a:latin typeface="+mn-lt"/>
                <a:ea typeface="ＭＳ Ｐゴシック" charset="-128"/>
              </a:rPr>
              <a:t> at the field and at laboratory level, SGL staff and national inspectors use portable radiation detection system, using the NDA techniques which include low and high resolution gamma spectroscopy system, as Sodium Iodine detector (</a:t>
            </a:r>
            <a:r>
              <a:rPr lang="en-US" altLang="ja-JP" sz="3600" dirty="0" err="1" smtClean="0">
                <a:solidFill>
                  <a:schemeClr val="tx1">
                    <a:lumMod val="75000"/>
                    <a:lumOff val="25000"/>
                  </a:schemeClr>
                </a:solidFill>
                <a:latin typeface="+mn-lt"/>
                <a:ea typeface="ＭＳ Ｐゴシック" charset="-128"/>
              </a:rPr>
              <a:t>NaI</a:t>
            </a:r>
            <a:r>
              <a:rPr lang="en-US" altLang="ja-JP" sz="3600" dirty="0" smtClean="0">
                <a:solidFill>
                  <a:schemeClr val="tx1">
                    <a:lumMod val="75000"/>
                    <a:lumOff val="25000"/>
                  </a:schemeClr>
                </a:solidFill>
                <a:latin typeface="+mn-lt"/>
                <a:ea typeface="ＭＳ Ｐゴシック" charset="-128"/>
              </a:rPr>
              <a:t>), High Purity Germanium detector (Hp-</a:t>
            </a:r>
            <a:r>
              <a:rPr lang="en-US" altLang="ja-JP" sz="3600" dirty="0" err="1" smtClean="0">
                <a:solidFill>
                  <a:schemeClr val="tx1">
                    <a:lumMod val="75000"/>
                    <a:lumOff val="25000"/>
                  </a:schemeClr>
                </a:solidFill>
                <a:latin typeface="+mn-lt"/>
                <a:ea typeface="ＭＳ Ｐゴシック" charset="-128"/>
              </a:rPr>
              <a:t>Ge</a:t>
            </a:r>
            <a:r>
              <a:rPr lang="en-US" altLang="ja-JP" sz="3600" dirty="0" smtClean="0">
                <a:solidFill>
                  <a:schemeClr val="tx1">
                    <a:lumMod val="75000"/>
                    <a:lumOff val="25000"/>
                  </a:schemeClr>
                </a:solidFill>
                <a:latin typeface="+mn-lt"/>
                <a:ea typeface="ＭＳ Ｐゴシック" charset="-128"/>
              </a:rPr>
              <a:t>), Hand-held radiation detection systems (HM-5) and Cadmium Zinc Telluride detector (</a:t>
            </a:r>
            <a:r>
              <a:rPr lang="en-US" altLang="ja-JP" sz="3600" dirty="0" err="1" smtClean="0">
                <a:solidFill>
                  <a:schemeClr val="tx1">
                    <a:lumMod val="75000"/>
                    <a:lumOff val="25000"/>
                  </a:schemeClr>
                </a:solidFill>
                <a:latin typeface="+mn-lt"/>
                <a:ea typeface="ＭＳ Ｐゴシック" charset="-128"/>
              </a:rPr>
              <a:t>Cd-ZnTe</a:t>
            </a:r>
            <a:r>
              <a:rPr lang="en-US" altLang="ja-JP" sz="3600" dirty="0" smtClean="0">
                <a:solidFill>
                  <a:schemeClr val="tx1">
                    <a:lumMod val="75000"/>
                    <a:lumOff val="25000"/>
                  </a:schemeClr>
                </a:solidFill>
                <a:latin typeface="+mn-lt"/>
                <a:ea typeface="ＭＳ Ｐゴシック" charset="-128"/>
              </a:rPr>
              <a:t>). </a:t>
            </a: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These analyses are approved based on and on the methods of measurement and the use of certified reference materials SRM969 </a:t>
            </a:r>
            <a:r>
              <a:rPr lang="en-US" sz="3600" dirty="0" smtClean="0"/>
              <a:t>[4]</a:t>
            </a:r>
            <a:r>
              <a:rPr lang="en-US" altLang="ja-JP" sz="3600" dirty="0" smtClean="0">
                <a:solidFill>
                  <a:schemeClr val="tx1">
                    <a:lumMod val="75000"/>
                    <a:lumOff val="25000"/>
                  </a:schemeClr>
                </a:solidFill>
                <a:ea typeface="ＭＳ Ｐゴシック" charset="-128"/>
              </a:rPr>
              <a:t> </a:t>
            </a:r>
            <a:r>
              <a:rPr lang="en-US" altLang="ja-JP" sz="3600" dirty="0" smtClean="0">
                <a:solidFill>
                  <a:schemeClr val="tx1">
                    <a:lumMod val="75000"/>
                    <a:lumOff val="25000"/>
                  </a:schemeClr>
                </a:solidFill>
                <a:latin typeface="+mn-lt"/>
                <a:ea typeface="ＭＳ Ｐゴシック" charset="-128"/>
              </a:rPr>
              <a:t>.</a:t>
            </a:r>
          </a:p>
        </p:txBody>
      </p:sp>
      <p:sp>
        <p:nvSpPr>
          <p:cNvPr id="29" name="Text Box 248"/>
          <p:cNvSpPr txBox="1">
            <a:spLocks noChangeArrowheads="1"/>
          </p:cNvSpPr>
          <p:nvPr/>
        </p:nvSpPr>
        <p:spPr bwMode="auto">
          <a:xfrm>
            <a:off x="0" y="32634621"/>
            <a:ext cx="14188966"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EXPERIENCE, DIFICULTIES AND CHALLENGES </a:t>
            </a:r>
            <a:endParaRPr lang="en-US" altLang="zh-CN" sz="3200" b="1" dirty="0">
              <a:solidFill>
                <a:schemeClr val="bg1"/>
              </a:solidFill>
              <a:latin typeface="+mn-lt"/>
              <a:ea typeface="SimSun" pitchFamily="2" charset="-122"/>
              <a:cs typeface="Lucida Sans" pitchFamily="34" charset="0"/>
            </a:endParaRPr>
          </a:p>
        </p:txBody>
      </p:sp>
      <p:sp>
        <p:nvSpPr>
          <p:cNvPr id="13" name="TextBox 12"/>
          <p:cNvSpPr txBox="1"/>
          <p:nvPr/>
        </p:nvSpPr>
        <p:spPr>
          <a:xfrm>
            <a:off x="16614419" y="28977021"/>
            <a:ext cx="9961701" cy="646331"/>
          </a:xfrm>
          <a:prstGeom prst="rect">
            <a:avLst/>
          </a:prstGeom>
          <a:noFill/>
        </p:spPr>
        <p:txBody>
          <a:bodyPr wrap="none" rtlCol="0">
            <a:spAutoFit/>
          </a:bodyPr>
          <a:lstStyle/>
          <a:p>
            <a:r>
              <a:rPr lang="en-US" sz="3600" i="1" dirty="0" smtClean="0"/>
              <a:t>TFIG.2. Correction mass of location out facility (LOF)</a:t>
            </a:r>
            <a:endParaRPr lang="fr-FR" sz="3600" dirty="0"/>
          </a:p>
        </p:txBody>
      </p:sp>
      <p:sp>
        <p:nvSpPr>
          <p:cNvPr id="34" name="Text Box 242"/>
          <p:cNvSpPr txBox="1">
            <a:spLocks noChangeArrowheads="1"/>
          </p:cNvSpPr>
          <p:nvPr/>
        </p:nvSpPr>
        <p:spPr bwMode="auto">
          <a:xfrm>
            <a:off x="14472745" y="30780100"/>
            <a:ext cx="14179743" cy="4930581"/>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pPr>
            <a:r>
              <a:rPr lang="en-US" sz="3600" dirty="0" smtClean="0">
                <a:latin typeface="+mn-lt"/>
              </a:rPr>
              <a:t>  The requirements for sustaining the durability of the system are, to increase the inspection frequency, strengthening the capabilities of the inspector in the field and improve detection performance in the field. Satisfactory results have been achieved following the efforts and investigations provided by the national inspectors with the help of the safeguard laboratory (SGL). Correction of seven percent of total mass initially declared is represented by false declaration of the users.</a:t>
            </a:r>
            <a:endParaRPr lang="en-US" altLang="ja-JP" sz="3600" dirty="0" smtClean="0">
              <a:solidFill>
                <a:schemeClr val="tx1">
                  <a:lumMod val="75000"/>
                  <a:lumOff val="25000"/>
                </a:schemeClr>
              </a:solidFill>
              <a:latin typeface="+mn-lt"/>
              <a:ea typeface="ＭＳ Ｐゴシック" charset="-128"/>
            </a:endParaRPr>
          </a:p>
        </p:txBody>
      </p:sp>
      <p:sp>
        <p:nvSpPr>
          <p:cNvPr id="35" name="Text Box 248"/>
          <p:cNvSpPr txBox="1">
            <a:spLocks noChangeArrowheads="1"/>
          </p:cNvSpPr>
          <p:nvPr/>
        </p:nvSpPr>
        <p:spPr bwMode="auto">
          <a:xfrm>
            <a:off x="14524860" y="29740968"/>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sp>
        <p:nvSpPr>
          <p:cNvPr id="39" name="TextBox 38"/>
          <p:cNvSpPr txBox="1"/>
          <p:nvPr/>
        </p:nvSpPr>
        <p:spPr>
          <a:xfrm>
            <a:off x="950320" y="40761772"/>
            <a:ext cx="11116698" cy="646331"/>
          </a:xfrm>
          <a:prstGeom prst="rect">
            <a:avLst/>
          </a:prstGeom>
          <a:noFill/>
        </p:spPr>
        <p:txBody>
          <a:bodyPr wrap="none" rtlCol="0">
            <a:spAutoFit/>
          </a:bodyPr>
          <a:lstStyle/>
          <a:p>
            <a:r>
              <a:rPr lang="en-US" sz="3600" i="1" dirty="0" smtClean="0"/>
              <a:t>FIG. 1. KMPs distribution map trough the national territory</a:t>
            </a:r>
            <a:endParaRPr lang="en-US" sz="3600" i="1" dirty="0"/>
          </a:p>
        </p:txBody>
      </p:sp>
      <p:sp>
        <p:nvSpPr>
          <p:cNvPr id="3" name="TextBox 2"/>
          <p:cNvSpPr txBox="1"/>
          <p:nvPr/>
        </p:nvSpPr>
        <p:spPr>
          <a:xfrm>
            <a:off x="28250470" y="0"/>
            <a:ext cx="2024743" cy="769441"/>
          </a:xfrm>
          <a:prstGeom prst="rect">
            <a:avLst/>
          </a:prstGeom>
          <a:noFill/>
        </p:spPr>
        <p:txBody>
          <a:bodyPr wrap="square" rtlCol="0">
            <a:spAutoFit/>
          </a:bodyPr>
          <a:lstStyle/>
          <a:p>
            <a:r>
              <a:rPr lang="en-US" sz="4400" b="1" dirty="0" smtClean="0">
                <a:solidFill>
                  <a:schemeClr val="bg1"/>
                </a:solidFill>
              </a:rPr>
              <a:t>ID: 15 </a:t>
            </a:r>
            <a:endParaRPr lang="en-US" sz="4400" b="1" dirty="0">
              <a:solidFill>
                <a:schemeClr val="bg1"/>
              </a:solidFill>
            </a:endParaRPr>
          </a:p>
        </p:txBody>
      </p:sp>
      <p:sp>
        <p:nvSpPr>
          <p:cNvPr id="23" name="Text Box 242"/>
          <p:cNvSpPr txBox="1">
            <a:spLocks noChangeArrowheads="1"/>
          </p:cNvSpPr>
          <p:nvPr/>
        </p:nvSpPr>
        <p:spPr bwMode="auto">
          <a:xfrm>
            <a:off x="14524859" y="36423497"/>
            <a:ext cx="14578286" cy="7417415"/>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r>
              <a:rPr lang="en-US" sz="3600" dirty="0" smtClean="0">
                <a:latin typeface="+mn-lt"/>
              </a:rPr>
              <a:t>[1] Agreement between People’s Democratic Republic of Algeria and the International Atomic Energy Agency for the application of safeguards in connection with the treaty on the non-proliferation of nuclear weapons. </a:t>
            </a:r>
          </a:p>
          <a:p>
            <a:pPr algn="just"/>
            <a:r>
              <a:rPr lang="en-US" sz="3600" dirty="0" smtClean="0">
                <a:latin typeface="+mn-lt"/>
              </a:rPr>
              <a:t>[2] The structure and content of agreements between the Agency and states required in connection with the Treaty on the Non-proliferation on nuclear weapons.</a:t>
            </a:r>
          </a:p>
          <a:p>
            <a:pPr algn="just"/>
            <a:r>
              <a:rPr lang="en-US" sz="3600" dirty="0" smtClean="0">
                <a:latin typeface="+mn-lt"/>
              </a:rPr>
              <a:t>[3] ASTM c1514-02, Standard Test Method for Measurement of 235U Fraction using the Enrichment Meter Principle, 2007.</a:t>
            </a:r>
          </a:p>
          <a:p>
            <a:pPr algn="just"/>
            <a:r>
              <a:rPr lang="en-US" sz="3600" dirty="0" smtClean="0">
                <a:latin typeface="+mn-lt"/>
              </a:rPr>
              <a:t> [4] National Bureau of Standards Certificate, Standard Reference Material 969, Uranium Isotopic reference material for gamma spectrometry measurements, Gaithersburg, MD 20899, October 1985.</a:t>
            </a:r>
          </a:p>
          <a:p>
            <a:pPr algn="just"/>
            <a:endParaRPr lang="fr-FR" sz="3200" dirty="0" smtClean="0">
              <a:latin typeface="+mn-lt"/>
            </a:endParaRPr>
          </a:p>
          <a:p>
            <a:r>
              <a:rPr lang="en-US" sz="3600" dirty="0" smtClean="0">
                <a:latin typeface="+mn-lt"/>
              </a:rPr>
              <a:t> </a:t>
            </a:r>
            <a:endParaRPr lang="fr-FR" sz="3600" dirty="0">
              <a:latin typeface="+mn-lt"/>
            </a:endParaRPr>
          </a:p>
        </p:txBody>
      </p:sp>
      <p:sp>
        <p:nvSpPr>
          <p:cNvPr id="24" name="Text Box 248"/>
          <p:cNvSpPr txBox="1">
            <a:spLocks noChangeArrowheads="1"/>
          </p:cNvSpPr>
          <p:nvPr/>
        </p:nvSpPr>
        <p:spPr bwMode="auto">
          <a:xfrm>
            <a:off x="14524859" y="35640148"/>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 REFERENCES</a:t>
            </a:r>
            <a:endParaRPr lang="en-US" altLang="zh-CN" sz="3200" b="1" dirty="0">
              <a:solidFill>
                <a:schemeClr val="bg1"/>
              </a:solidFill>
              <a:latin typeface="+mn-lt"/>
              <a:ea typeface="SimSun" pitchFamily="2" charset="-122"/>
              <a:cs typeface="Lucida Sans" pitchFamily="34" charset="0"/>
            </a:endParaRPr>
          </a:p>
        </p:txBody>
      </p:sp>
      <p:pic>
        <p:nvPicPr>
          <p:cNvPr id="30" name="Image 29"/>
          <p:cNvPicPr/>
          <p:nvPr/>
        </p:nvPicPr>
        <p:blipFill>
          <a:blip r:embed="rId2"/>
          <a:srcRect/>
          <a:stretch>
            <a:fillRect/>
          </a:stretch>
        </p:blipFill>
        <p:spPr bwMode="auto">
          <a:xfrm>
            <a:off x="17252896" y="23711338"/>
            <a:ext cx="9706140" cy="5990896"/>
          </a:xfrm>
          <a:prstGeom prst="rect">
            <a:avLst/>
          </a:prstGeom>
          <a:noFill/>
          <a:ln w="9525">
            <a:noFill/>
            <a:miter lim="800000"/>
            <a:headEnd/>
            <a:tailEnd/>
          </a:ln>
        </p:spPr>
      </p:pic>
      <p:sp>
        <p:nvSpPr>
          <p:cNvPr id="22" name="Text Box 248"/>
          <p:cNvSpPr txBox="1">
            <a:spLocks noChangeArrowheads="1"/>
          </p:cNvSpPr>
          <p:nvPr/>
        </p:nvSpPr>
        <p:spPr bwMode="auto">
          <a:xfrm>
            <a:off x="0" y="16427669"/>
            <a:ext cx="14472745"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PURPOSE</a:t>
            </a:r>
            <a:endParaRPr lang="en-US" altLang="zh-CN" sz="3200" b="1" dirty="0">
              <a:solidFill>
                <a:schemeClr val="bg1"/>
              </a:solidFill>
              <a:latin typeface="+mn-lt"/>
              <a:ea typeface="SimSun" pitchFamily="2" charset="-122"/>
              <a:cs typeface="Lucida Sans" pitchFamily="34" charset="0"/>
            </a:endParaRPr>
          </a:p>
        </p:txBody>
      </p:sp>
      <p:grpSp>
        <p:nvGrpSpPr>
          <p:cNvPr id="32" name="Groupe 31"/>
          <p:cNvGrpSpPr>
            <a:grpSpLocks/>
          </p:cNvGrpSpPr>
          <p:nvPr/>
        </p:nvGrpSpPr>
        <p:grpSpPr bwMode="auto">
          <a:xfrm>
            <a:off x="5644056" y="35645417"/>
            <a:ext cx="7509806" cy="5234953"/>
            <a:chOff x="3987482" y="3319762"/>
            <a:chExt cx="4837840" cy="2851456"/>
          </a:xfrm>
        </p:grpSpPr>
        <p:pic>
          <p:nvPicPr>
            <p:cNvPr id="33" name="Picture 11" descr="CarteGeoDZTER"/>
            <p:cNvPicPr>
              <a:picLocks noChangeAspect="1" noChangeArrowheads="1"/>
            </p:cNvPicPr>
            <p:nvPr/>
          </p:nvPicPr>
          <p:blipFill>
            <a:blip r:embed="rId3"/>
            <a:srcRect/>
            <a:stretch>
              <a:fillRect/>
            </a:stretch>
          </p:blipFill>
          <p:spPr bwMode="auto">
            <a:xfrm>
              <a:off x="5938238" y="3389919"/>
              <a:ext cx="2887084" cy="2781299"/>
            </a:xfrm>
            <a:prstGeom prst="rect">
              <a:avLst/>
            </a:prstGeom>
            <a:noFill/>
            <a:ln w="9525">
              <a:noFill/>
              <a:miter lim="800000"/>
              <a:headEnd/>
              <a:tailEnd/>
            </a:ln>
          </p:spPr>
        </p:pic>
        <p:sp>
          <p:nvSpPr>
            <p:cNvPr id="36" name="Line 12"/>
            <p:cNvSpPr>
              <a:spLocks noChangeShapeType="1"/>
            </p:cNvSpPr>
            <p:nvPr/>
          </p:nvSpPr>
          <p:spPr bwMode="auto">
            <a:xfrm flipH="1">
              <a:off x="4711300" y="3727226"/>
              <a:ext cx="3027974" cy="144463"/>
            </a:xfrm>
            <a:prstGeom prst="line">
              <a:avLst/>
            </a:prstGeom>
            <a:noFill/>
            <a:ln w="9525">
              <a:solidFill>
                <a:schemeClr val="tx1"/>
              </a:solidFill>
              <a:round/>
              <a:headEnd/>
              <a:tailEnd type="triangle" w="med" len="med"/>
            </a:ln>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endParaRPr lang="fr-FR"/>
            </a:p>
          </p:txBody>
        </p:sp>
        <p:sp>
          <p:nvSpPr>
            <p:cNvPr id="37" name="Line 13"/>
            <p:cNvSpPr>
              <a:spLocks noChangeShapeType="1"/>
            </p:cNvSpPr>
            <p:nvPr/>
          </p:nvSpPr>
          <p:spPr bwMode="auto">
            <a:xfrm flipH="1" flipV="1">
              <a:off x="4711300" y="3887227"/>
              <a:ext cx="3174662" cy="240722"/>
            </a:xfrm>
            <a:prstGeom prst="line">
              <a:avLst/>
            </a:prstGeom>
            <a:noFill/>
            <a:ln w="9525">
              <a:solidFill>
                <a:schemeClr val="tx1"/>
              </a:solidFill>
              <a:round/>
              <a:headEnd/>
              <a:tailEnd type="triangle" w="med" len="med"/>
            </a:ln>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endParaRPr lang="fr-FR"/>
            </a:p>
          </p:txBody>
        </p:sp>
        <p:sp>
          <p:nvSpPr>
            <p:cNvPr id="40" name="Line 14"/>
            <p:cNvSpPr>
              <a:spLocks noChangeShapeType="1"/>
            </p:cNvSpPr>
            <p:nvPr/>
          </p:nvSpPr>
          <p:spPr bwMode="auto">
            <a:xfrm flipH="1" flipV="1">
              <a:off x="4782738" y="3958664"/>
              <a:ext cx="3592185" cy="436435"/>
            </a:xfrm>
            <a:prstGeom prst="line">
              <a:avLst/>
            </a:prstGeom>
            <a:noFill/>
            <a:ln w="9525">
              <a:solidFill>
                <a:schemeClr val="tx1"/>
              </a:solidFill>
              <a:round/>
              <a:headEnd/>
              <a:tailEnd type="triangle" w="med" len="med"/>
            </a:ln>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endParaRPr lang="fr-FR"/>
            </a:p>
          </p:txBody>
        </p:sp>
        <p:sp>
          <p:nvSpPr>
            <p:cNvPr id="41" name="Line 15"/>
            <p:cNvSpPr>
              <a:spLocks noChangeShapeType="1"/>
            </p:cNvSpPr>
            <p:nvPr/>
          </p:nvSpPr>
          <p:spPr bwMode="auto">
            <a:xfrm flipH="1" flipV="1">
              <a:off x="4927200" y="4031689"/>
              <a:ext cx="2567594" cy="496985"/>
            </a:xfrm>
            <a:prstGeom prst="line">
              <a:avLst/>
            </a:prstGeom>
            <a:noFill/>
            <a:ln w="9525">
              <a:solidFill>
                <a:schemeClr val="tx1"/>
              </a:solidFill>
              <a:round/>
              <a:headEnd/>
              <a:tailEnd type="triangle" w="med" len="med"/>
            </a:ln>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endParaRPr lang="fr-FR"/>
            </a:p>
          </p:txBody>
        </p:sp>
        <p:sp>
          <p:nvSpPr>
            <p:cNvPr id="42" name="Line 16"/>
            <p:cNvSpPr>
              <a:spLocks noChangeShapeType="1"/>
            </p:cNvSpPr>
            <p:nvPr/>
          </p:nvSpPr>
          <p:spPr bwMode="auto">
            <a:xfrm flipH="1">
              <a:off x="4795460" y="3860801"/>
              <a:ext cx="3237189" cy="66786"/>
            </a:xfrm>
            <a:prstGeom prst="line">
              <a:avLst/>
            </a:prstGeom>
            <a:noFill/>
            <a:ln w="9525">
              <a:solidFill>
                <a:schemeClr val="tx1"/>
              </a:solidFill>
              <a:round/>
              <a:headEnd/>
              <a:tailEnd type="triangle" w="med" len="med"/>
            </a:ln>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endParaRPr lang="fr-FR"/>
            </a:p>
          </p:txBody>
        </p:sp>
        <p:sp>
          <p:nvSpPr>
            <p:cNvPr id="43" name="Line 17"/>
            <p:cNvSpPr>
              <a:spLocks noChangeShapeType="1"/>
            </p:cNvSpPr>
            <p:nvPr/>
          </p:nvSpPr>
          <p:spPr bwMode="auto">
            <a:xfrm flipH="1" flipV="1">
              <a:off x="4775172" y="3977407"/>
              <a:ext cx="3746440" cy="951989"/>
            </a:xfrm>
            <a:prstGeom prst="line">
              <a:avLst/>
            </a:prstGeom>
            <a:noFill/>
            <a:ln w="9525">
              <a:solidFill>
                <a:schemeClr val="tx1"/>
              </a:solidFill>
              <a:round/>
              <a:headEnd/>
              <a:tailEnd type="triangle" w="med" len="med"/>
            </a:ln>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endParaRPr lang="fr-FR"/>
            </a:p>
          </p:txBody>
        </p:sp>
        <p:sp>
          <p:nvSpPr>
            <p:cNvPr id="44" name="Line 18"/>
            <p:cNvSpPr>
              <a:spLocks noChangeShapeType="1"/>
            </p:cNvSpPr>
            <p:nvPr/>
          </p:nvSpPr>
          <p:spPr bwMode="auto">
            <a:xfrm flipH="1" flipV="1">
              <a:off x="4751350" y="3951171"/>
              <a:ext cx="3225225" cy="1753915"/>
            </a:xfrm>
            <a:prstGeom prst="line">
              <a:avLst/>
            </a:prstGeom>
            <a:noFill/>
            <a:ln w="9525">
              <a:solidFill>
                <a:schemeClr val="tx1"/>
              </a:solidFill>
              <a:round/>
              <a:headEnd/>
              <a:tailEnd type="triangle" w="med" len="med"/>
            </a:ln>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endParaRPr lang="fr-FR"/>
            </a:p>
          </p:txBody>
        </p:sp>
        <p:sp>
          <p:nvSpPr>
            <p:cNvPr id="45" name="Line 19"/>
            <p:cNvSpPr>
              <a:spLocks noChangeShapeType="1"/>
            </p:cNvSpPr>
            <p:nvPr/>
          </p:nvSpPr>
          <p:spPr bwMode="auto">
            <a:xfrm flipH="1" flipV="1">
              <a:off x="4756612" y="3927588"/>
              <a:ext cx="2880467" cy="1146089"/>
            </a:xfrm>
            <a:prstGeom prst="line">
              <a:avLst/>
            </a:prstGeom>
            <a:noFill/>
            <a:ln w="9525">
              <a:solidFill>
                <a:schemeClr val="tx1"/>
              </a:solidFill>
              <a:round/>
              <a:headEnd/>
              <a:tailEnd type="triangle" w="med" len="med"/>
            </a:ln>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endParaRPr lang="fr-FR"/>
            </a:p>
          </p:txBody>
        </p:sp>
        <p:sp>
          <p:nvSpPr>
            <p:cNvPr id="46" name="ZoneTexte 12"/>
            <p:cNvSpPr txBox="1">
              <a:spLocks noChangeArrowheads="1"/>
            </p:cNvSpPr>
            <p:nvPr/>
          </p:nvSpPr>
          <p:spPr bwMode="auto">
            <a:xfrm>
              <a:off x="3987482" y="3319762"/>
              <a:ext cx="3277269" cy="251467"/>
            </a:xfrm>
            <a:prstGeom prst="rect">
              <a:avLst/>
            </a:prstGeom>
            <a:noFill/>
            <a:ln w="9525">
              <a:noFill/>
              <a:miter lim="800000"/>
              <a:headEnd/>
              <a:tailEnd/>
            </a:ln>
          </p:spPr>
          <p:txBody>
            <a:bodyPr>
              <a:spAutoFit/>
            </a:bodyPr>
            <a:lstStyle>
              <a:defPPr>
                <a:defRPr lang="en-US"/>
              </a:defPPr>
              <a:lvl1pPr algn="l" defTabSz="457200"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a:lstStyle>
            <a:p>
              <a:pPr eaLnBrk="1" hangingPunct="1"/>
              <a:r>
                <a:rPr lang="en-US" altLang="fr-FR" sz="2400" dirty="0">
                  <a:latin typeface="+mn-lt"/>
                </a:rPr>
                <a:t>KMPs/Companies</a:t>
              </a:r>
            </a:p>
          </p:txBody>
        </p:sp>
      </p:grpSp>
      <p:sp>
        <p:nvSpPr>
          <p:cNvPr id="1026" name="Text Box 2" descr="Zone de Texte:&#10;People's Democratic Republic of Algeria&#10;Area: 2381741 km²&#10;Algeria shares more than 6,385 km of land borders, with several countries&#10;&#10; Several KMPs (compagnies) Different sectors : industry &amp;health&#10; &#10; &#10;"/>
          <p:cNvSpPr txBox="1">
            <a:spLocks noChangeArrowheads="1"/>
          </p:cNvSpPr>
          <p:nvPr/>
        </p:nvSpPr>
        <p:spPr bwMode="auto">
          <a:xfrm>
            <a:off x="1539053" y="36449877"/>
            <a:ext cx="2150078" cy="37206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cs typeface="Arial" pitchFamily="34" charset="0"/>
              </a:rPr>
              <a:t>People's Democratic Republic of Algeria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cs typeface="Arial" pitchFamily="34" charset="0"/>
              </a:rPr>
              <a:t>Area: 2381741 km²</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cs typeface="Arial" pitchFamily="34" charset="0"/>
              </a:rPr>
              <a:t>Algeria shares more than 6,385 km of land borders, with several countries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cs typeface="Arial" pitchFamily="34" charset="0"/>
              </a:rPr>
              <a:t> Several KMPs (companies) Different sectors: industry &amp; health</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Text Box 248"/>
          <p:cNvSpPr txBox="1">
            <a:spLocks noChangeArrowheads="1"/>
          </p:cNvSpPr>
          <p:nvPr/>
        </p:nvSpPr>
        <p:spPr bwMode="auto">
          <a:xfrm>
            <a:off x="14562082" y="15621908"/>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DISCUSION</a:t>
            </a:r>
            <a:endParaRPr lang="en-US" altLang="zh-CN" sz="3200" b="1" dirty="0">
              <a:solidFill>
                <a:schemeClr val="bg1"/>
              </a:solidFill>
              <a:latin typeface="+mn-lt"/>
              <a:ea typeface="SimSun" pitchFamily="2" charset="-122"/>
              <a:cs typeface="Lucida Sans" pitchFamily="34" charset="0"/>
            </a:endParaRPr>
          </a:p>
        </p:txBody>
      </p:sp>
      <p:sp>
        <p:nvSpPr>
          <p:cNvPr id="49" name="Text Box 263"/>
          <p:cNvSpPr txBox="1">
            <a:spLocks noChangeArrowheads="1"/>
          </p:cNvSpPr>
          <p:nvPr/>
        </p:nvSpPr>
        <p:spPr bwMode="auto">
          <a:xfrm>
            <a:off x="14567337" y="16485943"/>
            <a:ext cx="14252193" cy="7201972"/>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lnSpc>
                <a:spcPct val="125000"/>
              </a:lnSpc>
            </a:pPr>
            <a:r>
              <a:rPr lang="en-US" sz="3600" dirty="0" smtClean="0">
                <a:latin typeface="+mn-lt"/>
              </a:rPr>
              <a:t>Most of the KMPs were checked during the years 2013-2014, where the frequency of inspection was maximum, many factors influence the activity of inspection like, the mobility of the equipment, the region climatic factor (temperature, sand wind ...), and the adequate logistic means to ensure an effective inspection.</a:t>
            </a:r>
            <a:r>
              <a:rPr lang="en-US" sz="3600" dirty="0" smtClean="0"/>
              <a:t> </a:t>
            </a:r>
          </a:p>
          <a:p>
            <a:pPr algn="just">
              <a:lnSpc>
                <a:spcPct val="125000"/>
              </a:lnSpc>
            </a:pPr>
            <a:r>
              <a:rPr lang="en-US" sz="3600" dirty="0" smtClean="0">
                <a:latin typeface="+mn-lt"/>
              </a:rPr>
              <a:t>The results of those inspections and verification of the equipment subject to safeguards gives the correction of 7% of the LOF balance initially declared (Fig.2).</a:t>
            </a:r>
            <a:endParaRPr lang="fr-FR" sz="3600" dirty="0" smtClean="0">
              <a:latin typeface="+mn-lt"/>
            </a:endParaRPr>
          </a:p>
          <a:p>
            <a:pPr algn="just">
              <a:lnSpc>
                <a:spcPct val="125000"/>
              </a:lnSpc>
            </a:pPr>
            <a:endParaRPr lang="fr-FR" sz="3600" dirty="0" smtClean="0">
              <a:latin typeface="+mn-lt"/>
            </a:endParaRPr>
          </a:p>
          <a:p>
            <a:pPr algn="just">
              <a:lnSpc>
                <a:spcPct val="125000"/>
              </a:lnSpc>
            </a:pPr>
            <a:endParaRPr lang="en-US" altLang="zh-CN" sz="3600" dirty="0">
              <a:latin typeface="+mn-lt"/>
              <a:ea typeface="ＭＳ Ｐゴシック" charset="-128"/>
            </a:endParaRPr>
          </a:p>
        </p:txBody>
      </p:sp>
      <p:sp>
        <p:nvSpPr>
          <p:cNvPr id="50" name="TextBox 5"/>
          <p:cNvSpPr txBox="1"/>
          <p:nvPr/>
        </p:nvSpPr>
        <p:spPr>
          <a:xfrm>
            <a:off x="-1" y="-68002"/>
            <a:ext cx="30275213" cy="5816977"/>
          </a:xfrm>
          <a:prstGeom prst="rect">
            <a:avLst/>
          </a:prstGeom>
          <a:solidFill>
            <a:schemeClr val="tx2"/>
          </a:solidFill>
        </p:spPr>
        <p:txBody>
          <a:bodyPr wrap="square" rtlCol="0">
            <a:spAutoFit/>
          </a:bodyPr>
          <a:lstStyle/>
          <a:p>
            <a:pPr algn="ctr"/>
            <a:r>
              <a:rPr lang="en-US" sz="9600" b="1" dirty="0" smtClean="0">
                <a:solidFill>
                  <a:schemeClr val="bg1"/>
                </a:solidFill>
              </a:rPr>
              <a:t>STRENGTHENING SSAC CAPABILITIES THROUGH THE </a:t>
            </a:r>
            <a:endParaRPr lang="fr-FR" sz="9600" dirty="0" smtClean="0">
              <a:solidFill>
                <a:schemeClr val="bg1"/>
              </a:solidFill>
            </a:endParaRPr>
          </a:p>
          <a:p>
            <a:pPr algn="ctr"/>
            <a:r>
              <a:rPr lang="en-US" sz="9600" b="1" dirty="0" smtClean="0">
                <a:solidFill>
                  <a:schemeClr val="bg1"/>
                </a:solidFill>
              </a:rPr>
              <a:t>ESTABLISHMENT OF A SAFEGUARDS LABORATORY (SGL)</a:t>
            </a:r>
            <a:r>
              <a:rPr lang="en-US" sz="6000" dirty="0" smtClean="0"/>
              <a:t> </a:t>
            </a:r>
            <a:endParaRPr lang="fr-FR" sz="6000" dirty="0" smtClean="0"/>
          </a:p>
          <a:p>
            <a:pPr algn="ctr"/>
            <a:r>
              <a:rPr lang="en-US" sz="6000" dirty="0" err="1" smtClean="0">
                <a:solidFill>
                  <a:schemeClr val="bg1"/>
                </a:solidFill>
              </a:rPr>
              <a:t>Zaghouane</a:t>
            </a:r>
            <a:r>
              <a:rPr lang="en-US" sz="6000" dirty="0" smtClean="0">
                <a:solidFill>
                  <a:schemeClr val="bg1"/>
                </a:solidFill>
              </a:rPr>
              <a:t> </a:t>
            </a:r>
            <a:r>
              <a:rPr lang="en-US" sz="6000" dirty="0" err="1" smtClean="0">
                <a:solidFill>
                  <a:schemeClr val="bg1"/>
                </a:solidFill>
              </a:rPr>
              <a:t>Rabah</a:t>
            </a:r>
            <a:r>
              <a:rPr lang="en-US" sz="6000" dirty="0" smtClean="0">
                <a:solidFill>
                  <a:schemeClr val="bg1"/>
                </a:solidFill>
              </a:rPr>
              <a:t>, </a:t>
            </a:r>
            <a:r>
              <a:rPr lang="en-US" sz="6000" dirty="0" err="1" smtClean="0">
                <a:solidFill>
                  <a:schemeClr val="bg1"/>
                </a:solidFill>
              </a:rPr>
              <a:t>Benbouzid</a:t>
            </a:r>
            <a:r>
              <a:rPr lang="en-US" sz="6000" dirty="0" smtClean="0">
                <a:solidFill>
                  <a:schemeClr val="bg1"/>
                </a:solidFill>
              </a:rPr>
              <a:t> </a:t>
            </a:r>
            <a:r>
              <a:rPr lang="en-US" sz="6000" dirty="0" err="1" smtClean="0">
                <a:solidFill>
                  <a:schemeClr val="bg1"/>
                </a:solidFill>
              </a:rPr>
              <a:t>Sofiane</a:t>
            </a:r>
            <a:r>
              <a:rPr lang="fr-FR" sz="6000" dirty="0" smtClean="0">
                <a:solidFill>
                  <a:schemeClr val="bg1"/>
                </a:solidFill>
              </a:rPr>
              <a:t>, </a:t>
            </a:r>
            <a:r>
              <a:rPr lang="en-US" sz="6000" dirty="0" err="1" smtClean="0">
                <a:solidFill>
                  <a:schemeClr val="bg1"/>
                </a:solidFill>
              </a:rPr>
              <a:t>Bounatiro</a:t>
            </a:r>
            <a:r>
              <a:rPr lang="en-US" sz="6000" dirty="0" smtClean="0">
                <a:solidFill>
                  <a:schemeClr val="bg1"/>
                </a:solidFill>
              </a:rPr>
              <a:t> </a:t>
            </a:r>
            <a:r>
              <a:rPr lang="en-US" sz="6000" dirty="0" err="1" smtClean="0">
                <a:solidFill>
                  <a:schemeClr val="bg1"/>
                </a:solidFill>
              </a:rPr>
              <a:t>Saleha</a:t>
            </a:r>
            <a:r>
              <a:rPr lang="fr-FR" sz="6000" dirty="0" smtClean="0">
                <a:solidFill>
                  <a:schemeClr val="bg1"/>
                </a:solidFill>
              </a:rPr>
              <a:t>, </a:t>
            </a:r>
            <a:r>
              <a:rPr lang="en-US" sz="6000" dirty="0" err="1" smtClean="0">
                <a:solidFill>
                  <a:schemeClr val="bg1"/>
                </a:solidFill>
              </a:rPr>
              <a:t>Sehad</a:t>
            </a:r>
            <a:r>
              <a:rPr lang="en-US" sz="6000" dirty="0" smtClean="0">
                <a:solidFill>
                  <a:schemeClr val="bg1"/>
                </a:solidFill>
              </a:rPr>
              <a:t> </a:t>
            </a:r>
            <a:r>
              <a:rPr lang="en-US" sz="6000" dirty="0" err="1" smtClean="0">
                <a:solidFill>
                  <a:schemeClr val="bg1"/>
                </a:solidFill>
              </a:rPr>
              <a:t>Smail</a:t>
            </a:r>
            <a:endParaRPr lang="fr-FR" sz="6000" dirty="0" smtClean="0">
              <a:solidFill>
                <a:schemeClr val="bg1"/>
              </a:solidFill>
            </a:endParaRPr>
          </a:p>
          <a:p>
            <a:r>
              <a:rPr lang="en-US" sz="6000" dirty="0" smtClean="0">
                <a:solidFill>
                  <a:schemeClr val="bg1"/>
                </a:solidFill>
              </a:rPr>
              <a:t>                                          Algerian Atomic Energy Commission (COMENA)</a:t>
            </a:r>
          </a:p>
          <a:p>
            <a:pPr algn="ctr"/>
            <a:r>
              <a:rPr lang="en-US" sz="6000" dirty="0" smtClean="0"/>
              <a:t> </a:t>
            </a:r>
            <a:r>
              <a:rPr lang="en-US" sz="6000" dirty="0" smtClean="0">
                <a:solidFill>
                  <a:schemeClr val="bg1"/>
                </a:solidFill>
              </a:rPr>
              <a:t>r.zaghouane@comena-dz.org</a:t>
            </a:r>
            <a:endParaRPr lang="fr-FR" sz="6000" dirty="0" smtClean="0">
              <a:solidFill>
                <a:schemeClr val="bg1"/>
              </a:solidFill>
            </a:endParaRPr>
          </a:p>
        </p:txBody>
      </p:sp>
      <p:sp>
        <p:nvSpPr>
          <p:cNvPr id="52" name="TextBox 2"/>
          <p:cNvSpPr txBox="1"/>
          <p:nvPr/>
        </p:nvSpPr>
        <p:spPr>
          <a:xfrm>
            <a:off x="28402870" y="152400"/>
            <a:ext cx="2024743" cy="769441"/>
          </a:xfrm>
          <a:prstGeom prst="rect">
            <a:avLst/>
          </a:prstGeom>
          <a:noFill/>
        </p:spPr>
        <p:txBody>
          <a:bodyPr wrap="square" rtlCol="0">
            <a:spAutoFit/>
          </a:bodyPr>
          <a:lstStyle/>
          <a:p>
            <a:r>
              <a:rPr lang="en-US" sz="4400" b="1" dirty="0" smtClean="0">
                <a:solidFill>
                  <a:schemeClr val="bg1"/>
                </a:solidFill>
              </a:rPr>
              <a:t>ID: 15 </a:t>
            </a:r>
            <a:endParaRPr lang="en-US" sz="4400" b="1" dirty="0">
              <a:solidFill>
                <a:schemeClr val="bg1"/>
              </a:solidFill>
            </a:endParaRPr>
          </a:p>
        </p:txBody>
      </p:sp>
    </p:spTree>
    <p:extLst>
      <p:ext uri="{BB962C8B-B14F-4D97-AF65-F5344CB8AC3E}">
        <p14:creationId xmlns:p14="http://schemas.microsoft.com/office/powerpoint/2010/main" xmlns="" val="33317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2672</TotalTime>
  <Words>920</Words>
  <Application>Microsoft Office PowerPoint</Application>
  <PresentationFormat>Personnalisé</PresentationFormat>
  <Paragraphs>58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Diapositive 1</vt:lpstr>
    </vt:vector>
  </TitlesOfParts>
  <Company>IAEA-SG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rzeghouane</cp:lastModifiedBy>
  <cp:revision>274</cp:revision>
  <dcterms:created xsi:type="dcterms:W3CDTF">2018-07-03T09:22:24Z</dcterms:created>
  <dcterms:modified xsi:type="dcterms:W3CDTF">2018-10-07T09:28:26Z</dcterms:modified>
</cp:coreProperties>
</file>