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40"/>
    <p:restoredTop sz="86424"/>
  </p:normalViewPr>
  <p:slideViewPr>
    <p:cSldViewPr snapToGrid="0" snapToObjects="1">
      <p:cViewPr varScale="1">
        <p:scale>
          <a:sx n="61" d="100"/>
          <a:sy n="61" d="100"/>
        </p:scale>
        <p:origin x="-174" y="-84"/>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DE467-252D-C340-B6D3-74553E62F086}" type="datetimeFigureOut">
              <a:rPr lang="nl-NL" smtClean="0"/>
              <a:t>12-10-2018</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94EF4-DA67-D04B-9845-EB080743160F}" type="slidenum">
              <a:rPr lang="nl-NL" smtClean="0"/>
              <a:t>‹#›</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Standaard" charset="0"/>
              </a:defRPr>
            </a:lvl1pPr>
          </a:lstStyle>
          <a:p>
            <a:fld id="{F0136DB9-5D27-1549-BD29-2B9C3D92BA6B}" type="datetimeFigureOut">
              <a:rPr lang="nl-NL" smtClean="0"/>
              <a:pPr/>
              <a:t>12-10-2018</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Standaard" charset="0"/>
              </a:defRPr>
            </a:lvl1pPr>
          </a:lstStyle>
          <a:p>
            <a:fld id="{B724C359-F21C-5144-9CEB-BDBE24445460}" type="slidenum">
              <a:rPr lang="nl-NL" smtClean="0"/>
              <a:pPr/>
              <a:t>‹#›</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5994400"/>
          </a:xfrm>
          <a:prstGeom prst="rect">
            <a:avLst/>
          </a:prstGeom>
        </p:spPr>
      </p:pic>
      <p:sp>
        <p:nvSpPr>
          <p:cNvPr id="14" name="Rechthoek 13"/>
          <p:cNvSpPr/>
          <p:nvPr userDrawn="1"/>
        </p:nvSpPr>
        <p:spPr>
          <a:xfrm>
            <a:off x="8901" y="922706"/>
            <a:ext cx="12183100" cy="1200329"/>
          </a:xfrm>
          <a:prstGeom prst="rect">
            <a:avLst/>
          </a:prstGeom>
        </p:spPr>
        <p:txBody>
          <a:bodyPr wrap="square">
            <a:spAutoFit/>
          </a:bodyPr>
          <a:lstStyle/>
          <a:p>
            <a:pPr algn="ctr"/>
            <a:r>
              <a:rPr lang="nl-NL" sz="3600" b="1" dirty="0" smtClean="0">
                <a:solidFill>
                  <a:srgbClr val="093B37"/>
                </a:solidFill>
                <a:latin typeface="Verdana"/>
                <a:ea typeface="Arial" charset="0"/>
                <a:cs typeface="Verdana"/>
              </a:rPr>
              <a:t>The European </a:t>
            </a:r>
            <a:r>
              <a:rPr lang="nl-NL" sz="3600" b="1" dirty="0" err="1" smtClean="0">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science</a:t>
            </a:r>
            <a:r>
              <a:rPr lang="nl-NL" sz="3600" b="1" dirty="0" smtClean="0">
                <a:solidFill>
                  <a:srgbClr val="093B37"/>
                </a:solidFill>
                <a:latin typeface="Verdana"/>
                <a:ea typeface="Arial" charset="0"/>
                <a:cs typeface="Verdana"/>
              </a:rPr>
              <a:t> </a:t>
            </a:r>
          </a:p>
          <a:p>
            <a:pPr algn="ctr"/>
            <a:r>
              <a:rPr lang="nl-NL" sz="3600" b="1" dirty="0" err="1" smtClean="0">
                <a:solidFill>
                  <a:srgbClr val="093B37"/>
                </a:solidFill>
                <a:latin typeface="Verdana"/>
                <a:ea typeface="Arial" charset="0"/>
                <a:cs typeface="Verdana"/>
              </a:rPr>
              <a:t>and</a:t>
            </a:r>
            <a:r>
              <a:rPr lang="nl-NL" sz="3600" b="1" dirty="0" smtClean="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knowledge</a:t>
            </a:r>
            <a:r>
              <a:rPr lang="nl-NL" sz="3600" b="1" dirty="0" smtClean="0">
                <a:solidFill>
                  <a:srgbClr val="093B37"/>
                </a:solidFill>
                <a:latin typeface="Verdana"/>
                <a:ea typeface="Arial" charset="0"/>
                <a:cs typeface="Verdana"/>
              </a:rPr>
              <a:t> service</a:t>
            </a:r>
            <a:endParaRPr lang="nl-NL" sz="3600" b="1" dirty="0">
              <a:solidFill>
                <a:srgbClr val="093B37"/>
              </a:solidFill>
              <a:latin typeface="Verdana"/>
              <a:ea typeface="Arial" charset="0"/>
              <a:cs typeface="Verdana"/>
            </a:endParaRPr>
          </a:p>
        </p:txBody>
      </p:sp>
      <p:sp>
        <p:nvSpPr>
          <p:cNvPr id="15" name="Rechthoek 14"/>
          <p:cNvSpPr/>
          <p:nvPr userDrawn="1"/>
        </p:nvSpPr>
        <p:spPr>
          <a:xfrm>
            <a:off x="3756500" y="2581248"/>
            <a:ext cx="4687902" cy="584776"/>
          </a:xfrm>
          <a:prstGeom prst="rect">
            <a:avLst/>
          </a:prstGeom>
        </p:spPr>
        <p:txBody>
          <a:bodyPr wrap="none">
            <a:spAutoFit/>
          </a:bodyPr>
          <a:lstStyle/>
          <a:p>
            <a:r>
              <a:rPr lang="nl-NL" sz="3200" b="0" dirty="0" smtClean="0">
                <a:solidFill>
                  <a:srgbClr val="093B37"/>
                </a:solidFill>
                <a:latin typeface="Verdana"/>
                <a:ea typeface="Arial" charset="0"/>
                <a:cs typeface="Verdana"/>
              </a:rPr>
              <a:t>Joint Research Centre</a:t>
            </a:r>
            <a:endParaRPr lang="nl-NL" sz="3200" b="0" dirty="0">
              <a:solidFill>
                <a:srgbClr val="093B37"/>
              </a:solidFill>
              <a:latin typeface="Verdana"/>
              <a:ea typeface="Arial" charset="0"/>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7" y="0"/>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0"/>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smtClean="0"/>
              <a:t>TEXT</a:t>
            </a:r>
            <a:endParaRPr lang="nl-NL" dirty="0"/>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smtClean="0"/>
              <a:t>Heading</a:t>
            </a:r>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5" name="Tijdelijke aanduiding voor tekst 10"/>
          <p:cNvSpPr>
            <a:spLocks noGrp="1"/>
          </p:cNvSpPr>
          <p:nvPr>
            <p:ph type="body" sz="quarter" idx="13" hasCustomPrompt="1"/>
          </p:nvPr>
        </p:nvSpPr>
        <p:spPr>
          <a:xfrm>
            <a:off x="647700" y="20278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7" name="Tijdelijke aanduiding voor tekst 10"/>
          <p:cNvSpPr>
            <a:spLocks noGrp="1"/>
          </p:cNvSpPr>
          <p:nvPr>
            <p:ph type="body" sz="quarter" idx="15" hasCustomPrompt="1"/>
          </p:nvPr>
        </p:nvSpPr>
        <p:spPr>
          <a:xfrm>
            <a:off x="647700" y="3975820"/>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8" name="Tijdelijke aanduiding voor tekst 12"/>
          <p:cNvSpPr>
            <a:spLocks noGrp="1"/>
          </p:cNvSpPr>
          <p:nvPr>
            <p:ph type="body" sz="quarter" idx="16" hasCustomPrompt="1"/>
          </p:nvPr>
        </p:nvSpPr>
        <p:spPr>
          <a:xfrm>
            <a:off x="647700" y="5326252"/>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Tree>
    <p:extLst>
      <p:ext uri="{BB962C8B-B14F-4D97-AF65-F5344CB8AC3E}">
        <p14:creationId xmlns:p14="http://schemas.microsoft.com/office/powerpoint/2010/main" val="16026807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0"/>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00017" y="2406354"/>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49" y="1987138"/>
            <a:ext cx="9029700" cy="1378362"/>
          </a:xfrm>
          <a:prstGeom prst="rect">
            <a:avLst/>
          </a:prstGeom>
        </p:spPr>
        <p:txBody>
          <a:bodyPr/>
          <a:lstStyle>
            <a:lvl1pPr marL="0" indent="0">
              <a:buNone/>
              <a:defRPr sz="9600" b="1">
                <a:solidFill>
                  <a:schemeClr val="bg1"/>
                </a:solidFill>
              </a:defRPr>
            </a:lvl1pPr>
          </a:lstStyle>
          <a:p>
            <a:pPr lvl="0"/>
            <a:r>
              <a:rPr lang="nl-NL" dirty="0" err="1" smtClean="0"/>
              <a:t>Thanks</a:t>
            </a:r>
            <a:endParaRPr lang="nl-NL" dirty="0"/>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5"/>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smtClean="0">
                <a:solidFill>
                  <a:schemeClr val="bg1"/>
                </a:solidFill>
                <a:latin typeface="Verdana"/>
                <a:ea typeface="Arial" charset="0"/>
                <a:cs typeface="Verdana"/>
              </a:rPr>
              <a:t>A modern JRC </a:t>
            </a:r>
            <a:br>
              <a:rPr lang="nl-NL" sz="3600" b="1" dirty="0" smtClean="0">
                <a:solidFill>
                  <a:schemeClr val="bg1"/>
                </a:solidFill>
                <a:latin typeface="Verdana"/>
                <a:ea typeface="Arial" charset="0"/>
                <a:cs typeface="Verdana"/>
              </a:rPr>
            </a:br>
            <a:r>
              <a:rPr lang="nl-NL" sz="3600" b="1" dirty="0" smtClean="0">
                <a:solidFill>
                  <a:schemeClr val="bg1"/>
                </a:solidFill>
                <a:latin typeface="Verdana"/>
                <a:ea typeface="Arial" charset="0"/>
                <a:cs typeface="Verdana"/>
              </a:rPr>
              <a:t>in a modern </a:t>
            </a:r>
            <a:r>
              <a:rPr lang="nl-NL" sz="3600" b="1" dirty="0" err="1" smtClean="0">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1"/>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smtClean="0"/>
              <a:t>Name</a:t>
            </a:r>
          </a:p>
        </p:txBody>
      </p:sp>
      <p:sp>
        <p:nvSpPr>
          <p:cNvPr id="42" name="Tijdelijke aanduiding voor tekst 41"/>
          <p:cNvSpPr>
            <a:spLocks noGrp="1"/>
          </p:cNvSpPr>
          <p:nvPr>
            <p:ph type="body" sz="quarter" idx="11" hasCustomPrompt="1"/>
          </p:nvPr>
        </p:nvSpPr>
        <p:spPr>
          <a:xfrm>
            <a:off x="0" y="4708289"/>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smtClean="0"/>
              <a:t>Title</a:t>
            </a:r>
            <a:r>
              <a:rPr lang="nl-NL" dirty="0" smtClean="0"/>
              <a:t>, </a:t>
            </a:r>
            <a:r>
              <a:rPr lang="nl-NL" dirty="0" err="1" smtClean="0"/>
              <a:t>Location</a:t>
            </a:r>
            <a:r>
              <a:rPr lang="nl-NL" dirty="0" smtClean="0"/>
              <a:t>, Date</a:t>
            </a:r>
            <a:endParaRPr lang="nl-NL" dirty="0"/>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smtClean="0"/>
              <a:t>Image</a:t>
            </a:r>
            <a:endParaRPr lang="nl-NL" dirty="0"/>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smtClean="0"/>
              <a:t>Heading2</a:t>
            </a:r>
            <a:endParaRPr lang="nl-NL" dirty="0"/>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smtClean="0"/>
              <a:t>Image</a:t>
            </a:r>
            <a:endParaRPr lang="nl-NL" dirty="0"/>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0"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smtClean="0"/>
              <a:t>Text</a:t>
            </a:r>
            <a:endParaRPr lang="nl-NL" dirty="0" smtClean="0"/>
          </a:p>
          <a:p>
            <a:pPr lvl="0"/>
            <a:r>
              <a:rPr lang="nl-NL" dirty="0" err="1" smtClean="0"/>
              <a:t>Text</a:t>
            </a:r>
            <a:endParaRPr lang="nl-NL" dirty="0"/>
          </a:p>
        </p:txBody>
      </p:sp>
      <p:sp>
        <p:nvSpPr>
          <p:cNvPr id="27" name="Tijdelijke aanduiding voor tekst 17"/>
          <p:cNvSpPr>
            <a:spLocks noGrp="1"/>
          </p:cNvSpPr>
          <p:nvPr>
            <p:ph type="body" sz="quarter" idx="14" hasCustomPrompt="1"/>
          </p:nvPr>
        </p:nvSpPr>
        <p:spPr>
          <a:xfrm>
            <a:off x="93980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529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0" y="558799"/>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
        <p:nvSpPr>
          <p:cNvPr id="7" name="Tijdelijke aanduiding voor afbeelding 15"/>
          <p:cNvSpPr>
            <a:spLocks noGrp="1"/>
          </p:cNvSpPr>
          <p:nvPr>
            <p:ph type="pic" sz="quarter" idx="10" hasCustomPrompt="1"/>
          </p:nvPr>
        </p:nvSpPr>
        <p:spPr>
          <a:xfrm>
            <a:off x="4249736" y="0"/>
            <a:ext cx="794226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509753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Image</a:t>
            </a:r>
            <a:endParaRPr lang="nl-NL" dirty="0"/>
          </a:p>
        </p:txBody>
      </p:sp>
      <p:sp>
        <p:nvSpPr>
          <p:cNvPr id="6" name="Tijdelijke aanduiding voor tekst 20"/>
          <p:cNvSpPr>
            <a:spLocks noGrp="1"/>
          </p:cNvSpPr>
          <p:nvPr>
            <p:ph type="body" sz="quarter" idx="15" hasCustomPrompt="1"/>
          </p:nvPr>
        </p:nvSpPr>
        <p:spPr>
          <a:xfrm>
            <a:off x="965200" y="1990725"/>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Tree>
    <p:extLst>
      <p:ext uri="{BB962C8B-B14F-4D97-AF65-F5344CB8AC3E}">
        <p14:creationId xmlns:p14="http://schemas.microsoft.com/office/powerpoint/2010/main" val="846720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86451"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rgbClr val="FFFF00"/>
                </a:solidFill>
              </a:rPr>
              <a:t>OUTREACH EDUCATION AND TRAINING IN NUCLEAR SAFEGUARDS AND NON-PROLIFERATION OF THE EUROPEAN COMMISSION, JOINT RESEARCH CENTRE</a:t>
            </a:r>
            <a:endParaRPr lang="en-US" sz="2800" dirty="0">
              <a:solidFill>
                <a:srgbClr val="FFFF00"/>
              </a:solidFill>
            </a:endParaRPr>
          </a:p>
        </p:txBody>
      </p:sp>
      <p:sp>
        <p:nvSpPr>
          <p:cNvPr id="3" name="Text Placeholder 2"/>
          <p:cNvSpPr>
            <a:spLocks noGrp="1"/>
          </p:cNvSpPr>
          <p:nvPr>
            <p:ph type="body" sz="quarter" idx="10"/>
          </p:nvPr>
        </p:nvSpPr>
        <p:spPr>
          <a:xfrm>
            <a:off x="0" y="3559561"/>
            <a:ext cx="12192000" cy="356859"/>
          </a:xfrm>
        </p:spPr>
        <p:txBody>
          <a:bodyPr/>
          <a:lstStyle/>
          <a:p>
            <a:r>
              <a:rPr lang="en-US" u="sng" dirty="0" smtClean="0"/>
              <a:t>W. Janssens</a:t>
            </a:r>
            <a:r>
              <a:rPr lang="en-US" dirty="0" smtClean="0"/>
              <a:t>, K. Abbas, F. Raiola</a:t>
            </a:r>
          </a:p>
          <a:p>
            <a:r>
              <a:rPr lang="en-US" dirty="0" smtClean="0"/>
              <a:t>European Commission, Joint Research Centre, </a:t>
            </a:r>
          </a:p>
          <a:p>
            <a:r>
              <a:rPr lang="en-US" dirty="0" smtClean="0"/>
              <a:t>Nuclear Security and Safeguards Department,</a:t>
            </a:r>
          </a:p>
          <a:p>
            <a:r>
              <a:rPr lang="en-US" dirty="0" smtClean="0"/>
              <a:t>Via Fermi 2749, 21027 </a:t>
            </a:r>
            <a:r>
              <a:rPr lang="en-US" dirty="0" err="1" smtClean="0"/>
              <a:t>Ispra</a:t>
            </a:r>
            <a:r>
              <a:rPr lang="en-US" dirty="0" smtClean="0"/>
              <a:t> (VA), Italy</a:t>
            </a:r>
          </a:p>
          <a:p>
            <a:endParaRPr lang="en-US" dirty="0"/>
          </a:p>
          <a:p>
            <a:endParaRPr lang="en-US" dirty="0"/>
          </a:p>
        </p:txBody>
      </p:sp>
      <p:sp>
        <p:nvSpPr>
          <p:cNvPr id="4" name="Text Placeholder 3"/>
          <p:cNvSpPr>
            <a:spLocks noGrp="1"/>
          </p:cNvSpPr>
          <p:nvPr>
            <p:ph type="body" sz="quarter" idx="11"/>
          </p:nvPr>
        </p:nvSpPr>
        <p:spPr>
          <a:xfrm>
            <a:off x="0" y="5302190"/>
            <a:ext cx="12192000" cy="451323"/>
          </a:xfrm>
        </p:spPr>
        <p:txBody>
          <a:bodyPr/>
          <a:lstStyle/>
          <a:p>
            <a:r>
              <a:rPr lang="en-US" dirty="0" smtClean="0"/>
              <a:t>IAEA Safeguards Symposium, Vienna, Nov 5 to 8, 2018</a:t>
            </a:r>
            <a:endParaRPr lang="en-US" dirty="0"/>
          </a:p>
        </p:txBody>
      </p:sp>
    </p:spTree>
    <p:extLst>
      <p:ext uri="{BB962C8B-B14F-4D97-AF65-F5344CB8AC3E}">
        <p14:creationId xmlns:p14="http://schemas.microsoft.com/office/powerpoint/2010/main" val="230489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9621" y="210071"/>
            <a:ext cx="11336779" cy="993310"/>
          </a:xfrm>
        </p:spPr>
        <p:txBody>
          <a:bodyPr/>
          <a:lstStyle/>
          <a:p>
            <a:r>
              <a:rPr lang="en-GB" sz="2800" dirty="0" smtClean="0">
                <a:solidFill>
                  <a:srgbClr val="FFFF00"/>
                </a:solidFill>
              </a:rPr>
              <a:t>How </a:t>
            </a:r>
            <a:r>
              <a:rPr lang="en-GB" sz="2800" dirty="0">
                <a:solidFill>
                  <a:srgbClr val="FFFF00"/>
                </a:solidFill>
              </a:rPr>
              <a:t>to support the recruitment of highly-skilled professionals in </a:t>
            </a:r>
            <a:r>
              <a:rPr lang="en-GB" sz="2800" dirty="0" smtClean="0">
                <a:solidFill>
                  <a:srgbClr val="FFFF00"/>
                </a:solidFill>
              </a:rPr>
              <a:t>Safeguards?</a:t>
            </a:r>
            <a:endParaRPr lang="en-US" sz="2800" dirty="0">
              <a:solidFill>
                <a:srgbClr val="FFFF00"/>
              </a:solidFill>
            </a:endParaRPr>
          </a:p>
        </p:txBody>
      </p:sp>
      <p:sp>
        <p:nvSpPr>
          <p:cNvPr id="3" name="Text Placeholder 2"/>
          <p:cNvSpPr>
            <a:spLocks noGrp="1"/>
          </p:cNvSpPr>
          <p:nvPr>
            <p:ph type="body" sz="quarter" idx="12"/>
          </p:nvPr>
        </p:nvSpPr>
        <p:spPr>
          <a:xfrm>
            <a:off x="245097" y="1803007"/>
            <a:ext cx="11591303" cy="3614738"/>
          </a:xfrm>
        </p:spPr>
        <p:txBody>
          <a:bodyPr/>
          <a:lstStyle/>
          <a:p>
            <a:r>
              <a:rPr lang="en-US" sz="2000" dirty="0" smtClean="0"/>
              <a:t>Need to increase public visibility and recognition of the nuclear safeguards discipline(s)</a:t>
            </a:r>
          </a:p>
          <a:p>
            <a:r>
              <a:rPr lang="en-US" sz="2000" dirty="0" smtClean="0"/>
              <a:t>Make multi-</a:t>
            </a:r>
            <a:r>
              <a:rPr lang="en-US" sz="2000" dirty="0" err="1" smtClean="0"/>
              <a:t>disciplinarity</a:t>
            </a:r>
            <a:r>
              <a:rPr lang="en-US" sz="2000" dirty="0" smtClean="0"/>
              <a:t> accessible : define specify skill-sets for specific functions</a:t>
            </a:r>
          </a:p>
          <a:p>
            <a:r>
              <a:rPr lang="en-US" sz="2000" dirty="0" smtClean="0"/>
              <a:t>Support academics / teaching : initiatives </a:t>
            </a:r>
            <a:r>
              <a:rPr lang="en-US" sz="2000" dirty="0" smtClean="0"/>
              <a:t>we</a:t>
            </a:r>
            <a:r>
              <a:rPr lang="en-US" sz="2000" dirty="0" smtClean="0"/>
              <a:t>re taken by ESARDA (since 2005) and will be followed up by ENEN (in near future) outside Europe</a:t>
            </a:r>
          </a:p>
          <a:p>
            <a:r>
              <a:rPr lang="en-US" sz="2000" dirty="0" smtClean="0"/>
              <a:t>Illustrate the challenges of defining the scope e.g. by referring to both NPT (and thus IAEA/CSA) and NSG (trigger list and dual use items) : i.e. the </a:t>
            </a:r>
            <a:r>
              <a:rPr lang="en-US" sz="2000" dirty="0" smtClean="0"/>
              <a:t>necessity to also increase knowledge on sensitive technologies (in addition to NM)</a:t>
            </a:r>
          </a:p>
          <a:p>
            <a:r>
              <a:rPr lang="en-US" sz="2000" dirty="0" smtClean="0"/>
              <a:t>Recognize different levels of safeguards : facility, national, regional, international</a:t>
            </a:r>
          </a:p>
          <a:p>
            <a:r>
              <a:rPr lang="en-US" sz="2000" dirty="0" smtClean="0"/>
              <a:t>Skills required for analysts are multiple (and tools &amp; training for the brains are needed)</a:t>
            </a:r>
          </a:p>
          <a:p>
            <a:r>
              <a:rPr lang="en-US" sz="2000" dirty="0" smtClean="0"/>
              <a:t>Finding anomalies/clandestine activities etc. needs a special mind-set &amp; training</a:t>
            </a:r>
          </a:p>
          <a:p>
            <a:r>
              <a:rPr lang="en-US" sz="2000" dirty="0" smtClean="0"/>
              <a:t>Technical skills need to be combined with soft-skills, cultural sensitivity, etc. (CA-TRG)</a:t>
            </a:r>
          </a:p>
          <a:p>
            <a:endParaRPr lang="en-US" sz="2000" dirty="0"/>
          </a:p>
        </p:txBody>
      </p:sp>
    </p:spTree>
    <p:extLst>
      <p:ext uri="{BB962C8B-B14F-4D97-AF65-F5344CB8AC3E}">
        <p14:creationId xmlns:p14="http://schemas.microsoft.com/office/powerpoint/2010/main" val="343055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6755" y="210071"/>
            <a:ext cx="11289645" cy="993310"/>
          </a:xfrm>
        </p:spPr>
        <p:txBody>
          <a:bodyPr/>
          <a:lstStyle/>
          <a:p>
            <a:r>
              <a:rPr lang="en-GB" sz="2800" dirty="0" smtClean="0">
                <a:solidFill>
                  <a:srgbClr val="FFFF00"/>
                </a:solidFill>
              </a:rPr>
              <a:t>How </a:t>
            </a:r>
            <a:r>
              <a:rPr lang="en-GB" sz="2800" dirty="0">
                <a:solidFill>
                  <a:srgbClr val="FFFF00"/>
                </a:solidFill>
              </a:rPr>
              <a:t>all partners/stakeholders can work together and interact in order to meet the global need for safeguards </a:t>
            </a:r>
            <a:r>
              <a:rPr lang="en-GB" sz="2800" dirty="0" smtClean="0">
                <a:solidFill>
                  <a:srgbClr val="FFFF00"/>
                </a:solidFill>
              </a:rPr>
              <a:t>expertise?</a:t>
            </a:r>
            <a:endParaRPr lang="en-US" sz="2800" dirty="0">
              <a:solidFill>
                <a:srgbClr val="FFFF00"/>
              </a:solidFill>
            </a:endParaRPr>
          </a:p>
        </p:txBody>
      </p:sp>
      <p:sp>
        <p:nvSpPr>
          <p:cNvPr id="4" name="Text Placeholder 2"/>
          <p:cNvSpPr>
            <a:spLocks noGrp="1"/>
          </p:cNvSpPr>
          <p:nvPr>
            <p:ph type="body" sz="quarter" idx="12"/>
          </p:nvPr>
        </p:nvSpPr>
        <p:spPr>
          <a:xfrm>
            <a:off x="245097" y="1803007"/>
            <a:ext cx="11591303" cy="3614738"/>
          </a:xfrm>
        </p:spPr>
        <p:txBody>
          <a:bodyPr/>
          <a:lstStyle/>
          <a:p>
            <a:r>
              <a:rPr lang="en-US" sz="2000" dirty="0" smtClean="0"/>
              <a:t>Piggy-back on the nuclear safety and security initiatives, incl. budget and outreach </a:t>
            </a:r>
          </a:p>
          <a:p>
            <a:r>
              <a:rPr lang="en-US" sz="2000" dirty="0" smtClean="0"/>
              <a:t>For newcomer states: address Safety, Security &amp; Safeguards together, not in isolation</a:t>
            </a:r>
          </a:p>
          <a:p>
            <a:r>
              <a:rPr lang="en-US" sz="2000" dirty="0" smtClean="0"/>
              <a:t>Connect inside IAEA : Safeguards with Safety and Security and with Technical Coop.</a:t>
            </a:r>
          </a:p>
          <a:p>
            <a:r>
              <a:rPr lang="en-US" sz="2000" dirty="0" smtClean="0"/>
              <a:t>Example at EU level : via CBRN-</a:t>
            </a:r>
            <a:r>
              <a:rPr lang="en-US" sz="2000" dirty="0" err="1" smtClean="0"/>
              <a:t>Centres</a:t>
            </a:r>
            <a:r>
              <a:rPr lang="en-US" sz="2000" dirty="0" smtClean="0"/>
              <a:t> of Excellence : use existing national focal points, regional networks, capacity building projects </a:t>
            </a:r>
            <a:r>
              <a:rPr lang="en-US" sz="2000" dirty="0" err="1" smtClean="0"/>
              <a:t>etc</a:t>
            </a:r>
            <a:r>
              <a:rPr lang="en-US" sz="2000" dirty="0" smtClean="0"/>
              <a:t> also for nuclear safeguards</a:t>
            </a:r>
          </a:p>
          <a:p>
            <a:r>
              <a:rPr lang="en-US" sz="2000" dirty="0" smtClean="0"/>
              <a:t>Involve in an early stage all relevant players: industry, operators, authorities, inspectors, R&amp;D </a:t>
            </a:r>
          </a:p>
          <a:p>
            <a:r>
              <a:rPr lang="en-US" sz="2000" dirty="0" smtClean="0"/>
              <a:t>Stress the approach of "partnership", collaboration, enhancement of mutual trust</a:t>
            </a:r>
          </a:p>
          <a:p>
            <a:r>
              <a:rPr lang="en-US" sz="2000" dirty="0" smtClean="0"/>
              <a:t>Use new technology to allow closer interaction with (data from) operating processes</a:t>
            </a:r>
          </a:p>
          <a:p>
            <a:r>
              <a:rPr lang="en-US" sz="2000" dirty="0" smtClean="0"/>
              <a:t>Use professional societies to enhance collaboration : e.g. 4 yearly INMM/ESARDA workshops (alternating US, EU, Japan) incl. Human Capital Development focus</a:t>
            </a:r>
            <a:endParaRPr lang="en-US" sz="2000" dirty="0"/>
          </a:p>
        </p:txBody>
      </p:sp>
    </p:spTree>
    <p:extLst>
      <p:ext uri="{BB962C8B-B14F-4D97-AF65-F5344CB8AC3E}">
        <p14:creationId xmlns:p14="http://schemas.microsoft.com/office/powerpoint/2010/main" val="1111248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9621" y="210071"/>
            <a:ext cx="11336779" cy="993310"/>
          </a:xfrm>
        </p:spPr>
        <p:txBody>
          <a:bodyPr/>
          <a:lstStyle/>
          <a:p>
            <a:r>
              <a:rPr lang="en-GB" sz="2800" dirty="0" smtClean="0">
                <a:solidFill>
                  <a:srgbClr val="FFFF00"/>
                </a:solidFill>
              </a:rPr>
              <a:t>Defining </a:t>
            </a:r>
            <a:r>
              <a:rPr lang="en-GB" sz="2800" dirty="0">
                <a:solidFill>
                  <a:srgbClr val="FFFF00"/>
                </a:solidFill>
              </a:rPr>
              <a:t>comprehensive competency profiles for safeguards/</a:t>
            </a:r>
            <a:r>
              <a:rPr lang="en-GB" sz="2800" dirty="0" err="1">
                <a:solidFill>
                  <a:srgbClr val="FFFF00"/>
                </a:solidFill>
              </a:rPr>
              <a:t>nonproliferation</a:t>
            </a:r>
            <a:r>
              <a:rPr lang="en-GB" sz="2800" dirty="0">
                <a:solidFill>
                  <a:srgbClr val="FFFF00"/>
                </a:solidFill>
              </a:rPr>
              <a:t> needs in States and at IAEA</a:t>
            </a:r>
            <a:endParaRPr lang="en-US" sz="2800" dirty="0">
              <a:solidFill>
                <a:srgbClr val="FFFF00"/>
              </a:solidFill>
            </a:endParaRPr>
          </a:p>
        </p:txBody>
      </p:sp>
      <p:sp>
        <p:nvSpPr>
          <p:cNvPr id="4" name="Text Placeholder 2"/>
          <p:cNvSpPr>
            <a:spLocks noGrp="1"/>
          </p:cNvSpPr>
          <p:nvPr>
            <p:ph type="body" sz="quarter" idx="12"/>
          </p:nvPr>
        </p:nvSpPr>
        <p:spPr>
          <a:xfrm>
            <a:off x="245097" y="1803007"/>
            <a:ext cx="11591303" cy="3614738"/>
          </a:xfrm>
        </p:spPr>
        <p:txBody>
          <a:bodyPr/>
          <a:lstStyle/>
          <a:p>
            <a:r>
              <a:rPr lang="en-US" sz="2000" dirty="0" smtClean="0"/>
              <a:t>Competency profiles are </a:t>
            </a:r>
            <a:r>
              <a:rPr lang="en-US" sz="2000" dirty="0" smtClean="0"/>
              <a:t>(at least) </a:t>
            </a:r>
            <a:r>
              <a:rPr lang="en-US" sz="2000" dirty="0" smtClean="0"/>
              <a:t>diverse, broad, multidisciplinary and dynamic</a:t>
            </a:r>
          </a:p>
          <a:p>
            <a:r>
              <a:rPr lang="en-US" sz="2000" dirty="0" smtClean="0"/>
              <a:t>They vary according to the level (facility, national, regional, </a:t>
            </a:r>
            <a:r>
              <a:rPr lang="en-US" sz="2000" dirty="0" err="1" smtClean="0"/>
              <a:t>intl</a:t>
            </a:r>
            <a:r>
              <a:rPr lang="en-US" sz="2000" dirty="0" smtClean="0"/>
              <a:t>) incl. culture/language</a:t>
            </a:r>
          </a:p>
          <a:p>
            <a:r>
              <a:rPr lang="en-US" sz="2000" dirty="0" smtClean="0"/>
              <a:t>Beyond basic education and training (see content discussion before) most skills will need to be developed on the job by proper coaching, knowledge management, knowledge transfer etc. (incl. studying historical files : example Iraq case)</a:t>
            </a:r>
          </a:p>
          <a:p>
            <a:r>
              <a:rPr lang="en-US" sz="2000" dirty="0" smtClean="0"/>
              <a:t>Mentoring by senior staff and review of (rather seldom but crucially important) real issues is a must (and should be an explicit duty of senior staff, esp. before retirement)</a:t>
            </a:r>
          </a:p>
          <a:p>
            <a:r>
              <a:rPr lang="en-US" sz="2000" dirty="0" smtClean="0"/>
              <a:t>Consider elaborating even in more detail case studies (purely hypothetical or inspired on the past) where "old timers" provide insights supported by novel technologies (VR?)</a:t>
            </a:r>
          </a:p>
          <a:p>
            <a:endParaRPr lang="en-US" sz="2000" dirty="0" smtClean="0"/>
          </a:p>
        </p:txBody>
      </p:sp>
    </p:spTree>
    <p:extLst>
      <p:ext uri="{BB962C8B-B14F-4D97-AF65-F5344CB8AC3E}">
        <p14:creationId xmlns:p14="http://schemas.microsoft.com/office/powerpoint/2010/main" val="3508713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9621" y="210071"/>
            <a:ext cx="11336779" cy="993310"/>
          </a:xfrm>
        </p:spPr>
        <p:txBody>
          <a:bodyPr/>
          <a:lstStyle/>
          <a:p>
            <a:r>
              <a:rPr lang="en-GB" sz="2800" dirty="0" smtClean="0">
                <a:solidFill>
                  <a:srgbClr val="FFFF00"/>
                </a:solidFill>
              </a:rPr>
              <a:t>Ensuring </a:t>
            </a:r>
            <a:r>
              <a:rPr lang="en-GB" sz="2800" dirty="0">
                <a:solidFill>
                  <a:srgbClr val="FFFF00"/>
                </a:solidFill>
              </a:rPr>
              <a:t>the underlying education/background, to provide qualified candidates</a:t>
            </a:r>
            <a:endParaRPr lang="en-US" sz="2800" dirty="0">
              <a:solidFill>
                <a:srgbClr val="FFFF00"/>
              </a:solidFill>
            </a:endParaRPr>
          </a:p>
        </p:txBody>
      </p:sp>
      <p:sp>
        <p:nvSpPr>
          <p:cNvPr id="4" name="Text Placeholder 2"/>
          <p:cNvSpPr>
            <a:spLocks noGrp="1"/>
          </p:cNvSpPr>
          <p:nvPr>
            <p:ph type="body" sz="quarter" idx="12"/>
          </p:nvPr>
        </p:nvSpPr>
        <p:spPr>
          <a:xfrm>
            <a:off x="245097" y="1803007"/>
            <a:ext cx="11591303" cy="3614738"/>
          </a:xfrm>
        </p:spPr>
        <p:txBody>
          <a:bodyPr/>
          <a:lstStyle/>
          <a:p>
            <a:r>
              <a:rPr lang="en-US" sz="2000" dirty="0" smtClean="0"/>
              <a:t>As many disciplines are needed, the educational ingredients are felt to be present</a:t>
            </a:r>
          </a:p>
          <a:p>
            <a:r>
              <a:rPr lang="en-US" sz="2000" dirty="0" smtClean="0"/>
              <a:t>The challenge lie in:</a:t>
            </a:r>
          </a:p>
          <a:p>
            <a:pPr lvl="1"/>
            <a:r>
              <a:rPr lang="en-US" sz="2000" dirty="0" smtClean="0"/>
              <a:t>Raising the awareness of nuclear safeguards and non-proliferation</a:t>
            </a:r>
          </a:p>
          <a:p>
            <a:pPr lvl="1"/>
            <a:r>
              <a:rPr lang="en-US" sz="2000" dirty="0" smtClean="0"/>
              <a:t>Re-assure professionals when dealing with issues outside their comfort-zone</a:t>
            </a:r>
          </a:p>
          <a:p>
            <a:pPr lvl="1"/>
            <a:r>
              <a:rPr lang="en-US" sz="2000" dirty="0" smtClean="0"/>
              <a:t>Recognizing the interplay between (geo)politics, legal aspects, technical issues and analytical limitations</a:t>
            </a:r>
          </a:p>
          <a:p>
            <a:pPr lvl="1"/>
            <a:r>
              <a:rPr lang="en-US" sz="2000" dirty="0" smtClean="0"/>
              <a:t>Building bridges between the disciplines of different educational background</a:t>
            </a:r>
          </a:p>
          <a:p>
            <a:pPr lvl="1"/>
            <a:r>
              <a:rPr lang="en-US" sz="2000" dirty="0" smtClean="0"/>
              <a:t>Explaining the vocabulary of safeguards (type of inspections, type of reports…)</a:t>
            </a:r>
          </a:p>
          <a:p>
            <a:pPr lvl="1"/>
            <a:r>
              <a:rPr lang="en-US" sz="2000" dirty="0" smtClean="0"/>
              <a:t>Documenting the mandate (evolving) of IAEA with insights in when, why, how</a:t>
            </a:r>
          </a:p>
          <a:p>
            <a:r>
              <a:rPr lang="en-US" sz="2000" dirty="0" smtClean="0"/>
              <a:t>Career paths could be illustrated of how persons, with completely different educational background ended-up (often accidentally) in safeguards &amp; what their job really means</a:t>
            </a:r>
          </a:p>
          <a:p>
            <a:endParaRPr lang="en-US" sz="2000" dirty="0" smtClean="0"/>
          </a:p>
        </p:txBody>
      </p:sp>
    </p:spTree>
    <p:extLst>
      <p:ext uri="{BB962C8B-B14F-4D97-AF65-F5344CB8AC3E}">
        <p14:creationId xmlns:p14="http://schemas.microsoft.com/office/powerpoint/2010/main" val="350871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9621" y="210071"/>
            <a:ext cx="11336779" cy="993310"/>
          </a:xfrm>
        </p:spPr>
        <p:txBody>
          <a:bodyPr/>
          <a:lstStyle/>
          <a:p>
            <a:r>
              <a:rPr lang="en-GB" sz="2800" dirty="0" smtClean="0">
                <a:solidFill>
                  <a:srgbClr val="FFFF00"/>
                </a:solidFill>
              </a:rPr>
              <a:t>Strategies </a:t>
            </a:r>
            <a:r>
              <a:rPr lang="en-GB" sz="2800" dirty="0">
                <a:solidFill>
                  <a:srgbClr val="FFFF00"/>
                </a:solidFill>
              </a:rPr>
              <a:t>of States to meet national needs for safeguards workforce; interplay with IAEA</a:t>
            </a:r>
            <a:endParaRPr lang="en-US" sz="2800" dirty="0">
              <a:solidFill>
                <a:srgbClr val="FFFF00"/>
              </a:solidFill>
            </a:endParaRPr>
          </a:p>
        </p:txBody>
      </p:sp>
      <p:sp>
        <p:nvSpPr>
          <p:cNvPr id="4" name="Text Placeholder 2"/>
          <p:cNvSpPr>
            <a:spLocks noGrp="1"/>
          </p:cNvSpPr>
          <p:nvPr>
            <p:ph type="body" sz="quarter" idx="12"/>
          </p:nvPr>
        </p:nvSpPr>
        <p:spPr>
          <a:xfrm>
            <a:off x="245097" y="1803007"/>
            <a:ext cx="11591303" cy="3614738"/>
          </a:xfrm>
        </p:spPr>
        <p:txBody>
          <a:bodyPr/>
          <a:lstStyle/>
          <a:p>
            <a:r>
              <a:rPr lang="en-US" sz="2000" dirty="0" smtClean="0"/>
              <a:t>Use specific funding opportunities e.g. from US, EU </a:t>
            </a:r>
            <a:r>
              <a:rPr lang="en-US" sz="2000" dirty="0" err="1" smtClean="0"/>
              <a:t>etc</a:t>
            </a:r>
            <a:r>
              <a:rPr lang="en-US" sz="2000" dirty="0" smtClean="0"/>
              <a:t> for targeted initiatives in training and education (e.g. current EU project on ESARDA courses, future EU project on building international nuclear safeguards masters </a:t>
            </a:r>
            <a:r>
              <a:rPr lang="en-US" sz="2000" dirty="0" err="1" smtClean="0"/>
              <a:t>programme</a:t>
            </a:r>
            <a:r>
              <a:rPr lang="en-US" sz="2000" dirty="0" smtClean="0"/>
              <a:t>)</a:t>
            </a:r>
          </a:p>
          <a:p>
            <a:r>
              <a:rPr lang="en-US" sz="2000" dirty="0" smtClean="0"/>
              <a:t>Good experience has been gained by regional initiatives incl</a:t>
            </a:r>
            <a:r>
              <a:rPr lang="en-US" sz="2000" dirty="0" smtClean="0"/>
              <a:t>. neighbors supporting neighbors, eventually with complementary experience (incl. R&amp;D networks)</a:t>
            </a:r>
          </a:p>
          <a:p>
            <a:r>
              <a:rPr lang="en-US" sz="2000" dirty="0" smtClean="0"/>
              <a:t>ESARDA, with EU funding, has been reaching out to academia to integrate SG and NP modules in their future course of nuclear engineering (or international relations…)</a:t>
            </a:r>
          </a:p>
          <a:p>
            <a:r>
              <a:rPr lang="en-US" sz="2000" dirty="0" smtClean="0"/>
              <a:t>Relevant exercises are being built to allow in-field staff to test international concepts to practical cases in close collaboration with current (and past) IAEA staff</a:t>
            </a:r>
          </a:p>
          <a:p>
            <a:r>
              <a:rPr lang="en-US" sz="2000" dirty="0" smtClean="0"/>
              <a:t>A p</a:t>
            </a:r>
            <a:r>
              <a:rPr lang="en-US" sz="2000" dirty="0" smtClean="0"/>
              <a:t>roposal is to build-up an International </a:t>
            </a:r>
            <a:r>
              <a:rPr lang="en-US" sz="2000" dirty="0"/>
              <a:t>N</a:t>
            </a:r>
            <a:r>
              <a:rPr lang="en-US" sz="2000" dirty="0" smtClean="0"/>
              <a:t>uclear </a:t>
            </a:r>
            <a:r>
              <a:rPr lang="en-US" sz="2000" dirty="0" err="1" smtClean="0"/>
              <a:t>S</a:t>
            </a:r>
            <a:r>
              <a:rPr lang="en-US" sz="2000" dirty="0" err="1" smtClean="0"/>
              <a:t>Afeguards</a:t>
            </a:r>
            <a:r>
              <a:rPr lang="en-US" sz="2000" dirty="0" smtClean="0"/>
              <a:t> (and NP) Capacity </a:t>
            </a:r>
            <a:r>
              <a:rPr lang="en-US" sz="2000" dirty="0"/>
              <a:t>B</a:t>
            </a:r>
            <a:r>
              <a:rPr lang="en-US" sz="2000" dirty="0" smtClean="0"/>
              <a:t>uilding Coordinating </a:t>
            </a:r>
            <a:r>
              <a:rPr lang="en-US" sz="2000" dirty="0"/>
              <a:t>G</a:t>
            </a:r>
            <a:r>
              <a:rPr lang="en-US" sz="2000" dirty="0" smtClean="0"/>
              <a:t>roup (INSACB-CG) on the model of what was done, almost 15 years ago, in the area of nuclear security / border detectio</a:t>
            </a:r>
            <a:r>
              <a:rPr lang="en-US" sz="2000" dirty="0" smtClean="0"/>
              <a:t>n, through the BMWG</a:t>
            </a:r>
          </a:p>
        </p:txBody>
      </p:sp>
    </p:spTree>
    <p:extLst>
      <p:ext uri="{BB962C8B-B14F-4D97-AF65-F5344CB8AC3E}">
        <p14:creationId xmlns:p14="http://schemas.microsoft.com/office/powerpoint/2010/main" val="3508713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JRC-presentation_new-style_template.potx</Template>
  <TotalTime>417</TotalTime>
  <Words>850</Words>
  <Application>Microsoft Office PowerPoint</Application>
  <PresentationFormat>Custom</PresentationFormat>
  <Paragraphs>46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JRC-presentation_new-style_template</vt:lpstr>
      <vt:lpstr>PowerPoint Presentation</vt:lpstr>
      <vt:lpstr>OUTREACH EDUCATION AND TRAINING IN NUCLEAR SAFEGUARDS AND NON-PROLIFERATION OF THE EUROPEAN COMMISSION, JOINT RESEARCH CENTRE</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JANSSENS Willem (JRC-ISPRA)</cp:lastModifiedBy>
  <cp:revision>21</cp:revision>
  <dcterms:created xsi:type="dcterms:W3CDTF">2017-04-24T08:06:23Z</dcterms:created>
  <dcterms:modified xsi:type="dcterms:W3CDTF">2018-10-12T14:35:48Z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https://connected.cnect.cec.eu.int</vt:lpwstr>
  </property>
  <property fmtid="{D5CDD505-2E9C-101B-9397-08002B2CF9AE}" pid="3" name="Jive_VersionGuid">
    <vt:lpwstr>f1121314-14ec-4f14-b191-5a3123645249</vt:lpwstr>
  </property>
  <property fmtid="{D5CDD505-2E9C-101B-9397-08002B2CF9AE}" pid="4" name="Offisync_UniqueId">
    <vt:lpwstr>127154</vt:lpwstr>
  </property>
  <property fmtid="{D5CDD505-2E9C-101B-9397-08002B2CF9AE}" pid="5" name="Offisync_ServerID">
    <vt:lpwstr>0d3b22a6-6203-4efc-8e8e-b5279256493b</vt:lpwstr>
  </property>
  <property fmtid="{D5CDD505-2E9C-101B-9397-08002B2CF9AE}" pid="6" name="Offisync_UpdateToken">
    <vt:lpwstr>5</vt:lpwstr>
  </property>
  <property fmtid="{D5CDD505-2E9C-101B-9397-08002B2CF9AE}" pid="7" name="Jive_LatestUserAccountName">
    <vt:lpwstr>jansswm</vt:lpwstr>
  </property>
</Properties>
</file>