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2" r:id="rId1"/>
    <p:sldMasterId id="2147483783" r:id="rId2"/>
  </p:sldMasterIdLst>
  <p:notesMasterIdLst>
    <p:notesMasterId r:id="rId24"/>
  </p:notesMasterIdLst>
  <p:handoutMasterIdLst>
    <p:handoutMasterId r:id="rId25"/>
  </p:handoutMasterIdLst>
  <p:sldIdLst>
    <p:sldId id="474" r:id="rId3"/>
    <p:sldId id="589" r:id="rId4"/>
    <p:sldId id="612" r:id="rId5"/>
    <p:sldId id="639" r:id="rId6"/>
    <p:sldId id="640" r:id="rId7"/>
    <p:sldId id="641" r:id="rId8"/>
    <p:sldId id="642" r:id="rId9"/>
    <p:sldId id="643" r:id="rId10"/>
    <p:sldId id="644" r:id="rId11"/>
    <p:sldId id="638" r:id="rId12"/>
    <p:sldId id="645" r:id="rId13"/>
    <p:sldId id="625" r:id="rId14"/>
    <p:sldId id="623" r:id="rId15"/>
    <p:sldId id="626" r:id="rId16"/>
    <p:sldId id="624" r:id="rId17"/>
    <p:sldId id="629" r:id="rId18"/>
    <p:sldId id="622" r:id="rId19"/>
    <p:sldId id="632" r:id="rId20"/>
    <p:sldId id="631" r:id="rId21"/>
    <p:sldId id="630" r:id="rId22"/>
    <p:sldId id="587" r:id="rId23"/>
  </p:sldIdLst>
  <p:sldSz cx="9906000" cy="6858000" type="A4"/>
  <p:notesSz cx="6794500" cy="100838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pos="4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7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las Rodriguez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5F7"/>
    <a:srgbClr val="BA20B2"/>
    <a:srgbClr val="FF0066"/>
    <a:srgbClr val="009900"/>
    <a:srgbClr val="008000"/>
    <a:srgbClr val="0066FF"/>
    <a:srgbClr val="FF3300"/>
    <a:srgbClr val="003399"/>
    <a:srgbClr val="9ABEDA"/>
    <a:srgbClr val="859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6" autoAdjust="0"/>
    <p:restoredTop sz="94010" autoAdjust="0"/>
  </p:normalViewPr>
  <p:slideViewPr>
    <p:cSldViewPr>
      <p:cViewPr varScale="1">
        <p:scale>
          <a:sx n="67" d="100"/>
          <a:sy n="67" d="100"/>
        </p:scale>
        <p:origin x="555" y="48"/>
      </p:cViewPr>
      <p:guideLst>
        <p:guide orient="horz" pos="1253"/>
        <p:guide pos="427"/>
      </p:guideLst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32" d="100"/>
          <a:sy n="132" d="100"/>
        </p:scale>
        <p:origin x="-768" y="-96"/>
      </p:cViewPr>
      <p:guideLst>
        <p:guide orient="horz" pos="3176"/>
        <p:guide pos="214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0" tIns="46031" rIns="92060" bIns="46031" numCol="1" anchor="t" anchorCtr="0" compatLnSpc="1">
            <a:prstTxWarp prst="textNoShape">
              <a:avLst/>
            </a:prstTxWarp>
          </a:bodyPr>
          <a:lstStyle>
            <a:lvl1pPr defTabSz="912813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0" tIns="46031" rIns="92060" bIns="46031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7388"/>
            <a:ext cx="294481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0" tIns="46031" rIns="92060" bIns="46031" numCol="1" anchor="b" anchorCtr="0" compatLnSpc="1">
            <a:prstTxWarp prst="textNoShape">
              <a:avLst/>
            </a:prstTxWarp>
          </a:bodyPr>
          <a:lstStyle>
            <a:lvl1pPr defTabSz="912813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577388"/>
            <a:ext cx="294481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0" tIns="46031" rIns="92060" bIns="46031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fld id="{6CAE6014-1745-4C4E-85BB-482547C076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56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0" tIns="46031" rIns="92060" bIns="46031" numCol="1" anchor="t" anchorCtr="0" compatLnSpc="1">
            <a:prstTxWarp prst="textNoShape">
              <a:avLst/>
            </a:prstTxWarp>
          </a:bodyPr>
          <a:lstStyle>
            <a:lvl1pPr defTabSz="912813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0" tIns="46031" rIns="92060" bIns="46031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8338" y="755650"/>
            <a:ext cx="5462587" cy="3783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89488"/>
            <a:ext cx="4981575" cy="45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0" tIns="46031" rIns="92060" bIns="460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7388"/>
            <a:ext cx="294481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0" tIns="46031" rIns="92060" bIns="46031" numCol="1" anchor="b" anchorCtr="0" compatLnSpc="1">
            <a:prstTxWarp prst="textNoShape">
              <a:avLst/>
            </a:prstTxWarp>
          </a:bodyPr>
          <a:lstStyle>
            <a:lvl1pPr defTabSz="912813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577388"/>
            <a:ext cx="294481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0" tIns="46031" rIns="92060" bIns="46031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fld id="{77C4693F-24B8-45CF-938A-5AA8366DAC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4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586E5-9CB0-7D40-9DBD-D8AF532DBB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7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7075" y="742950"/>
            <a:ext cx="5383213" cy="3727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xfrm>
            <a:off x="909638" y="4716463"/>
            <a:ext cx="5000625" cy="4471987"/>
          </a:xfrm>
          <a:noFill/>
        </p:spPr>
        <p:txBody>
          <a:bodyPr lIns="92919" tIns="46462" rIns="92919" bIns="46462"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63975" y="9431338"/>
            <a:ext cx="29559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9" tIns="46462" rIns="92919" bIns="46462" anchor="b"/>
          <a:lstStyle>
            <a:lvl1pPr defTabSz="92075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fld id="{CD935B02-2A2C-450B-A22B-DF76AE140014}" type="slidenum">
              <a:rPr lang="en-US" altLang="en-US" sz="1100" b="0">
                <a:solidFill>
                  <a:schemeClr val="tx1"/>
                </a:solidFill>
                <a:latin typeface="Times New Roman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</a:t>
            </a:fld>
            <a:endParaRPr lang="en-US" altLang="en-U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18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2950"/>
            <a:ext cx="5378450" cy="3724275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72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693F-24B8-45CF-938A-5AA8366DAC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20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693F-24B8-45CF-938A-5AA8366DAC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7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JRC_Slides_Foo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081" y="6461132"/>
            <a:ext cx="66384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906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7" name="Picture 10" descr="JRC_Slides_Logo_EN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919" y="258770"/>
            <a:ext cx="155469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0300" y="1612256"/>
            <a:ext cx="8525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90300" y="2416182"/>
            <a:ext cx="8525400" cy="30777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84C16801-45A9-4710-8726-45850D00C62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7D75CF70-49E1-43FF-BF5D-CF8401BA2245}" type="datetime3">
              <a:rPr lang="en-US"/>
              <a:pPr/>
              <a:t>15 October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00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927" y="1339850"/>
            <a:ext cx="861774" cy="46815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2393" y="1339850"/>
            <a:ext cx="1538883" cy="4681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DD3DF-1F5D-4689-BB88-8AD0E00D1FD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FC3EB-438A-430B-BE86-C64A59BC1051}" type="datetime3">
              <a:rPr lang="en-US"/>
              <a:pPr/>
              <a:t>15 October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8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3725"/>
            <a:ext cx="9906000" cy="5904275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6258145" y="98630"/>
            <a:ext cx="381243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2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12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12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12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12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12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12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Knowledge Service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dirty="0" smtClean="0">
                <a:solidFill>
                  <a:srgbClr val="FF0000"/>
                </a:solidFill>
                <a:latin typeface="Verdana"/>
                <a:ea typeface="Arial" charset="0"/>
                <a:cs typeface="Verdana"/>
              </a:rPr>
              <a:t>Joint Research Centre</a:t>
            </a:r>
          </a:p>
        </p:txBody>
      </p:sp>
    </p:spTree>
    <p:extLst>
      <p:ext uri="{BB962C8B-B14F-4D97-AF65-F5344CB8AC3E}">
        <p14:creationId xmlns:p14="http://schemas.microsoft.com/office/powerpoint/2010/main" val="31206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4019" y="1195922"/>
            <a:ext cx="4903126" cy="5073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z="2600" dirty="0"/>
              <a:t>Title</a:t>
            </a:r>
            <a:br>
              <a:rPr lang="en-GB" sz="2600" dirty="0"/>
            </a:br>
            <a:endParaRPr lang="en-GB" sz="260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283201" y="959224"/>
            <a:ext cx="4622800" cy="58987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4974" y="1909470"/>
            <a:ext cx="4827054" cy="3944470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625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906000" cy="105251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800" b="0"/>
          </a:p>
        </p:txBody>
      </p:sp>
      <p:pic>
        <p:nvPicPr>
          <p:cNvPr id="4" name="Picture 10" descr="JRC_Slides_Logo_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33375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RC_Slides_Foot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6488113"/>
            <a:ext cx="6127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F3277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10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8D24-EB11-420F-ACDE-4B4F71A42D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3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002SL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7433" y="188913"/>
            <a:ext cx="19898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ew-NNSA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39" y="5734053"/>
            <a:ext cx="187629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SlidesJRC_bannerLogoJRC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8812" y="5734050"/>
            <a:ext cx="166131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standard-vertical-colour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8325" y="5300663"/>
            <a:ext cx="179374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4600"/>
            <a:ext cx="9906000" cy="9144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fr-FR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79800"/>
            <a:ext cx="9906000" cy="635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fr-FR" noProof="0"/>
              <a:t>Click to edit Master subtitle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BB58F0-E278-4A4C-AB9F-0B2C24E185C4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66472383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EF90F-B89D-49D2-AA30-19100AB70595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87887752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2E419-45D8-4128-BD9A-8D0B674389F8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961036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900" y="762000"/>
            <a:ext cx="41275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500" y="762000"/>
            <a:ext cx="41275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B8D7B-0947-4E7B-84C5-4B9E7499A2AE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47770030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9BC2F-A426-4181-9CD0-916D0DD3ED1B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27350663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CCC7-3038-425F-83E6-351886F9F7CA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2893851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41" y="1612903"/>
            <a:ext cx="8526727" cy="4302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300" y="2416175"/>
            <a:ext cx="8525400" cy="1528624"/>
          </a:xfrm>
          <a:prstGeom prst="rect">
            <a:avLst/>
          </a:prstGeom>
        </p:spPr>
        <p:txBody>
          <a:bodyPr/>
          <a:lstStyle>
            <a:lvl2pPr marL="228600" indent="-228600">
              <a:buFont typeface="Verdana"/>
              <a:buChar char="•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FC6DB-45F7-494A-AE64-9ADFB576698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B5D5D-0465-4077-AD80-A8144786D6DC}" type="datetime3">
              <a:rPr lang="en-US"/>
              <a:pPr/>
              <a:t>15 October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872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FD802-F843-494D-AC9A-1DB9BA2693EB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84992091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8BB0D-0152-4749-B3CD-0972467A10D1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03083420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EBE19-E92D-4F84-A605-C51E629D69B9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66187099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B2772-E22F-4456-B6A1-2376585D9DA5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64887980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0"/>
            <a:ext cx="24765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2644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3C0B1-D747-47F0-B424-1A0ABCD16471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07385468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00" y="762000"/>
            <a:ext cx="41275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500" y="762000"/>
            <a:ext cx="41275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372CB-B899-492D-9998-5282A13BBFD4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33125173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00" y="762000"/>
            <a:ext cx="41275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778500" y="762000"/>
            <a:ext cx="4127500" cy="57150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F1541-65A4-4334-9DB7-79A2FCCF6137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19152181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430887"/>
          </a:xfrm>
          <a:prstGeom prst="rect">
            <a:avLst/>
          </a:prstGeo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099130"/>
            <a:ext cx="8420100" cy="3077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0E0F5-BF75-4C31-A92A-75B5109315B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E005A-0662-4833-B08A-5362F250BC68}" type="datetime3">
              <a:rPr lang="en-US"/>
              <a:pPr/>
              <a:t>15 October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2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300" y="1612256"/>
            <a:ext cx="8525400" cy="430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300" y="2492375"/>
            <a:ext cx="4137900" cy="152862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7800" y="2492382"/>
            <a:ext cx="4137900" cy="153375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3455A-66A6-45EC-8013-8736F178422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487CA-6747-4AE4-A6BB-DD0F044F3DF3}" type="datetime3">
              <a:rPr lang="en-US"/>
              <a:pPr/>
              <a:t>15 October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96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41" y="1612903"/>
            <a:ext cx="8526727" cy="4302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16448-03F3-465D-A576-693D1DE3DBA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A0407-0D8E-4455-9547-7D6C12BE7984}" type="datetime3">
              <a:rPr lang="en-US"/>
              <a:pPr/>
              <a:t>15 October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12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B4EED-CB5B-442A-AC2C-403C7D4B5C0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74811-449D-44C7-B97B-DA051540FC7A}" type="datetime3">
              <a:rPr lang="en-US"/>
              <a:pPr/>
              <a:t>15 October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80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300" y="1612256"/>
            <a:ext cx="2730000" cy="61555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300" y="2492380"/>
            <a:ext cx="2730000" cy="1846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5700" y="1612261"/>
            <a:ext cx="5460000" cy="153888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BEEAE-5E83-4A68-82D2-D59BDACB903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5A091-FA34-4C8A-8F6F-D32EA2326A0C}" type="datetime3">
              <a:rPr lang="en-US"/>
              <a:pPr/>
              <a:t>15 October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39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059567"/>
            <a:ext cx="5943600" cy="30777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1612801"/>
            <a:ext cx="5943600" cy="307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5367338"/>
            <a:ext cx="5943600" cy="2308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C3766-783F-4434-8703-D05D7C1F853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BED5D-70E4-477B-AF95-120F612D8830}" type="datetime3">
              <a:rPr lang="en-US"/>
              <a:pPr/>
              <a:t>15 October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41" y="1612903"/>
            <a:ext cx="8526727" cy="4302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6379" y="2416181"/>
            <a:ext cx="2769989" cy="1846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F7B2B-D511-4C46-85CC-DAEFE18CE82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0AFCF-5992-4C64-AD7D-599080B8C9D1}" type="datetime3">
              <a:rPr lang="en-US"/>
              <a:pPr/>
              <a:t>15 October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3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4964" y="6426200"/>
            <a:ext cx="23114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solidFill>
                  <a:srgbClr val="004494"/>
                </a:solidFill>
              </a:defRPr>
            </a:lvl1pPr>
          </a:lstStyle>
          <a:p>
            <a:pPr eaLnBrk="1" hangingPunct="1">
              <a:spcBef>
                <a:spcPct val="0"/>
              </a:spcBef>
            </a:pPr>
            <a:fld id="{430CD2C5-8AE2-450C-91E2-F522208E03A2}" type="slidenum">
              <a:rPr lang="en-GB" smtClean="0">
                <a:latin typeface="Verdana" pitchFamily="34" charset="0"/>
              </a:rPr>
              <a:pPr eaLnBrk="1" hangingPunct="1">
                <a:spcBef>
                  <a:spcPct val="0"/>
                </a:spcBef>
              </a:pPr>
              <a:t>‹#›</a:t>
            </a:fld>
            <a:endParaRPr lang="en-GB">
              <a:latin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906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" name="Picture 5" descr="JRC_Slides_Footer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081" y="6461132"/>
            <a:ext cx="66384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 descr="JRC_Slides_Logo_EN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919" y="258770"/>
            <a:ext cx="155469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9637" y="6426200"/>
            <a:ext cx="23114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004494"/>
                </a:solidFill>
              </a:defRPr>
            </a:lvl1pPr>
          </a:lstStyle>
          <a:p>
            <a:pPr eaLnBrk="1" hangingPunct="1">
              <a:spcBef>
                <a:spcPct val="0"/>
              </a:spcBef>
            </a:pPr>
            <a:fld id="{D694BC51-3FB9-405D-B08C-8C7801659589}" type="datetime3">
              <a:rPr lang="en-US" smtClean="0">
                <a:latin typeface="Verdana" pitchFamily="34" charset="0"/>
              </a:rPr>
              <a:pPr eaLnBrk="1" hangingPunct="1">
                <a:spcBef>
                  <a:spcPct val="0"/>
                </a:spcBef>
              </a:pPr>
              <a:t>15 October 2018</a:t>
            </a:fld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3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97" r:id="rId11"/>
    <p:sldLayoutId id="2147483800" r:id="rId12"/>
    <p:sldLayoutId id="2147483801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+mn-ea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+mn-ea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+mn-ea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pitchFamily="34" charset="0"/>
        <a:buChar char="•"/>
        <a:defRPr sz="1600">
          <a:solidFill>
            <a:srgbClr val="004494"/>
          </a:solidFill>
          <a:latin typeface="Verdana"/>
          <a:ea typeface="+mn-ea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5900" y="762000"/>
            <a:ext cx="84201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063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629400"/>
            <a:ext cx="2063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/>
            </a:lvl1pPr>
          </a:lstStyle>
          <a:p>
            <a:pPr>
              <a:defRPr/>
            </a:pPr>
            <a:fld id="{A14A9D77-B58F-4AFD-A5DD-2368D3BF5EC5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pic>
        <p:nvPicPr>
          <p:cNvPr id="1030" name="Picture 7" descr="Logo_002SLD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20296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95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mel.abbas@ec.europa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em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847655" y="1088740"/>
            <a:ext cx="7605845" cy="6750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2D45F7"/>
                </a:solidFill>
                <a:latin typeface="Times" pitchFamily="18" charset="0"/>
              </a:rPr>
              <a:t>R&amp;D on NDA Techniques for Nuclear Safeguards and Security </a:t>
            </a:r>
            <a:r>
              <a:rPr lang="en-US" dirty="0" smtClean="0">
                <a:solidFill>
                  <a:srgbClr val="2D45F7"/>
                </a:solidFill>
                <a:latin typeface="Times" pitchFamily="18" charset="0"/>
              </a:rPr>
              <a:t>within the JAEA-JRC </a:t>
            </a:r>
            <a:r>
              <a:rPr lang="en-US" dirty="0">
                <a:solidFill>
                  <a:srgbClr val="2D45F7"/>
                </a:solidFill>
                <a:latin typeface="Times" pitchFamily="18" charset="0"/>
              </a:rPr>
              <a:t>Partnership in </a:t>
            </a:r>
            <a:r>
              <a:rPr lang="en-US" dirty="0" smtClean="0">
                <a:solidFill>
                  <a:srgbClr val="2D45F7"/>
                </a:solidFill>
                <a:latin typeface="Times" pitchFamily="18" charset="0"/>
              </a:rPr>
              <a:t>Ispra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43088" y="2618910"/>
            <a:ext cx="541497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FF3300"/>
                </a:solidFill>
              </a:rPr>
              <a:t>K. ABBAS,</a:t>
            </a:r>
            <a:r>
              <a:rPr lang="en-US" sz="1000" b="1" cap="all" dirty="0">
                <a:solidFill>
                  <a:srgbClr val="FF3300"/>
                </a:solidFill>
              </a:rPr>
              <a:t> J.M. Crochemore, T. Bogucarska, B. Pedersen, S. </a:t>
            </a:r>
            <a:r>
              <a:rPr lang="en-US" sz="1000" b="1" cap="all" dirty="0" err="1">
                <a:solidFill>
                  <a:srgbClr val="FF3300"/>
                </a:solidFill>
              </a:rPr>
              <a:t>Nonneman</a:t>
            </a:r>
            <a:endParaRPr lang="en-GB" sz="1000" b="1" dirty="0">
              <a:solidFill>
                <a:srgbClr val="FF3300"/>
              </a:solidFill>
            </a:endParaRPr>
          </a:p>
          <a:p>
            <a:r>
              <a:rPr lang="en-US" sz="1000" b="1" dirty="0"/>
              <a:t>European Commission, Joint Research Centre, Directorate for Nuclear Safety and Security, Nuclear Security Unit, Via Enrico Fermi 2749, 21027 </a:t>
            </a:r>
            <a:r>
              <a:rPr lang="en-US" sz="1000" b="1" dirty="0" err="1"/>
              <a:t>Ispra</a:t>
            </a:r>
            <a:r>
              <a:rPr lang="en-US" sz="1000" b="1" dirty="0"/>
              <a:t> (VA), Italy</a:t>
            </a:r>
            <a:endParaRPr lang="en-GB" sz="1000" b="1" dirty="0"/>
          </a:p>
          <a:p>
            <a:r>
              <a:rPr lang="en-US" sz="1000" b="1" u="sng" dirty="0">
                <a:hlinkClick r:id="rId3"/>
              </a:rPr>
              <a:t>kamel.abbas@ec.europa.eu</a:t>
            </a:r>
            <a:endParaRPr lang="en-GB" sz="1000" b="1" dirty="0"/>
          </a:p>
          <a:p>
            <a:r>
              <a:rPr lang="en-US" sz="1000" b="1" dirty="0"/>
              <a:t> </a:t>
            </a:r>
            <a:endParaRPr lang="en-GB" sz="1000" b="1" dirty="0"/>
          </a:p>
          <a:p>
            <a:r>
              <a:rPr lang="en-US" sz="1000" b="1" dirty="0">
                <a:solidFill>
                  <a:srgbClr val="FF3300"/>
                </a:solidFill>
              </a:rPr>
              <a:t>D.C. </a:t>
            </a:r>
            <a:r>
              <a:rPr lang="en-US" sz="1000" b="1" dirty="0" smtClean="0">
                <a:solidFill>
                  <a:srgbClr val="FF3300"/>
                </a:solidFill>
              </a:rPr>
              <a:t>RODRIGUEZ</a:t>
            </a:r>
            <a:r>
              <a:rPr lang="en-US" sz="1000" b="1" dirty="0">
                <a:solidFill>
                  <a:srgbClr val="FF3300"/>
                </a:solidFill>
              </a:rPr>
              <a:t>, F. ROSSI, </a:t>
            </a:r>
            <a:r>
              <a:rPr lang="en-US" sz="1000" b="1" cap="all" dirty="0">
                <a:solidFill>
                  <a:srgbClr val="FF3300"/>
                </a:solidFill>
              </a:rPr>
              <a:t>T. </a:t>
            </a:r>
            <a:r>
              <a:rPr lang="en-US" sz="1000" b="1" cap="all" dirty="0" smtClean="0">
                <a:solidFill>
                  <a:srgbClr val="FF3300"/>
                </a:solidFill>
              </a:rPr>
              <a:t>Takahashi, </a:t>
            </a:r>
            <a:r>
              <a:rPr lang="en-US" sz="1000" b="1" cap="all" dirty="0">
                <a:solidFill>
                  <a:srgbClr val="FF3300"/>
                </a:solidFill>
              </a:rPr>
              <a:t>M. Seya, M. Koizumi</a:t>
            </a:r>
            <a:endParaRPr lang="en-GB" sz="1000" b="1" dirty="0">
              <a:solidFill>
                <a:srgbClr val="FF3300"/>
              </a:solidFill>
            </a:endParaRPr>
          </a:p>
          <a:p>
            <a:r>
              <a:rPr lang="en-US" sz="1000" b="1" dirty="0"/>
              <a:t>Integrated Support Center for Nuclear </a:t>
            </a:r>
            <a:r>
              <a:rPr lang="en-US" sz="1000" b="1" dirty="0" smtClean="0"/>
              <a:t>Nonproliferation and </a:t>
            </a:r>
            <a:r>
              <a:rPr lang="en-US" sz="1000" b="1" dirty="0"/>
              <a:t>Nuclear </a:t>
            </a:r>
            <a:r>
              <a:rPr lang="en-US" sz="1000" b="1" dirty="0" smtClean="0"/>
              <a:t>Security,                 Japan </a:t>
            </a:r>
            <a:r>
              <a:rPr lang="en-US" sz="1000" b="1" dirty="0"/>
              <a:t>Atomic Energy Agency, </a:t>
            </a:r>
            <a:r>
              <a:rPr lang="en-US" sz="1000" b="1" dirty="0" err="1"/>
              <a:t>Shirakata</a:t>
            </a:r>
            <a:r>
              <a:rPr lang="en-US" sz="1000" b="1" dirty="0"/>
              <a:t> </a:t>
            </a:r>
            <a:r>
              <a:rPr lang="en-US" sz="1000" b="1" dirty="0" err="1"/>
              <a:t>Shirane</a:t>
            </a:r>
            <a:r>
              <a:rPr lang="en-US" sz="1000" b="1" dirty="0"/>
              <a:t> 2-4, Tokai, Naka, Ibaraki, Japan</a:t>
            </a:r>
            <a:endParaRPr lang="en-GB" sz="1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820" y="4264344"/>
            <a:ext cx="2925325" cy="6869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42810" y="4996328"/>
            <a:ext cx="54149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>
                <a:solidFill>
                  <a:srgbClr val="FF3300"/>
                </a:solidFill>
              </a:rPr>
              <a:t>Vienna, November 5-8, 2018</a:t>
            </a:r>
            <a:endParaRPr lang="en-GB" sz="1000" dirty="0"/>
          </a:p>
        </p:txBody>
      </p:sp>
      <p:pic>
        <p:nvPicPr>
          <p:cNvPr id="7" name="図 8" descr="JAEAロゴ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379" y="2450804"/>
            <a:ext cx="1091756" cy="46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40" y="2753925"/>
            <a:ext cx="918952" cy="91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8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470" y="53625"/>
            <a:ext cx="851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fr-FR" b="1" dirty="0">
                <a:solidFill>
                  <a:srgbClr val="2D45F7"/>
                </a:solidFill>
              </a:rPr>
              <a:t>Part </a:t>
            </a:r>
            <a:r>
              <a:rPr lang="en-GB" altLang="fr-FR" b="1" dirty="0" smtClean="0">
                <a:solidFill>
                  <a:srgbClr val="2D45F7"/>
                </a:solidFill>
              </a:rPr>
              <a:t>2</a:t>
            </a:r>
            <a:endParaRPr lang="fr-FR" b="1" dirty="0"/>
          </a:p>
        </p:txBody>
      </p:sp>
      <p:sp>
        <p:nvSpPr>
          <p:cNvPr id="2" name="Rectangle 1"/>
          <p:cNvSpPr/>
          <p:nvPr/>
        </p:nvSpPr>
        <p:spPr>
          <a:xfrm>
            <a:off x="-293909" y="350328"/>
            <a:ext cx="3065263" cy="442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1800" b="1" dirty="0">
                <a:solidFill>
                  <a:srgbClr val="2D45F7"/>
                </a:solidFill>
              </a:rPr>
              <a:t>JAEA-JRC Collaboration</a:t>
            </a:r>
            <a:endParaRPr lang="en-US" sz="1800" b="1" dirty="0">
              <a:solidFill>
                <a:srgbClr val="2D45F7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33985" y="1403776"/>
            <a:ext cx="8229600" cy="54006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+mn-ea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•"/>
              <a:defRPr>
                <a:solidFill>
                  <a:srgbClr val="004494"/>
                </a:solidFill>
                <a:latin typeface="Verdana"/>
                <a:ea typeface="+mn-ea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pitchFamily="2" charset="2"/>
              <a:buChar char="§"/>
              <a:defRPr sz="1600">
                <a:solidFill>
                  <a:srgbClr val="004494"/>
                </a:solidFill>
                <a:latin typeface="Verdana"/>
                <a:ea typeface="+mn-ea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+mn-ea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n-US" sz="3200" dirty="0" smtClean="0"/>
              <a:t>JAEA ISCN Active </a:t>
            </a:r>
            <a:r>
              <a:rPr lang="en-US" sz="3200" dirty="0" smtClean="0"/>
              <a:t>Neutron Nondestructive Assay </a:t>
            </a:r>
            <a:r>
              <a:rPr lang="en-US" sz="3200" dirty="0" smtClean="0"/>
              <a:t>Program</a:t>
            </a:r>
          </a:p>
          <a:p>
            <a:pPr marL="0" indent="0" algn="ctr">
              <a:lnSpc>
                <a:spcPct val="100000"/>
              </a:lnSpc>
            </a:pPr>
            <a:r>
              <a:rPr lang="en-US" sz="3200" dirty="0"/>
              <a:t>i</a:t>
            </a:r>
            <a:r>
              <a:rPr lang="en-US" sz="3200" dirty="0" smtClean="0"/>
              <a:t>n collaboration with EC JRC</a:t>
            </a:r>
            <a:endParaRPr lang="en-US" sz="3200" dirty="0" smtClean="0"/>
          </a:p>
        </p:txBody>
      </p:sp>
      <p:pic>
        <p:nvPicPr>
          <p:cNvPr id="12" name="図 8" descr="JAEAロゴ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345" y="118299"/>
            <a:ext cx="1091756" cy="46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406" y="421420"/>
            <a:ext cx="918952" cy="91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図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796" y="1953103"/>
            <a:ext cx="8100900" cy="286679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468379"/>
              </p:ext>
            </p:extLst>
          </p:nvPr>
        </p:nvGraphicFramePr>
        <p:xfrm>
          <a:off x="514518" y="4914165"/>
          <a:ext cx="8981440" cy="1414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5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5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5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258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(Neutron) Differential Die-away Analysis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(DDA)</a:t>
                      </a:r>
                      <a:endParaRPr lang="en-US" sz="120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Neutron Resonance Transmission Analysis (NRTA)</a:t>
                      </a:r>
                      <a:endParaRPr lang="en-US" sz="120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Prompt Gamma-ray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Analysis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(PGA/NRCA)</a:t>
                      </a:r>
                      <a:endParaRPr lang="en-US" sz="120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Delayed Gamma-ray Spectroscopy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(DGS)</a:t>
                      </a:r>
                      <a:endParaRPr lang="en-US" sz="120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62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239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Pu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eff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Fissile Mass</a:t>
                      </a:r>
                      <a:endParaRPr lang="en-US" sz="120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Nuclide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Content</a:t>
                      </a:r>
                      <a:endParaRPr lang="en-US" sz="120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Matrix Materials</a:t>
                      </a:r>
                      <a:endParaRPr lang="en-US" sz="120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Fissile Nuclide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Ratio</a:t>
                      </a:r>
                      <a:endParaRPr lang="en-US" sz="120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JRC-Ispra (PUNITA)</a:t>
                      </a:r>
                      <a:endParaRPr lang="en-US" sz="120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JRC-Geel (GELINA)</a:t>
                      </a:r>
                      <a:endParaRPr lang="en-US" sz="120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JRC-Geel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(GELINA)</a:t>
                      </a:r>
                      <a:endParaRPr lang="en-US" sz="120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JRC-Ispra (PUNITA/PERLA)</a:t>
                      </a:r>
                      <a:endParaRPr lang="en-US" sz="120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10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470" y="53625"/>
            <a:ext cx="851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fr-FR" b="1" dirty="0">
                <a:solidFill>
                  <a:srgbClr val="2D45F7"/>
                </a:solidFill>
              </a:rPr>
              <a:t>Part </a:t>
            </a:r>
            <a:r>
              <a:rPr lang="en-GB" altLang="fr-FR" b="1" dirty="0" smtClean="0">
                <a:solidFill>
                  <a:srgbClr val="2D45F7"/>
                </a:solidFill>
              </a:rPr>
              <a:t>2</a:t>
            </a:r>
            <a:endParaRPr lang="fr-FR" b="1" dirty="0"/>
          </a:p>
        </p:txBody>
      </p:sp>
      <p:sp>
        <p:nvSpPr>
          <p:cNvPr id="2" name="Rectangle 1"/>
          <p:cNvSpPr/>
          <p:nvPr/>
        </p:nvSpPr>
        <p:spPr>
          <a:xfrm>
            <a:off x="-293909" y="350328"/>
            <a:ext cx="3065263" cy="442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1800" b="1" dirty="0">
                <a:solidFill>
                  <a:srgbClr val="2D45F7"/>
                </a:solidFill>
              </a:rPr>
              <a:t>JAEA-JRC Collaboration</a:t>
            </a:r>
            <a:endParaRPr lang="en-US" sz="1800" b="1" dirty="0">
              <a:solidFill>
                <a:srgbClr val="2D45F7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2630" y="2437721"/>
            <a:ext cx="2255513" cy="27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955" y="2528900"/>
            <a:ext cx="4949595" cy="33682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50386" y="1223755"/>
            <a:ext cx="4245073" cy="481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b="1" dirty="0" smtClean="0">
                <a:solidFill>
                  <a:srgbClr val="2D45F7"/>
                </a:solidFill>
              </a:rPr>
              <a:t>Test of </a:t>
            </a:r>
            <a:r>
              <a:rPr lang="en-GB" b="1" dirty="0" smtClean="0">
                <a:solidFill>
                  <a:srgbClr val="2D45F7"/>
                </a:solidFill>
              </a:rPr>
              <a:t>DGS technique in PERLA</a:t>
            </a:r>
            <a:endParaRPr lang="en-US" b="1" dirty="0">
              <a:solidFill>
                <a:srgbClr val="2D45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680" y="2888940"/>
            <a:ext cx="5791227" cy="311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図 8" descr="JAEAロゴ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64" y="3485919"/>
            <a:ext cx="1091756" cy="46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425" y="3789040"/>
            <a:ext cx="918952" cy="91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82570" y="1375487"/>
            <a:ext cx="792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ts val="12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latin typeface="Times New Roman" panose="02020603050405020304" pitchFamily="18" charset="0"/>
              </a:rPr>
              <a:t>JAEA DGS experimental set-up being tested in </a:t>
            </a:r>
            <a:r>
              <a:rPr lang="en-GB" sz="2400" b="1" dirty="0" smtClean="0">
                <a:latin typeface="Times New Roman" panose="02020603050405020304" pitchFamily="18" charset="0"/>
              </a:rPr>
              <a:t>PERLA</a:t>
            </a:r>
          </a:p>
          <a:p>
            <a:pPr lvl="1" algn="ctr">
              <a:lnSpc>
                <a:spcPts val="12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Application DGS technique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1" algn="ctr">
              <a:spcBef>
                <a:spcPts val="1200"/>
              </a:spcBef>
              <a:spcAft>
                <a:spcPts val="1200"/>
              </a:spcAft>
            </a:pPr>
            <a:r>
              <a:rPr lang="en-GB" b="1" dirty="0" smtClean="0">
                <a:effectLst/>
                <a:latin typeface="Times New Roman" panose="02020603050405020304" pitchFamily="18" charset="0"/>
              </a:rPr>
              <a:t>Preliminary system using Cf-252 as a surrogate for a pulsed neutron generator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2927775" y="5997433"/>
            <a:ext cx="4592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2D45F7"/>
                </a:solidFill>
              </a:rPr>
              <a:t>The remote operation of the system is considered</a:t>
            </a:r>
            <a:endParaRPr lang="fr-FR" sz="1600" b="1" dirty="0">
              <a:solidFill>
                <a:srgbClr val="2D45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364" y="1452714"/>
            <a:ext cx="4305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ts val="12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 smtClean="0">
                <a:latin typeface="Times New Roman" panose="02020603050405020304" pitchFamily="18" charset="0"/>
              </a:rPr>
              <a:t>System installed in </a:t>
            </a:r>
            <a:r>
              <a:rPr lang="en-GB" sz="2400" b="1" dirty="0">
                <a:latin typeface="Times New Roman" panose="02020603050405020304" pitchFamily="18" charset="0"/>
              </a:rPr>
              <a:t>PERLA</a:t>
            </a:r>
            <a:endParaRPr lang="en-US" sz="2400" b="1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7158" y="0"/>
            <a:ext cx="4657085" cy="234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2524125"/>
            <a:ext cx="7067550" cy="43338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7475" y="5769260"/>
            <a:ext cx="51755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</a:rPr>
              <a:t>Static </a:t>
            </a:r>
            <a:r>
              <a:rPr lang="en-GB" b="1" dirty="0">
                <a:latin typeface="Times New Roman" panose="02020603050405020304" pitchFamily="18" charset="0"/>
              </a:rPr>
              <a:t>measurement configuration: the sample remains fixed in front of the detector and the neutron irradiation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22575" y="-14574"/>
            <a:ext cx="10036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GB" sz="2400" b="1" dirty="0" smtClean="0">
                <a:solidFill>
                  <a:srgbClr val="2D45F7"/>
                </a:solidFill>
                <a:latin typeface="Times New Roman" panose="02020603050405020304" pitchFamily="18" charset="0"/>
              </a:rPr>
              <a:t>Some fission products considered for DGS</a:t>
            </a:r>
            <a:endParaRPr lang="en-US" sz="2400" b="1" dirty="0">
              <a:solidFill>
                <a:srgbClr val="2D45F7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72519"/>
              </p:ext>
            </p:extLst>
          </p:nvPr>
        </p:nvGraphicFramePr>
        <p:xfrm>
          <a:off x="272480" y="1448780"/>
          <a:ext cx="4455494" cy="3984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0725">
                  <a:extLst>
                    <a:ext uri="{9D8B030D-6E8A-4147-A177-3AD203B41FA5}">
                      <a16:colId xmlns:a16="http://schemas.microsoft.com/office/drawing/2014/main" val="1050626519"/>
                    </a:ext>
                  </a:extLst>
                </a:gridCol>
                <a:gridCol w="1004459">
                  <a:extLst>
                    <a:ext uri="{9D8B030D-6E8A-4147-A177-3AD203B41FA5}">
                      <a16:colId xmlns:a16="http://schemas.microsoft.com/office/drawing/2014/main" val="2386032305"/>
                    </a:ext>
                  </a:extLst>
                </a:gridCol>
                <a:gridCol w="1305145">
                  <a:extLst>
                    <a:ext uri="{9D8B030D-6E8A-4147-A177-3AD203B41FA5}">
                      <a16:colId xmlns:a16="http://schemas.microsoft.com/office/drawing/2014/main" val="904856882"/>
                    </a:ext>
                  </a:extLst>
                </a:gridCol>
                <a:gridCol w="1485165">
                  <a:extLst>
                    <a:ext uri="{9D8B030D-6E8A-4147-A177-3AD203B41FA5}">
                      <a16:colId xmlns:a16="http://schemas.microsoft.com/office/drawing/2014/main" val="2884282915"/>
                    </a:ext>
                  </a:extLst>
                </a:gridCol>
              </a:tblGrid>
              <a:tr h="61217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66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66"/>
                          </a:solidFill>
                          <a:effectLst/>
                        </a:rPr>
                        <a:t>Nuclide</a:t>
                      </a:r>
                      <a:endParaRPr lang="en-US" sz="1050" dirty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66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66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66"/>
                          </a:solidFill>
                          <a:effectLst/>
                        </a:rPr>
                        <a:t>Half-life </a:t>
                      </a:r>
                      <a:endParaRPr lang="en-US" sz="1000" dirty="0" smtClean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0066"/>
                          </a:solidFill>
                          <a:effectLst/>
                        </a:rPr>
                        <a:t>(</a:t>
                      </a:r>
                      <a:r>
                        <a:rPr lang="en-US" sz="1000" dirty="0">
                          <a:solidFill>
                            <a:srgbClr val="FF0066"/>
                          </a:solidFill>
                          <a:effectLst/>
                        </a:rPr>
                        <a:t>min)</a:t>
                      </a:r>
                      <a:endParaRPr lang="en-US" sz="1100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66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0066"/>
                          </a:solidFill>
                          <a:effectLst/>
                        </a:rPr>
                        <a:t>Gamma-ray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0066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rgbClr val="FF0066"/>
                          </a:solidFill>
                          <a:effectLst/>
                        </a:rPr>
                        <a:t>(</a:t>
                      </a:r>
                      <a:r>
                        <a:rPr lang="en-US" sz="1000" dirty="0" err="1">
                          <a:solidFill>
                            <a:srgbClr val="FF0066"/>
                          </a:solidFill>
                          <a:effectLst/>
                        </a:rPr>
                        <a:t>keV</a:t>
                      </a:r>
                      <a:r>
                        <a:rPr lang="en-US" sz="1000" dirty="0">
                          <a:solidFill>
                            <a:srgbClr val="FF0066"/>
                          </a:solidFill>
                          <a:effectLst/>
                        </a:rPr>
                        <a:t>)</a:t>
                      </a:r>
                      <a:endParaRPr lang="en-US" sz="1100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66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66"/>
                          </a:solidFill>
                          <a:effectLst/>
                        </a:rPr>
                        <a:t>Branching </a:t>
                      </a:r>
                      <a:r>
                        <a:rPr lang="en-US" sz="1000" dirty="0" smtClean="0">
                          <a:solidFill>
                            <a:srgbClr val="FF0066"/>
                          </a:solidFill>
                          <a:effectLst/>
                        </a:rPr>
                        <a:t>ratio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0066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rgbClr val="FF0066"/>
                          </a:solidFill>
                          <a:effectLst/>
                        </a:rPr>
                        <a:t>(%)</a:t>
                      </a:r>
                      <a:endParaRPr lang="en-US" sz="1100" dirty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66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1870622933"/>
                  </a:ext>
                </a:extLst>
              </a:tr>
              <a:tr h="4598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baseline="30000" dirty="0">
                          <a:solidFill>
                            <a:srgbClr val="FF0066"/>
                          </a:solidFill>
                          <a:effectLst/>
                        </a:rPr>
                        <a:t>89</a:t>
                      </a:r>
                      <a:r>
                        <a:rPr lang="en-US" sz="900" dirty="0">
                          <a:solidFill>
                            <a:srgbClr val="FF0066"/>
                          </a:solidFill>
                          <a:effectLst/>
                        </a:rPr>
                        <a:t>Kr</a:t>
                      </a:r>
                      <a:endParaRPr lang="en-US" sz="1050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3533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2866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1533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1.4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1395875258"/>
                  </a:ext>
                </a:extLst>
              </a:tr>
              <a:tr h="4598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baseline="30000">
                          <a:solidFill>
                            <a:srgbClr val="FF0066"/>
                          </a:solidFill>
                          <a:effectLst/>
                        </a:rPr>
                        <a:t>90</a:t>
                      </a:r>
                      <a:r>
                        <a:rPr lang="en-US" sz="900">
                          <a:solidFill>
                            <a:srgbClr val="FF0066"/>
                          </a:solidFill>
                          <a:effectLst/>
                        </a:rPr>
                        <a:t>Rb</a:t>
                      </a:r>
                      <a:endParaRPr lang="en-US" sz="105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3383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4366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4646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2.2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731523203"/>
                  </a:ext>
                </a:extLst>
              </a:tr>
              <a:tr h="4598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900" baseline="30000">
                          <a:solidFill>
                            <a:srgbClr val="FF0066"/>
                          </a:solidFill>
                          <a:effectLst/>
                        </a:rPr>
                        <a:t>90m</a:t>
                      </a:r>
                      <a:r>
                        <a:rPr lang="it-IT" sz="900">
                          <a:solidFill>
                            <a:srgbClr val="FF0066"/>
                          </a:solidFill>
                          <a:effectLst/>
                        </a:rPr>
                        <a:t>Rb</a:t>
                      </a:r>
                      <a:endParaRPr lang="en-US" sz="105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4.3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3317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3503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1739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14.3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2.4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1;9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2001924963"/>
                  </a:ext>
                </a:extLst>
              </a:tr>
              <a:tr h="4598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900" baseline="30000">
                          <a:solidFill>
                            <a:srgbClr val="FF0066"/>
                          </a:solidFill>
                          <a:effectLst/>
                        </a:rPr>
                        <a:t>136</a:t>
                      </a:r>
                      <a:r>
                        <a:rPr lang="it-IT" sz="900">
                          <a:solidFill>
                            <a:srgbClr val="FF0066"/>
                          </a:solidFill>
                          <a:effectLst/>
                        </a:rPr>
                        <a:t>I</a:t>
                      </a:r>
                      <a:endParaRPr lang="en-US" sz="105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1.9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2869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2634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2289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6.7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2090455714"/>
                  </a:ext>
                </a:extLst>
              </a:tr>
              <a:tr h="4598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900" baseline="30000">
                          <a:solidFill>
                            <a:srgbClr val="FF0066"/>
                          </a:solidFill>
                          <a:effectLst/>
                        </a:rPr>
                        <a:t>99m</a:t>
                      </a:r>
                      <a:r>
                        <a:rPr lang="it-IT" sz="900">
                          <a:solidFill>
                            <a:srgbClr val="FF0066"/>
                          </a:solidFill>
                          <a:effectLst/>
                        </a:rPr>
                        <a:t>Nb</a:t>
                      </a:r>
                      <a:endParaRPr lang="en-US" sz="105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2641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2851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2134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1045903856"/>
                  </a:ext>
                </a:extLst>
              </a:tr>
              <a:tr h="4598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900" baseline="30000">
                          <a:solidFill>
                            <a:srgbClr val="FF0066"/>
                          </a:solidFill>
                          <a:effectLst/>
                        </a:rPr>
                        <a:t>138</a:t>
                      </a:r>
                      <a:r>
                        <a:rPr lang="it-IT" sz="900">
                          <a:solidFill>
                            <a:srgbClr val="FF0066"/>
                          </a:solidFill>
                          <a:effectLst/>
                        </a:rPr>
                        <a:t>Cs</a:t>
                      </a:r>
                      <a:endParaRPr lang="en-US" sz="105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33.4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2639</a:t>
                      </a:r>
                      <a:endParaRPr lang="en-US" sz="110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2218</a:t>
                      </a:r>
                      <a:endParaRPr lang="en-US" sz="110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1436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7.6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15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1706745881"/>
                  </a:ext>
                </a:extLst>
              </a:tr>
              <a:tr h="61313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900" baseline="30000">
                          <a:solidFill>
                            <a:srgbClr val="FF0066"/>
                          </a:solidFill>
                          <a:effectLst/>
                        </a:rPr>
                        <a:t>91</a:t>
                      </a:r>
                      <a:r>
                        <a:rPr lang="it-IT" sz="900">
                          <a:solidFill>
                            <a:srgbClr val="FF0066"/>
                          </a:solidFill>
                          <a:effectLst/>
                        </a:rPr>
                        <a:t>Rb</a:t>
                      </a:r>
                      <a:endParaRPr lang="en-US" sz="105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2563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3600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1971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4265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12.6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10.4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6.7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1.4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1993307798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699294"/>
              </p:ext>
            </p:extLst>
          </p:nvPr>
        </p:nvGraphicFramePr>
        <p:xfrm>
          <a:off x="5268035" y="1853825"/>
          <a:ext cx="4455494" cy="4444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069">
                  <a:extLst>
                    <a:ext uri="{9D8B030D-6E8A-4147-A177-3AD203B41FA5}">
                      <a16:colId xmlns:a16="http://schemas.microsoft.com/office/drawing/2014/main" val="1050626519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386032305"/>
                    </a:ext>
                  </a:extLst>
                </a:gridCol>
                <a:gridCol w="1305145">
                  <a:extLst>
                    <a:ext uri="{9D8B030D-6E8A-4147-A177-3AD203B41FA5}">
                      <a16:colId xmlns:a16="http://schemas.microsoft.com/office/drawing/2014/main" val="904856882"/>
                    </a:ext>
                  </a:extLst>
                </a:gridCol>
                <a:gridCol w="1485165">
                  <a:extLst>
                    <a:ext uri="{9D8B030D-6E8A-4147-A177-3AD203B41FA5}">
                      <a16:colId xmlns:a16="http://schemas.microsoft.com/office/drawing/2014/main" val="2884282915"/>
                    </a:ext>
                  </a:extLst>
                </a:gridCol>
              </a:tblGrid>
              <a:tr h="61217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66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66"/>
                          </a:solidFill>
                          <a:effectLst/>
                        </a:rPr>
                        <a:t>Nuclide</a:t>
                      </a:r>
                      <a:endParaRPr lang="en-US" sz="1050" dirty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66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66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66"/>
                          </a:solidFill>
                          <a:effectLst/>
                        </a:rPr>
                        <a:t>Half-life </a:t>
                      </a:r>
                      <a:endParaRPr lang="en-US" sz="1000" dirty="0" smtClean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0066"/>
                          </a:solidFill>
                          <a:effectLst/>
                        </a:rPr>
                        <a:t>(</a:t>
                      </a:r>
                      <a:r>
                        <a:rPr lang="en-US" sz="1000" dirty="0">
                          <a:solidFill>
                            <a:srgbClr val="FF0066"/>
                          </a:solidFill>
                          <a:effectLst/>
                        </a:rPr>
                        <a:t>min)</a:t>
                      </a:r>
                      <a:endParaRPr lang="en-US" sz="1100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66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0066"/>
                          </a:solidFill>
                          <a:effectLst/>
                        </a:rPr>
                        <a:t>Gamma-ray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0066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rgbClr val="FF0066"/>
                          </a:solidFill>
                          <a:effectLst/>
                        </a:rPr>
                        <a:t>(</a:t>
                      </a:r>
                      <a:r>
                        <a:rPr lang="en-US" sz="1000" dirty="0" err="1">
                          <a:solidFill>
                            <a:srgbClr val="FF0066"/>
                          </a:solidFill>
                          <a:effectLst/>
                        </a:rPr>
                        <a:t>keV</a:t>
                      </a:r>
                      <a:r>
                        <a:rPr lang="en-US" sz="1000" dirty="0">
                          <a:solidFill>
                            <a:srgbClr val="FF0066"/>
                          </a:solidFill>
                          <a:effectLst/>
                        </a:rPr>
                        <a:t>)</a:t>
                      </a:r>
                      <a:endParaRPr lang="en-US" sz="1100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66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66"/>
                          </a:solidFill>
                          <a:effectLst/>
                        </a:rPr>
                        <a:t>Branching </a:t>
                      </a:r>
                      <a:r>
                        <a:rPr lang="en-US" sz="1000" dirty="0" smtClean="0">
                          <a:solidFill>
                            <a:srgbClr val="FF0066"/>
                          </a:solidFill>
                          <a:effectLst/>
                        </a:rPr>
                        <a:t>ratio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0066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rgbClr val="FF0066"/>
                          </a:solidFill>
                          <a:effectLst/>
                        </a:rPr>
                        <a:t>(%)</a:t>
                      </a:r>
                      <a:endParaRPr lang="en-US" sz="1100" dirty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66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1870622933"/>
                  </a:ext>
                </a:extLst>
              </a:tr>
              <a:tr h="76641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900" baseline="30000" dirty="0">
                          <a:solidFill>
                            <a:srgbClr val="FF0066"/>
                          </a:solidFill>
                          <a:effectLst/>
                        </a:rPr>
                        <a:t>106</a:t>
                      </a:r>
                      <a:r>
                        <a:rPr lang="it-IT" sz="900" dirty="0">
                          <a:solidFill>
                            <a:srgbClr val="FF0066"/>
                          </a:solidFill>
                          <a:effectLst/>
                        </a:rPr>
                        <a:t>Tc</a:t>
                      </a:r>
                      <a:endParaRPr lang="en-US" sz="1050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0.6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2238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1968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2789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3186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3258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13.6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8.9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7.9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2.7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630154115"/>
                  </a:ext>
                </a:extLst>
              </a:tr>
              <a:tr h="4598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900" baseline="30000">
                          <a:solidFill>
                            <a:srgbClr val="FF0066"/>
                          </a:solidFill>
                          <a:effectLst/>
                        </a:rPr>
                        <a:t>136</a:t>
                      </a:r>
                      <a:r>
                        <a:rPr lang="it-IT" sz="900">
                          <a:solidFill>
                            <a:srgbClr val="FF0066"/>
                          </a:solidFill>
                          <a:effectLst/>
                        </a:rPr>
                        <a:t>Te</a:t>
                      </a:r>
                      <a:endParaRPr lang="en-US" sz="105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0.3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2078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2569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3050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22.4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15.4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2.1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2554600507"/>
                  </a:ext>
                </a:extLst>
              </a:tr>
              <a:tr h="61313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900" baseline="30000" dirty="0">
                          <a:solidFill>
                            <a:srgbClr val="FF0066"/>
                          </a:solidFill>
                          <a:effectLst/>
                        </a:rPr>
                        <a:t>95</a:t>
                      </a:r>
                      <a:r>
                        <a:rPr lang="it-IT" sz="900" dirty="0">
                          <a:solidFill>
                            <a:srgbClr val="FF0066"/>
                          </a:solidFill>
                          <a:effectLst/>
                        </a:rPr>
                        <a:t>Y</a:t>
                      </a:r>
                      <a:endParaRPr lang="en-US" sz="1050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10.3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2175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3575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2631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954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6.4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4.8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15.8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625461002"/>
                  </a:ext>
                </a:extLst>
              </a:tr>
              <a:tr h="4598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900" baseline="30000">
                          <a:solidFill>
                            <a:srgbClr val="FF0066"/>
                          </a:solidFill>
                          <a:effectLst/>
                        </a:rPr>
                        <a:t>95</a:t>
                      </a:r>
                      <a:r>
                        <a:rPr lang="it-IT" sz="900">
                          <a:solidFill>
                            <a:srgbClr val="FF0066"/>
                          </a:solidFill>
                          <a:effectLst/>
                        </a:rPr>
                        <a:t>Sr</a:t>
                      </a:r>
                      <a:endParaRPr lang="en-US" sz="105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0.4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2718</a:t>
                      </a:r>
                      <a:endParaRPr lang="en-US" sz="110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2933</a:t>
                      </a:r>
                      <a:endParaRPr lang="en-US" sz="110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2248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4.6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4.1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3.8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3054207138"/>
                  </a:ext>
                </a:extLst>
              </a:tr>
              <a:tr h="4598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900" baseline="30000">
                          <a:solidFill>
                            <a:srgbClr val="FF0066"/>
                          </a:solidFill>
                          <a:effectLst/>
                        </a:rPr>
                        <a:t>90</a:t>
                      </a:r>
                      <a:r>
                        <a:rPr lang="it-IT" sz="900">
                          <a:solidFill>
                            <a:srgbClr val="FF0066"/>
                          </a:solidFill>
                          <a:effectLst/>
                        </a:rPr>
                        <a:t>Kr</a:t>
                      </a:r>
                      <a:endParaRPr lang="en-US" sz="105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1780</a:t>
                      </a:r>
                      <a:endParaRPr lang="en-US" sz="110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1538</a:t>
                      </a:r>
                      <a:endParaRPr lang="en-US" sz="110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1119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6.7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9.7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3855903769"/>
                  </a:ext>
                </a:extLst>
              </a:tr>
              <a:tr h="61313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900" baseline="30000">
                          <a:solidFill>
                            <a:srgbClr val="FF0066"/>
                          </a:solidFill>
                          <a:effectLst/>
                        </a:rPr>
                        <a:t>134</a:t>
                      </a:r>
                      <a:r>
                        <a:rPr lang="it-IT" sz="900">
                          <a:solidFill>
                            <a:srgbClr val="FF0066"/>
                          </a:solidFill>
                          <a:effectLst/>
                        </a:rPr>
                        <a:t>Te</a:t>
                      </a:r>
                      <a:endParaRPr lang="en-US" sz="105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42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2077</a:t>
                      </a:r>
                      <a:endParaRPr lang="en-US" sz="110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2569</a:t>
                      </a:r>
                      <a:endParaRPr lang="en-US" sz="110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3049</a:t>
                      </a:r>
                      <a:endParaRPr lang="en-US" sz="110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2497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22.4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14.4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4.9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1344986042"/>
                  </a:ext>
                </a:extLst>
              </a:tr>
              <a:tr h="4598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900" baseline="30000" dirty="0">
                          <a:solidFill>
                            <a:srgbClr val="FF0066"/>
                          </a:solidFill>
                          <a:effectLst/>
                        </a:rPr>
                        <a:t>138</a:t>
                      </a:r>
                      <a:r>
                        <a:rPr lang="it-IT" sz="900" dirty="0">
                          <a:solidFill>
                            <a:srgbClr val="FF0066"/>
                          </a:solidFill>
                          <a:effectLst/>
                        </a:rPr>
                        <a:t>Xe</a:t>
                      </a:r>
                      <a:endParaRPr lang="en-US" sz="1050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1767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2016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2251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16.7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12.3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2.3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2950099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634" y="1268760"/>
            <a:ext cx="10036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GB" sz="2400" b="1" dirty="0" smtClean="0">
                <a:solidFill>
                  <a:srgbClr val="2D45F7"/>
                </a:solidFill>
                <a:latin typeface="Times New Roman" panose="02020603050405020304" pitchFamily="18" charset="0"/>
              </a:rPr>
              <a:t>Gamma background measurement </a:t>
            </a:r>
            <a:endParaRPr lang="en-US" sz="2400" b="1" dirty="0">
              <a:solidFill>
                <a:srgbClr val="2D45F7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03875"/>
            <a:ext cx="4770530" cy="250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897650" y="458815"/>
            <a:ext cx="3600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GB" sz="1800" b="1" dirty="0" smtClean="0">
                <a:solidFill>
                  <a:srgbClr val="2D45F7"/>
                </a:solidFill>
                <a:latin typeface="Arial Unicode MS"/>
              </a:rPr>
              <a:t>Preliminary Results </a:t>
            </a:r>
            <a:endParaRPr lang="en-US" sz="1800" b="1" dirty="0">
              <a:solidFill>
                <a:srgbClr val="2D45F7"/>
              </a:solidFill>
              <a:effectLst/>
              <a:latin typeface="Arial Unicode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53462" y="58705"/>
            <a:ext cx="1337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GB" b="1" dirty="0">
                <a:solidFill>
                  <a:srgbClr val="2D45F7"/>
                </a:solidFill>
                <a:latin typeface="Arial Unicode MS"/>
              </a:rPr>
              <a:t>Part</a:t>
            </a:r>
            <a:r>
              <a:rPr lang="en-GB" sz="1800" b="1" dirty="0">
                <a:solidFill>
                  <a:srgbClr val="2D45F7"/>
                </a:solidFill>
                <a:latin typeface="Arial Unicode MS"/>
              </a:rPr>
              <a:t>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08095" y="5364215"/>
            <a:ext cx="3367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DGS spectra with 50-MBq during irradiation (red) and during measurement (black). </a:t>
            </a:r>
            <a:endParaRPr 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7525" y="5049180"/>
            <a:ext cx="33674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high gamma background from system activation and insufficient fission rate is preventing visibility of the gamma-ray peaks of  interest!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13040" y="2033845"/>
            <a:ext cx="4338277" cy="2903442"/>
            <a:chOff x="4828979" y="2103732"/>
            <a:chExt cx="4208062" cy="281629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8570" y="2103732"/>
              <a:ext cx="4138471" cy="281629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16200000">
              <a:off x="4341432" y="3238304"/>
              <a:ext cx="123670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Verdana" charset="0"/>
                  <a:ea typeface="Verdana" charset="0"/>
                  <a:cs typeface="Verdana" charset="0"/>
                </a:rPr>
                <a:t>Count</a:t>
              </a:r>
              <a:endParaRPr lang="en-US" sz="11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968335" y="4779150"/>
            <a:ext cx="1845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400" b="1" dirty="0" smtClean="0">
                <a:solidFill>
                  <a:srgbClr val="BA20B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Prompt gammas from Fe-56 activation</a:t>
            </a:r>
            <a:endParaRPr lang="en-US" sz="1400" b="1" dirty="0">
              <a:solidFill>
                <a:srgbClr val="BA20B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8643410" y="4239090"/>
            <a:ext cx="315035" cy="585065"/>
          </a:xfrm>
          <a:prstGeom prst="straightConnector1">
            <a:avLst/>
          </a:prstGeom>
          <a:noFill/>
          <a:ln w="76200" cap="flat" cmpd="sng" algn="ctr">
            <a:solidFill>
              <a:srgbClr val="BA20B2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46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76" y="1448780"/>
            <a:ext cx="5625624" cy="585065"/>
          </a:xfrm>
        </p:spPr>
        <p:txBody>
          <a:bodyPr>
            <a:noAutofit/>
          </a:bodyPr>
          <a:lstStyle/>
          <a:p>
            <a:r>
              <a:rPr lang="en-US" sz="1600" dirty="0" smtClean="0"/>
              <a:t>Investigation of a stand alone HDPE moderator to test improvements of the fission rate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04F4FA1-93B3-1E40-94C8-13D2E6801A5B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407495" y="2663915"/>
            <a:ext cx="6300700" cy="3436062"/>
            <a:chOff x="923668" y="1075694"/>
            <a:chExt cx="8362182" cy="4561188"/>
          </a:xfrm>
        </p:grpSpPr>
        <p:sp>
          <p:nvSpPr>
            <p:cNvPr id="5" name="Rectangle 4"/>
            <p:cNvSpPr/>
            <p:nvPr/>
          </p:nvSpPr>
          <p:spPr>
            <a:xfrm>
              <a:off x="1296141" y="2536813"/>
              <a:ext cx="2538484" cy="25384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10041" y="2205883"/>
              <a:ext cx="668741" cy="327546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10041" y="2533429"/>
              <a:ext cx="668741" cy="327546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10041" y="2860975"/>
              <a:ext cx="668741" cy="3275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10040" y="3188521"/>
              <a:ext cx="668741" cy="3275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72458" y="2205883"/>
              <a:ext cx="668741" cy="327546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72458" y="2533429"/>
              <a:ext cx="668741" cy="327546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72458" y="2860975"/>
              <a:ext cx="668741" cy="3275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72457" y="3188521"/>
              <a:ext cx="668741" cy="3275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10040" y="3513867"/>
              <a:ext cx="668741" cy="3275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10040" y="3841413"/>
              <a:ext cx="668741" cy="10078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72457" y="3513867"/>
              <a:ext cx="668741" cy="3275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72457" y="3841413"/>
              <a:ext cx="668741" cy="10078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71956" y="4179292"/>
              <a:ext cx="600499" cy="3172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71955" y="4506838"/>
              <a:ext cx="600499" cy="3172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55980" y="2205883"/>
              <a:ext cx="668741" cy="327546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55980" y="2533429"/>
              <a:ext cx="668741" cy="327546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55980" y="2860975"/>
              <a:ext cx="668741" cy="3275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55979" y="3188521"/>
              <a:ext cx="668741" cy="3275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55979" y="3513867"/>
              <a:ext cx="668741" cy="3275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55979" y="3841413"/>
              <a:ext cx="668741" cy="10078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23669" y="2205883"/>
              <a:ext cx="668741" cy="327546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23669" y="2533429"/>
              <a:ext cx="668741" cy="327546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23669" y="2860975"/>
              <a:ext cx="668741" cy="3275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23668" y="3188521"/>
              <a:ext cx="668741" cy="3275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23668" y="3513867"/>
              <a:ext cx="668741" cy="3275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23668" y="3841413"/>
              <a:ext cx="668741" cy="10078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614024" y="4838936"/>
              <a:ext cx="668741" cy="327546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876441" y="4838936"/>
              <a:ext cx="668741" cy="327546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75940" y="4849269"/>
              <a:ext cx="600499" cy="317213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559963" y="4838936"/>
              <a:ext cx="668741" cy="327546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27652" y="4838936"/>
              <a:ext cx="668741" cy="327546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012661" y="1726404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Front view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326543" y="3534981"/>
              <a:ext cx="545911" cy="5459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538082" y="3531664"/>
              <a:ext cx="122830" cy="337686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2538082" y="3405768"/>
              <a:ext cx="122830" cy="122830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555131" y="3593204"/>
              <a:ext cx="88732" cy="27614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675693" y="3405768"/>
              <a:ext cx="196759" cy="1228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326542" y="3405768"/>
              <a:ext cx="196759" cy="1228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285601" y="3276556"/>
              <a:ext cx="614264" cy="1228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434569" y="1455069"/>
              <a:ext cx="1637183" cy="332827"/>
            </a:xfrm>
            <a:prstGeom prst="rect">
              <a:avLst/>
            </a:prstGeom>
            <a:solidFill>
              <a:srgbClr val="00800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NM sample</a:t>
              </a:r>
              <a:endParaRPr lang="en-US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H="1">
              <a:off x="2887711" y="1891630"/>
              <a:ext cx="2401710" cy="979676"/>
            </a:xfrm>
            <a:prstGeom prst="straightConnector1">
              <a:avLst/>
            </a:prstGeom>
            <a:ln w="12700">
              <a:solidFill>
                <a:srgbClr val="00800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78"/>
            <p:cNvSpPr/>
            <p:nvPr/>
          </p:nvSpPr>
          <p:spPr>
            <a:xfrm>
              <a:off x="2348153" y="2607325"/>
              <a:ext cx="448101" cy="640207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984798" y="1075694"/>
              <a:ext cx="3301052" cy="4561188"/>
              <a:chOff x="5278965" y="784978"/>
              <a:chExt cx="3301052" cy="4561188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5664958" y="784978"/>
                <a:ext cx="2538484" cy="253848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661246" y="3323463"/>
                <a:ext cx="545911" cy="141201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965337" y="3328126"/>
                <a:ext cx="668741" cy="10078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227754" y="3328126"/>
                <a:ext cx="668741" cy="10078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911276" y="3328126"/>
                <a:ext cx="668741" cy="10078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278965" y="3328126"/>
                <a:ext cx="668741" cy="10078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965337" y="4338312"/>
                <a:ext cx="668741" cy="10078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227754" y="4338312"/>
                <a:ext cx="668741" cy="10078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911276" y="4338312"/>
                <a:ext cx="668741" cy="10078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278965" y="4338312"/>
                <a:ext cx="668741" cy="10078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017469" y="1838368"/>
                <a:ext cx="17604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Overhead view</a:t>
                </a: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710150" y="3339353"/>
                <a:ext cx="448101" cy="448101"/>
              </a:xfrm>
              <a:prstGeom prst="ellipse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Arrow Connector 84"/>
            <p:cNvCxnSpPr/>
            <p:nvPr/>
          </p:nvCxnSpPr>
          <p:spPr>
            <a:xfrm>
              <a:off x="5310232" y="1883453"/>
              <a:ext cx="2121115" cy="1804062"/>
            </a:xfrm>
            <a:prstGeom prst="straightConnector1">
              <a:avLst/>
            </a:prstGeom>
            <a:ln w="12700">
              <a:solidFill>
                <a:srgbClr val="00800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4421481" y="2938002"/>
              <a:ext cx="1637183" cy="332827"/>
            </a:xfrm>
            <a:prstGeom prst="rect">
              <a:avLst/>
            </a:prstGeom>
            <a:solidFill>
              <a:srgbClr val="00800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Cf-252</a:t>
              </a:r>
              <a:r>
                <a:rPr lang="en-US" sz="1200" dirty="0" smtClean="0">
                  <a:solidFill>
                    <a:schemeClr val="bg1"/>
                  </a:solidFill>
                  <a:latin typeface="Verdana" charset="0"/>
                  <a:ea typeface="Verdana" charset="0"/>
                  <a:cs typeface="Verdana" charset="0"/>
                </a:rPr>
                <a:t> source</a:t>
              </a:r>
              <a:endParaRPr lang="en-US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2753056" y="3133001"/>
              <a:ext cx="1593923" cy="340729"/>
            </a:xfrm>
            <a:prstGeom prst="straightConnector1">
              <a:avLst/>
            </a:prstGeom>
            <a:ln w="12700">
              <a:solidFill>
                <a:srgbClr val="00800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5881" y="1671716"/>
            <a:ext cx="3480938" cy="261070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856" y="4779150"/>
            <a:ext cx="2586988" cy="19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art"/>
          <p:cNvPicPr/>
          <p:nvPr/>
        </p:nvPicPr>
        <p:blipFill>
          <a:blip r:embed="rId2"/>
          <a:stretch>
            <a:fillRect/>
          </a:stretch>
        </p:blipFill>
        <p:spPr>
          <a:xfrm>
            <a:off x="1487615" y="1628800"/>
            <a:ext cx="6639498" cy="28683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2480" y="4779150"/>
            <a:ext cx="94060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b="1" dirty="0" smtClean="0">
                <a:solidFill>
                  <a:srgbClr val="2D45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Gamma </a:t>
            </a:r>
            <a:r>
              <a:rPr lang="en-GB" b="1" dirty="0">
                <a:solidFill>
                  <a:srgbClr val="2D45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ray spectrum of an enriched (4.5%) uranium sample (200 g total U mass) showing well resolved delayed gamma ray peaks (&gt;2.5 MeV). The upper spectrum is of the </a:t>
            </a:r>
            <a:r>
              <a:rPr lang="en-GB" b="1" baseline="30000" dirty="0">
                <a:solidFill>
                  <a:srgbClr val="2D45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252</a:t>
            </a:r>
            <a:r>
              <a:rPr lang="en-GB" b="1" dirty="0">
                <a:solidFill>
                  <a:srgbClr val="2D45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Cf irradiated uranium sample while the lower is of the sample prior to its </a:t>
            </a:r>
            <a:r>
              <a:rPr lang="en-GB" b="1" baseline="30000" dirty="0">
                <a:solidFill>
                  <a:srgbClr val="2D45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252</a:t>
            </a:r>
            <a:r>
              <a:rPr lang="en-GB" b="1" dirty="0">
                <a:solidFill>
                  <a:srgbClr val="2D45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Cf irradiation.</a:t>
            </a:r>
            <a:endParaRPr lang="en-US" b="1" dirty="0">
              <a:solidFill>
                <a:srgbClr val="2D45F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605" y="2297504"/>
            <a:ext cx="6009820" cy="263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12540" y="4972898"/>
            <a:ext cx="7830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 smtClean="0">
                <a:solidFill>
                  <a:srgbClr val="2D45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Energy </a:t>
            </a:r>
            <a:r>
              <a:rPr lang="en-US" b="1" dirty="0">
                <a:solidFill>
                  <a:srgbClr val="2D45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range (3 – 3.8 MeV) of the gamma spectrum </a:t>
            </a:r>
            <a:r>
              <a:rPr lang="en-US" b="1" dirty="0" smtClean="0">
                <a:solidFill>
                  <a:srgbClr val="2D45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showing </a:t>
            </a:r>
            <a:r>
              <a:rPr lang="en-US" b="1" dirty="0">
                <a:solidFill>
                  <a:srgbClr val="2D45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well resolved delayed gamma-ray peaks</a:t>
            </a:r>
            <a:endParaRPr lang="en-US" sz="2800" b="1" dirty="0">
              <a:solidFill>
                <a:srgbClr val="2D45F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chart"/>
          <p:cNvPicPr/>
          <p:nvPr/>
        </p:nvPicPr>
        <p:blipFill>
          <a:blip r:embed="rId3"/>
          <a:stretch>
            <a:fillRect/>
          </a:stretch>
        </p:blipFill>
        <p:spPr>
          <a:xfrm>
            <a:off x="5877255" y="291535"/>
            <a:ext cx="3960440" cy="160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885" y="1898830"/>
            <a:ext cx="3465385" cy="237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hart"/>
          <p:cNvPicPr/>
          <p:nvPr/>
        </p:nvPicPr>
        <p:blipFill>
          <a:blip r:embed="rId3"/>
          <a:stretch>
            <a:fillRect/>
          </a:stretch>
        </p:blipFill>
        <p:spPr>
          <a:xfrm>
            <a:off x="6168135" y="188640"/>
            <a:ext cx="3624555" cy="153108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21" y="3924055"/>
            <a:ext cx="3780420" cy="25687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80020" y="1373351"/>
            <a:ext cx="28827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2D45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Gamma-ray spectra of </a:t>
            </a:r>
            <a:r>
              <a:rPr lang="en-US" sz="1800" b="1" dirty="0" smtClean="0">
                <a:solidFill>
                  <a:srgbClr val="2D45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4.5</a:t>
            </a:r>
            <a:r>
              <a:rPr lang="en-US" sz="1800" b="1" dirty="0">
                <a:solidFill>
                  <a:srgbClr val="2D45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% enriched uranium sample </a:t>
            </a:r>
            <a:r>
              <a:rPr lang="en-US" sz="1800" b="1" dirty="0" smtClean="0">
                <a:solidFill>
                  <a:srgbClr val="2D45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irradiated</a:t>
            </a:r>
            <a:endParaRPr lang="en-US" sz="1800" b="1" dirty="0">
              <a:solidFill>
                <a:srgbClr val="2D45F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0188" y="2808244"/>
            <a:ext cx="2522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 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252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Cf in PERLA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2170" y="4269329"/>
            <a:ext cx="2476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 a D-T generator in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PUNITA (K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21274" y="3609020"/>
            <a:ext cx="2200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gamma-ray  peaks of interest are well resolved!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57745" y="1268760"/>
            <a:ext cx="4615463" cy="42072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GB" altLang="fr-FR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Contents</a:t>
            </a:r>
            <a:endParaRPr lang="en-GB" altLang="fr-FR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en-US" altLang="fr-FR" sz="16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en-US" altLang="fr-FR" sz="16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92560" y="2213865"/>
            <a:ext cx="8190910" cy="409545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marL="0" lvl="1" algn="ctr">
              <a:lnSpc>
                <a:spcPct val="150000"/>
              </a:lnSpc>
            </a:pPr>
            <a:r>
              <a:rPr lang="en-GB" altLang="fr-FR" sz="1600" dirty="0" smtClean="0">
                <a:solidFill>
                  <a:srgbClr val="2D45F7"/>
                </a:solidFill>
                <a:latin typeface="+mn-lt"/>
                <a:ea typeface="+mj-ea"/>
              </a:rPr>
              <a:t> -</a:t>
            </a:r>
          </a:p>
          <a:p>
            <a:pPr marL="0" lvl="1" algn="ctr" defTabSz="922338">
              <a:lnSpc>
                <a:spcPct val="150000"/>
              </a:lnSpc>
            </a:pPr>
            <a:r>
              <a:rPr lang="en-GB" sz="1600" dirty="0" smtClean="0">
                <a:solidFill>
                  <a:srgbClr val="2D45F7"/>
                </a:solidFill>
                <a:latin typeface="+mn-lt"/>
                <a:ea typeface="+mj-ea"/>
              </a:rPr>
              <a:t>- </a:t>
            </a:r>
            <a:endParaRPr lang="en-GB" sz="1600" dirty="0">
              <a:solidFill>
                <a:srgbClr val="2D45F7"/>
              </a:solidFill>
              <a:latin typeface="+mn-lt"/>
              <a:ea typeface="+mj-ea"/>
            </a:endParaRP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endParaRPr lang="en-GB" altLang="fr-FR" sz="1600" dirty="0" smtClean="0">
              <a:solidFill>
                <a:srgbClr val="2D45F7"/>
              </a:solidFill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39987" y="2123855"/>
            <a:ext cx="9250978" cy="39154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marL="85725" indent="-14288" algn="just">
              <a:buFontTx/>
              <a:buChar char="-"/>
            </a:pPr>
            <a:r>
              <a:rPr lang="en-GB" altLang="fr-FR" sz="1800" dirty="0" smtClean="0">
                <a:solidFill>
                  <a:srgbClr val="2D45F7"/>
                </a:solidFill>
              </a:rPr>
              <a:t> R&amp;D </a:t>
            </a:r>
            <a:r>
              <a:rPr lang="en-GB" altLang="fr-FR" sz="1800" dirty="0">
                <a:solidFill>
                  <a:srgbClr val="2D45F7"/>
                </a:solidFill>
              </a:rPr>
              <a:t>infrastructure and capabilities at the JRC Ispra </a:t>
            </a:r>
            <a:r>
              <a:rPr lang="en-GB" altLang="fr-FR" sz="1800" dirty="0" smtClean="0">
                <a:solidFill>
                  <a:srgbClr val="2D45F7"/>
                </a:solidFill>
              </a:rPr>
              <a:t>site</a:t>
            </a:r>
          </a:p>
          <a:p>
            <a:pPr marL="71437" algn="just"/>
            <a:endParaRPr lang="en-GB" altLang="fr-FR" sz="1800" dirty="0" smtClean="0">
              <a:solidFill>
                <a:srgbClr val="2D45F7"/>
              </a:solidFill>
            </a:endParaRPr>
          </a:p>
          <a:p>
            <a:pPr marL="71437" algn="just"/>
            <a:r>
              <a:rPr lang="en-GB" altLang="fr-FR" sz="1800" dirty="0" smtClean="0">
                <a:solidFill>
                  <a:srgbClr val="2D45F7"/>
                </a:solidFill>
              </a:rPr>
              <a:t> </a:t>
            </a:r>
          </a:p>
          <a:p>
            <a:pPr marL="85725" indent="-14288" algn="just">
              <a:buFontTx/>
              <a:buChar char="-"/>
            </a:pPr>
            <a:r>
              <a:rPr lang="en-GB" altLang="fr-FR" sz="1800" dirty="0" smtClean="0">
                <a:solidFill>
                  <a:srgbClr val="2D45F7"/>
                </a:solidFill>
              </a:rPr>
              <a:t> Preliminary </a:t>
            </a:r>
            <a:r>
              <a:rPr lang="en-GB" altLang="fr-FR" sz="1800" dirty="0">
                <a:solidFill>
                  <a:srgbClr val="2D45F7"/>
                </a:solidFill>
              </a:rPr>
              <a:t>results on the </a:t>
            </a:r>
            <a:r>
              <a:rPr lang="en-GB" sz="1800" dirty="0">
                <a:solidFill>
                  <a:srgbClr val="2D45F7"/>
                </a:solidFill>
              </a:rPr>
              <a:t>development of an innovative NDA technique for nuclear safeguards and security under JAEA–JRC </a:t>
            </a:r>
            <a:r>
              <a:rPr lang="en-GB" sz="1800" dirty="0" smtClean="0">
                <a:solidFill>
                  <a:srgbClr val="2D45F7"/>
                </a:solidFill>
              </a:rPr>
              <a:t>collaboration ()</a:t>
            </a:r>
          </a:p>
          <a:p>
            <a:pPr marL="85725" indent="-14288" algn="just">
              <a:buFontTx/>
              <a:buChar char="-"/>
            </a:pPr>
            <a:endParaRPr lang="en-GB" sz="1800" dirty="0" smtClean="0">
              <a:solidFill>
                <a:srgbClr val="2D45F7"/>
              </a:solidFill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2D45F7"/>
                </a:solidFill>
                <a:latin typeface="Verdana"/>
                <a:ea typeface="+mj-ea"/>
              </a:rPr>
              <a:t>JAEA-JRC Collaboration</a:t>
            </a:r>
            <a:endParaRPr lang="en-US" sz="1400" dirty="0" smtClean="0">
              <a:solidFill>
                <a:srgbClr val="2D45F7"/>
              </a:solidFill>
              <a:latin typeface="Verdana"/>
              <a:ea typeface="+mj-ea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2D45F7"/>
                </a:solidFill>
                <a:latin typeface="Verdana"/>
                <a:ea typeface="+mj-ea"/>
              </a:rPr>
              <a:t>JAEA </a:t>
            </a:r>
            <a:r>
              <a:rPr lang="en-GB" sz="1400" dirty="0">
                <a:solidFill>
                  <a:srgbClr val="2D45F7"/>
                </a:solidFill>
                <a:latin typeface="Verdana"/>
                <a:ea typeface="+mj-ea"/>
              </a:rPr>
              <a:t>Delayed Gamma Spectrometry experimental set-up being tested in PERLA</a:t>
            </a:r>
            <a:endParaRPr lang="en-US" sz="1400" dirty="0">
              <a:solidFill>
                <a:srgbClr val="2D45F7"/>
              </a:solidFill>
              <a:latin typeface="Verdana"/>
              <a:ea typeface="+mj-ea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fr-FR" sz="1400" dirty="0">
                <a:solidFill>
                  <a:srgbClr val="2D45F7"/>
                </a:solidFill>
                <a:latin typeface="Verdana"/>
                <a:ea typeface="+mj-ea"/>
              </a:rPr>
              <a:t>Preliminary results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fr-FR" sz="1400" dirty="0" smtClean="0">
                <a:solidFill>
                  <a:srgbClr val="2D45F7"/>
                </a:solidFill>
                <a:latin typeface="Verdana"/>
                <a:ea typeface="+mj-ea"/>
              </a:rPr>
              <a:t>Conclusion</a:t>
            </a:r>
            <a:endParaRPr lang="en-GB" sz="2400" dirty="0">
              <a:solidFill>
                <a:srgbClr val="2D45F7"/>
              </a:solidFill>
            </a:endParaRPr>
          </a:p>
          <a:p>
            <a:pPr algn="ctr"/>
            <a:endParaRPr lang="en-US" altLang="fr-FR" sz="1800" dirty="0">
              <a:solidFill>
                <a:srgbClr val="2D45F7"/>
              </a:solidFill>
            </a:endParaRPr>
          </a:p>
          <a:p>
            <a:pPr algn="r"/>
            <a:r>
              <a:rPr lang="en-GB" sz="1600" dirty="0">
                <a:solidFill>
                  <a:srgbClr val="FF0000"/>
                </a:solidFill>
              </a:rPr>
              <a:t>see also the paper 153 of this </a:t>
            </a:r>
            <a:r>
              <a:rPr lang="en-GB" sz="1600" dirty="0" smtClean="0">
                <a:solidFill>
                  <a:srgbClr val="FF0000"/>
                </a:solidFill>
              </a:rPr>
              <a:t>symposium!</a:t>
            </a:r>
            <a:endParaRPr lang="en-US" altLang="fr-FR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0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7515" y="143635"/>
            <a:ext cx="1838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fr-FR" sz="2800" b="1" dirty="0" smtClean="0">
                <a:solidFill>
                  <a:srgbClr val="2D45F7"/>
                </a:solidFill>
              </a:rPr>
              <a:t>Conclusion</a:t>
            </a:r>
            <a:endParaRPr lang="fr-F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-206057" y="1313765"/>
            <a:ext cx="10125321" cy="502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Preliminary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Results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on the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Application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of DGS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as an NDA technique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for the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Characterisation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on NM are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promising!</a:t>
            </a:r>
          </a:p>
          <a:p>
            <a:pPr lvl="1" algn="ctr"/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896938" lvl="3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Times New Roman" panose="02020603050405020304" pitchFamily="18" charset="0"/>
              </a:rPr>
              <a:t>Fissions of LEU samples irradiated with a </a:t>
            </a:r>
            <a:r>
              <a:rPr lang="en-GB" b="1" baseline="30000" dirty="0" smtClean="0">
                <a:latin typeface="Times New Roman" panose="02020603050405020304" pitchFamily="18" charset="0"/>
              </a:rPr>
              <a:t>252</a:t>
            </a:r>
            <a:r>
              <a:rPr lang="en-GB" b="1" dirty="0" smtClean="0">
                <a:latin typeface="Times New Roman" panose="02020603050405020304" pitchFamily="18" charset="0"/>
              </a:rPr>
              <a:t>Cf source (10MBq) are observed </a:t>
            </a:r>
          </a:p>
          <a:p>
            <a:pPr marL="896938" lvl="3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Times New Roman" panose="02020603050405020304" pitchFamily="18" charset="0"/>
              </a:rPr>
              <a:t>Gamma ray peaks at high energy (&gt;2.5 MeV) are well resolved despite a substantial background</a:t>
            </a:r>
          </a:p>
          <a:p>
            <a:pPr marL="896938" lvl="3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Times New Roman" panose="02020603050405020304" pitchFamily="18" charset="0"/>
              </a:rPr>
              <a:t>Improvement of the experimental set-up supported by MCNP modelling is ongoing</a:t>
            </a:r>
          </a:p>
          <a:p>
            <a:pPr marL="896938" lvl="3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Times New Roman" panose="02020603050405020304" pitchFamily="18" charset="0"/>
              </a:rPr>
              <a:t>The high energy resolution gamma detector requires to be strongly shielded to prevent detection of a variable background of the measurement environment</a:t>
            </a:r>
          </a:p>
          <a:p>
            <a:pPr marL="896938" lvl="3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Times New Roman" panose="02020603050405020304" pitchFamily="18" charset="0"/>
              </a:rPr>
              <a:t>The fine tuning of the </a:t>
            </a:r>
            <a:r>
              <a:rPr lang="en-GB" b="1" baseline="30000" dirty="0">
                <a:latin typeface="Times New Roman" panose="02020603050405020304" pitchFamily="18" charset="0"/>
              </a:rPr>
              <a:t>252</a:t>
            </a:r>
            <a:r>
              <a:rPr lang="en-GB" b="1" dirty="0">
                <a:latin typeface="Times New Roman" panose="02020603050405020304" pitchFamily="18" charset="0"/>
              </a:rPr>
              <a:t>Cf irradiator </a:t>
            </a:r>
            <a:r>
              <a:rPr lang="en-GB" b="1" dirty="0" smtClean="0">
                <a:latin typeface="Times New Roman" panose="02020603050405020304" pitchFamily="18" charset="0"/>
              </a:rPr>
              <a:t>of the JAEA </a:t>
            </a:r>
            <a:r>
              <a:rPr lang="en-GB" b="1" dirty="0">
                <a:latin typeface="Times New Roman" panose="02020603050405020304" pitchFamily="18" charset="0"/>
              </a:rPr>
              <a:t>DGS system </a:t>
            </a:r>
            <a:r>
              <a:rPr lang="en-GB" b="1" dirty="0" smtClean="0">
                <a:latin typeface="Times New Roman" panose="02020603050405020304" pitchFamily="18" charset="0"/>
              </a:rPr>
              <a:t>including </a:t>
            </a:r>
            <a:r>
              <a:rPr lang="en-GB" b="1" dirty="0">
                <a:latin typeface="Times New Roman" panose="02020603050405020304" pitchFamily="18" charset="0"/>
              </a:rPr>
              <a:t>its neutron moderator</a:t>
            </a:r>
            <a:r>
              <a:rPr lang="en-GB" b="1" dirty="0" smtClean="0">
                <a:latin typeface="Times New Roman" panose="02020603050405020304" pitchFamily="18" charset="0"/>
              </a:rPr>
              <a:t> is on-going thanks to the extensive MNCP modelling input and the exploration of new neutron flux characterisation at key position of the DGS system</a:t>
            </a:r>
          </a:p>
          <a:p>
            <a:pPr marL="896938" lvl="3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Times New Roman" panose="02020603050405020304" pitchFamily="18" charset="0"/>
              </a:rPr>
              <a:t>Further experimentation with both U and </a:t>
            </a:r>
            <a:r>
              <a:rPr lang="en-GB" b="1" dirty="0" smtClean="0">
                <a:latin typeface="Times New Roman" panose="02020603050405020304" pitchFamily="18" charset="0"/>
              </a:rPr>
              <a:t>Pu samples are </a:t>
            </a:r>
            <a:r>
              <a:rPr lang="en-GB" b="1" dirty="0" smtClean="0">
                <a:latin typeface="Times New Roman" panose="02020603050405020304" pitchFamily="18" charset="0"/>
              </a:rPr>
              <a:t>planned  </a:t>
            </a:r>
          </a:p>
        </p:txBody>
      </p:sp>
    </p:spTree>
    <p:extLst>
      <p:ext uri="{BB962C8B-B14F-4D97-AF65-F5344CB8AC3E}">
        <p14:creationId xmlns:p14="http://schemas.microsoft.com/office/powerpoint/2010/main" val="35005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EU flag_left to 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885" y="2798930"/>
            <a:ext cx="2819744" cy="253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-424693" y="1964463"/>
            <a:ext cx="7792629" cy="50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4" tIns="44445" rIns="92064" bIns="44445" anchor="ctr"/>
          <a:lstStyle>
            <a:lvl1pPr defTabSz="966788" eaLnBrk="0" hangingPunct="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 sz="3200">
                <a:solidFill>
                  <a:srgbClr val="004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114300" indent="-228600" defTabSz="966788" eaLnBrk="0" hangingPunct="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 sz="2800">
                <a:solidFill>
                  <a:srgbClr val="004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228600" indent="-228600" defTabSz="966788" eaLnBrk="0" hangingPunct="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342900" indent="-228600" defTabSz="966788" eaLnBrk="0" hangingPunct="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457200" indent="-228600" defTabSz="966788" eaLnBrk="0" hangingPunct="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9144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13716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8288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22860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4300"/>
              </a:lnSpc>
              <a:buClrTx/>
              <a:buNone/>
            </a:pPr>
            <a:r>
              <a:rPr lang="en-US" altLang="it-IT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Thank you for your attention!</a:t>
            </a:r>
            <a:endParaRPr lang="en-US" altLang="it-IT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17985" y="5544235"/>
            <a:ext cx="483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GB" sz="2800" b="1" dirty="0">
                <a:solidFill>
                  <a:srgbClr val="2D45F7"/>
                </a:solidFill>
                <a:latin typeface="Times New Roman" panose="02020603050405020304" pitchFamily="18" charset="0"/>
              </a:rPr>
              <a:t>k</a:t>
            </a:r>
            <a:r>
              <a:rPr lang="en-GB" sz="2800" b="1" dirty="0" smtClean="0">
                <a:solidFill>
                  <a:srgbClr val="2D45F7"/>
                </a:solidFill>
                <a:latin typeface="Times New Roman" panose="02020603050405020304" pitchFamily="18" charset="0"/>
              </a:rPr>
              <a:t>amel.abbas@ec.europa.eu</a:t>
            </a:r>
            <a:endParaRPr lang="en-GB" sz="1800" b="1" dirty="0">
              <a:solidFill>
                <a:srgbClr val="2D45F7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 b="1">
                <a:solidFill>
                  <a:srgbClr val="0F3277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0F3277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0F3277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0F3277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0F3277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</a:defRPr>
            </a:lvl9pPr>
          </a:lstStyle>
          <a:p>
            <a:pPr>
              <a:defRPr/>
            </a:pPr>
            <a:fld id="{15A5968B-6E9A-4B02-AEB7-7E223665452F}" type="slidenum">
              <a:rPr lang="en-GB" altLang="en-US" sz="1000" b="0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GB" altLang="en-US" sz="1000" b="0" smtClean="0">
              <a:solidFill>
                <a:schemeClr val="bg1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3588" y="6424613"/>
            <a:ext cx="1841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b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404938" y="231775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b="0"/>
          </a:p>
        </p:txBody>
      </p:sp>
      <p:pic>
        <p:nvPicPr>
          <p:cNvPr id="15365" name="Picture 10" descr="JRC_Slides_Logo_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33375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7"/>
          <p:cNvSpPr>
            <a:spLocks noChangeArrowheads="1"/>
          </p:cNvSpPr>
          <p:nvPr/>
        </p:nvSpPr>
        <p:spPr bwMode="auto">
          <a:xfrm>
            <a:off x="7572375" y="3932238"/>
            <a:ext cx="1511300" cy="433387"/>
          </a:xfrm>
          <a:prstGeom prst="flowChartAlternateProcess">
            <a:avLst/>
          </a:prstGeom>
          <a:solidFill>
            <a:schemeClr val="bg1"/>
          </a:solidFill>
          <a:ln w="63500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altLang="en-US" sz="1600">
                <a:latin typeface="Arial Narrow" pitchFamily="34" charset="0"/>
              </a:rPr>
              <a:t>DG Energy</a:t>
            </a:r>
            <a:endParaRPr lang="en-GB" altLang="en-US" sz="1600" b="0" i="1">
              <a:latin typeface="Arial Narrow" pitchFamily="34" charset="0"/>
            </a:endParaRPr>
          </a:p>
        </p:txBody>
      </p:sp>
      <p:sp>
        <p:nvSpPr>
          <p:cNvPr id="15367" name="AutoShape 8"/>
          <p:cNvSpPr>
            <a:spLocks noChangeArrowheads="1"/>
          </p:cNvSpPr>
          <p:nvPr/>
        </p:nvSpPr>
        <p:spPr bwMode="auto">
          <a:xfrm>
            <a:off x="5988050" y="3530600"/>
            <a:ext cx="2520950" cy="401638"/>
          </a:xfrm>
          <a:prstGeom prst="flowChartAlternateProcess">
            <a:avLst/>
          </a:prstGeom>
          <a:solidFill>
            <a:schemeClr val="bg1"/>
          </a:solidFill>
          <a:ln w="63500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altLang="en-US" sz="1600">
                <a:latin typeface="Arial Narrow" pitchFamily="34" charset="0"/>
              </a:rPr>
              <a:t>DG Mobility and Transport</a:t>
            </a:r>
            <a:endParaRPr lang="en-GB" altLang="en-US" sz="1600" b="0" i="1">
              <a:latin typeface="Arial Narrow" pitchFamily="34" charset="0"/>
            </a:endParaRPr>
          </a:p>
        </p:txBody>
      </p:sp>
      <p:sp>
        <p:nvSpPr>
          <p:cNvPr id="15368" name="AutoShape 9"/>
          <p:cNvSpPr>
            <a:spLocks noChangeArrowheads="1"/>
          </p:cNvSpPr>
          <p:nvPr/>
        </p:nvSpPr>
        <p:spPr bwMode="auto">
          <a:xfrm>
            <a:off x="4616450" y="3178175"/>
            <a:ext cx="2740025" cy="393700"/>
          </a:xfrm>
          <a:prstGeom prst="flowChartAlternateProcess">
            <a:avLst/>
          </a:prstGeom>
          <a:solidFill>
            <a:schemeClr val="bg1"/>
          </a:solidFill>
          <a:ln w="63500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altLang="en-US" sz="1600">
                <a:latin typeface="Arial Narrow" pitchFamily="34" charset="0"/>
              </a:rPr>
              <a:t>DG Agriculture and Rural Affairs</a:t>
            </a:r>
          </a:p>
        </p:txBody>
      </p:sp>
      <p:sp>
        <p:nvSpPr>
          <p:cNvPr id="15369" name="AutoShape 10"/>
          <p:cNvSpPr>
            <a:spLocks noChangeArrowheads="1"/>
          </p:cNvSpPr>
          <p:nvPr/>
        </p:nvSpPr>
        <p:spPr bwMode="auto">
          <a:xfrm>
            <a:off x="3829050" y="2851150"/>
            <a:ext cx="2068513" cy="395288"/>
          </a:xfrm>
          <a:prstGeom prst="flowChartAlternateProcess">
            <a:avLst/>
          </a:prstGeom>
          <a:solidFill>
            <a:schemeClr val="bg1"/>
          </a:solidFill>
          <a:ln w="63500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altLang="en-US" sz="1600">
                <a:latin typeface="Arial Narrow" pitchFamily="34" charset="0"/>
              </a:rPr>
              <a:t>DG Climate Action</a:t>
            </a:r>
            <a:endParaRPr lang="en-GB" altLang="en-US" sz="1600" b="0" i="1">
              <a:latin typeface="Arial Narrow" pitchFamily="34" charset="0"/>
            </a:endParaRPr>
          </a:p>
        </p:txBody>
      </p:sp>
      <p:sp>
        <p:nvSpPr>
          <p:cNvPr id="15370" name="AutoShape 14"/>
          <p:cNvSpPr>
            <a:spLocks noChangeArrowheads="1"/>
          </p:cNvSpPr>
          <p:nvPr/>
        </p:nvSpPr>
        <p:spPr bwMode="auto">
          <a:xfrm>
            <a:off x="2216150" y="1968500"/>
            <a:ext cx="3155950" cy="417513"/>
          </a:xfrm>
          <a:prstGeom prst="flowChartAlternateProcess">
            <a:avLst/>
          </a:prstGeom>
          <a:solidFill>
            <a:srgbClr val="CCECFF"/>
          </a:solidFill>
          <a:ln w="63500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altLang="en-US" sz="1800">
                <a:latin typeface="Arial Narrow" pitchFamily="34" charset="0"/>
              </a:rPr>
              <a:t>President Jean-Claude Juncker</a:t>
            </a:r>
          </a:p>
        </p:txBody>
      </p:sp>
      <p:sp>
        <p:nvSpPr>
          <p:cNvPr id="15371" name="AutoShape 15"/>
          <p:cNvSpPr>
            <a:spLocks noChangeArrowheads="1"/>
          </p:cNvSpPr>
          <p:nvPr/>
        </p:nvSpPr>
        <p:spPr bwMode="auto">
          <a:xfrm>
            <a:off x="6000750" y="1958975"/>
            <a:ext cx="3155950" cy="442913"/>
          </a:xfrm>
          <a:prstGeom prst="flowChartAlternateProcess">
            <a:avLst/>
          </a:prstGeom>
          <a:solidFill>
            <a:srgbClr val="CCECFF"/>
          </a:solidFill>
          <a:ln w="63500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altLang="en-US" sz="1800">
                <a:latin typeface="Arial Narrow" pitchFamily="34" charset="0"/>
              </a:rPr>
              <a:t>27 Commission Members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GB" altLang="en-US" sz="1600" b="0" i="1">
              <a:latin typeface="Arial Narrow" pitchFamily="34" charset="0"/>
            </a:endParaRPr>
          </a:p>
        </p:txBody>
      </p:sp>
      <p:sp>
        <p:nvSpPr>
          <p:cNvPr id="15372" name="AutoShape 16"/>
          <p:cNvSpPr>
            <a:spLocks noChangeArrowheads="1"/>
          </p:cNvSpPr>
          <p:nvPr/>
        </p:nvSpPr>
        <p:spPr bwMode="auto">
          <a:xfrm>
            <a:off x="2217738" y="5072063"/>
            <a:ext cx="2663825" cy="503237"/>
          </a:xfrm>
          <a:prstGeom prst="flowChartAlternateProcess">
            <a:avLst/>
          </a:prstGeom>
          <a:solidFill>
            <a:srgbClr val="CCECFF"/>
          </a:solidFill>
          <a:ln w="63500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altLang="en-US" sz="1800">
                <a:latin typeface="Arial Narrow" pitchFamily="34" charset="0"/>
              </a:rPr>
              <a:t>Joint Research Centre (JRC)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GB" altLang="en-US" sz="1600" b="0" i="1">
              <a:latin typeface="Arial Narrow" pitchFamily="34" charset="0"/>
            </a:endParaRPr>
          </a:p>
        </p:txBody>
      </p:sp>
      <p:sp>
        <p:nvSpPr>
          <p:cNvPr id="15373" name="AutoShape 17"/>
          <p:cNvSpPr>
            <a:spLocks noChangeArrowheads="1"/>
          </p:cNvSpPr>
          <p:nvPr/>
        </p:nvSpPr>
        <p:spPr bwMode="auto">
          <a:xfrm>
            <a:off x="5386388" y="5118100"/>
            <a:ext cx="3155950" cy="487363"/>
          </a:xfrm>
          <a:prstGeom prst="flowChartAlternateProcess">
            <a:avLst/>
          </a:prstGeom>
          <a:solidFill>
            <a:srgbClr val="CCECFF"/>
          </a:solidFill>
          <a:ln w="63500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altLang="en-US" sz="1800">
                <a:latin typeface="Arial Narrow" pitchFamily="34" charset="0"/>
              </a:rPr>
              <a:t>DG Education and Culture</a:t>
            </a:r>
            <a:endParaRPr lang="en-GB" altLang="en-US" sz="1600" b="0" i="1">
              <a:latin typeface="Arial Narrow" pitchFamily="34" charset="0"/>
            </a:endParaRPr>
          </a:p>
        </p:txBody>
      </p:sp>
      <p:cxnSp>
        <p:nvCxnSpPr>
          <p:cNvPr id="15374" name="AutoShape 19"/>
          <p:cNvCxnSpPr>
            <a:cxnSpLocks noChangeShapeType="1"/>
          </p:cNvCxnSpPr>
          <p:nvPr/>
        </p:nvCxnSpPr>
        <p:spPr bwMode="auto">
          <a:xfrm>
            <a:off x="3260725" y="3709988"/>
            <a:ext cx="34925" cy="1493837"/>
          </a:xfrm>
          <a:prstGeom prst="straightConnector1">
            <a:avLst/>
          </a:prstGeom>
          <a:noFill/>
          <a:ln w="63500">
            <a:solidFill>
              <a:srgbClr val="CCE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5" name="AutoShape 20"/>
          <p:cNvCxnSpPr>
            <a:cxnSpLocks noChangeShapeType="1"/>
          </p:cNvCxnSpPr>
          <p:nvPr/>
        </p:nvCxnSpPr>
        <p:spPr bwMode="auto">
          <a:xfrm>
            <a:off x="3297238" y="4638675"/>
            <a:ext cx="3733800" cy="447675"/>
          </a:xfrm>
          <a:prstGeom prst="bentConnector3">
            <a:avLst>
              <a:gd name="adj1" fmla="val 100042"/>
            </a:avLst>
          </a:prstGeom>
          <a:noFill/>
          <a:ln w="63500">
            <a:solidFill>
              <a:srgbClr val="CCE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6" name="AutoShape 21"/>
          <p:cNvCxnSpPr>
            <a:cxnSpLocks noChangeShapeType="1"/>
            <a:stCxn id="15370" idx="3"/>
            <a:endCxn id="15371" idx="1"/>
          </p:cNvCxnSpPr>
          <p:nvPr/>
        </p:nvCxnSpPr>
        <p:spPr bwMode="auto">
          <a:xfrm>
            <a:off x="5372100" y="2178050"/>
            <a:ext cx="628650" cy="3175"/>
          </a:xfrm>
          <a:prstGeom prst="straightConnector1">
            <a:avLst/>
          </a:prstGeom>
          <a:noFill/>
          <a:ln w="63500">
            <a:solidFill>
              <a:srgbClr val="CCE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7" name="AutoShape 22"/>
          <p:cNvSpPr>
            <a:spLocks noChangeArrowheads="1"/>
          </p:cNvSpPr>
          <p:nvPr/>
        </p:nvSpPr>
        <p:spPr bwMode="auto">
          <a:xfrm>
            <a:off x="2820988" y="2563813"/>
            <a:ext cx="1781175" cy="377825"/>
          </a:xfrm>
          <a:prstGeom prst="flowChartAlternateProcess">
            <a:avLst/>
          </a:prstGeom>
          <a:solidFill>
            <a:schemeClr val="bg1"/>
          </a:solidFill>
          <a:ln w="63500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altLang="en-US" sz="1600">
                <a:latin typeface="Arial Narrow" pitchFamily="34" charset="0"/>
              </a:rPr>
              <a:t>DG Environment</a:t>
            </a:r>
            <a:endParaRPr lang="en-GB" altLang="en-US" sz="1600" b="0" i="1">
              <a:latin typeface="Arial Narrow" pitchFamily="34" charset="0"/>
            </a:endParaRPr>
          </a:p>
        </p:txBody>
      </p:sp>
      <p:sp>
        <p:nvSpPr>
          <p:cNvPr id="15378" name="AutoShape 23"/>
          <p:cNvSpPr>
            <a:spLocks noChangeArrowheads="1"/>
          </p:cNvSpPr>
          <p:nvPr/>
        </p:nvSpPr>
        <p:spPr bwMode="auto">
          <a:xfrm>
            <a:off x="1928813" y="3716338"/>
            <a:ext cx="3155950" cy="608012"/>
          </a:xfrm>
          <a:prstGeom prst="flowChartAlternateProcess">
            <a:avLst/>
          </a:prstGeom>
          <a:solidFill>
            <a:srgbClr val="CCECFF"/>
          </a:solidFill>
          <a:ln w="63500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altLang="en-US" sz="1800">
                <a:latin typeface="Arial Narrow" pitchFamily="34" charset="0"/>
              </a:rPr>
              <a:t>Commissioner Tibor Navracsics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altLang="en-US" sz="1600" b="0" i="1">
                <a:latin typeface="Arial Narrow" pitchFamily="34" charset="0"/>
              </a:rPr>
              <a:t>Education, Culture, Youth and Sport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GB" altLang="en-US" sz="1600" b="0" i="1">
              <a:latin typeface="Arial Narrow" pitchFamily="34" charset="0"/>
            </a:endParaRPr>
          </a:p>
        </p:txBody>
      </p:sp>
      <p:sp>
        <p:nvSpPr>
          <p:cNvPr id="15379" name="Text Box 24"/>
          <p:cNvSpPr txBox="1">
            <a:spLocks noChangeArrowheads="1"/>
          </p:cNvSpPr>
          <p:nvPr/>
        </p:nvSpPr>
        <p:spPr bwMode="auto">
          <a:xfrm>
            <a:off x="2360613" y="24193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en-GB" altLang="en-US" sz="2800">
                <a:latin typeface="Arial Narrow" pitchFamily="34" charset="0"/>
              </a:rPr>
              <a:t>…</a:t>
            </a:r>
          </a:p>
        </p:txBody>
      </p:sp>
      <p:cxnSp>
        <p:nvCxnSpPr>
          <p:cNvPr id="15380" name="AutoShape 25"/>
          <p:cNvCxnSpPr>
            <a:cxnSpLocks noChangeShapeType="1"/>
          </p:cNvCxnSpPr>
          <p:nvPr/>
        </p:nvCxnSpPr>
        <p:spPr bwMode="auto">
          <a:xfrm>
            <a:off x="3297238" y="5430838"/>
            <a:ext cx="0" cy="1001712"/>
          </a:xfrm>
          <a:prstGeom prst="straightConnector1">
            <a:avLst/>
          </a:prstGeom>
          <a:noFill/>
          <a:ln w="63500">
            <a:solidFill>
              <a:srgbClr val="CCE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81" name="Text Box 26"/>
          <p:cNvSpPr txBox="1">
            <a:spLocks noChangeArrowheads="1"/>
          </p:cNvSpPr>
          <p:nvPr/>
        </p:nvSpPr>
        <p:spPr bwMode="auto">
          <a:xfrm>
            <a:off x="57150" y="1268413"/>
            <a:ext cx="5256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en-US" sz="2500"/>
              <a:t>The JRC in the Commission</a:t>
            </a:r>
          </a:p>
        </p:txBody>
      </p:sp>
      <p:sp>
        <p:nvSpPr>
          <p:cNvPr id="15382" name="AutoShape 18"/>
          <p:cNvSpPr>
            <a:spLocks noChangeArrowheads="1"/>
          </p:cNvSpPr>
          <p:nvPr/>
        </p:nvSpPr>
        <p:spPr bwMode="auto">
          <a:xfrm>
            <a:off x="2144713" y="5876925"/>
            <a:ext cx="2087562" cy="733425"/>
          </a:xfrm>
          <a:prstGeom prst="flowChartAlternateProcess">
            <a:avLst/>
          </a:prstGeom>
          <a:solidFill>
            <a:srgbClr val="CCECFF"/>
          </a:solidFill>
          <a:ln w="63500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115000"/>
              <a:defRPr sz="2000" b="1">
                <a:solidFill>
                  <a:srgbClr val="0F3277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altLang="en-US" sz="1800">
                <a:latin typeface="Arial Narrow" pitchFamily="34" charset="0"/>
              </a:rPr>
              <a:t>JRC Director-General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altLang="en-US" sz="1800">
                <a:latin typeface="Arial Narrow" pitchFamily="34" charset="0"/>
              </a:rPr>
              <a:t>Vladimir Šucha</a:t>
            </a:r>
            <a:endParaRPr lang="en-GB" altLang="en-US" sz="1600" b="0" i="1">
              <a:latin typeface="Arial Narrow" pitchFamily="34" charset="0"/>
            </a:endParaRPr>
          </a:p>
        </p:txBody>
      </p:sp>
      <p:pic>
        <p:nvPicPr>
          <p:cNvPr id="15383" name="Picture 27" descr="Director-General Vladimír Šuc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999038"/>
            <a:ext cx="10556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3511550"/>
            <a:ext cx="1108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935163"/>
            <a:ext cx="114141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8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3912" y="1116124"/>
            <a:ext cx="7992894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2800" b="1" dirty="0" smtClean="0">
                <a:solidFill>
                  <a:srgbClr val="FF0000"/>
                </a:solidFill>
              </a:rPr>
              <a:t>PERLA Facilities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363" y="2033845"/>
            <a:ext cx="940727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Neutron detection material alternative to 3He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Development and testing of neutron and gamma detector including the associated electronic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Development of method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characterization of fresh and spent fuel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Validation of instruments and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methods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nuclear decommissioning and waste management (ND&amp;WM)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Capacity building in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imaging techniques such as gamma cameras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Building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pilot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experiment for tomography of waste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as a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support to the JRC ND&amp;WM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programme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Calorimetry for safeguards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Support to EURATOM in terms of R&amp;D such as development of a dedicated instrument for fresh MTR fuel verification.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465" y="1178750"/>
            <a:ext cx="7992894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2400" b="1" dirty="0" smtClean="0">
                <a:solidFill>
                  <a:srgbClr val="FF0000"/>
                </a:solidFill>
              </a:rPr>
              <a:t>R&amp;D in ESSOR Area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60" y="98630"/>
            <a:ext cx="851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fr-FR" b="1" dirty="0">
                <a:solidFill>
                  <a:srgbClr val="2D45F7"/>
                </a:solidFill>
              </a:rPr>
              <a:t>Part 1</a:t>
            </a:r>
            <a:endParaRPr lang="fr-FR" b="1" dirty="0"/>
          </a:p>
        </p:txBody>
      </p:sp>
      <p:sp>
        <p:nvSpPr>
          <p:cNvPr id="2" name="Rectangle 1"/>
          <p:cNvSpPr/>
          <p:nvPr/>
        </p:nvSpPr>
        <p:spPr>
          <a:xfrm>
            <a:off x="-357590" y="351188"/>
            <a:ext cx="4325223" cy="442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1800" b="1" dirty="0">
                <a:solidFill>
                  <a:srgbClr val="2D45F7"/>
                </a:solidFill>
              </a:rPr>
              <a:t>Infrastructure and capabilities in Ispra</a:t>
            </a:r>
            <a:endParaRPr lang="en-US" sz="1800" b="1" dirty="0">
              <a:solidFill>
                <a:srgbClr val="2D45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2585" y="-126395"/>
            <a:ext cx="7992894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2800" b="1" dirty="0" smtClean="0">
                <a:solidFill>
                  <a:srgbClr val="FF0000"/>
                </a:solidFill>
              </a:rPr>
              <a:t>PERLA Facilities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133745"/>
            <a:ext cx="5665871" cy="296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12640" y="194824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FIG. 1: View of a side of PERLA (Ispra, </a:t>
            </a:r>
            <a:r>
              <a:rPr kumimoji="0" lang="en-US" altLang="ja-JP" sz="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Iatly</a:t>
            </a:r>
            <a:r>
              <a:rPr kumimoji="0" lang="en-US" altLang="ja-JP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)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35" y="3068960"/>
            <a:ext cx="4212473" cy="3159355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215" y="1268760"/>
            <a:ext cx="1800200" cy="130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0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 txBox="1">
            <a:spLocks noGrp="1"/>
          </p:cNvSpPr>
          <p:nvPr/>
        </p:nvSpPr>
        <p:spPr bwMode="auto">
          <a:xfrm>
            <a:off x="6754813" y="6426200"/>
            <a:ext cx="21336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 sz="32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 sz="28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87B8BAFF-E860-47FC-AA23-A50BD662E84D}" type="slidenum">
              <a:rPr lang="en-GB" altLang="en-US" sz="1000">
                <a:latin typeface="Verdana" panose="020B0604030504040204" pitchFamily="34" charset="0"/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6</a:t>
            </a:fld>
            <a:endParaRPr lang="en-GB" altLang="en-US" sz="1000">
              <a:latin typeface="Verdana" panose="020B0604030504040204" pitchFamily="34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74660" y="1291433"/>
            <a:ext cx="75850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 sz="32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20688" indent="-228600" defTabSz="83978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 sz="28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39788" indent="-228600" defTabSz="83978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60475" indent="-228600" defTabSz="83978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679575" indent="-228600" defTabSz="83978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36775" indent="-228600" defTabSz="839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593975" indent="-228600" defTabSz="839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051175" indent="-228600" defTabSz="839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08375" indent="-228600" defTabSz="839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GB" altLang="en-US" sz="1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facility for Research </a:t>
            </a:r>
            <a:r>
              <a:rPr lang="en-GB" altLang="en-US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NDA methods and </a:t>
            </a:r>
            <a:r>
              <a:rPr lang="en-GB" altLang="en-US" sz="1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instrumentation For </a:t>
            </a:r>
            <a:r>
              <a:rPr lang="en-GB" altLang="en-US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in nuclear safeguards and security</a:t>
            </a:r>
          </a:p>
        </p:txBody>
      </p:sp>
      <p:pic>
        <p:nvPicPr>
          <p:cNvPr id="43013" name="Picture 5" descr="simon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r="14754"/>
          <a:stretch>
            <a:fillRect/>
          </a:stretch>
        </p:blipFill>
        <p:spPr bwMode="auto">
          <a:xfrm>
            <a:off x="6213140" y="2303875"/>
            <a:ext cx="3490912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62490" y="2483895"/>
            <a:ext cx="5400675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 sz="32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20688" indent="-228600" defTabSz="83978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 sz="28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39788" indent="-228600" defTabSz="83978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60475" indent="-228600" defTabSz="83978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679575" indent="-228600" defTabSz="83978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36775" indent="-228600" defTabSz="839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593975" indent="-228600" defTabSz="839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051175" indent="-228600" defTabSz="839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08375" indent="-228600" defTabSz="839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Safeguards: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determination of small quantities of fissile material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</a:t>
            </a:r>
            <a:r>
              <a:rPr lang="en-GB" altLang="en-US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Differential Die-Away technique with neutron correlation analysis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Applications:</a:t>
            </a:r>
            <a:r>
              <a:rPr lang="en-GB" altLang="en-US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e.g. nuclear waste assay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GB" altLang="en-US" sz="1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Security: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special nuclear material (SNM) in shielded containers.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</a:t>
            </a:r>
            <a:r>
              <a:rPr lang="en-GB" altLang="en-US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detection of fission signatures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Application:</a:t>
            </a:r>
            <a:r>
              <a:rPr lang="en-GB" altLang="en-US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e.g. air cargo containers (ULDs)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GB" altLang="en-US" sz="1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948535" y="63501"/>
            <a:ext cx="60198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 sz="32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286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 sz="28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4572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6858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914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371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1828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286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743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Pulsed Neutron Interrogation Test Assembly -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PUNITA</a:t>
            </a:r>
          </a:p>
        </p:txBody>
      </p:sp>
    </p:spTree>
    <p:extLst>
      <p:ext uri="{BB962C8B-B14F-4D97-AF65-F5344CB8AC3E}">
        <p14:creationId xmlns:p14="http://schemas.microsoft.com/office/powerpoint/2010/main" val="29388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272480" y="1199355"/>
            <a:ext cx="22494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7625" rIns="96838" bIns="47625">
            <a:spAutoFit/>
          </a:bodyPr>
          <a:lstStyle>
            <a:lvl1pPr marL="361950" indent="-361950" defTabSz="96678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tabLst>
                <a:tab pos="188913" algn="l"/>
              </a:tabLst>
              <a:defRPr sz="32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28600" indent="-228600" defTabSz="96678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tabLst>
                <a:tab pos="188913" algn="l"/>
              </a:tabLst>
              <a:defRPr sz="28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457200" indent="-228600" defTabSz="96678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tabLst>
                <a:tab pos="188913" algn="l"/>
              </a:tabLst>
              <a:defRPr sz="24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685800" indent="-228600" defTabSz="96678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914400" indent="-228600" defTabSz="96678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3716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18288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2860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7432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 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131193" y="1638460"/>
            <a:ext cx="47815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7625" rIns="96838" bIns="47625">
            <a:spAutoFit/>
          </a:bodyPr>
          <a:lstStyle>
            <a:lvl1pPr marL="361950" indent="-361950" defTabSz="96678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tabLst>
                <a:tab pos="188913" algn="l"/>
              </a:tabLst>
              <a:defRPr sz="32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28600" indent="-228600" defTabSz="96678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tabLst>
                <a:tab pos="188913" algn="l"/>
              </a:tabLst>
              <a:defRPr sz="28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457200" indent="-228600" defTabSz="96678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tabLst>
                <a:tab pos="188913" algn="l"/>
              </a:tabLst>
              <a:defRPr sz="24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685800" indent="-228600" defTabSz="96678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914400" indent="-228600" defTabSz="96678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3716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18288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2860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7432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sample cavity: 50 cm x 50 cm x 80 cm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thick graphite linear on all six side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fission neutron counters: He-3 in polyethylene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5448055" y="1551633"/>
            <a:ext cx="393858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7625" rIns="96838" bIns="47625">
            <a:spAutoFit/>
          </a:bodyPr>
          <a:lstStyle>
            <a:lvl1pPr marL="361950" indent="-361950" defTabSz="96678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tabLst>
                <a:tab pos="188913" algn="l"/>
              </a:tabLst>
              <a:defRPr sz="32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28600" indent="-228600" defTabSz="96678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tabLst>
                <a:tab pos="188913" algn="l"/>
              </a:tabLst>
              <a:defRPr sz="28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457200" indent="-228600" defTabSz="96678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tabLst>
                <a:tab pos="188913" algn="l"/>
              </a:tabLst>
              <a:defRPr sz="24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685800" indent="-228600" defTabSz="96678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914400" indent="-228600" defTabSz="96678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3716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18288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2860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7432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low pressure, thermal flux monitors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monitor for neutron generator output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en-US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HPGe</a:t>
            </a:r>
            <a:r>
              <a:rPr lang="en-US" altLang="en-US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LaBr3, scintillators in cavity</a:t>
            </a:r>
            <a:endParaRPr lang="en-GB" altLang="en-US" sz="1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9" y="2792304"/>
            <a:ext cx="2339498" cy="185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8" name="Picture 7" descr="Shetch top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7" y="2806969"/>
            <a:ext cx="2610942" cy="179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2657745" y="3889231"/>
            <a:ext cx="1509713" cy="382588"/>
          </a:xfrm>
          <a:prstGeom prst="rect">
            <a:avLst/>
          </a:prstGeom>
          <a:noFill/>
          <a:ln w="12700" algn="ctr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7625" rIns="96838" bIns="47625">
            <a:spAutoFit/>
          </a:bodyPr>
          <a:lstStyle>
            <a:lvl1pPr marL="361950" indent="-361950" defTabSz="96678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tabLst>
                <a:tab pos="188913" algn="l"/>
              </a:tabLst>
              <a:defRPr sz="32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28600" indent="-228600" defTabSz="96678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tabLst>
                <a:tab pos="188913" algn="l"/>
              </a:tabLst>
              <a:defRPr sz="28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457200" indent="-228600" defTabSz="96678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tabLst>
                <a:tab pos="188913" algn="l"/>
              </a:tabLst>
              <a:defRPr sz="24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685800" indent="-228600" defTabSz="96678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914400" indent="-228600" defTabSz="96678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3716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18288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2860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7432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view</a:t>
            </a:r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8584215" y="3528217"/>
            <a:ext cx="1330325" cy="382588"/>
          </a:xfrm>
          <a:prstGeom prst="rect">
            <a:avLst/>
          </a:prstGeom>
          <a:noFill/>
          <a:ln w="12700" algn="ctr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7625" rIns="96838" bIns="47625">
            <a:spAutoFit/>
          </a:bodyPr>
          <a:lstStyle>
            <a:lvl1pPr marL="361950" indent="-361950" defTabSz="96678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tabLst>
                <a:tab pos="188913" algn="l"/>
              </a:tabLst>
              <a:defRPr sz="32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28600" indent="-228600" defTabSz="96678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tabLst>
                <a:tab pos="188913" algn="l"/>
              </a:tabLst>
              <a:defRPr sz="28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457200" indent="-228600" defTabSz="966788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tabLst>
                <a:tab pos="188913" algn="l"/>
              </a:tabLst>
              <a:defRPr sz="24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685800" indent="-228600" defTabSz="966788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914400" indent="-228600" defTabSz="966788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3716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18288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2860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743200" indent="-228600" defTabSz="96678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tabLst>
                <a:tab pos="188913" algn="l"/>
              </a:tabLst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view</a:t>
            </a:r>
          </a:p>
        </p:txBody>
      </p:sp>
      <p:sp>
        <p:nvSpPr>
          <p:cNvPr id="44041" name="Rectangle 11"/>
          <p:cNvSpPr>
            <a:spLocks noChangeArrowheads="1"/>
          </p:cNvSpPr>
          <p:nvPr/>
        </p:nvSpPr>
        <p:spPr bwMode="auto">
          <a:xfrm>
            <a:off x="1948535" y="63501"/>
            <a:ext cx="60198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 sz="32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286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 sz="28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4572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6858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914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371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1828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286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743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Pulsed Neutron Interrogation Test Assembly -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PUNITA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47316" y="5093211"/>
            <a:ext cx="5130570" cy="147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 sz="32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286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 sz="28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4572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24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6858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914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371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1828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286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743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2000">
                <a:solidFill>
                  <a:srgbClr val="00449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GB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14-MeV neutron generator: MF Physics Model A-211</a:t>
            </a:r>
          </a:p>
          <a:p>
            <a:pPr>
              <a:lnSpc>
                <a:spcPct val="90000"/>
              </a:lnSpc>
            </a:pPr>
            <a:endParaRPr lang="en-US" altLang="en-US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</a:p>
          <a:p>
            <a:pPr>
              <a:lnSpc>
                <a:spcPct val="90000"/>
              </a:lnSpc>
              <a:buFont typeface="Verdana" panose="020B0604030504040204" pitchFamily="34" charset="0"/>
              <a:buNone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200" dirty="0">
                <a:solidFill>
                  <a:srgbClr val="298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200" dirty="0">
                <a:solidFill>
                  <a:srgbClr val="2988D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1200" dirty="0">
                <a:solidFill>
                  <a:srgbClr val="298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1200" baseline="30000" dirty="0">
                <a:solidFill>
                  <a:srgbClr val="298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1200" dirty="0">
                <a:solidFill>
                  <a:srgbClr val="298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/s, 10</a:t>
            </a:r>
            <a:r>
              <a:rPr lang="en-US" altLang="en-US" sz="1200" baseline="30000" dirty="0">
                <a:solidFill>
                  <a:srgbClr val="298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1200" dirty="0">
                <a:solidFill>
                  <a:srgbClr val="298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/burst in 4</a:t>
            </a:r>
            <a:r>
              <a:rPr lang="el-GR" altLang="en-US" sz="1200" dirty="0">
                <a:solidFill>
                  <a:srgbClr val="298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it-IT" altLang="en-US" sz="1200" dirty="0">
                <a:solidFill>
                  <a:srgbClr val="298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angle</a:t>
            </a:r>
          </a:p>
          <a:p>
            <a:pPr>
              <a:lnSpc>
                <a:spcPct val="90000"/>
              </a:lnSpc>
              <a:buFont typeface="Verdana" panose="020B0604030504040204" pitchFamily="34" charset="0"/>
              <a:buNone/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sealed, D-T mixed beam</a:t>
            </a:r>
          </a:p>
          <a:p>
            <a:pPr>
              <a:lnSpc>
                <a:spcPct val="90000"/>
              </a:lnSpc>
              <a:buFont typeface="Verdana" panose="020B0604030504040204" pitchFamily="34" charset="0"/>
              <a:buNone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200" dirty="0">
                <a:solidFill>
                  <a:srgbClr val="298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300-500 hours life</a:t>
            </a:r>
          </a:p>
          <a:p>
            <a:pPr>
              <a:lnSpc>
                <a:spcPct val="90000"/>
              </a:lnSpc>
            </a:pPr>
            <a:endParaRPr lang="en-US" altLang="en-US" sz="1200" dirty="0">
              <a:solidFill>
                <a:srgbClr val="2988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1200" dirty="0" smtClean="0">
              <a:solidFill>
                <a:srgbClr val="2988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3110" y="5454225"/>
            <a:ext cx="4953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pulsing of ion source </a:t>
            </a:r>
            <a:r>
              <a:rPr lang="en-US" altLang="en-US" sz="1200" u="sng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and</a:t>
            </a:r>
            <a:r>
              <a:rPr lang="en-US" altLang="en-US" sz="1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 acceleration voltage</a:t>
            </a:r>
          </a:p>
          <a:p>
            <a:pPr>
              <a:lnSpc>
                <a:spcPct val="90000"/>
              </a:lnSpc>
              <a:buFont typeface="Verdana" panose="020B0604030504040204" pitchFamily="34" charset="0"/>
              <a:buNone/>
            </a:pPr>
            <a:r>
              <a:rPr lang="en-US" altLang="en-US" sz="1200" dirty="0">
                <a:latin typeface="Comic Sans MS" panose="030F0702030302020204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altLang="en-US" sz="1200" dirty="0">
                <a:solidFill>
                  <a:srgbClr val="2988D7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no emission between bursts</a:t>
            </a:r>
          </a:p>
          <a:p>
            <a:pPr>
              <a:lnSpc>
                <a:spcPct val="90000"/>
              </a:lnSpc>
            </a:pPr>
            <a:endParaRPr lang="en-US" altLang="en-US" sz="1200" dirty="0" smtClean="0">
              <a:solidFill>
                <a:srgbClr val="00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200" dirty="0" smtClean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neutron </a:t>
            </a:r>
            <a:r>
              <a:rPr lang="en-US" altLang="en-US" sz="1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burst width:</a:t>
            </a:r>
            <a:r>
              <a:rPr lang="en-US" altLang="en-US" sz="1200" dirty="0">
                <a:solidFill>
                  <a:srgbClr val="0F3277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rgbClr val="2988D7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10 </a:t>
            </a:r>
            <a:r>
              <a:rPr lang="en-US" altLang="en-US" sz="1200" dirty="0">
                <a:solidFill>
                  <a:srgbClr val="2988D7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µs</a:t>
            </a:r>
            <a:endParaRPr lang="en-US" altLang="en-US" sz="1200" dirty="0">
              <a:solidFill>
                <a:srgbClr val="2988D7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1200" dirty="0">
              <a:solidFill>
                <a:srgbClr val="2988D7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20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burst repetition rate:</a:t>
            </a:r>
            <a:r>
              <a:rPr lang="en-US" altLang="en-US" sz="1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rgbClr val="2988D7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 – 150 s</a:t>
            </a:r>
            <a:r>
              <a:rPr lang="en-US" altLang="en-US" sz="1200" baseline="30000" dirty="0">
                <a:solidFill>
                  <a:srgbClr val="2988D7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6588753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39069" y="2618910"/>
          <a:ext cx="9137851" cy="2902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37851">
                  <a:extLst>
                    <a:ext uri="{9D8B030D-6E8A-4147-A177-3AD203B41FA5}">
                      <a16:colId xmlns:a16="http://schemas.microsoft.com/office/drawing/2014/main" val="507048773"/>
                    </a:ext>
                  </a:extLst>
                </a:gridCol>
              </a:tblGrid>
              <a:tr h="64549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b="1" dirty="0" smtClean="0">
                          <a:solidFill>
                            <a:srgbClr val="2D45F7"/>
                          </a:solidFill>
                          <a:effectLst/>
                        </a:rPr>
                        <a:t>Development </a:t>
                      </a:r>
                      <a:r>
                        <a:rPr lang="en-US" sz="1600" b="1" dirty="0">
                          <a:solidFill>
                            <a:srgbClr val="2D45F7"/>
                          </a:solidFill>
                          <a:effectLst/>
                        </a:rPr>
                        <a:t>of standards for decommissioning and environmental </a:t>
                      </a:r>
                      <a:r>
                        <a:rPr lang="en-US" sz="1600" b="1" dirty="0" smtClean="0">
                          <a:solidFill>
                            <a:srgbClr val="2D45F7"/>
                          </a:solidFill>
                          <a:effectLst/>
                        </a:rPr>
                        <a:t>remediation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600" b="1" dirty="0">
                        <a:solidFill>
                          <a:srgbClr val="2D45F7"/>
                        </a:solidFill>
                        <a:effectLst/>
                      </a:endParaRPr>
                    </a:p>
                  </a:txBody>
                  <a:tcPr marL="38100" marR="0" marT="0" marB="0"/>
                </a:tc>
                <a:extLst>
                  <a:ext uri="{0D108BD9-81ED-4DB2-BD59-A6C34878D82A}">
                    <a16:rowId xmlns:a16="http://schemas.microsoft.com/office/drawing/2014/main" val="4086148272"/>
                  </a:ext>
                </a:extLst>
              </a:tr>
              <a:tr h="69928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b="1" dirty="0" smtClean="0">
                          <a:solidFill>
                            <a:srgbClr val="2D45F7"/>
                          </a:solidFill>
                          <a:effectLst/>
                        </a:rPr>
                        <a:t>Perform </a:t>
                      </a:r>
                      <a:r>
                        <a:rPr lang="en-US" sz="1600" b="1" dirty="0">
                          <a:solidFill>
                            <a:srgbClr val="2D45F7"/>
                          </a:solidFill>
                          <a:effectLst/>
                        </a:rPr>
                        <a:t>Research &amp; Development for site </a:t>
                      </a:r>
                      <a:r>
                        <a:rPr lang="en-US" sz="1600" b="1" dirty="0" err="1">
                          <a:solidFill>
                            <a:srgbClr val="2D45F7"/>
                          </a:solidFill>
                          <a:effectLst/>
                        </a:rPr>
                        <a:t>characterisation</a:t>
                      </a:r>
                      <a:r>
                        <a:rPr lang="en-US" sz="1600" b="1" dirty="0">
                          <a:solidFill>
                            <a:srgbClr val="2D45F7"/>
                          </a:solidFill>
                          <a:effectLst/>
                        </a:rPr>
                        <a:t> in view of waste </a:t>
                      </a:r>
                      <a:r>
                        <a:rPr lang="en-US" sz="1600" b="1" dirty="0" err="1">
                          <a:solidFill>
                            <a:srgbClr val="2D45F7"/>
                          </a:solidFill>
                          <a:effectLst/>
                        </a:rPr>
                        <a:t>minimisation</a:t>
                      </a:r>
                      <a:r>
                        <a:rPr lang="en-US" sz="1600" b="1" dirty="0">
                          <a:solidFill>
                            <a:srgbClr val="2D45F7"/>
                          </a:solidFill>
                          <a:effectLst/>
                        </a:rPr>
                        <a:t> </a:t>
                      </a:r>
                      <a:endParaRPr lang="en-US" sz="1600" b="1" dirty="0" smtClean="0">
                        <a:solidFill>
                          <a:srgbClr val="2D45F7"/>
                        </a:solidFill>
                        <a:effectLst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2000" b="1" dirty="0">
                        <a:solidFill>
                          <a:srgbClr val="2D45F7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100" marR="0" marT="0" marB="0"/>
                </a:tc>
                <a:extLst>
                  <a:ext uri="{0D108BD9-81ED-4DB2-BD59-A6C34878D82A}">
                    <a16:rowId xmlns:a16="http://schemas.microsoft.com/office/drawing/2014/main" val="3174558802"/>
                  </a:ext>
                </a:extLst>
              </a:tr>
              <a:tr h="861998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b="1" dirty="0" smtClean="0">
                          <a:solidFill>
                            <a:srgbClr val="2D45F7"/>
                          </a:solidFill>
                          <a:effectLst/>
                        </a:rPr>
                        <a:t>Development </a:t>
                      </a:r>
                      <a:r>
                        <a:rPr lang="en-US" sz="1600" b="1" dirty="0">
                          <a:solidFill>
                            <a:srgbClr val="2D45F7"/>
                          </a:solidFill>
                          <a:effectLst/>
                        </a:rPr>
                        <a:t>of new </a:t>
                      </a:r>
                      <a:r>
                        <a:rPr lang="en-US" sz="1600" b="1" dirty="0" err="1">
                          <a:solidFill>
                            <a:srgbClr val="2D45F7"/>
                          </a:solidFill>
                          <a:effectLst/>
                        </a:rPr>
                        <a:t>characterisation</a:t>
                      </a:r>
                      <a:r>
                        <a:rPr lang="en-US" sz="1600" b="1" dirty="0">
                          <a:solidFill>
                            <a:srgbClr val="2D45F7"/>
                          </a:solidFill>
                          <a:effectLst/>
                        </a:rPr>
                        <a:t> methods of waste (NDA and imaging</a:t>
                      </a:r>
                      <a:r>
                        <a:rPr lang="en-US" sz="1600" b="1" dirty="0" smtClean="0">
                          <a:solidFill>
                            <a:srgbClr val="2D45F7"/>
                          </a:solidFill>
                          <a:effectLst/>
                        </a:rPr>
                        <a:t>)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600" b="1" dirty="0" smtClean="0">
                        <a:solidFill>
                          <a:srgbClr val="2D45F7"/>
                        </a:solidFill>
                        <a:effectLst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b="1" dirty="0" smtClean="0">
                          <a:solidFill>
                            <a:srgbClr val="2D45F7"/>
                          </a:solidFill>
                          <a:effectLst/>
                        </a:rPr>
                        <a:t>Application of safeguards verification technologies  &amp; methodologies based on laser verification in nuclear decommissioning and waste management </a:t>
                      </a:r>
                      <a:endParaRPr lang="en-US" sz="2000" b="1" dirty="0">
                        <a:solidFill>
                          <a:srgbClr val="2D45F7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100" marR="0" marT="0" marB="0"/>
                </a:tc>
                <a:extLst>
                  <a:ext uri="{0D108BD9-81ED-4DB2-BD59-A6C34878D82A}">
                    <a16:rowId xmlns:a16="http://schemas.microsoft.com/office/drawing/2014/main" val="2975047009"/>
                  </a:ext>
                </a:extLst>
              </a:tr>
              <a:tr h="403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2D45F7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100" marR="0" marT="0" marB="0"/>
                </a:tc>
                <a:extLst>
                  <a:ext uri="{0D108BD9-81ED-4DB2-BD59-A6C34878D82A}">
                    <a16:rowId xmlns:a16="http://schemas.microsoft.com/office/drawing/2014/main" val="359664428"/>
                  </a:ext>
                </a:extLst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92560" y="1358770"/>
            <a:ext cx="783087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GB" altLang="fr-FR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Innovative Techniques/Technologies and Standardisation of Practices in Decommissioning (ITSP)</a:t>
            </a:r>
            <a:endParaRPr lang="en-US" altLang="fr-FR" sz="20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3102895" y="143635"/>
            <a:ext cx="9477771" cy="450050"/>
          </a:xfrm>
        </p:spPr>
        <p:txBody>
          <a:bodyPr/>
          <a:lstStyle/>
          <a:p>
            <a:pPr algn="ctr"/>
            <a:r>
              <a:rPr lang="en-GB" alt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NDADecomm</a:t>
            </a:r>
            <a:endParaRPr lang="en-US" alt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7575" y="503675"/>
            <a:ext cx="9072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b="1" i="1" dirty="0">
                <a:solidFill>
                  <a:srgbClr val="2D45F7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</a:t>
            </a:r>
            <a:r>
              <a:rPr lang="en-GB" sz="1600" b="1" i="1" dirty="0" err="1">
                <a:solidFill>
                  <a:srgbClr val="2D45F7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omography</a:t>
            </a:r>
            <a:r>
              <a:rPr lang="en-GB" sz="1600" b="1" i="1" dirty="0">
                <a:solidFill>
                  <a:srgbClr val="2D45F7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of waste drums in the                                     characterisation/clearance stage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85" y="998730"/>
            <a:ext cx="9300472" cy="3357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85" y="4599130"/>
            <a:ext cx="5684111" cy="225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150" y="4779150"/>
            <a:ext cx="3394467" cy="171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MWG ppt template 1">
  <a:themeElements>
    <a:clrScheme name="BMWG ppt template 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MWG ppt template 1">
      <a:majorFont>
        <a:latin typeface="Impac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MWG ppt template 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WG ppt template 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WG ppt template 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WG ppt template 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WG ppt template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WG ppt template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WG ppt template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29741</TotalTime>
  <Words>1113</Words>
  <Application>Microsoft Office PowerPoint</Application>
  <PresentationFormat>A4 Paper (210x297 mm)</PresentationFormat>
  <Paragraphs>306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MS Gothic</vt:lpstr>
      <vt:lpstr>MS PGothic</vt:lpstr>
      <vt:lpstr>MS PGothic</vt:lpstr>
      <vt:lpstr>Arial</vt:lpstr>
      <vt:lpstr>Arial Narrow</vt:lpstr>
      <vt:lpstr>Arial Unicode MS</vt:lpstr>
      <vt:lpstr>Calibri</vt:lpstr>
      <vt:lpstr>Comic Sans MS</vt:lpstr>
      <vt:lpstr>Impact</vt:lpstr>
      <vt:lpstr>Symbol</vt:lpstr>
      <vt:lpstr>Times</vt:lpstr>
      <vt:lpstr>Times New Roman</vt:lpstr>
      <vt:lpstr>Verdana</vt:lpstr>
      <vt:lpstr>Wingdings</vt:lpstr>
      <vt:lpstr>1_Slide_Master</vt:lpstr>
      <vt:lpstr>BMWG ppt template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NDADecomm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Investigation of a stand alone HDPE moderator to test improvements of the fission rate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 Nicholl</dc:creator>
  <cp:lastModifiedBy>kamel</cp:lastModifiedBy>
  <cp:revision>1318</cp:revision>
  <cp:lastPrinted>2003-10-28T09:05:55Z</cp:lastPrinted>
  <dcterms:created xsi:type="dcterms:W3CDTF">2003-09-26T09:39:28Z</dcterms:created>
  <dcterms:modified xsi:type="dcterms:W3CDTF">2018-10-15T19:17:46Z</dcterms:modified>
</cp:coreProperties>
</file>