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017" autoAdjust="0"/>
    <p:restoredTop sz="94660"/>
  </p:normalViewPr>
  <p:slideViewPr>
    <p:cSldViewPr snapToGrid="0">
      <p:cViewPr>
        <p:scale>
          <a:sx n="33" d="100"/>
          <a:sy n="33" d="100"/>
        </p:scale>
        <p:origin x="-1354" y="1555"/>
      </p:cViewPr>
      <p:guideLst>
        <p:guide orient="horz" pos="13481"/>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Users\millot-luc\Desktop\PASTEL_PERSO\comparaison_3ans_COPI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319061089665333E-2"/>
          <c:y val="2.8031473916350268E-2"/>
          <c:w val="0.85869776318708047"/>
          <c:h val="0.69368512884452627"/>
        </c:manualLayout>
      </c:layout>
      <c:barChart>
        <c:barDir val="col"/>
        <c:grouping val="clustered"/>
        <c:varyColors val="0"/>
        <c:ser>
          <c:idx val="0"/>
          <c:order val="0"/>
          <c:tx>
            <c:strRef>
              <c:f>Feuil1!$A$11</c:f>
              <c:strCache>
                <c:ptCount val="1"/>
                <c:pt idx="0">
                  <c:v>2015</c:v>
                </c:pt>
              </c:strCache>
            </c:strRef>
          </c:tx>
          <c:invertIfNegative val="0"/>
          <c:cat>
            <c:strRef>
              <c:f>Feuil1!$B$10:$H$10</c:f>
              <c:strCache>
                <c:ptCount val="7"/>
                <c:pt idx="0">
                  <c:v>Registration succedeed on the 1st try</c:v>
                </c:pt>
                <c:pt idx="1">
                  <c:v>Forgotten Password</c:v>
                </c:pt>
                <c:pt idx="2">
                  <c:v>Misrepresentations</c:v>
                </c:pt>
                <c:pt idx="3">
                  <c:v>PASTEL's  BUG</c:v>
                </c:pt>
                <c:pt idx="4">
                  <c:v>Wrong people contacted</c:v>
                </c:pt>
                <c:pt idx="5">
                  <c:v>Assistance on AP and the use of PASTEL   </c:v>
                </c:pt>
                <c:pt idx="6">
                  <c:v>typing error of the website
</c:v>
                </c:pt>
              </c:strCache>
            </c:strRef>
          </c:cat>
          <c:val>
            <c:numRef>
              <c:f>Feuil1!$B$11:$H$11</c:f>
              <c:numCache>
                <c:formatCode>0.00</c:formatCode>
                <c:ptCount val="7"/>
                <c:pt idx="0">
                  <c:v>35.573122529644266</c:v>
                </c:pt>
                <c:pt idx="1">
                  <c:v>15.810276679841897</c:v>
                </c:pt>
                <c:pt idx="2">
                  <c:v>11.462450592885375</c:v>
                </c:pt>
                <c:pt idx="3">
                  <c:v>4.7430830039525693</c:v>
                </c:pt>
                <c:pt idx="4">
                  <c:v>3.9525691699604741</c:v>
                </c:pt>
                <c:pt idx="5">
                  <c:v>21.343873517786562</c:v>
                </c:pt>
                <c:pt idx="6">
                  <c:v>7.1146245059288535</c:v>
                </c:pt>
              </c:numCache>
            </c:numRef>
          </c:val>
        </c:ser>
        <c:ser>
          <c:idx val="1"/>
          <c:order val="1"/>
          <c:tx>
            <c:strRef>
              <c:f>Feuil1!$A$12</c:f>
              <c:strCache>
                <c:ptCount val="1"/>
                <c:pt idx="0">
                  <c:v>2016</c:v>
                </c:pt>
              </c:strCache>
            </c:strRef>
          </c:tx>
          <c:invertIfNegative val="0"/>
          <c:cat>
            <c:strRef>
              <c:f>Feuil1!$B$10:$H$10</c:f>
              <c:strCache>
                <c:ptCount val="7"/>
                <c:pt idx="0">
                  <c:v>Registration succedeed on the 1st try</c:v>
                </c:pt>
                <c:pt idx="1">
                  <c:v>Forgotten Password</c:v>
                </c:pt>
                <c:pt idx="2">
                  <c:v>Misrepresentations</c:v>
                </c:pt>
                <c:pt idx="3">
                  <c:v>PASTEL's  BUG</c:v>
                </c:pt>
                <c:pt idx="4">
                  <c:v>Wrong people contacted</c:v>
                </c:pt>
                <c:pt idx="5">
                  <c:v>Assistance on AP and the use of PASTEL   </c:v>
                </c:pt>
                <c:pt idx="6">
                  <c:v>typing error of the website
</c:v>
                </c:pt>
              </c:strCache>
            </c:strRef>
          </c:cat>
          <c:val>
            <c:numRef>
              <c:f>Feuil1!$B$12:$H$12</c:f>
              <c:numCache>
                <c:formatCode>0.00</c:formatCode>
                <c:ptCount val="7"/>
                <c:pt idx="0">
                  <c:v>40.084388185654007</c:v>
                </c:pt>
                <c:pt idx="1">
                  <c:v>18.9873417721519</c:v>
                </c:pt>
                <c:pt idx="2">
                  <c:v>10.126582278481013</c:v>
                </c:pt>
                <c:pt idx="3">
                  <c:v>3.7974683544303796</c:v>
                </c:pt>
                <c:pt idx="4">
                  <c:v>5.0632911392405067</c:v>
                </c:pt>
                <c:pt idx="5">
                  <c:v>21.940928270042193</c:v>
                </c:pt>
                <c:pt idx="6">
                  <c:v>0</c:v>
                </c:pt>
              </c:numCache>
            </c:numRef>
          </c:val>
        </c:ser>
        <c:ser>
          <c:idx val="2"/>
          <c:order val="2"/>
          <c:tx>
            <c:strRef>
              <c:f>Feuil1!$A$13</c:f>
              <c:strCache>
                <c:ptCount val="1"/>
                <c:pt idx="0">
                  <c:v>2017</c:v>
                </c:pt>
              </c:strCache>
            </c:strRef>
          </c:tx>
          <c:invertIfNegative val="0"/>
          <c:cat>
            <c:strRef>
              <c:f>Feuil1!$B$10:$H$10</c:f>
              <c:strCache>
                <c:ptCount val="7"/>
                <c:pt idx="0">
                  <c:v>Registration succedeed on the 1st try</c:v>
                </c:pt>
                <c:pt idx="1">
                  <c:v>Forgotten Password</c:v>
                </c:pt>
                <c:pt idx="2">
                  <c:v>Misrepresentations</c:v>
                </c:pt>
                <c:pt idx="3">
                  <c:v>PASTEL's  BUG</c:v>
                </c:pt>
                <c:pt idx="4">
                  <c:v>Wrong people contacted</c:v>
                </c:pt>
                <c:pt idx="5">
                  <c:v>Assistance on AP and the use of PASTEL   </c:v>
                </c:pt>
                <c:pt idx="6">
                  <c:v>typing error of the website
</c:v>
                </c:pt>
              </c:strCache>
            </c:strRef>
          </c:cat>
          <c:val>
            <c:numRef>
              <c:f>Feuil1!$B$13:$H$13</c:f>
              <c:numCache>
                <c:formatCode>0.00</c:formatCode>
                <c:ptCount val="7"/>
                <c:pt idx="0">
                  <c:v>49.824561403508774</c:v>
                </c:pt>
                <c:pt idx="1">
                  <c:v>10.175438596491228</c:v>
                </c:pt>
                <c:pt idx="2">
                  <c:v>2.807017543859649</c:v>
                </c:pt>
                <c:pt idx="3">
                  <c:v>4.5614035087719298</c:v>
                </c:pt>
                <c:pt idx="4">
                  <c:v>3.8596491228070176</c:v>
                </c:pt>
                <c:pt idx="5">
                  <c:v>28.771929824561404</c:v>
                </c:pt>
                <c:pt idx="6">
                  <c:v>0</c:v>
                </c:pt>
              </c:numCache>
            </c:numRef>
          </c:val>
        </c:ser>
        <c:dLbls>
          <c:showLegendKey val="0"/>
          <c:showVal val="0"/>
          <c:showCatName val="0"/>
          <c:showSerName val="0"/>
          <c:showPercent val="0"/>
          <c:showBubbleSize val="0"/>
        </c:dLbls>
        <c:gapWidth val="150"/>
        <c:axId val="37181312"/>
        <c:axId val="37182848"/>
      </c:barChart>
      <c:catAx>
        <c:axId val="37181312"/>
        <c:scaling>
          <c:orientation val="minMax"/>
        </c:scaling>
        <c:delete val="0"/>
        <c:axPos val="b"/>
        <c:majorTickMark val="out"/>
        <c:minorTickMark val="none"/>
        <c:tickLblPos val="nextTo"/>
        <c:txPr>
          <a:bodyPr rot="-5400000" vert="horz"/>
          <a:lstStyle/>
          <a:p>
            <a:pPr>
              <a:defRPr/>
            </a:pPr>
            <a:endParaRPr lang="en-US"/>
          </a:p>
        </c:txPr>
        <c:crossAx val="37182848"/>
        <c:crosses val="autoZero"/>
        <c:auto val="1"/>
        <c:lblAlgn val="ctr"/>
        <c:lblOffset val="100"/>
        <c:noMultiLvlLbl val="0"/>
      </c:catAx>
      <c:valAx>
        <c:axId val="37182848"/>
        <c:scaling>
          <c:orientation val="minMax"/>
        </c:scaling>
        <c:delete val="0"/>
        <c:axPos val="l"/>
        <c:majorGridlines/>
        <c:numFmt formatCode="0.00" sourceLinked="1"/>
        <c:majorTickMark val="out"/>
        <c:minorTickMark val="none"/>
        <c:tickLblPos val="nextTo"/>
        <c:crossAx val="37181312"/>
        <c:crosses val="autoZero"/>
        <c:crossBetween val="between"/>
      </c:valAx>
    </c:plotArea>
    <c:legend>
      <c:legendPos val="r"/>
      <c:layout/>
      <c:overlay val="0"/>
    </c:legend>
    <c:plotVisOnly val="1"/>
    <c:dispBlanksAs val="gap"/>
    <c:showDLblsOverMax val="0"/>
  </c:chart>
  <c:spPr>
    <a:ln>
      <a:noFill/>
    </a:ln>
  </c:spPr>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smtClean="0"/>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112430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414298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32582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62609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smtClean="0"/>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CCE9EA-F87E-449B-A760-0CFB0069B4F4}"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346298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CCE9EA-F87E-449B-A760-0CFB0069B4F4}"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68228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CCE9EA-F87E-449B-A760-0CFB0069B4F4}" type="datetimeFigureOut">
              <a:rPr lang="en-US" smtClean="0"/>
              <a:t>9/28/2018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417709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CCE9EA-F87E-449B-A760-0CFB0069B4F4}" type="datetimeFigureOut">
              <a:rPr lang="en-US" smtClean="0"/>
              <a:t>9/28/2018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240652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CE9EA-F87E-449B-A760-0CFB0069B4F4}" type="datetimeFigureOut">
              <a:rPr lang="en-US" smtClean="0"/>
              <a:t>9/28/2018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193535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3834500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smtClean="0"/>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205817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D6CCE9EA-F87E-449B-A760-0CFB0069B4F4}" type="datetimeFigureOut">
              <a:rPr lang="en-US" smtClean="0"/>
              <a:t>9/28/2018</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8922C54-ADC4-49B9-91B8-5E4CFF9AFDD4}" type="slidenum">
              <a:rPr lang="en-US" smtClean="0"/>
              <a:t>‹N°›</a:t>
            </a:fld>
            <a:endParaRPr lang="en-US"/>
          </a:p>
        </p:txBody>
      </p:sp>
    </p:spTree>
    <p:extLst>
      <p:ext uri="{BB962C8B-B14F-4D97-AF65-F5344CB8AC3E}">
        <p14:creationId xmlns:p14="http://schemas.microsoft.com/office/powerpoint/2010/main" val="590710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6" name="TextBox 5"/>
          <p:cNvSpPr txBox="1"/>
          <p:nvPr/>
        </p:nvSpPr>
        <p:spPr>
          <a:xfrm>
            <a:off x="0" y="-68004"/>
            <a:ext cx="30275213" cy="7063472"/>
          </a:xfrm>
          <a:prstGeom prst="rect">
            <a:avLst/>
          </a:prstGeom>
          <a:solidFill>
            <a:schemeClr val="tx2"/>
          </a:solidFill>
        </p:spPr>
        <p:txBody>
          <a:bodyPr wrap="square" rtlCol="0">
            <a:spAutoFit/>
          </a:bodyPr>
          <a:lstStyle/>
          <a:p>
            <a:pPr algn="ctr"/>
            <a:r>
              <a:rPr lang="en-US" sz="9600" b="1" dirty="0" smtClean="0">
                <a:solidFill>
                  <a:schemeClr val="bg1"/>
                </a:solidFill>
              </a:rPr>
              <a:t>Benefits of using </a:t>
            </a:r>
          </a:p>
          <a:p>
            <a:pPr algn="ctr"/>
            <a:r>
              <a:rPr lang="en-US" sz="9600" b="1" dirty="0" smtClean="0">
                <a:solidFill>
                  <a:schemeClr val="bg1"/>
                </a:solidFill>
              </a:rPr>
              <a:t>a declarative web portal to make the Additional </a:t>
            </a:r>
            <a:r>
              <a:rPr lang="en-US" sz="9600" b="1" dirty="0">
                <a:solidFill>
                  <a:schemeClr val="bg1"/>
                </a:solidFill>
              </a:rPr>
              <a:t>P</a:t>
            </a:r>
            <a:r>
              <a:rPr lang="en-US" sz="9600" b="1" dirty="0" smtClean="0">
                <a:solidFill>
                  <a:schemeClr val="bg1"/>
                </a:solidFill>
              </a:rPr>
              <a:t>rotocol declarations - application with the French portal PASTEL</a:t>
            </a:r>
            <a:endParaRPr lang="en-US" sz="23900" b="1" dirty="0">
              <a:solidFill>
                <a:schemeClr val="bg1"/>
              </a:solidFill>
            </a:endParaRPr>
          </a:p>
          <a:p>
            <a:pPr algn="ctr">
              <a:lnSpc>
                <a:spcPts val="6000"/>
              </a:lnSpc>
            </a:pPr>
            <a:r>
              <a:rPr lang="en-US" sz="6000" dirty="0" smtClean="0">
                <a:solidFill>
                  <a:schemeClr val="bg1"/>
                </a:solidFill>
              </a:rPr>
              <a:t>Lucie MILLOT</a:t>
            </a:r>
          </a:p>
          <a:p>
            <a:pPr algn="ctr">
              <a:lnSpc>
                <a:spcPts val="6914"/>
              </a:lnSpc>
            </a:pPr>
            <a:r>
              <a:rPr lang="en-US" sz="6000" dirty="0" smtClean="0">
                <a:solidFill>
                  <a:schemeClr val="bg1"/>
                </a:solidFill>
              </a:rPr>
              <a:t>Non-Proliferation and Nuclear Material Accountancy Department, IRSN</a:t>
            </a:r>
            <a:endParaRPr lang="en-US" sz="6000" dirty="0">
              <a:solidFill>
                <a:schemeClr val="bg1"/>
              </a:solidFill>
            </a:endParaRPr>
          </a:p>
          <a:p>
            <a:pPr algn="ctr">
              <a:lnSpc>
                <a:spcPts val="6914"/>
              </a:lnSpc>
            </a:pPr>
            <a:r>
              <a:rPr lang="en-US" sz="5400" dirty="0" smtClean="0">
                <a:solidFill>
                  <a:schemeClr val="bg1"/>
                </a:solidFill>
              </a:rPr>
              <a:t>lucie.millot@irsn.fr</a:t>
            </a:r>
            <a:endParaRPr lang="en-US" sz="6600" b="1" dirty="0">
              <a:solidFill>
                <a:schemeClr val="bg1"/>
              </a:solidFill>
            </a:endParaRPr>
          </a:p>
        </p:txBody>
      </p:sp>
      <p:grpSp>
        <p:nvGrpSpPr>
          <p:cNvPr id="5" name="Groupe 4"/>
          <p:cNvGrpSpPr/>
          <p:nvPr/>
        </p:nvGrpSpPr>
        <p:grpSpPr>
          <a:xfrm>
            <a:off x="642256" y="7136224"/>
            <a:ext cx="14400000" cy="3830335"/>
            <a:chOff x="642256" y="7136224"/>
            <a:chExt cx="14400000" cy="3830335"/>
          </a:xfrm>
        </p:grpSpPr>
        <p:sp>
          <p:nvSpPr>
            <p:cNvPr id="14" name="Text Box 242"/>
            <p:cNvSpPr txBox="1">
              <a:spLocks noChangeArrowheads="1"/>
            </p:cNvSpPr>
            <p:nvPr/>
          </p:nvSpPr>
          <p:spPr bwMode="auto">
            <a:xfrm>
              <a:off x="642256" y="7919571"/>
              <a:ext cx="14400000" cy="3046988"/>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571500" indent="-571500">
                <a:buFont typeface="Arial" panose="020B0604020202020204" pitchFamily="34" charset="0"/>
                <a:buChar char="•"/>
              </a:pPr>
              <a:r>
                <a:rPr lang="en-US" altLang="ja-JP" sz="3600" dirty="0" smtClean="0">
                  <a:solidFill>
                    <a:schemeClr val="tx1">
                      <a:lumMod val="75000"/>
                      <a:lumOff val="25000"/>
                    </a:schemeClr>
                  </a:solidFill>
                  <a:latin typeface="+mn-lt"/>
                  <a:ea typeface="ＭＳ Ｐゴシック" charset="-128"/>
                </a:rPr>
                <a:t>France decided to develop an Additional Protocol web portal, PASTEL, to be more efficient and improve </a:t>
              </a:r>
              <a:r>
                <a:rPr lang="fr-FR" altLang="ja-JP" sz="3600" dirty="0" smtClean="0">
                  <a:solidFill>
                    <a:schemeClr val="tx1">
                      <a:lumMod val="75000"/>
                      <a:lumOff val="25000"/>
                    </a:schemeClr>
                  </a:solidFill>
                  <a:latin typeface="+mn-lt"/>
                  <a:ea typeface="ＭＳ Ｐゴシック" charset="-128"/>
                </a:rPr>
                <a:t>AP </a:t>
              </a:r>
              <a:r>
                <a:rPr lang="en-US" altLang="ja-JP" sz="3600" dirty="0" smtClean="0">
                  <a:solidFill>
                    <a:schemeClr val="tx1">
                      <a:lumMod val="75000"/>
                      <a:lumOff val="25000"/>
                    </a:schemeClr>
                  </a:solidFill>
                  <a:latin typeface="+mn-lt"/>
                  <a:ea typeface="ＭＳ Ｐゴシック" charset="-128"/>
                </a:rPr>
                <a:t>declaration;</a:t>
              </a:r>
            </a:p>
            <a:p>
              <a:pPr marL="571500" indent="-571500">
                <a:buFont typeface="Arial" panose="020B0604020202020204" pitchFamily="34" charset="0"/>
                <a:buChar char="•"/>
              </a:pPr>
              <a:r>
                <a:rPr lang="en-US" altLang="ja-JP" sz="3600" dirty="0">
                  <a:solidFill>
                    <a:schemeClr val="tx1">
                      <a:lumMod val="75000"/>
                      <a:lumOff val="25000"/>
                    </a:schemeClr>
                  </a:solidFill>
                  <a:latin typeface="+mn-lt"/>
                  <a:ea typeface="ＭＳ Ｐゴシック" charset="-128"/>
                </a:rPr>
                <a:t>This portal has many </a:t>
              </a:r>
              <a:r>
                <a:rPr lang="en-US" altLang="ja-JP" sz="3600" dirty="0" smtClean="0">
                  <a:solidFill>
                    <a:schemeClr val="tx1">
                      <a:lumMod val="75000"/>
                      <a:lumOff val="25000"/>
                    </a:schemeClr>
                  </a:solidFill>
                  <a:latin typeface="+mn-lt"/>
                  <a:ea typeface="ＭＳ Ｐゴシック" charset="-128"/>
                </a:rPr>
                <a:t>feature </a:t>
              </a:r>
              <a:r>
                <a:rPr lang="en-US" altLang="ja-JP" sz="3600" dirty="0">
                  <a:solidFill>
                    <a:schemeClr val="tx1">
                      <a:lumMod val="75000"/>
                      <a:lumOff val="25000"/>
                    </a:schemeClr>
                  </a:solidFill>
                  <a:latin typeface="+mn-lt"/>
                  <a:ea typeface="ＭＳ Ｐゴシック" charset="-128"/>
                </a:rPr>
                <a:t>according to the French processing choices;</a:t>
              </a:r>
            </a:p>
            <a:p>
              <a:pPr marL="571500" indent="-571500">
                <a:buFont typeface="Arial" panose="020B0604020202020204" pitchFamily="34" charset="0"/>
                <a:buChar char="•"/>
              </a:pPr>
              <a:r>
                <a:rPr lang="fr-FR" altLang="ja-JP" sz="3600" dirty="0">
                  <a:solidFill>
                    <a:schemeClr val="tx1">
                      <a:lumMod val="75000"/>
                      <a:lumOff val="25000"/>
                    </a:schemeClr>
                  </a:solidFill>
                  <a:latin typeface="+mn-lt"/>
                  <a:ea typeface="ＭＳ Ｐゴシック" charset="-128"/>
                </a:rPr>
                <a:t>The </a:t>
              </a:r>
              <a:r>
                <a:rPr lang="en-US" altLang="ja-JP" sz="3600" dirty="0">
                  <a:solidFill>
                    <a:schemeClr val="tx1">
                      <a:lumMod val="75000"/>
                      <a:lumOff val="25000"/>
                    </a:schemeClr>
                  </a:solidFill>
                  <a:latin typeface="+mn-lt"/>
                  <a:ea typeface="ＭＳ Ｐゴシック" charset="-128"/>
                </a:rPr>
                <a:t>development of this custom solution allows France to save time </a:t>
              </a:r>
              <a:r>
                <a:rPr lang="en-US" altLang="ja-JP" sz="3600" dirty="0" smtClean="0">
                  <a:solidFill>
                    <a:schemeClr val="tx1">
                      <a:lumMod val="75000"/>
                      <a:lumOff val="25000"/>
                    </a:schemeClr>
                  </a:solidFill>
                  <a:latin typeface="+mn-lt"/>
                  <a:ea typeface="ＭＳ Ｐゴシック" charset="-128"/>
                </a:rPr>
                <a:t>and enhance the declaration.</a:t>
              </a:r>
            </a:p>
          </p:txBody>
        </p:sp>
        <p:sp>
          <p:nvSpPr>
            <p:cNvPr id="17" name="Text Box 248"/>
            <p:cNvSpPr txBox="1">
              <a:spLocks noChangeArrowheads="1"/>
            </p:cNvSpPr>
            <p:nvPr/>
          </p:nvSpPr>
          <p:spPr bwMode="auto">
            <a:xfrm>
              <a:off x="642256" y="7136224"/>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ABSTRACT</a:t>
              </a:r>
              <a:endParaRPr lang="en-US" altLang="zh-CN" sz="3200" b="1" dirty="0">
                <a:solidFill>
                  <a:schemeClr val="bg1"/>
                </a:solidFill>
                <a:latin typeface="+mn-lt"/>
                <a:ea typeface="SimSun" pitchFamily="2" charset="-122"/>
                <a:cs typeface="Lucida Sans" pitchFamily="34" charset="0"/>
              </a:endParaRPr>
            </a:p>
          </p:txBody>
        </p:sp>
      </p:grpSp>
      <p:grpSp>
        <p:nvGrpSpPr>
          <p:cNvPr id="15" name="Groupe 14"/>
          <p:cNvGrpSpPr/>
          <p:nvPr/>
        </p:nvGrpSpPr>
        <p:grpSpPr>
          <a:xfrm>
            <a:off x="15426194" y="15019569"/>
            <a:ext cx="14400000" cy="7267216"/>
            <a:chOff x="15450670" y="7188546"/>
            <a:chExt cx="14400000" cy="7267216"/>
          </a:xfrm>
        </p:grpSpPr>
        <p:sp>
          <p:nvSpPr>
            <p:cNvPr id="18" name="Text Box 263"/>
            <p:cNvSpPr txBox="1">
              <a:spLocks noChangeArrowheads="1"/>
            </p:cNvSpPr>
            <p:nvPr/>
          </p:nvSpPr>
          <p:spPr bwMode="auto">
            <a:xfrm>
              <a:off x="15450670" y="7946288"/>
              <a:ext cx="14400000" cy="6509474"/>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5000"/>
                </a:lnSpc>
              </a:pPr>
              <a:r>
                <a:rPr lang="en-US" altLang="ja-JP" sz="3600" b="1" dirty="0" smtClean="0">
                  <a:latin typeface="+mn-lt"/>
                  <a:ea typeface="ＭＳ Ｐゴシック" charset="-128"/>
                </a:rPr>
                <a:t>SAVING TIME AND EFFICIENCY</a:t>
              </a:r>
              <a:endParaRPr lang="en-US" altLang="ja-JP" sz="3600" b="1" dirty="0">
                <a:latin typeface="+mn-lt"/>
                <a:ea typeface="ＭＳ Ｐゴシック" charset="-128"/>
              </a:endParaRPr>
            </a:p>
            <a:p>
              <a:pPr algn="just">
                <a:lnSpc>
                  <a:spcPct val="125000"/>
                </a:lnSpc>
              </a:pPr>
              <a:r>
                <a:rPr lang="en-US" altLang="ja-JP" sz="3600" dirty="0" smtClean="0">
                  <a:solidFill>
                    <a:schemeClr val="tx1">
                      <a:lumMod val="75000"/>
                      <a:lumOff val="25000"/>
                    </a:schemeClr>
                  </a:solidFill>
                  <a:latin typeface="+mn-lt"/>
                  <a:ea typeface="ＭＳ Ｐゴシック" charset="-128"/>
                </a:rPr>
                <a:t>PASTEL reduces the time needed to enter registration, analyze and compile it from </a:t>
              </a:r>
              <a:r>
                <a:rPr lang="en-US" altLang="ja-JP" sz="3600" dirty="0">
                  <a:solidFill>
                    <a:schemeClr val="tx1">
                      <a:lumMod val="75000"/>
                      <a:lumOff val="25000"/>
                    </a:schemeClr>
                  </a:solidFill>
                  <a:latin typeface="+mn-lt"/>
                  <a:ea typeface="ＭＳ Ｐゴシック" charset="-128"/>
                </a:rPr>
                <a:t>180 </a:t>
              </a:r>
              <a:r>
                <a:rPr lang="en-US" altLang="ja-JP" sz="3600" dirty="0" smtClean="0">
                  <a:solidFill>
                    <a:schemeClr val="tx1">
                      <a:lumMod val="75000"/>
                      <a:lumOff val="25000"/>
                    </a:schemeClr>
                  </a:solidFill>
                  <a:latin typeface="+mn-lt"/>
                  <a:ea typeface="ＭＳ Ｐゴシック" charset="-128"/>
                </a:rPr>
                <a:t>men-days to 60 </a:t>
              </a:r>
              <a:r>
                <a:rPr lang="en-US" altLang="ja-JP" sz="3600" dirty="0">
                  <a:solidFill>
                    <a:schemeClr val="tx1">
                      <a:lumMod val="75000"/>
                      <a:lumOff val="25000"/>
                    </a:schemeClr>
                  </a:solidFill>
                  <a:latin typeface="+mn-lt"/>
                  <a:ea typeface="ＭＳ Ｐゴシック" charset="-128"/>
                </a:rPr>
                <a:t>men-days. Data entry labor has been replaced by deeper examination with open source cross matching and assistance to enhance the overall quality.</a:t>
              </a:r>
            </a:p>
            <a:p>
              <a:pPr>
                <a:lnSpc>
                  <a:spcPct val="125000"/>
                </a:lnSpc>
              </a:pPr>
              <a:r>
                <a:rPr lang="en-US" altLang="zh-CN" sz="3600" b="1" dirty="0" smtClean="0">
                  <a:latin typeface="+mn-lt"/>
                  <a:ea typeface="ＭＳ Ｐゴシック" charset="-128"/>
                </a:rPr>
                <a:t>STUDY OF THE BEHAVIOR OF REGISTRANT</a:t>
              </a:r>
            </a:p>
            <a:p>
              <a:pPr marL="0" lvl="1" indent="-265113" algn="just">
                <a:lnSpc>
                  <a:spcPct val="125000"/>
                </a:lnSpc>
                <a:buFontTx/>
                <a:buChar char="•"/>
              </a:pPr>
              <a:r>
                <a:rPr lang="en-US" altLang="zh-CN" sz="3600" dirty="0" smtClean="0">
                  <a:solidFill>
                    <a:schemeClr val="tx1">
                      <a:lumMod val="75000"/>
                      <a:lumOff val="25000"/>
                    </a:schemeClr>
                  </a:solidFill>
                  <a:latin typeface="+mn-lt"/>
                  <a:ea typeface="ＭＳ Ｐゴシック" charset="-128"/>
                </a:rPr>
                <a:t> </a:t>
              </a:r>
              <a:r>
                <a:rPr lang="en-US" altLang="zh-CN" sz="3600" b="1" dirty="0" smtClean="0">
                  <a:solidFill>
                    <a:srgbClr val="FF0000"/>
                  </a:solidFill>
                  <a:latin typeface="+mn-lt"/>
                  <a:ea typeface="ＭＳ Ｐゴシック" charset="-128"/>
                </a:rPr>
                <a:t>↘ </a:t>
              </a:r>
              <a:r>
                <a:rPr lang="en-US" altLang="zh-CN" sz="3600" dirty="0" smtClean="0">
                  <a:solidFill>
                    <a:schemeClr val="tx1">
                      <a:lumMod val="75000"/>
                      <a:lumOff val="25000"/>
                    </a:schemeClr>
                  </a:solidFill>
                  <a:latin typeface="+mn-lt"/>
                  <a:ea typeface="ＭＳ Ｐゴシック" charset="-128"/>
                </a:rPr>
                <a:t>Tipping error, misrepresentations and </a:t>
              </a:r>
              <a:r>
                <a:rPr lang="en-US" altLang="zh-CN" sz="3600" dirty="0">
                  <a:solidFill>
                    <a:schemeClr val="tx1">
                      <a:lumMod val="75000"/>
                      <a:lumOff val="25000"/>
                    </a:schemeClr>
                  </a:solidFill>
                  <a:latin typeface="+mn-lt"/>
                  <a:ea typeface="ＭＳ Ｐゴシック" charset="-128"/>
                </a:rPr>
                <a:t>forgotten password</a:t>
              </a:r>
              <a:r>
                <a:rPr lang="en-US" altLang="zh-CN" sz="3600" dirty="0" smtClean="0">
                  <a:solidFill>
                    <a:schemeClr val="tx1">
                      <a:lumMod val="75000"/>
                      <a:lumOff val="25000"/>
                    </a:schemeClr>
                  </a:solidFill>
                  <a:latin typeface="+mn-lt"/>
                  <a:ea typeface="ＭＳ Ｐゴシック" charset="-128"/>
                </a:rPr>
                <a:t>;</a:t>
              </a:r>
              <a:endParaRPr lang="en-US" altLang="zh-CN" sz="3600" dirty="0">
                <a:solidFill>
                  <a:schemeClr val="tx1">
                    <a:lumMod val="75000"/>
                    <a:lumOff val="25000"/>
                  </a:schemeClr>
                </a:solidFill>
                <a:latin typeface="+mn-lt"/>
                <a:ea typeface="ＭＳ Ｐゴシック" charset="-128"/>
              </a:endParaRPr>
            </a:p>
            <a:p>
              <a:pPr marL="0" lvl="1" indent="-265113" algn="just">
                <a:lnSpc>
                  <a:spcPct val="125000"/>
                </a:lnSpc>
                <a:buFontTx/>
                <a:buChar char="•"/>
              </a:pPr>
              <a:r>
                <a:rPr lang="en-US" altLang="zh-CN" sz="3600" dirty="0" smtClean="0">
                  <a:solidFill>
                    <a:schemeClr val="tx1">
                      <a:lumMod val="75000"/>
                      <a:lumOff val="25000"/>
                    </a:schemeClr>
                  </a:solidFill>
                  <a:latin typeface="+mn-lt"/>
                  <a:ea typeface="ＭＳ Ｐゴシック" charset="-128"/>
                </a:rPr>
                <a:t> </a:t>
              </a:r>
              <a:r>
                <a:rPr lang="en-US" altLang="zh-CN" sz="3600" b="1" dirty="0" smtClean="0">
                  <a:solidFill>
                    <a:srgbClr val="00B050"/>
                  </a:solidFill>
                  <a:latin typeface="+mn-lt"/>
                  <a:ea typeface="ＭＳ Ｐゴシック" charset="-128"/>
                </a:rPr>
                <a:t>↗ </a:t>
              </a:r>
              <a:r>
                <a:rPr lang="en-US" altLang="zh-CN" sz="3600" dirty="0" smtClean="0">
                  <a:solidFill>
                    <a:schemeClr val="tx1">
                      <a:lumMod val="75000"/>
                      <a:lumOff val="25000"/>
                    </a:schemeClr>
                  </a:solidFill>
                  <a:latin typeface="+mn-lt"/>
                  <a:ea typeface="ＭＳ Ｐゴシック" charset="-128"/>
                </a:rPr>
                <a:t>Assistance </a:t>
              </a:r>
              <a:r>
                <a:rPr lang="en-US" altLang="zh-CN" sz="3600" dirty="0">
                  <a:solidFill>
                    <a:schemeClr val="tx1">
                      <a:lumMod val="75000"/>
                      <a:lumOff val="25000"/>
                    </a:schemeClr>
                  </a:solidFill>
                  <a:latin typeface="+mn-lt"/>
                  <a:ea typeface="ＭＳ Ｐゴシック" charset="-128"/>
                </a:rPr>
                <a:t>on </a:t>
              </a:r>
              <a:r>
                <a:rPr lang="en-US" altLang="zh-CN" sz="3600" dirty="0" smtClean="0">
                  <a:solidFill>
                    <a:schemeClr val="tx1">
                      <a:lumMod val="75000"/>
                      <a:lumOff val="25000"/>
                    </a:schemeClr>
                  </a:solidFill>
                  <a:latin typeface="+mn-lt"/>
                  <a:ea typeface="ＭＳ Ｐゴシック" charset="-128"/>
                </a:rPr>
                <a:t>AP and good registration on the first try;</a:t>
              </a:r>
            </a:p>
            <a:p>
              <a:pPr marL="0" lvl="1" indent="-265113" algn="just">
                <a:lnSpc>
                  <a:spcPct val="125000"/>
                </a:lnSpc>
                <a:buFontTx/>
                <a:buChar char="•"/>
              </a:pPr>
              <a:r>
                <a:rPr lang="en-US" altLang="zh-CN" sz="3600" dirty="0" smtClean="0">
                  <a:solidFill>
                    <a:schemeClr val="tx1">
                      <a:lumMod val="75000"/>
                      <a:lumOff val="25000"/>
                    </a:schemeClr>
                  </a:solidFill>
                  <a:latin typeface="+mn-lt"/>
                  <a:ea typeface="ＭＳ Ｐゴシック" charset="-128"/>
                </a:rPr>
                <a:t> </a:t>
              </a:r>
              <a:r>
                <a:rPr lang="en-US" altLang="zh-CN" sz="3600" b="1" dirty="0" smtClean="0">
                  <a:solidFill>
                    <a:srgbClr val="FFC000"/>
                  </a:solidFill>
                  <a:latin typeface="+mn-lt"/>
                  <a:ea typeface="ＭＳ Ｐゴシック" charset="-128"/>
                </a:rPr>
                <a:t>→</a:t>
              </a:r>
              <a:r>
                <a:rPr lang="en-US" altLang="zh-CN" sz="3600" dirty="0" smtClean="0">
                  <a:solidFill>
                    <a:schemeClr val="tx1">
                      <a:lumMod val="75000"/>
                      <a:lumOff val="25000"/>
                    </a:schemeClr>
                  </a:solidFill>
                  <a:latin typeface="+mn-lt"/>
                  <a:ea typeface="ＭＳ Ｐゴシック" charset="-128"/>
                </a:rPr>
                <a:t>Wrong </a:t>
              </a:r>
              <a:r>
                <a:rPr lang="en-US" altLang="zh-CN" sz="3600" dirty="0">
                  <a:solidFill>
                    <a:schemeClr val="tx1">
                      <a:lumMod val="75000"/>
                      <a:lumOff val="25000"/>
                    </a:schemeClr>
                  </a:solidFill>
                  <a:latin typeface="+mn-lt"/>
                  <a:ea typeface="ＭＳ Ｐゴシック" charset="-128"/>
                </a:rPr>
                <a:t>people </a:t>
              </a:r>
              <a:r>
                <a:rPr lang="en-US" altLang="zh-CN" sz="3600" dirty="0" smtClean="0">
                  <a:solidFill>
                    <a:schemeClr val="tx1">
                      <a:lumMod val="75000"/>
                      <a:lumOff val="25000"/>
                    </a:schemeClr>
                  </a:solidFill>
                  <a:latin typeface="+mn-lt"/>
                  <a:ea typeface="ＭＳ Ｐゴシック" charset="-128"/>
                </a:rPr>
                <a:t>contacted</a:t>
              </a:r>
              <a:r>
                <a:rPr lang="en-US" altLang="zh-CN" sz="3600" dirty="0">
                  <a:solidFill>
                    <a:schemeClr val="tx1">
                      <a:lumMod val="75000"/>
                      <a:lumOff val="25000"/>
                    </a:schemeClr>
                  </a:solidFill>
                  <a:latin typeface="+mn-lt"/>
                  <a:ea typeface="ＭＳ Ｐゴシック" charset="-128"/>
                </a:rPr>
                <a:t> </a:t>
              </a:r>
              <a:r>
                <a:rPr lang="en-US" altLang="zh-CN" sz="3600" dirty="0" smtClean="0">
                  <a:solidFill>
                    <a:schemeClr val="tx1">
                      <a:lumMod val="75000"/>
                      <a:lumOff val="25000"/>
                    </a:schemeClr>
                  </a:solidFill>
                  <a:latin typeface="+mn-lt"/>
                  <a:ea typeface="ＭＳ Ｐゴシック" charset="-128"/>
                </a:rPr>
                <a:t>and PASTEL’s BUGS.</a:t>
              </a:r>
              <a:endParaRPr lang="en-US" altLang="zh-CN" sz="3600" dirty="0">
                <a:solidFill>
                  <a:schemeClr val="tx1">
                    <a:lumMod val="75000"/>
                    <a:lumOff val="25000"/>
                  </a:schemeClr>
                </a:solidFill>
                <a:latin typeface="+mn-lt"/>
                <a:ea typeface="ＭＳ Ｐゴシック" charset="-128"/>
              </a:endParaRPr>
            </a:p>
          </p:txBody>
        </p:sp>
        <p:sp>
          <p:nvSpPr>
            <p:cNvPr id="25" name="Text Box 248"/>
            <p:cNvSpPr txBox="1">
              <a:spLocks noChangeArrowheads="1"/>
            </p:cNvSpPr>
            <p:nvPr/>
          </p:nvSpPr>
          <p:spPr bwMode="auto">
            <a:xfrm>
              <a:off x="15450670" y="7188546"/>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THREE YEARS FEEDBACK</a:t>
              </a:r>
              <a:endParaRPr lang="en-US" altLang="zh-CN" sz="3200" b="1" dirty="0">
                <a:solidFill>
                  <a:schemeClr val="bg1"/>
                </a:solidFill>
                <a:latin typeface="+mn-lt"/>
                <a:ea typeface="SimSun" pitchFamily="2" charset="-122"/>
                <a:cs typeface="Lucida Sans" pitchFamily="34" charset="0"/>
              </a:endParaRPr>
            </a:p>
          </p:txBody>
        </p:sp>
      </p:grpSp>
      <p:grpSp>
        <p:nvGrpSpPr>
          <p:cNvPr id="7" name="Groupe 6"/>
          <p:cNvGrpSpPr/>
          <p:nvPr/>
        </p:nvGrpSpPr>
        <p:grpSpPr>
          <a:xfrm>
            <a:off x="642256" y="11240647"/>
            <a:ext cx="14400000" cy="6402230"/>
            <a:chOff x="642256" y="12511415"/>
            <a:chExt cx="14400000" cy="6402230"/>
          </a:xfrm>
        </p:grpSpPr>
        <p:sp>
          <p:nvSpPr>
            <p:cNvPr id="26" name="Text Box 242"/>
            <p:cNvSpPr txBox="1">
              <a:spLocks noChangeArrowheads="1"/>
            </p:cNvSpPr>
            <p:nvPr/>
          </p:nvSpPr>
          <p:spPr bwMode="auto">
            <a:xfrm>
              <a:off x="642256" y="13318267"/>
              <a:ext cx="14400000" cy="5595378"/>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571500" indent="-571500">
                <a:lnSpc>
                  <a:spcPct val="120000"/>
                </a:lnSpc>
                <a:buFont typeface="Arial" panose="020B0604020202020204" pitchFamily="34" charset="0"/>
                <a:buChar char="•"/>
              </a:pPr>
              <a:r>
                <a:rPr lang="en-GB" sz="3600" dirty="0">
                  <a:solidFill>
                    <a:schemeClr val="tx1">
                      <a:lumMod val="75000"/>
                      <a:lumOff val="25000"/>
                    </a:schemeClr>
                  </a:solidFill>
                  <a:latin typeface="+mn-lt"/>
                  <a:ea typeface="ＭＳ Ｐゴシック" charset="-128"/>
                </a:rPr>
                <a:t>In order to support IAEA mandates,</a:t>
              </a:r>
              <a:r>
                <a:rPr lang="en-US" sz="3600" dirty="0">
                  <a:solidFill>
                    <a:schemeClr val="tx1">
                      <a:lumMod val="75000"/>
                      <a:lumOff val="25000"/>
                    </a:schemeClr>
                  </a:solidFill>
                  <a:latin typeface="+mn-lt"/>
                  <a:ea typeface="ＭＳ Ｐゴシック" charset="-128"/>
                </a:rPr>
                <a:t> the French additional protocol provides to report for the activities undertaken by an entity with a NNWS; </a:t>
              </a:r>
            </a:p>
            <a:p>
              <a:pPr marL="571500" indent="-571500">
                <a:lnSpc>
                  <a:spcPct val="120000"/>
                </a:lnSpc>
                <a:buFont typeface="Arial" panose="020B0604020202020204" pitchFamily="34" charset="0"/>
                <a:buChar char="•"/>
              </a:pPr>
              <a:r>
                <a:rPr lang="en-US" altLang="ja-JP" sz="3600" dirty="0">
                  <a:solidFill>
                    <a:schemeClr val="tx1">
                      <a:lumMod val="75000"/>
                      <a:lumOff val="25000"/>
                    </a:schemeClr>
                  </a:solidFill>
                  <a:latin typeface="+mn-lt"/>
                  <a:ea typeface="ＭＳ Ｐゴシック" charset="-128"/>
                </a:rPr>
                <a:t>In 2003, EURATOM developed CAPE1 to allow all the EU states to make their additional protocol declaration. Results show that this tool partially responded to the French needs; </a:t>
              </a:r>
            </a:p>
            <a:p>
              <a:pPr marL="571500" indent="-571500">
                <a:lnSpc>
                  <a:spcPct val="120000"/>
                </a:lnSpc>
                <a:buFont typeface="Arial" panose="020B0604020202020204" pitchFamily="34" charset="0"/>
                <a:buChar char="•"/>
              </a:pPr>
              <a:r>
                <a:rPr lang="en-US" altLang="ja-JP" sz="3600" dirty="0">
                  <a:solidFill>
                    <a:schemeClr val="tx1">
                      <a:lumMod val="75000"/>
                      <a:lumOff val="25000"/>
                    </a:schemeClr>
                  </a:solidFill>
                  <a:latin typeface="+mn-lt"/>
                  <a:ea typeface="ＭＳ Ｐゴシック" charset="-128"/>
                </a:rPr>
                <a:t>From 2004 to 2014, registrants sent </a:t>
              </a:r>
              <a:r>
                <a:rPr lang="en-US" altLang="ja-JP" sz="3600" dirty="0" smtClean="0">
                  <a:solidFill>
                    <a:schemeClr val="tx1">
                      <a:lumMod val="75000"/>
                      <a:lumOff val="25000"/>
                    </a:schemeClr>
                  </a:solidFill>
                  <a:latin typeface="+mn-lt"/>
                  <a:ea typeface="ＭＳ Ｐゴシック" charset="-128"/>
                </a:rPr>
                <a:t> paper registrations. </a:t>
              </a:r>
              <a:r>
                <a:rPr lang="en-US" altLang="ja-JP" sz="3600" dirty="0">
                  <a:solidFill>
                    <a:schemeClr val="tx1">
                      <a:lumMod val="75000"/>
                      <a:lumOff val="25000"/>
                    </a:schemeClr>
                  </a:solidFill>
                  <a:latin typeface="+mn-lt"/>
                  <a:ea typeface="ＭＳ Ｐゴシック" charset="-128"/>
                </a:rPr>
                <a:t>IRSN </a:t>
              </a:r>
              <a:r>
                <a:rPr lang="en-US" altLang="ja-JP" sz="3600" dirty="0" smtClean="0">
                  <a:solidFill>
                    <a:schemeClr val="tx1">
                      <a:lumMod val="75000"/>
                      <a:lumOff val="25000"/>
                    </a:schemeClr>
                  </a:solidFill>
                  <a:latin typeface="+mn-lt"/>
                  <a:ea typeface="ＭＳ Ｐゴシック" charset="-128"/>
                </a:rPr>
                <a:t>had to enter declarations</a:t>
              </a:r>
              <a:r>
                <a:rPr lang="en-US" altLang="ja-JP" sz="3600" dirty="0">
                  <a:solidFill>
                    <a:schemeClr val="tx1">
                      <a:lumMod val="75000"/>
                      <a:lumOff val="25000"/>
                    </a:schemeClr>
                  </a:solidFill>
                  <a:latin typeface="+mn-lt"/>
                  <a:ea typeface="ＭＳ Ｐゴシック" charset="-128"/>
                </a:rPr>
                <a:t>, analyze and compile it. </a:t>
              </a:r>
            </a:p>
          </p:txBody>
        </p:sp>
        <p:sp>
          <p:nvSpPr>
            <p:cNvPr id="27" name="Text Box 248"/>
            <p:cNvSpPr txBox="1">
              <a:spLocks noChangeArrowheads="1"/>
            </p:cNvSpPr>
            <p:nvPr/>
          </p:nvSpPr>
          <p:spPr bwMode="auto">
            <a:xfrm>
              <a:off x="642256" y="12511415"/>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BACKGROUND</a:t>
              </a:r>
              <a:endParaRPr lang="en-US" altLang="zh-CN" sz="3200" b="1" dirty="0">
                <a:solidFill>
                  <a:schemeClr val="bg1"/>
                </a:solidFill>
                <a:latin typeface="+mn-lt"/>
                <a:ea typeface="SimSun" pitchFamily="2" charset="-122"/>
                <a:cs typeface="Lucida Sans" pitchFamily="34" charset="0"/>
              </a:endParaRPr>
            </a:p>
          </p:txBody>
        </p:sp>
      </p:grpSp>
      <p:grpSp>
        <p:nvGrpSpPr>
          <p:cNvPr id="4" name="Groupe 3"/>
          <p:cNvGrpSpPr/>
          <p:nvPr/>
        </p:nvGrpSpPr>
        <p:grpSpPr>
          <a:xfrm>
            <a:off x="642256" y="25919312"/>
            <a:ext cx="14400000" cy="16293768"/>
            <a:chOff x="642256" y="23402833"/>
            <a:chExt cx="14400000" cy="18984335"/>
          </a:xfrm>
        </p:grpSpPr>
        <p:sp>
          <p:nvSpPr>
            <p:cNvPr id="28" name="Text Box 242"/>
            <p:cNvSpPr txBox="1">
              <a:spLocks noChangeArrowheads="1"/>
            </p:cNvSpPr>
            <p:nvPr/>
          </p:nvSpPr>
          <p:spPr bwMode="auto">
            <a:xfrm>
              <a:off x="642256" y="24249216"/>
              <a:ext cx="14400000" cy="18137952"/>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20000"/>
                </a:lnSpc>
              </a:pPr>
              <a:r>
                <a:rPr lang="en-US" altLang="ja-JP" sz="3600" b="1" dirty="0" smtClean="0">
                  <a:solidFill>
                    <a:schemeClr val="tx1">
                      <a:lumMod val="75000"/>
                      <a:lumOff val="25000"/>
                    </a:schemeClr>
                  </a:solidFill>
                  <a:latin typeface="+mn-lt"/>
                  <a:ea typeface="ＭＳ Ｐゴシック" charset="-128"/>
                </a:rPr>
                <a:t>WEB PORTAL</a:t>
              </a:r>
              <a:endParaRPr lang="en-US" altLang="ja-JP" sz="3600" b="1" dirty="0">
                <a:solidFill>
                  <a:schemeClr val="tx1">
                    <a:lumMod val="75000"/>
                    <a:lumOff val="25000"/>
                  </a:schemeClr>
                </a:solidFill>
                <a:latin typeface="+mn-lt"/>
                <a:ea typeface="ＭＳ Ｐゴシック" charset="-128"/>
              </a:endParaRPr>
            </a:p>
            <a:p>
              <a:pPr marL="0" indent="0" algn="just">
                <a:lnSpc>
                  <a:spcPct val="120000"/>
                </a:lnSpc>
              </a:pPr>
              <a:r>
                <a:rPr lang="en-US" altLang="ja-JP" sz="3600" dirty="0">
                  <a:solidFill>
                    <a:schemeClr val="tx1">
                      <a:lumMod val="75000"/>
                      <a:lumOff val="25000"/>
                    </a:schemeClr>
                  </a:solidFill>
                  <a:latin typeface="+mn-lt"/>
                  <a:ea typeface="ＭＳ Ｐゴシック" charset="-128"/>
                </a:rPr>
                <a:t>As there </a:t>
              </a:r>
              <a:r>
                <a:rPr lang="en-US" altLang="ja-JP" sz="3600" dirty="0" smtClean="0">
                  <a:solidFill>
                    <a:schemeClr val="tx1">
                      <a:lumMod val="75000"/>
                      <a:lumOff val="25000"/>
                    </a:schemeClr>
                  </a:solidFill>
                  <a:latin typeface="+mn-lt"/>
                  <a:ea typeface="ＭＳ Ｐゴシック" charset="-128"/>
                </a:rPr>
                <a:t>are </a:t>
              </a:r>
              <a:r>
                <a:rPr lang="en-US" altLang="ja-JP" sz="3600" dirty="0">
                  <a:solidFill>
                    <a:schemeClr val="tx1">
                      <a:lumMod val="75000"/>
                      <a:lumOff val="25000"/>
                    </a:schemeClr>
                  </a:solidFill>
                  <a:latin typeface="+mn-lt"/>
                  <a:ea typeface="ＭＳ Ｐゴシック" charset="-128"/>
                </a:rPr>
                <a:t>a lot of users with various activities, the development of a web portal is properly adapted. Indeed, software installation would have been complex.</a:t>
              </a:r>
            </a:p>
            <a:p>
              <a:pPr marL="0" indent="0" algn="just">
                <a:lnSpc>
                  <a:spcPct val="120000"/>
                </a:lnSpc>
              </a:pPr>
              <a:endParaRPr lang="en-US" altLang="ja-JP" sz="3600" dirty="0" smtClean="0">
                <a:solidFill>
                  <a:schemeClr val="tx1">
                    <a:lumMod val="75000"/>
                    <a:lumOff val="25000"/>
                  </a:schemeClr>
                </a:solidFill>
                <a:latin typeface="+mn-lt"/>
                <a:ea typeface="ＭＳ Ｐゴシック" charset="-128"/>
              </a:endParaRPr>
            </a:p>
            <a:p>
              <a:pPr algn="just">
                <a:lnSpc>
                  <a:spcPct val="120000"/>
                </a:lnSpc>
              </a:pPr>
              <a:r>
                <a:rPr lang="en-US" altLang="ja-JP" sz="3600" b="1" dirty="0" smtClean="0">
                  <a:solidFill>
                    <a:schemeClr val="tx1">
                      <a:lumMod val="75000"/>
                      <a:lumOff val="25000"/>
                    </a:schemeClr>
                  </a:solidFill>
                  <a:latin typeface="+mn-lt"/>
                  <a:ea typeface="ＭＳ Ｐゴシック" charset="-128"/>
                </a:rPr>
                <a:t>VALIDATION RULES ADJUSTED TO USER MODE AND WORKFLOW</a:t>
              </a:r>
            </a:p>
            <a:p>
              <a:pPr marL="0" indent="0" algn="just">
                <a:lnSpc>
                  <a:spcPct val="120000"/>
                </a:lnSpc>
              </a:pPr>
              <a:r>
                <a:rPr lang="en-US" altLang="ja-JP" sz="3600" dirty="0">
                  <a:solidFill>
                    <a:schemeClr val="tx1">
                      <a:lumMod val="75000"/>
                      <a:lumOff val="25000"/>
                    </a:schemeClr>
                  </a:solidFill>
                  <a:latin typeface="+mn-lt"/>
                  <a:ea typeface="ＭＳ Ｐゴシック" charset="-128"/>
                </a:rPr>
                <a:t>There are three user profiles: Registrant, Administrator and Supervisor. At each step in the workflow, the declaration may have different status. The French AP draft is created through a three </a:t>
              </a:r>
              <a:r>
                <a:rPr lang="en-US" altLang="ja-JP" sz="3600" dirty="0" smtClean="0">
                  <a:solidFill>
                    <a:schemeClr val="tx1">
                      <a:lumMod val="75000"/>
                      <a:lumOff val="25000"/>
                    </a:schemeClr>
                  </a:solidFill>
                  <a:latin typeface="+mn-lt"/>
                  <a:ea typeface="ＭＳ Ｐゴシック" charset="-128"/>
                </a:rPr>
                <a:t>stages </a:t>
              </a:r>
              <a:r>
                <a:rPr lang="en-US" altLang="ja-JP" sz="3600" dirty="0">
                  <a:solidFill>
                    <a:schemeClr val="tx1">
                      <a:lumMod val="75000"/>
                      <a:lumOff val="25000"/>
                    </a:schemeClr>
                  </a:solidFill>
                  <a:latin typeface="+mn-lt"/>
                  <a:ea typeface="ＭＳ Ｐゴシック" charset="-128"/>
                </a:rPr>
                <a:t>process before being validated by the French authorities.</a:t>
              </a:r>
            </a:p>
            <a:p>
              <a:pPr marL="0" indent="0" algn="just">
                <a:lnSpc>
                  <a:spcPct val="120000"/>
                </a:lnSpc>
              </a:pPr>
              <a:endParaRPr lang="en-US" altLang="ja-JP" sz="3600" dirty="0" smtClean="0">
                <a:solidFill>
                  <a:schemeClr val="tx1">
                    <a:lumMod val="75000"/>
                    <a:lumOff val="25000"/>
                  </a:schemeClr>
                </a:solidFill>
                <a:latin typeface="+mn-lt"/>
                <a:ea typeface="ＭＳ Ｐゴシック" charset="-128"/>
              </a:endParaRPr>
            </a:p>
            <a:p>
              <a:pPr marL="0" indent="0" algn="just">
                <a:lnSpc>
                  <a:spcPct val="120000"/>
                </a:lnSpc>
              </a:pPr>
              <a:r>
                <a:rPr lang="en-US" altLang="ja-JP" sz="3600" b="1" dirty="0" smtClean="0">
                  <a:solidFill>
                    <a:schemeClr val="tx1">
                      <a:lumMod val="75000"/>
                      <a:lumOff val="25000"/>
                    </a:schemeClr>
                  </a:solidFill>
                  <a:latin typeface="+mn-lt"/>
                  <a:ea typeface="ＭＳ Ｐゴシック" charset="-128"/>
                </a:rPr>
                <a:t>FEATURES DEDICATED TO THE FRENCH REPORTING METHOD AND FACILITATING INPUT</a:t>
              </a:r>
            </a:p>
            <a:p>
              <a:pPr marL="0" indent="0" algn="just">
                <a:lnSpc>
                  <a:spcPct val="120000"/>
                </a:lnSpc>
              </a:pPr>
              <a:r>
                <a:rPr lang="en-US" altLang="ja-JP" sz="3600" dirty="0">
                  <a:solidFill>
                    <a:schemeClr val="tx1">
                      <a:lumMod val="75000"/>
                      <a:lumOff val="25000"/>
                    </a:schemeClr>
                  </a:solidFill>
                  <a:latin typeface="+mn-lt"/>
                  <a:ea typeface="ＭＳ Ｐゴシック" charset="-128"/>
                </a:rPr>
                <a:t>Registrants can make a negative or a positive registration. Although only positive registrations are reported to IAEA, the negative registrations allow IRSN to keep a record of entities which do not have currently AP’s </a:t>
              </a:r>
              <a:r>
                <a:rPr lang="en-US" altLang="ja-JP" sz="3600" dirty="0" smtClean="0">
                  <a:solidFill>
                    <a:schemeClr val="tx1">
                      <a:lumMod val="75000"/>
                      <a:lumOff val="25000"/>
                    </a:schemeClr>
                  </a:solidFill>
                  <a:latin typeface="+mn-lt"/>
                  <a:ea typeface="ＭＳ Ｐゴシック" charset="-128"/>
                </a:rPr>
                <a:t>activities, </a:t>
              </a:r>
              <a:r>
                <a:rPr lang="en-US" altLang="ja-JP" sz="3600" dirty="0">
                  <a:solidFill>
                    <a:schemeClr val="tx1">
                      <a:lumMod val="75000"/>
                      <a:lumOff val="25000"/>
                    </a:schemeClr>
                  </a:solidFill>
                  <a:latin typeface="+mn-lt"/>
                  <a:ea typeface="ＭＳ Ｐゴシック" charset="-128"/>
                </a:rPr>
                <a:t>but may have in the future. </a:t>
              </a:r>
            </a:p>
            <a:p>
              <a:pPr marL="0" indent="0" algn="just">
                <a:lnSpc>
                  <a:spcPct val="120000"/>
                </a:lnSpc>
              </a:pPr>
              <a:endParaRPr lang="en-US" altLang="ja-JP" sz="3600" dirty="0" smtClean="0">
                <a:solidFill>
                  <a:schemeClr val="tx1">
                    <a:lumMod val="75000"/>
                    <a:lumOff val="25000"/>
                  </a:schemeClr>
                </a:solidFill>
                <a:latin typeface="+mn-lt"/>
                <a:ea typeface="ＭＳ Ｐゴシック" charset="-128"/>
              </a:endParaRPr>
            </a:p>
            <a:p>
              <a:pPr marL="0" indent="0" algn="just">
                <a:lnSpc>
                  <a:spcPct val="120000"/>
                </a:lnSpc>
              </a:pPr>
              <a:r>
                <a:rPr lang="en-US" altLang="ja-JP" sz="3600" b="1" dirty="0" smtClean="0">
                  <a:solidFill>
                    <a:schemeClr val="tx1">
                      <a:lumMod val="75000"/>
                      <a:lumOff val="25000"/>
                    </a:schemeClr>
                  </a:solidFill>
                  <a:latin typeface="+mn-lt"/>
                  <a:ea typeface="ＭＳ Ｐゴシック" charset="-128"/>
                </a:rPr>
                <a:t>ADDRESS DATABASE</a:t>
              </a:r>
            </a:p>
            <a:p>
              <a:pPr marL="0" indent="0" algn="just">
                <a:lnSpc>
                  <a:spcPct val="120000"/>
                </a:lnSpc>
              </a:pPr>
              <a:r>
                <a:rPr lang="en-US" altLang="ja-JP" sz="3600" dirty="0">
                  <a:solidFill>
                    <a:schemeClr val="tx1">
                      <a:lumMod val="75000"/>
                      <a:lumOff val="25000"/>
                    </a:schemeClr>
                  </a:solidFill>
                  <a:latin typeface="+mn-lt"/>
                  <a:ea typeface="ＭＳ Ｐゴシック" charset="-128"/>
                </a:rPr>
                <a:t>There is on PASTEL’s address database 1 100 </a:t>
              </a:r>
              <a:r>
                <a:rPr lang="en-US" altLang="ja-JP" sz="3600" dirty="0" smtClean="0">
                  <a:solidFill>
                    <a:schemeClr val="tx1">
                      <a:lumMod val="75000"/>
                      <a:lumOff val="25000"/>
                    </a:schemeClr>
                  </a:solidFill>
                  <a:latin typeface="+mn-lt"/>
                  <a:ea typeface="ＭＳ Ｐゴシック" charset="-128"/>
                </a:rPr>
                <a:t>addresses </a:t>
              </a:r>
              <a:r>
                <a:rPr lang="en-US" altLang="ja-JP" sz="3600" dirty="0">
                  <a:solidFill>
                    <a:schemeClr val="tx1">
                      <a:lumMod val="75000"/>
                      <a:lumOff val="25000"/>
                    </a:schemeClr>
                  </a:solidFill>
                  <a:latin typeface="+mn-lt"/>
                  <a:ea typeface="ＭＳ Ｐゴシック" charset="-128"/>
                </a:rPr>
                <a:t>including French and other countries, both have a dedicated table with:</a:t>
              </a:r>
            </a:p>
            <a:p>
              <a:pPr marL="0" indent="0" algn="just">
                <a:lnSpc>
                  <a:spcPct val="120000"/>
                </a:lnSpc>
                <a:buFont typeface="Arial" panose="020B0604020202020204" pitchFamily="34" charset="0"/>
                <a:buChar char="•"/>
              </a:pPr>
              <a:r>
                <a:rPr lang="fr-FR" altLang="ja-JP" sz="3600" dirty="0">
                  <a:solidFill>
                    <a:schemeClr val="tx1">
                      <a:lumMod val="75000"/>
                      <a:lumOff val="25000"/>
                    </a:schemeClr>
                  </a:solidFill>
                  <a:latin typeface="+mn-lt"/>
                  <a:ea typeface="ＭＳ Ｐゴシック" charset="-128"/>
                </a:rPr>
                <a:t>A unique </a:t>
              </a:r>
              <a:r>
                <a:rPr lang="en-US" altLang="ja-JP" sz="3600" dirty="0">
                  <a:solidFill>
                    <a:schemeClr val="tx1">
                      <a:lumMod val="75000"/>
                      <a:lumOff val="25000"/>
                    </a:schemeClr>
                  </a:solidFill>
                  <a:latin typeface="+mn-lt"/>
                  <a:ea typeface="ＭＳ Ｐゴシック" charset="-128"/>
                </a:rPr>
                <a:t>address typography to make the work of IAEA analysts easier;</a:t>
              </a:r>
            </a:p>
            <a:p>
              <a:pPr marL="0" indent="0" algn="just">
                <a:lnSpc>
                  <a:spcPct val="120000"/>
                </a:lnSpc>
                <a:buFont typeface="Arial" panose="020B0604020202020204" pitchFamily="34" charset="0"/>
                <a:buChar char="•"/>
              </a:pPr>
              <a:r>
                <a:rPr lang="fr-FR" altLang="ja-JP" sz="3600" dirty="0" smtClean="0">
                  <a:solidFill>
                    <a:schemeClr val="tx1">
                      <a:lumMod val="75000"/>
                      <a:lumOff val="25000"/>
                    </a:schemeClr>
                  </a:solidFill>
                  <a:latin typeface="+mn-lt"/>
                  <a:ea typeface="ＭＳ Ｐゴシック" charset="-128"/>
                </a:rPr>
                <a:t>Options to </a:t>
              </a:r>
              <a:r>
                <a:rPr lang="fr-FR" altLang="ja-JP" sz="3600" dirty="0">
                  <a:solidFill>
                    <a:schemeClr val="tx1">
                      <a:lumMod val="75000"/>
                      <a:lumOff val="25000"/>
                    </a:schemeClr>
                  </a:solidFill>
                  <a:latin typeface="+mn-lt"/>
                  <a:ea typeface="ＭＳ Ｐゴシック" charset="-128"/>
                </a:rPr>
                <a:t>update </a:t>
              </a:r>
              <a:r>
                <a:rPr lang="fr-FR" altLang="ja-JP" sz="3600" dirty="0" smtClean="0">
                  <a:solidFill>
                    <a:schemeClr val="tx1">
                      <a:lumMod val="75000"/>
                      <a:lumOff val="25000"/>
                    </a:schemeClr>
                  </a:solidFill>
                  <a:latin typeface="+mn-lt"/>
                  <a:ea typeface="ＭＳ Ｐゴシック" charset="-128"/>
                </a:rPr>
                <a:t>French </a:t>
              </a:r>
              <a:r>
                <a:rPr lang="en-US" altLang="ja-JP" sz="3600" dirty="0">
                  <a:solidFill>
                    <a:schemeClr val="tx1">
                      <a:lumMod val="75000"/>
                      <a:lumOff val="25000"/>
                    </a:schemeClr>
                  </a:solidFill>
                  <a:latin typeface="+mn-lt"/>
                  <a:ea typeface="ＭＳ Ｐゴシック" charset="-128"/>
                </a:rPr>
                <a:t>entities list through address database</a:t>
              </a:r>
              <a:r>
                <a:rPr lang="en-US" altLang="ja-JP" sz="3600" dirty="0" smtClean="0">
                  <a:solidFill>
                    <a:schemeClr val="tx1">
                      <a:lumMod val="75000"/>
                      <a:lumOff val="25000"/>
                    </a:schemeClr>
                  </a:solidFill>
                  <a:latin typeface="+mn-lt"/>
                  <a:ea typeface="ＭＳ Ｐゴシック" charset="-128"/>
                </a:rPr>
                <a:t>.</a:t>
              </a:r>
            </a:p>
          </p:txBody>
        </p:sp>
        <p:sp>
          <p:nvSpPr>
            <p:cNvPr id="29" name="Text Box 248"/>
            <p:cNvSpPr txBox="1">
              <a:spLocks noChangeArrowheads="1"/>
            </p:cNvSpPr>
            <p:nvPr/>
          </p:nvSpPr>
          <p:spPr bwMode="auto">
            <a:xfrm>
              <a:off x="642256" y="23402833"/>
              <a:ext cx="14400000" cy="846385"/>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PASTEL OPERATIONS</a:t>
              </a:r>
              <a:endParaRPr lang="en-US" altLang="zh-CN" sz="3200" b="1" dirty="0">
                <a:solidFill>
                  <a:schemeClr val="bg1"/>
                </a:solidFill>
                <a:latin typeface="+mn-lt"/>
                <a:ea typeface="SimSun" pitchFamily="2" charset="-122"/>
                <a:cs typeface="Lucida Sans" pitchFamily="34" charset="0"/>
              </a:endParaRPr>
            </a:p>
          </p:txBody>
        </p:sp>
      </p:grpSp>
      <p:grpSp>
        <p:nvGrpSpPr>
          <p:cNvPr id="84" name="Groupe 83"/>
          <p:cNvGrpSpPr/>
          <p:nvPr/>
        </p:nvGrpSpPr>
        <p:grpSpPr>
          <a:xfrm>
            <a:off x="15699613" y="31482405"/>
            <a:ext cx="14123578" cy="7893492"/>
            <a:chOff x="15727091" y="32816921"/>
            <a:chExt cx="14123578" cy="6271007"/>
          </a:xfrm>
        </p:grpSpPr>
        <p:sp>
          <p:nvSpPr>
            <p:cNvPr id="34" name="Text Box 242"/>
            <p:cNvSpPr txBox="1">
              <a:spLocks noChangeArrowheads="1"/>
            </p:cNvSpPr>
            <p:nvPr/>
          </p:nvSpPr>
          <p:spPr bwMode="auto">
            <a:xfrm>
              <a:off x="15754569" y="33586364"/>
              <a:ext cx="14096100" cy="5501564"/>
            </a:xfrm>
            <a:prstGeom prst="rect">
              <a:avLst/>
            </a:prstGeom>
            <a:solidFill>
              <a:schemeClr val="bg1">
                <a:lumMod val="85000"/>
              </a:schemeClr>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France developed a custom solution to enhance the AP declaration. This allows us to:</a:t>
              </a:r>
            </a:p>
            <a:p>
              <a:pPr lvl="1"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Save time for both registrant and IRSN</a:t>
              </a:r>
              <a:r>
                <a:rPr lang="fr-FR" altLang="ja-JP" sz="3600" dirty="0" smtClean="0">
                  <a:solidFill>
                    <a:schemeClr val="tx1">
                      <a:lumMod val="75000"/>
                      <a:lumOff val="25000"/>
                    </a:schemeClr>
                  </a:solidFill>
                  <a:latin typeface="+mn-lt"/>
                  <a:ea typeface="ＭＳ Ｐゴシック" charset="-128"/>
                </a:rPr>
                <a:t>;</a:t>
              </a:r>
            </a:p>
            <a:p>
              <a:pPr lvl="1" algn="just">
                <a:lnSpc>
                  <a:spcPct val="120000"/>
                </a:lnSpc>
                <a:buFontTx/>
                <a:buChar char="•"/>
              </a:pPr>
              <a:r>
                <a:rPr lang="fr-FR" altLang="ja-JP" sz="3600" dirty="0" smtClean="0">
                  <a:solidFill>
                    <a:schemeClr val="tx1">
                      <a:lumMod val="75000"/>
                      <a:lumOff val="25000"/>
                    </a:schemeClr>
                  </a:solidFill>
                  <a:latin typeface="+mn-lt"/>
                  <a:ea typeface="ＭＳ Ｐゴシック" charset="-128"/>
                </a:rPr>
                <a:t>Replace data entry </a:t>
              </a:r>
              <a:r>
                <a:rPr lang="en-US" altLang="ja-JP" sz="3600" dirty="0" smtClean="0">
                  <a:solidFill>
                    <a:schemeClr val="tx1">
                      <a:lumMod val="75000"/>
                      <a:lumOff val="25000"/>
                    </a:schemeClr>
                  </a:solidFill>
                  <a:latin typeface="+mn-lt"/>
                  <a:ea typeface="ＭＳ Ｐゴシック" charset="-128"/>
                </a:rPr>
                <a:t>labor by examination with open source cross matching</a:t>
              </a:r>
              <a:r>
                <a:rPr lang="fr-FR" altLang="ja-JP" sz="3600" dirty="0" smtClean="0">
                  <a:solidFill>
                    <a:schemeClr val="tx1">
                      <a:lumMod val="75000"/>
                      <a:lumOff val="25000"/>
                    </a:schemeClr>
                  </a:solidFill>
                  <a:latin typeface="+mn-lt"/>
                  <a:ea typeface="ＭＳ Ｐゴシック" charset="-128"/>
                </a:rPr>
                <a:t>;</a:t>
              </a:r>
            </a:p>
            <a:p>
              <a:pPr marL="457200" lvl="1" indent="0" algn="just">
                <a:lnSpc>
                  <a:spcPct val="120000"/>
                </a:lnSpc>
              </a:pPr>
              <a:endParaRPr lang="en-US" altLang="ja-JP" sz="3600" dirty="0" smtClean="0">
                <a:solidFill>
                  <a:schemeClr val="tx1">
                    <a:lumMod val="75000"/>
                    <a:lumOff val="25000"/>
                  </a:schemeClr>
                </a:solidFill>
                <a:latin typeface="+mn-lt"/>
                <a:ea typeface="ＭＳ Ｐゴシック" charset="-128"/>
              </a:endParaRPr>
            </a:p>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Design and ergonomics are important to improve the </a:t>
              </a:r>
              <a:r>
                <a:rPr lang="en-US" altLang="ja-JP" sz="3600" smtClean="0">
                  <a:solidFill>
                    <a:schemeClr val="tx1">
                      <a:lumMod val="75000"/>
                      <a:lumOff val="25000"/>
                    </a:schemeClr>
                  </a:solidFill>
                  <a:latin typeface="+mn-lt"/>
                  <a:ea typeface="ＭＳ Ｐゴシック" charset="-128"/>
                </a:rPr>
                <a:t>AP declaration;</a:t>
              </a:r>
              <a:endParaRPr lang="en-US" altLang="ja-JP" sz="3600" dirty="0" smtClean="0">
                <a:solidFill>
                  <a:schemeClr val="tx1">
                    <a:lumMod val="75000"/>
                    <a:lumOff val="25000"/>
                  </a:schemeClr>
                </a:solidFill>
                <a:latin typeface="+mn-lt"/>
                <a:ea typeface="ＭＳ Ｐゴシック" charset="-128"/>
              </a:endParaRPr>
            </a:p>
            <a:p>
              <a:pPr algn="just">
                <a:lnSpc>
                  <a:spcPct val="120000"/>
                </a:lnSpc>
                <a:buFontTx/>
                <a:buChar char="•"/>
              </a:pPr>
              <a:endParaRPr lang="en-US" altLang="ja-JP" sz="3600" dirty="0" smtClean="0">
                <a:solidFill>
                  <a:schemeClr val="tx1">
                    <a:lumMod val="75000"/>
                    <a:lumOff val="25000"/>
                  </a:schemeClr>
                </a:solidFill>
                <a:latin typeface="+mn-lt"/>
                <a:ea typeface="ＭＳ Ｐゴシック" charset="-128"/>
              </a:endParaRPr>
            </a:p>
            <a:p>
              <a:pPr algn="just">
                <a:lnSpc>
                  <a:spcPct val="120000"/>
                </a:lnSpc>
                <a:buFontTx/>
                <a:buChar char="•"/>
              </a:pPr>
              <a:r>
                <a:rPr lang="fr-FR" altLang="ja-JP" sz="3600" dirty="0">
                  <a:solidFill>
                    <a:schemeClr val="tx1">
                      <a:lumMod val="75000"/>
                      <a:lumOff val="25000"/>
                    </a:schemeClr>
                  </a:solidFill>
                  <a:latin typeface="+mn-lt"/>
                  <a:ea typeface="ＭＳ Ｐゴシック" charset="-128"/>
                </a:rPr>
                <a:t>France </a:t>
              </a:r>
              <a:r>
                <a:rPr lang="en-US" altLang="ja-JP" sz="3600" dirty="0" smtClean="0">
                  <a:solidFill>
                    <a:schemeClr val="tx1">
                      <a:lumMod val="75000"/>
                      <a:lumOff val="25000"/>
                    </a:schemeClr>
                  </a:solidFill>
                  <a:latin typeface="+mn-lt"/>
                  <a:ea typeface="ＭＳ Ｐゴシック" charset="-128"/>
                </a:rPr>
                <a:t>is</a:t>
              </a:r>
              <a:r>
                <a:rPr lang="fr-FR" altLang="ja-JP" sz="3600" dirty="0" smtClean="0">
                  <a:solidFill>
                    <a:schemeClr val="tx1">
                      <a:lumMod val="75000"/>
                      <a:lumOff val="25000"/>
                    </a:schemeClr>
                  </a:solidFill>
                  <a:latin typeface="+mn-lt"/>
                  <a:ea typeface="ＭＳ Ｐゴシック" charset="-128"/>
                </a:rPr>
                <a:t> </a:t>
              </a:r>
              <a:r>
                <a:rPr lang="en-US" altLang="ja-JP" sz="3600" dirty="0">
                  <a:solidFill>
                    <a:schemeClr val="tx1">
                      <a:lumMod val="75000"/>
                      <a:lumOff val="25000"/>
                    </a:schemeClr>
                  </a:solidFill>
                  <a:latin typeface="+mn-lt"/>
                  <a:ea typeface="ＭＳ Ｐゴシック" charset="-128"/>
                </a:rPr>
                <a:t>evaluating the possibility </a:t>
              </a:r>
              <a:r>
                <a:rPr lang="en-US" altLang="ja-JP" sz="3600" dirty="0" smtClean="0">
                  <a:solidFill>
                    <a:schemeClr val="tx1">
                      <a:lumMod val="75000"/>
                      <a:lumOff val="25000"/>
                    </a:schemeClr>
                  </a:solidFill>
                  <a:latin typeface="+mn-lt"/>
                  <a:ea typeface="ＭＳ Ｐゴシック" charset="-128"/>
                </a:rPr>
                <a:t>to generate documents </a:t>
              </a:r>
              <a:r>
                <a:rPr lang="en-US" altLang="ja-JP" sz="3600" dirty="0">
                  <a:solidFill>
                    <a:schemeClr val="tx1">
                      <a:lumMod val="75000"/>
                      <a:lumOff val="25000"/>
                    </a:schemeClr>
                  </a:solidFill>
                  <a:latin typeface="+mn-lt"/>
                  <a:ea typeface="ＭＳ Ｐゴシック" charset="-128"/>
                </a:rPr>
                <a:t>compatible with the PR3 or </a:t>
              </a:r>
              <a:r>
                <a:rPr lang="en-US" altLang="ja-JP" sz="3600" dirty="0" smtClean="0">
                  <a:solidFill>
                    <a:schemeClr val="tx1">
                      <a:lumMod val="75000"/>
                      <a:lumOff val="25000"/>
                    </a:schemeClr>
                  </a:solidFill>
                  <a:latin typeface="+mn-lt"/>
                  <a:ea typeface="ＭＳ Ｐゴシック" charset="-128"/>
                </a:rPr>
                <a:t>answering </a:t>
              </a:r>
              <a:r>
                <a:rPr lang="en-US" altLang="ja-JP" sz="3600" dirty="0">
                  <a:solidFill>
                    <a:schemeClr val="tx1">
                      <a:lumMod val="75000"/>
                      <a:lumOff val="25000"/>
                    </a:schemeClr>
                  </a:solidFill>
                  <a:latin typeface="+mn-lt"/>
                  <a:ea typeface="ＭＳ Ｐゴシック" charset="-128"/>
                </a:rPr>
                <a:t>to specific  IAEA needs.</a:t>
              </a:r>
            </a:p>
          </p:txBody>
        </p:sp>
        <p:sp>
          <p:nvSpPr>
            <p:cNvPr id="35" name="Text Box 248"/>
            <p:cNvSpPr txBox="1">
              <a:spLocks noChangeArrowheads="1"/>
            </p:cNvSpPr>
            <p:nvPr/>
          </p:nvSpPr>
          <p:spPr bwMode="auto">
            <a:xfrm>
              <a:off x="15727091" y="32816921"/>
              <a:ext cx="140961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CONCLUSION</a:t>
              </a:r>
              <a:endParaRPr lang="en-US" altLang="zh-CN" sz="3200" b="1" dirty="0">
                <a:solidFill>
                  <a:schemeClr val="bg1"/>
                </a:solidFill>
                <a:latin typeface="+mn-lt"/>
                <a:ea typeface="SimSun" pitchFamily="2" charset="-122"/>
                <a:cs typeface="Lucida Sans" pitchFamily="34" charset="0"/>
              </a:endParaRPr>
            </a:p>
          </p:txBody>
        </p:sp>
      </p:grpSp>
      <p:sp>
        <p:nvSpPr>
          <p:cNvPr id="39" name="TextBox 38"/>
          <p:cNvSpPr txBox="1"/>
          <p:nvPr/>
        </p:nvSpPr>
        <p:spPr>
          <a:xfrm>
            <a:off x="17881133" y="30416187"/>
            <a:ext cx="9566017" cy="710964"/>
          </a:xfrm>
          <a:prstGeom prst="rect">
            <a:avLst/>
          </a:prstGeom>
          <a:noFill/>
        </p:spPr>
        <p:txBody>
          <a:bodyPr wrap="none" rtlCol="0">
            <a:spAutoFit/>
          </a:bodyPr>
          <a:lstStyle/>
          <a:p>
            <a:r>
              <a:rPr lang="en-US" sz="3600" i="1" dirty="0" smtClean="0"/>
              <a:t>Registrant behavioral distribution over three years</a:t>
            </a:r>
            <a:endParaRPr lang="en-US" sz="3600" i="1" dirty="0"/>
          </a:p>
        </p:txBody>
      </p:sp>
      <p:sp>
        <p:nvSpPr>
          <p:cNvPr id="3" name="TextBox 2"/>
          <p:cNvSpPr txBox="1"/>
          <p:nvPr/>
        </p:nvSpPr>
        <p:spPr>
          <a:xfrm>
            <a:off x="28033901" y="0"/>
            <a:ext cx="2024743" cy="769441"/>
          </a:xfrm>
          <a:prstGeom prst="rect">
            <a:avLst/>
          </a:prstGeom>
          <a:noFill/>
        </p:spPr>
        <p:txBody>
          <a:bodyPr wrap="square" rtlCol="0">
            <a:spAutoFit/>
          </a:bodyPr>
          <a:lstStyle/>
          <a:p>
            <a:r>
              <a:rPr lang="en-US" sz="4400" b="1" dirty="0" smtClean="0">
                <a:solidFill>
                  <a:schemeClr val="bg1"/>
                </a:solidFill>
              </a:rPr>
              <a:t>ID: 99 </a:t>
            </a:r>
            <a:endParaRPr lang="en-US" sz="4400" b="1" dirty="0">
              <a:solidFill>
                <a:schemeClr val="bg1"/>
              </a:solidFill>
            </a:endParaRPr>
          </a:p>
        </p:txBody>
      </p:sp>
      <p:grpSp>
        <p:nvGrpSpPr>
          <p:cNvPr id="16" name="Groupe 15"/>
          <p:cNvGrpSpPr/>
          <p:nvPr/>
        </p:nvGrpSpPr>
        <p:grpSpPr>
          <a:xfrm>
            <a:off x="15754569" y="39908611"/>
            <a:ext cx="14041145" cy="2348182"/>
            <a:chOff x="642256" y="40212150"/>
            <a:chExt cx="29208413" cy="2189609"/>
          </a:xfrm>
        </p:grpSpPr>
        <p:sp>
          <p:nvSpPr>
            <p:cNvPr id="23" name="Text Box 242"/>
            <p:cNvSpPr txBox="1">
              <a:spLocks noChangeArrowheads="1"/>
            </p:cNvSpPr>
            <p:nvPr/>
          </p:nvSpPr>
          <p:spPr bwMode="auto">
            <a:xfrm>
              <a:off x="642256" y="40995496"/>
              <a:ext cx="29208413" cy="1406263"/>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lvl="0"/>
              <a:r>
                <a:rPr lang="en-US" sz="2000" cap="all" dirty="0" smtClean="0"/>
                <a:t>1- P</a:t>
              </a:r>
              <a:r>
                <a:rPr lang="en-US" sz="2000" cap="all" dirty="0"/>
                <a:t>. </a:t>
              </a:r>
              <a:r>
                <a:rPr lang="en-US" sz="2000" cap="all" dirty="0" err="1"/>
                <a:t>Meylemans</a:t>
              </a:r>
              <a:r>
                <a:rPr lang="en-US" sz="2000" cap="all" dirty="0"/>
                <a:t>, S. </a:t>
              </a:r>
              <a:r>
                <a:rPr lang="en-US" sz="2000" cap="all" dirty="0" err="1"/>
                <a:t>Synetos</a:t>
              </a:r>
              <a:r>
                <a:rPr lang="en-US" sz="2000" cap="all" dirty="0"/>
                <a:t>, P. </a:t>
              </a:r>
              <a:r>
                <a:rPr lang="en-US" sz="2000" cap="all" dirty="0" err="1"/>
                <a:t>Beuseling</a:t>
              </a:r>
              <a:r>
                <a:rPr lang="en-US" sz="2000" cap="all" dirty="0"/>
                <a:t>, P. </a:t>
              </a:r>
              <a:r>
                <a:rPr lang="en-US" sz="2000" cap="all" dirty="0" err="1"/>
                <a:t>Jirsa</a:t>
              </a:r>
              <a:r>
                <a:rPr lang="en-US" sz="2000" cap="all" dirty="0"/>
                <a:t>, S. </a:t>
              </a:r>
              <a:r>
                <a:rPr lang="en-US" sz="2000" cap="all" dirty="0" err="1"/>
                <a:t>Ciccarello</a:t>
              </a:r>
              <a:r>
                <a:rPr lang="en-US" sz="2000" cap="all" dirty="0"/>
                <a:t>, C. </a:t>
              </a:r>
              <a:r>
                <a:rPr lang="en-US" sz="2000" cap="all" dirty="0" err="1"/>
                <a:t>Gulec</a:t>
              </a:r>
              <a:r>
                <a:rPr lang="en-US" sz="2000" cap="all" dirty="0"/>
                <a:t>, C. </a:t>
              </a:r>
              <a:r>
                <a:rPr lang="en-US" sz="2000" cap="all" dirty="0" err="1"/>
                <a:t>Koutsoyannopoulos</a:t>
              </a:r>
              <a:r>
                <a:rPr lang="en-US" sz="2000" cap="all" dirty="0"/>
                <a:t>, W. </a:t>
              </a:r>
              <a:r>
                <a:rPr lang="en-US" sz="2000" cap="all" dirty="0" err="1"/>
                <a:t>Kilb</a:t>
              </a:r>
              <a:r>
                <a:rPr lang="en-US" sz="2000" cap="all" dirty="0"/>
                <a:t>, P. </a:t>
              </a:r>
              <a:r>
                <a:rPr lang="en-US" sz="2000" cap="all" dirty="0" err="1"/>
                <a:t>Schwalbach</a:t>
              </a:r>
              <a:r>
                <a:rPr lang="en-US" sz="2000" cap="all" dirty="0"/>
                <a:t>, J. </a:t>
              </a:r>
              <a:r>
                <a:rPr lang="en-US" sz="2000" cap="all" dirty="0" err="1"/>
                <a:t>Coadou</a:t>
              </a:r>
              <a:r>
                <a:rPr lang="en-US" sz="2000" cap="all" dirty="0"/>
                <a:t>, W. </a:t>
              </a:r>
              <a:r>
                <a:rPr lang="en-US" sz="2000" cap="all" dirty="0" err="1"/>
                <a:t>Koehne</a:t>
              </a:r>
              <a:r>
                <a:rPr lang="en-US" sz="2000" cap="all" dirty="0"/>
                <a:t>, W. </a:t>
              </a:r>
              <a:r>
                <a:rPr lang="en-US" sz="2000" cap="all" dirty="0" err="1"/>
                <a:t>Kahnmeyer</a:t>
              </a:r>
              <a:r>
                <a:rPr lang="en-US" sz="2000" cap="all" dirty="0"/>
                <a:t> and P. Szymanski</a:t>
              </a:r>
              <a:r>
                <a:rPr lang="en-US" sz="2000" dirty="0"/>
                <a:t>, “Verification of correctness and completeness of operators' declarations by EURATOM”, symposium IAEA, Vienna (2014) </a:t>
              </a:r>
            </a:p>
            <a:p>
              <a:pPr lvl="0"/>
              <a:r>
                <a:rPr lang="en-US" sz="2000" dirty="0" smtClean="0"/>
                <a:t>2- “Report </a:t>
              </a:r>
              <a:r>
                <a:rPr lang="en-US" sz="2000" dirty="0"/>
                <a:t>on the Implementation of </a:t>
              </a:r>
              <a:r>
                <a:rPr lang="en-US" sz="2000" dirty="0" err="1"/>
                <a:t>Euratom</a:t>
              </a:r>
              <a:r>
                <a:rPr lang="en-US" sz="2000" dirty="0"/>
                <a:t> Safeguards in 2013</a:t>
              </a:r>
              <a:r>
                <a:rPr lang="en-US" sz="2000" dirty="0" smtClean="0"/>
                <a:t>”</a:t>
              </a:r>
              <a:endParaRPr lang="en-US" sz="2000" dirty="0"/>
            </a:p>
          </p:txBody>
        </p:sp>
        <p:sp>
          <p:nvSpPr>
            <p:cNvPr id="24" name="Text Box 248"/>
            <p:cNvSpPr txBox="1">
              <a:spLocks noChangeArrowheads="1"/>
            </p:cNvSpPr>
            <p:nvPr/>
          </p:nvSpPr>
          <p:spPr bwMode="auto">
            <a:xfrm>
              <a:off x="642256" y="40212150"/>
              <a:ext cx="29208413" cy="71748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REFERENCES</a:t>
              </a:r>
              <a:endParaRPr lang="en-US" altLang="zh-CN" sz="3200" b="1" dirty="0">
                <a:solidFill>
                  <a:schemeClr val="bg1"/>
                </a:solidFill>
                <a:latin typeface="+mn-lt"/>
                <a:ea typeface="SimSun" pitchFamily="2" charset="-122"/>
                <a:cs typeface="Lucida Sans" pitchFamily="34" charset="0"/>
              </a:endParaRPr>
            </a:p>
          </p:txBody>
        </p:sp>
      </p:grpSp>
      <p:grpSp>
        <p:nvGrpSpPr>
          <p:cNvPr id="54" name="Groupe 53"/>
          <p:cNvGrpSpPr/>
          <p:nvPr/>
        </p:nvGrpSpPr>
        <p:grpSpPr>
          <a:xfrm>
            <a:off x="6978799" y="17861280"/>
            <a:ext cx="8173094" cy="6663809"/>
            <a:chOff x="-261507" y="-101283"/>
            <a:chExt cx="6454797" cy="2287120"/>
          </a:xfrm>
        </p:grpSpPr>
        <p:sp>
          <p:nvSpPr>
            <p:cNvPr id="55" name="Rectangle 54"/>
            <p:cNvSpPr/>
            <p:nvPr/>
          </p:nvSpPr>
          <p:spPr>
            <a:xfrm>
              <a:off x="-261507" y="439949"/>
              <a:ext cx="3008561" cy="1114548"/>
            </a:xfrm>
            <a:prstGeom prst="rect">
              <a:avLst/>
            </a:prstGeom>
            <a:no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hangingPunct="0">
                <a:spcAft>
                  <a:spcPts val="0"/>
                </a:spcAft>
              </a:pPr>
              <a:r>
                <a:rPr lang="en-GB" sz="1600" dirty="0">
                  <a:effectLst/>
                  <a:latin typeface="Times New Roman"/>
                  <a:ea typeface="Times New Roman"/>
                </a:rPr>
                <a:t> </a:t>
              </a:r>
              <a:endParaRPr lang="en-US" sz="1600" dirty="0">
                <a:effectLst/>
                <a:latin typeface="Times New Roman"/>
                <a:ea typeface="Times New Roman"/>
              </a:endParaRPr>
            </a:p>
            <a:p>
              <a:pPr hangingPunct="0">
                <a:spcAft>
                  <a:spcPts val="0"/>
                </a:spcAft>
              </a:pPr>
              <a:r>
                <a:rPr lang="en-GB" sz="1600" dirty="0">
                  <a:effectLst/>
                  <a:latin typeface="Times New Roman"/>
                  <a:ea typeface="Times New Roman"/>
                </a:rPr>
                <a:t> </a:t>
              </a:r>
              <a:endParaRPr lang="en-US" sz="1600" dirty="0">
                <a:effectLst/>
                <a:latin typeface="Times New Roman"/>
                <a:ea typeface="Times New Roman"/>
              </a:endParaRPr>
            </a:p>
            <a:p>
              <a:pPr algn="ctr" hangingPunct="0">
                <a:spcAft>
                  <a:spcPts val="0"/>
                </a:spcAft>
              </a:pPr>
              <a:r>
                <a:rPr lang="en-GB" sz="1600" dirty="0">
                  <a:effectLst/>
                  <a:latin typeface="Times New Roman"/>
                  <a:ea typeface="Times New Roman"/>
                </a:rPr>
                <a:t> </a:t>
              </a:r>
              <a:endParaRPr lang="en-US" sz="1600" dirty="0">
                <a:effectLst/>
                <a:latin typeface="Times New Roman"/>
                <a:ea typeface="Times New Roman"/>
              </a:endParaRPr>
            </a:p>
            <a:p>
              <a:pPr algn="ctr" hangingPunct="0">
                <a:spcAft>
                  <a:spcPts val="0"/>
                </a:spcAft>
              </a:pPr>
              <a:endParaRPr lang="en-GB" sz="1600" dirty="0" smtClean="0">
                <a:effectLst/>
                <a:latin typeface="Times New Roman"/>
                <a:ea typeface="Times New Roman"/>
              </a:endParaRPr>
            </a:p>
            <a:p>
              <a:pPr algn="ctr" hangingPunct="0">
                <a:spcAft>
                  <a:spcPts val="0"/>
                </a:spcAft>
              </a:pPr>
              <a:endParaRPr lang="en-GB" sz="1600" dirty="0" smtClean="0">
                <a:effectLst/>
                <a:latin typeface="Times New Roman"/>
                <a:ea typeface="Times New Roman"/>
              </a:endParaRPr>
            </a:p>
            <a:p>
              <a:pPr algn="ctr" hangingPunct="0">
                <a:spcAft>
                  <a:spcPts val="0"/>
                </a:spcAft>
              </a:pPr>
              <a:endParaRPr lang="en-GB" sz="1600" dirty="0">
                <a:latin typeface="Times New Roman"/>
                <a:ea typeface="Times New Roman"/>
              </a:endParaRPr>
            </a:p>
            <a:p>
              <a:pPr algn="ctr" hangingPunct="0">
                <a:spcAft>
                  <a:spcPts val="0"/>
                </a:spcAft>
              </a:pPr>
              <a:r>
                <a:rPr lang="en-GB" sz="1600" dirty="0" smtClean="0">
                  <a:effectLst/>
                  <a:latin typeface="Times New Roman"/>
                  <a:ea typeface="Times New Roman"/>
                </a:rPr>
                <a:t>Registrants</a:t>
              </a:r>
              <a:endParaRPr lang="en-US" sz="1600" dirty="0">
                <a:effectLst/>
                <a:latin typeface="Times New Roman"/>
                <a:ea typeface="Times New Roman"/>
              </a:endParaRPr>
            </a:p>
          </p:txBody>
        </p:sp>
        <p:sp>
          <p:nvSpPr>
            <p:cNvPr id="56" name="Rectangle 55"/>
            <p:cNvSpPr/>
            <p:nvPr/>
          </p:nvSpPr>
          <p:spPr>
            <a:xfrm>
              <a:off x="-131475" y="698711"/>
              <a:ext cx="911568" cy="384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hangingPunct="0">
                <a:spcAft>
                  <a:spcPts val="0"/>
                </a:spcAft>
              </a:pPr>
              <a:r>
                <a:rPr lang="en-GB" sz="1600">
                  <a:effectLst/>
                  <a:latin typeface="Times New Roman"/>
                  <a:ea typeface="Times New Roman"/>
                </a:rPr>
                <a:t>University</a:t>
              </a:r>
              <a:endParaRPr lang="en-US" sz="1600">
                <a:effectLst/>
                <a:latin typeface="Times New Roman"/>
                <a:ea typeface="Times New Roman"/>
              </a:endParaRPr>
            </a:p>
          </p:txBody>
        </p:sp>
        <p:sp>
          <p:nvSpPr>
            <p:cNvPr id="57" name="Rectangle 56"/>
            <p:cNvSpPr/>
            <p:nvPr/>
          </p:nvSpPr>
          <p:spPr>
            <a:xfrm>
              <a:off x="914341" y="698711"/>
              <a:ext cx="769714" cy="384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hangingPunct="0">
                <a:spcAft>
                  <a:spcPts val="0"/>
                </a:spcAft>
              </a:pPr>
              <a:r>
                <a:rPr lang="en-GB" sz="1600" dirty="0">
                  <a:effectLst/>
                  <a:latin typeface="Times New Roman"/>
                  <a:ea typeface="Times New Roman"/>
                </a:rPr>
                <a:t>Research institute</a:t>
              </a:r>
              <a:endParaRPr lang="en-US" sz="1600" dirty="0">
                <a:effectLst/>
                <a:latin typeface="Times New Roman"/>
                <a:ea typeface="Times New Roman"/>
              </a:endParaRPr>
            </a:p>
          </p:txBody>
        </p:sp>
        <p:sp>
          <p:nvSpPr>
            <p:cNvPr id="58" name="Rectangle 57"/>
            <p:cNvSpPr/>
            <p:nvPr/>
          </p:nvSpPr>
          <p:spPr>
            <a:xfrm>
              <a:off x="1761994" y="698712"/>
              <a:ext cx="922667" cy="384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hangingPunct="0">
                <a:spcAft>
                  <a:spcPts val="0"/>
                </a:spcAft>
              </a:pPr>
              <a:r>
                <a:rPr lang="en-GB" sz="1600">
                  <a:effectLst/>
                  <a:latin typeface="Times New Roman"/>
                  <a:ea typeface="Times New Roman"/>
                </a:rPr>
                <a:t>Companies</a:t>
              </a:r>
              <a:endParaRPr lang="en-US" sz="1600">
                <a:effectLst/>
                <a:latin typeface="Times New Roman"/>
                <a:ea typeface="Times New Roman"/>
              </a:endParaRPr>
            </a:p>
          </p:txBody>
        </p:sp>
        <p:sp>
          <p:nvSpPr>
            <p:cNvPr id="59" name="Rectangle 58"/>
            <p:cNvSpPr/>
            <p:nvPr/>
          </p:nvSpPr>
          <p:spPr>
            <a:xfrm>
              <a:off x="2916767" y="439949"/>
              <a:ext cx="1796868" cy="1114548"/>
            </a:xfrm>
            <a:prstGeom prst="rect">
              <a:avLst/>
            </a:prstGeom>
            <a:no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indent="810260" algn="ctr" hangingPunct="0">
                <a:spcAft>
                  <a:spcPts val="0"/>
                </a:spcAft>
              </a:pPr>
              <a:r>
                <a:rPr lang="en-GB" sz="1600">
                  <a:effectLst/>
                  <a:latin typeface="Times New Roman"/>
                  <a:ea typeface="Times New Roman"/>
                </a:rPr>
                <a:t> </a:t>
              </a:r>
              <a:endParaRPr lang="en-US" sz="1600">
                <a:effectLst/>
                <a:latin typeface="Times New Roman"/>
                <a:ea typeface="Times New Roman"/>
              </a:endParaRPr>
            </a:p>
          </p:txBody>
        </p:sp>
        <p:sp>
          <p:nvSpPr>
            <p:cNvPr id="60" name="Ellipse 59"/>
            <p:cNvSpPr/>
            <p:nvPr/>
          </p:nvSpPr>
          <p:spPr>
            <a:xfrm>
              <a:off x="5329385" y="770144"/>
              <a:ext cx="863905" cy="4105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hangingPunct="0">
                <a:spcAft>
                  <a:spcPts val="0"/>
                </a:spcAft>
              </a:pPr>
              <a:r>
                <a:rPr lang="en-GB" sz="1600" dirty="0">
                  <a:effectLst/>
                  <a:latin typeface="Times New Roman"/>
                  <a:ea typeface="Times New Roman"/>
                </a:rPr>
                <a:t>IAEA</a:t>
              </a:r>
              <a:endParaRPr lang="en-US" sz="1600" dirty="0">
                <a:effectLst/>
                <a:latin typeface="Times New Roman"/>
                <a:ea typeface="Times New Roman"/>
              </a:endParaRPr>
            </a:p>
          </p:txBody>
        </p:sp>
        <p:cxnSp>
          <p:nvCxnSpPr>
            <p:cNvPr id="61" name="Connecteur droit avec flèche 60"/>
            <p:cNvCxnSpPr/>
            <p:nvPr/>
          </p:nvCxnSpPr>
          <p:spPr>
            <a:xfrm>
              <a:off x="4872567" y="986366"/>
              <a:ext cx="45681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Flèche courbée vers le haut 61"/>
            <p:cNvSpPr/>
            <p:nvPr/>
          </p:nvSpPr>
          <p:spPr>
            <a:xfrm>
              <a:off x="1426634" y="1596842"/>
              <a:ext cx="1890683" cy="27093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a:p>
          </p:txBody>
        </p:sp>
        <p:sp>
          <p:nvSpPr>
            <p:cNvPr id="63" name="Flèche courbée vers le haut 62"/>
            <p:cNvSpPr/>
            <p:nvPr/>
          </p:nvSpPr>
          <p:spPr>
            <a:xfrm rot="10800000">
              <a:off x="1542625" y="127317"/>
              <a:ext cx="1830233" cy="31263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a:p>
          </p:txBody>
        </p:sp>
        <p:sp>
          <p:nvSpPr>
            <p:cNvPr id="64" name="Zone de texte 2"/>
            <p:cNvSpPr txBox="1">
              <a:spLocks noChangeArrowheads="1"/>
            </p:cNvSpPr>
            <p:nvPr/>
          </p:nvSpPr>
          <p:spPr bwMode="auto">
            <a:xfrm>
              <a:off x="1680876" y="-101283"/>
              <a:ext cx="2007568" cy="228600"/>
            </a:xfrm>
            <a:prstGeom prst="rect">
              <a:avLst/>
            </a:prstGeom>
            <a:noFill/>
            <a:ln w="9525">
              <a:noFill/>
              <a:miter lim="800000"/>
              <a:headEnd/>
              <a:tailEnd/>
            </a:ln>
          </p:spPr>
          <p:txBody>
            <a:bodyPr rot="0" vert="horz" wrap="square" lIns="91440" tIns="45720" rIns="91440" bIns="45720" anchor="t" anchorCtr="0">
              <a:noAutofit/>
            </a:bodyPr>
            <a:lstStyle/>
            <a:p>
              <a:pPr hangingPunct="0">
                <a:spcAft>
                  <a:spcPts val="0"/>
                </a:spcAft>
              </a:pPr>
              <a:r>
                <a:rPr lang="en-GB" sz="1600" dirty="0">
                  <a:effectLst/>
                  <a:latin typeface="Times New Roman"/>
                  <a:ea typeface="Times New Roman"/>
                </a:rPr>
                <a:t>Request information</a:t>
              </a:r>
              <a:endParaRPr lang="en-US" sz="1600" dirty="0">
                <a:effectLst/>
                <a:latin typeface="Times New Roman"/>
                <a:ea typeface="Times New Roman"/>
              </a:endParaRPr>
            </a:p>
          </p:txBody>
        </p:sp>
        <p:sp>
          <p:nvSpPr>
            <p:cNvPr id="65" name="Zone de texte 2"/>
            <p:cNvSpPr txBox="1">
              <a:spLocks noChangeArrowheads="1"/>
            </p:cNvSpPr>
            <p:nvPr/>
          </p:nvSpPr>
          <p:spPr bwMode="auto">
            <a:xfrm>
              <a:off x="1199593" y="1923462"/>
              <a:ext cx="2516296" cy="262375"/>
            </a:xfrm>
            <a:prstGeom prst="rect">
              <a:avLst/>
            </a:prstGeom>
            <a:noFill/>
            <a:ln w="9525">
              <a:noFill/>
              <a:miter lim="800000"/>
              <a:headEnd/>
              <a:tailEnd/>
            </a:ln>
          </p:spPr>
          <p:txBody>
            <a:bodyPr rot="0" vert="horz" wrap="square" lIns="91440" tIns="45720" rIns="91440" bIns="45720" anchor="t" anchorCtr="0">
              <a:noAutofit/>
            </a:bodyPr>
            <a:lstStyle/>
            <a:p>
              <a:pPr hangingPunct="0">
                <a:spcAft>
                  <a:spcPts val="0"/>
                </a:spcAft>
              </a:pPr>
              <a:r>
                <a:rPr lang="en-GB" sz="1600" dirty="0">
                  <a:effectLst/>
                  <a:latin typeface="Times New Roman"/>
                  <a:ea typeface="Times New Roman"/>
                </a:rPr>
                <a:t>Declaration information on PASTEL</a:t>
              </a:r>
              <a:endParaRPr lang="en-US" sz="1600" dirty="0">
                <a:effectLst/>
                <a:latin typeface="Times New Roman"/>
                <a:ea typeface="Times New Roman"/>
              </a:endParaRPr>
            </a:p>
          </p:txBody>
        </p:sp>
        <p:sp>
          <p:nvSpPr>
            <p:cNvPr id="66" name="Zone de texte 2"/>
            <p:cNvSpPr txBox="1">
              <a:spLocks noChangeArrowheads="1"/>
            </p:cNvSpPr>
            <p:nvPr/>
          </p:nvSpPr>
          <p:spPr bwMode="auto">
            <a:xfrm>
              <a:off x="4766653" y="1180802"/>
              <a:ext cx="953333" cy="747390"/>
            </a:xfrm>
            <a:prstGeom prst="rect">
              <a:avLst/>
            </a:prstGeom>
            <a:noFill/>
            <a:ln w="9525">
              <a:noFill/>
              <a:miter lim="800000"/>
              <a:headEnd/>
              <a:tailEnd/>
            </a:ln>
          </p:spPr>
          <p:txBody>
            <a:bodyPr rot="0" vert="horz" wrap="square" lIns="91440" tIns="45720" rIns="91440" bIns="45720" anchor="t" anchorCtr="0">
              <a:noAutofit/>
            </a:bodyPr>
            <a:lstStyle/>
            <a:p>
              <a:pPr hangingPunct="0">
                <a:spcAft>
                  <a:spcPts val="0"/>
                </a:spcAft>
              </a:pPr>
              <a:r>
                <a:rPr lang="en-US" sz="1600" dirty="0">
                  <a:effectLst/>
                  <a:latin typeface="Times New Roman"/>
                  <a:ea typeface="Times New Roman"/>
                </a:rPr>
                <a:t>French AP declaration compatible with PR1 </a:t>
              </a:r>
            </a:p>
          </p:txBody>
        </p:sp>
        <p:sp>
          <p:nvSpPr>
            <p:cNvPr id="67" name="Rectangle 66"/>
            <p:cNvSpPr/>
            <p:nvPr/>
          </p:nvSpPr>
          <p:spPr>
            <a:xfrm>
              <a:off x="3024504" y="770466"/>
              <a:ext cx="516891" cy="6261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hangingPunct="0">
                <a:spcAft>
                  <a:spcPts val="0"/>
                </a:spcAft>
              </a:pPr>
              <a:r>
                <a:rPr lang="en-GB" sz="1600">
                  <a:effectLst/>
                  <a:latin typeface="Times New Roman"/>
                  <a:ea typeface="Times New Roman"/>
                </a:rPr>
                <a:t>IRSN</a:t>
              </a:r>
              <a:endParaRPr lang="en-US" sz="1600">
                <a:effectLst/>
                <a:latin typeface="Times New Roman"/>
                <a:ea typeface="Times New Roman"/>
              </a:endParaRPr>
            </a:p>
          </p:txBody>
        </p:sp>
        <p:sp>
          <p:nvSpPr>
            <p:cNvPr id="68" name="Rectangle 67"/>
            <p:cNvSpPr/>
            <p:nvPr/>
          </p:nvSpPr>
          <p:spPr>
            <a:xfrm>
              <a:off x="4169833" y="770466"/>
              <a:ext cx="469900" cy="626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hangingPunct="0">
                <a:spcAft>
                  <a:spcPts val="0"/>
                </a:spcAft>
              </a:pPr>
              <a:r>
                <a:rPr lang="en-GB" sz="1600">
                  <a:effectLst/>
                  <a:latin typeface="Times New Roman"/>
                  <a:ea typeface="Times New Roman"/>
                </a:rPr>
                <a:t>CTE</a:t>
              </a:r>
              <a:endParaRPr lang="en-US" sz="1600">
                <a:effectLst/>
                <a:latin typeface="Times New Roman"/>
                <a:ea typeface="Times New Roman"/>
              </a:endParaRPr>
            </a:p>
          </p:txBody>
        </p:sp>
        <p:cxnSp>
          <p:nvCxnSpPr>
            <p:cNvPr id="69" name="Connecteur droit avec flèche 68"/>
            <p:cNvCxnSpPr/>
            <p:nvPr/>
          </p:nvCxnSpPr>
          <p:spPr>
            <a:xfrm>
              <a:off x="3606800" y="1037166"/>
              <a:ext cx="5207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0" name="Zone de texte 2"/>
            <p:cNvSpPr txBox="1">
              <a:spLocks noChangeArrowheads="1"/>
            </p:cNvSpPr>
            <p:nvPr/>
          </p:nvSpPr>
          <p:spPr bwMode="auto">
            <a:xfrm>
              <a:off x="3317317" y="525395"/>
              <a:ext cx="1087466" cy="247551"/>
            </a:xfrm>
            <a:prstGeom prst="rect">
              <a:avLst/>
            </a:prstGeom>
            <a:noFill/>
            <a:ln w="9525">
              <a:noFill/>
              <a:miter lim="800000"/>
              <a:headEnd/>
              <a:tailEnd/>
            </a:ln>
          </p:spPr>
          <p:txBody>
            <a:bodyPr rot="0" vert="horz" wrap="square" lIns="91440" tIns="45720" rIns="91440" bIns="45720" anchor="t" anchorCtr="0">
              <a:noAutofit/>
            </a:bodyPr>
            <a:lstStyle/>
            <a:p>
              <a:pPr algn="ctr" hangingPunct="0">
                <a:spcAft>
                  <a:spcPts val="0"/>
                </a:spcAft>
              </a:pPr>
              <a:r>
                <a:rPr lang="en-GB" sz="1600" dirty="0">
                  <a:effectLst/>
                  <a:latin typeface="Times New Roman"/>
                  <a:ea typeface="Times New Roman"/>
                </a:rPr>
                <a:t>Draft of the French AP </a:t>
              </a:r>
              <a:endParaRPr lang="en-US" sz="1600" dirty="0">
                <a:effectLst/>
                <a:latin typeface="Times New Roman"/>
                <a:ea typeface="Times New Roman"/>
              </a:endParaRPr>
            </a:p>
          </p:txBody>
        </p:sp>
        <p:cxnSp>
          <p:nvCxnSpPr>
            <p:cNvPr id="71" name="Connecteur droit avec flèche 70"/>
            <p:cNvCxnSpPr/>
            <p:nvPr/>
          </p:nvCxnSpPr>
          <p:spPr>
            <a:xfrm flipH="1">
              <a:off x="3581400" y="1206500"/>
              <a:ext cx="5162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Zone de texte 2"/>
            <p:cNvSpPr txBox="1">
              <a:spLocks noChangeArrowheads="1"/>
            </p:cNvSpPr>
            <p:nvPr/>
          </p:nvSpPr>
          <p:spPr bwMode="auto">
            <a:xfrm>
              <a:off x="3455458" y="1396576"/>
              <a:ext cx="823383" cy="179070"/>
            </a:xfrm>
            <a:prstGeom prst="rect">
              <a:avLst/>
            </a:prstGeom>
            <a:noFill/>
            <a:ln w="9525">
              <a:noFill/>
              <a:miter lim="800000"/>
              <a:headEnd/>
              <a:tailEnd/>
            </a:ln>
          </p:spPr>
          <p:txBody>
            <a:bodyPr rot="0" vert="horz" wrap="square" lIns="91440" tIns="45720" rIns="91440" bIns="45720" anchor="t" anchorCtr="0">
              <a:noAutofit/>
            </a:bodyPr>
            <a:lstStyle/>
            <a:p>
              <a:pPr algn="ctr" hangingPunct="0">
                <a:spcAft>
                  <a:spcPts val="0"/>
                </a:spcAft>
              </a:pPr>
              <a:r>
                <a:rPr lang="en-GB" sz="1600" dirty="0">
                  <a:effectLst/>
                  <a:latin typeface="Times New Roman"/>
                  <a:ea typeface="Times New Roman"/>
                </a:rPr>
                <a:t>Questions</a:t>
              </a:r>
              <a:endParaRPr lang="en-US" sz="1600" dirty="0">
                <a:effectLst/>
                <a:latin typeface="Times New Roman"/>
                <a:ea typeface="Times New Roman"/>
              </a:endParaRPr>
            </a:p>
          </p:txBody>
        </p:sp>
      </p:grpSp>
      <p:graphicFrame>
        <p:nvGraphicFramePr>
          <p:cNvPr id="73" name="Graphique 72"/>
          <p:cNvGraphicFramePr/>
          <p:nvPr>
            <p:extLst>
              <p:ext uri="{D42A27DB-BD31-4B8C-83A1-F6EECF244321}">
                <p14:modId xmlns:p14="http://schemas.microsoft.com/office/powerpoint/2010/main" val="967963561"/>
              </p:ext>
            </p:extLst>
          </p:nvPr>
        </p:nvGraphicFramePr>
        <p:xfrm>
          <a:off x="15426194" y="22559741"/>
          <a:ext cx="14369520" cy="7856446"/>
        </p:xfrm>
        <a:graphic>
          <a:graphicData uri="http://schemas.openxmlformats.org/drawingml/2006/chart">
            <c:chart xmlns:c="http://schemas.openxmlformats.org/drawingml/2006/chart" xmlns:r="http://schemas.openxmlformats.org/officeDocument/2006/relationships" r:id="rId2"/>
          </a:graphicData>
        </a:graphic>
      </p:graphicFrame>
      <p:grpSp>
        <p:nvGrpSpPr>
          <p:cNvPr id="77" name="Groupe 76"/>
          <p:cNvGrpSpPr/>
          <p:nvPr/>
        </p:nvGrpSpPr>
        <p:grpSpPr>
          <a:xfrm>
            <a:off x="15450669" y="7121409"/>
            <a:ext cx="14413473" cy="7723143"/>
            <a:chOff x="628783" y="23423056"/>
            <a:chExt cx="14413473" cy="9508327"/>
          </a:xfrm>
        </p:grpSpPr>
        <p:sp>
          <p:nvSpPr>
            <p:cNvPr id="78" name="Text Box 242"/>
            <p:cNvSpPr txBox="1">
              <a:spLocks noChangeArrowheads="1"/>
            </p:cNvSpPr>
            <p:nvPr/>
          </p:nvSpPr>
          <p:spPr bwMode="auto">
            <a:xfrm>
              <a:off x="628783" y="24405720"/>
              <a:ext cx="14400000" cy="8525663"/>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20000"/>
                </a:lnSpc>
              </a:pPr>
              <a:r>
                <a:rPr lang="en-US" altLang="ja-JP" sz="3600" b="1" dirty="0" smtClean="0">
                  <a:solidFill>
                    <a:schemeClr val="tx1">
                      <a:lumMod val="75000"/>
                      <a:lumOff val="25000"/>
                    </a:schemeClr>
                  </a:solidFill>
                  <a:latin typeface="+mn-lt"/>
                  <a:ea typeface="ＭＳ Ｐゴシック" charset="-128"/>
                </a:rPr>
                <a:t>DESIGN AND EGONOMICS IMPROVEMENT </a:t>
              </a:r>
              <a:endParaRPr lang="en-US" altLang="ja-JP" sz="3600" b="1" dirty="0">
                <a:solidFill>
                  <a:schemeClr val="tx1">
                    <a:lumMod val="75000"/>
                    <a:lumOff val="25000"/>
                  </a:schemeClr>
                </a:solidFill>
                <a:latin typeface="+mn-lt"/>
                <a:ea typeface="ＭＳ Ｐゴシック" charset="-128"/>
              </a:endParaRPr>
            </a:p>
            <a:p>
              <a:pPr marL="571500" indent="-571500" algn="just">
                <a:lnSpc>
                  <a:spcPct val="120000"/>
                </a:lnSpc>
                <a:buFont typeface="Arial" panose="020B0604020202020204" pitchFamily="34" charset="0"/>
                <a:buChar char="•"/>
              </a:pPr>
              <a:r>
                <a:rPr lang="en-US" sz="3600" dirty="0" smtClean="0">
                  <a:solidFill>
                    <a:schemeClr val="tx1">
                      <a:lumMod val="75000"/>
                      <a:lumOff val="25000"/>
                    </a:schemeClr>
                  </a:solidFill>
                  <a:latin typeface="+mn-lt"/>
                  <a:ea typeface="ＭＳ Ｐゴシック" charset="-128"/>
                </a:rPr>
                <a:t>To improve </a:t>
              </a:r>
              <a:r>
                <a:rPr lang="en-US" sz="3600" dirty="0">
                  <a:solidFill>
                    <a:schemeClr val="tx1">
                      <a:lumMod val="75000"/>
                      <a:lumOff val="25000"/>
                    </a:schemeClr>
                  </a:solidFill>
                  <a:latin typeface="+mn-lt"/>
                  <a:ea typeface="ＭＳ Ｐゴシック" charset="-128"/>
                </a:rPr>
                <a:t>accuracy of recurrent information for the INFCIRC290/add1 article </a:t>
              </a:r>
              <a:r>
                <a:rPr lang="en-US" sz="3600" dirty="0" smtClean="0">
                  <a:solidFill>
                    <a:schemeClr val="tx1">
                      <a:lumMod val="75000"/>
                      <a:lumOff val="25000"/>
                    </a:schemeClr>
                  </a:solidFill>
                  <a:latin typeface="+mn-lt"/>
                  <a:ea typeface="ＭＳ Ｐゴシック" charset="-128"/>
                </a:rPr>
                <a:t>2a.i)  and 2b. declaration</a:t>
              </a:r>
              <a:r>
                <a:rPr lang="en-US" sz="3600" dirty="0">
                  <a:solidFill>
                    <a:schemeClr val="tx1">
                      <a:lumMod val="75000"/>
                      <a:lumOff val="25000"/>
                    </a:schemeClr>
                  </a:solidFill>
                  <a:latin typeface="+mn-lt"/>
                  <a:ea typeface="ＭＳ Ｐゴシック" charset="-128"/>
                </a:rPr>
                <a:t>;</a:t>
              </a:r>
            </a:p>
            <a:p>
              <a:pPr marL="571500" indent="-571500" algn="just">
                <a:lnSpc>
                  <a:spcPct val="120000"/>
                </a:lnSpc>
                <a:buFont typeface="Arial" panose="020B0604020202020204" pitchFamily="34" charset="0"/>
                <a:buChar char="•"/>
              </a:pPr>
              <a:r>
                <a:rPr lang="en-US" sz="3600" dirty="0" smtClean="0">
                  <a:solidFill>
                    <a:schemeClr val="tx1">
                      <a:lumMod val="75000"/>
                      <a:lumOff val="25000"/>
                    </a:schemeClr>
                  </a:solidFill>
                  <a:latin typeface="+mn-lt"/>
                </a:rPr>
                <a:t>To upgrade </a:t>
              </a:r>
              <a:r>
                <a:rPr lang="en-US" sz="3600" dirty="0">
                  <a:solidFill>
                    <a:schemeClr val="tx1">
                      <a:lumMod val="75000"/>
                      <a:lumOff val="25000"/>
                    </a:schemeClr>
                  </a:solidFill>
                  <a:latin typeface="+mn-lt"/>
                </a:rPr>
                <a:t>the features </a:t>
              </a:r>
              <a:r>
                <a:rPr lang="en-US" sz="3600" dirty="0" smtClean="0">
                  <a:solidFill>
                    <a:schemeClr val="tx1">
                      <a:lumMod val="75000"/>
                      <a:lumOff val="25000"/>
                    </a:schemeClr>
                  </a:solidFill>
                  <a:latin typeface="+mn-lt"/>
                </a:rPr>
                <a:t>helping registrants </a:t>
              </a:r>
              <a:r>
                <a:rPr lang="en-US" sz="3600" dirty="0">
                  <a:solidFill>
                    <a:schemeClr val="tx1">
                      <a:lumMod val="75000"/>
                      <a:lumOff val="25000"/>
                    </a:schemeClr>
                  </a:solidFill>
                  <a:latin typeface="+mn-lt"/>
                </a:rPr>
                <a:t>to write </a:t>
              </a:r>
              <a:r>
                <a:rPr lang="en-US" sz="3600" dirty="0" smtClean="0">
                  <a:solidFill>
                    <a:schemeClr val="tx1">
                      <a:lumMod val="75000"/>
                      <a:lumOff val="25000"/>
                    </a:schemeClr>
                  </a:solidFill>
                  <a:latin typeface="+mn-lt"/>
                </a:rPr>
                <a:t>their declarations. </a:t>
              </a:r>
            </a:p>
            <a:p>
              <a:pPr marL="571500" indent="-571500" algn="just">
                <a:lnSpc>
                  <a:spcPct val="120000"/>
                </a:lnSpc>
                <a:buFont typeface="Arial" panose="020B0604020202020204" pitchFamily="34" charset="0"/>
                <a:buChar char="•"/>
              </a:pPr>
              <a:endParaRPr lang="en-US" sz="3600" dirty="0">
                <a:solidFill>
                  <a:schemeClr val="tx1">
                    <a:lumMod val="75000"/>
                    <a:lumOff val="25000"/>
                  </a:schemeClr>
                </a:solidFill>
                <a:latin typeface="+mn-lt"/>
              </a:endParaRPr>
            </a:p>
            <a:p>
              <a:pPr algn="just">
                <a:lnSpc>
                  <a:spcPct val="120000"/>
                </a:lnSpc>
              </a:pPr>
              <a:r>
                <a:rPr lang="en-US" altLang="ja-JP" sz="3600" b="1" dirty="0" smtClean="0">
                  <a:solidFill>
                    <a:schemeClr val="tx1">
                      <a:lumMod val="75000"/>
                      <a:lumOff val="25000"/>
                    </a:schemeClr>
                  </a:solidFill>
                  <a:latin typeface="+mn-lt"/>
                  <a:ea typeface="ＭＳ Ｐゴシック" charset="-128"/>
                </a:rPr>
                <a:t>SETTING UP AN OUTPUT COMPATIBLE WITH PR3</a:t>
              </a:r>
            </a:p>
            <a:p>
              <a:pPr marL="0" indent="0" algn="just">
                <a:lnSpc>
                  <a:spcPct val="120000"/>
                </a:lnSpc>
              </a:pPr>
              <a:r>
                <a:rPr lang="en-US" altLang="ja-JP" sz="3600" dirty="0" smtClean="0">
                  <a:solidFill>
                    <a:schemeClr val="tx1">
                      <a:lumMod val="75000"/>
                      <a:lumOff val="25000"/>
                    </a:schemeClr>
                  </a:solidFill>
                  <a:latin typeface="+mn-lt"/>
                  <a:ea typeface="ＭＳ Ｐゴシック" charset="-128"/>
                </a:rPr>
                <a:t>PASTEL generates currently two formats of declarations: excel and a .txt format compatible with PR1. In order to support IAEA in its mandate, IRSN is evaluating the possibility to generate documents compatible with PR3 or other document which answer to specific IAEA needs.</a:t>
              </a:r>
              <a:endParaRPr lang="en-US" altLang="ja-JP" sz="3600" dirty="0">
                <a:solidFill>
                  <a:schemeClr val="tx1">
                    <a:lumMod val="75000"/>
                    <a:lumOff val="25000"/>
                  </a:schemeClr>
                </a:solidFill>
                <a:latin typeface="+mn-lt"/>
                <a:ea typeface="ＭＳ Ｐゴシック" charset="-128"/>
              </a:endParaRPr>
            </a:p>
          </p:txBody>
        </p:sp>
        <p:sp>
          <p:nvSpPr>
            <p:cNvPr id="79" name="Text Box 248"/>
            <p:cNvSpPr txBox="1">
              <a:spLocks noChangeArrowheads="1"/>
            </p:cNvSpPr>
            <p:nvPr/>
          </p:nvSpPr>
          <p:spPr bwMode="auto">
            <a:xfrm>
              <a:off x="642256" y="23423056"/>
              <a:ext cx="14400000" cy="931025"/>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CHALLENGES</a:t>
              </a:r>
              <a:endParaRPr lang="en-US" altLang="zh-CN" sz="3200" b="1" dirty="0">
                <a:solidFill>
                  <a:schemeClr val="bg1"/>
                </a:solidFill>
                <a:latin typeface="+mn-lt"/>
                <a:ea typeface="SimSun" pitchFamily="2" charset="-122"/>
                <a:cs typeface="Lucida Sans" pitchFamily="34" charset="0"/>
              </a:endParaRPr>
            </a:p>
          </p:txBody>
        </p:sp>
      </p:grpSp>
      <p:graphicFrame>
        <p:nvGraphicFramePr>
          <p:cNvPr id="12" name="Tableau 11"/>
          <p:cNvGraphicFramePr>
            <a:graphicFrameLocks noGrp="1"/>
          </p:cNvGraphicFramePr>
          <p:nvPr>
            <p:extLst>
              <p:ext uri="{D42A27DB-BD31-4B8C-83A1-F6EECF244321}">
                <p14:modId xmlns:p14="http://schemas.microsoft.com/office/powerpoint/2010/main" val="458573058"/>
              </p:ext>
            </p:extLst>
          </p:nvPr>
        </p:nvGraphicFramePr>
        <p:xfrm>
          <a:off x="642256" y="19745188"/>
          <a:ext cx="6119655" cy="2506388"/>
        </p:xfrm>
        <a:graphic>
          <a:graphicData uri="http://schemas.openxmlformats.org/drawingml/2006/table">
            <a:tbl>
              <a:tblPr firstRow="1" firstCol="1" bandRow="1">
                <a:tableStyleId>{5C22544A-7EE6-4342-B048-85BDC9FD1C3A}</a:tableStyleId>
              </a:tblPr>
              <a:tblGrid>
                <a:gridCol w="1222447"/>
                <a:gridCol w="2626650"/>
                <a:gridCol w="2270558"/>
              </a:tblGrid>
              <a:tr h="967743">
                <a:tc>
                  <a:txBody>
                    <a:bodyPr/>
                    <a:lstStyle/>
                    <a:p>
                      <a:pPr indent="228600" algn="ctr"/>
                      <a:r>
                        <a:rPr lang="en-US" sz="3200" dirty="0">
                          <a:solidFill>
                            <a:sysClr val="windowText" lastClr="000000"/>
                          </a:solidFill>
                          <a:effectLst/>
                        </a:rPr>
                        <a:t> </a:t>
                      </a:r>
                      <a:endParaRPr lang="en-US" sz="3200" dirty="0">
                        <a:solidFill>
                          <a:sysClr val="windowText" lastClr="000000"/>
                        </a:solidFill>
                        <a:effectLst/>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28600" algn="ctr"/>
                      <a:r>
                        <a:rPr lang="en-US" sz="3200" b="0" dirty="0">
                          <a:solidFill>
                            <a:sysClr val="windowText" lastClr="000000"/>
                          </a:solidFill>
                          <a:effectLst/>
                        </a:rPr>
                        <a:t>EU NNWS </a:t>
                      </a:r>
                      <a:r>
                        <a:rPr lang="en-US" sz="3200" b="0" dirty="0" smtClean="0">
                          <a:solidFill>
                            <a:sysClr val="windowText" lastClr="000000"/>
                          </a:solidFill>
                          <a:effectLst/>
                        </a:rPr>
                        <a:t>declaration</a:t>
                      </a:r>
                      <a:r>
                        <a:rPr lang="en-US" sz="3200" b="0" baseline="30000" dirty="0" smtClean="0">
                          <a:solidFill>
                            <a:sysClr val="windowText" lastClr="000000"/>
                          </a:solidFill>
                          <a:effectLst/>
                        </a:rPr>
                        <a:t>2</a:t>
                      </a:r>
                      <a:endParaRPr lang="en-US" sz="3200" b="0" baseline="30000" dirty="0">
                        <a:solidFill>
                          <a:sysClr val="windowText" lastClr="000000"/>
                        </a:solidFill>
                        <a:effectLst/>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28600" algn="ctr"/>
                      <a:r>
                        <a:rPr lang="en-US" sz="3200" b="0" dirty="0">
                          <a:solidFill>
                            <a:sysClr val="windowText" lastClr="000000"/>
                          </a:solidFill>
                          <a:effectLst/>
                        </a:rPr>
                        <a:t>FRANCE declaration</a:t>
                      </a:r>
                      <a:endParaRPr lang="en-US" sz="3200" b="0" dirty="0">
                        <a:solidFill>
                          <a:sysClr val="windowText" lastClr="000000"/>
                        </a:solidFill>
                        <a:effectLst/>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5627">
                <a:tc>
                  <a:txBody>
                    <a:bodyPr/>
                    <a:lstStyle/>
                    <a:p>
                      <a:pPr indent="228600"/>
                      <a:r>
                        <a:rPr lang="en-US" sz="3200" b="0" dirty="0">
                          <a:solidFill>
                            <a:sysClr val="windowText" lastClr="000000"/>
                          </a:solidFill>
                          <a:effectLst/>
                        </a:rPr>
                        <a:t>2011</a:t>
                      </a:r>
                      <a:endParaRPr lang="en-US" sz="3200" b="0" dirty="0">
                        <a:solidFill>
                          <a:sysClr val="windowText" lastClr="000000"/>
                        </a:solidFill>
                        <a:effectLst/>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28600" algn="ctr"/>
                      <a:r>
                        <a:rPr lang="en-US" sz="3200" dirty="0">
                          <a:solidFill>
                            <a:sysClr val="windowText" lastClr="000000"/>
                          </a:solidFill>
                          <a:effectLst/>
                        </a:rPr>
                        <a:t>330</a:t>
                      </a:r>
                      <a:endParaRPr lang="en-US" sz="3200" dirty="0">
                        <a:solidFill>
                          <a:sysClr val="windowText" lastClr="000000"/>
                        </a:solidFill>
                        <a:effectLst/>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28600" algn="ctr"/>
                      <a:r>
                        <a:rPr lang="en-US" sz="3200" dirty="0" smtClean="0">
                          <a:solidFill>
                            <a:sysClr val="windowText" lastClr="000000"/>
                          </a:solidFill>
                          <a:effectLst/>
                        </a:rPr>
                        <a:t>630</a:t>
                      </a:r>
                      <a:endParaRPr lang="en-US" sz="3200" dirty="0">
                        <a:solidFill>
                          <a:sysClr val="windowText" lastClr="000000"/>
                        </a:solidFill>
                        <a:effectLst/>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3872">
                <a:tc>
                  <a:txBody>
                    <a:bodyPr/>
                    <a:lstStyle/>
                    <a:p>
                      <a:pPr indent="228600"/>
                      <a:r>
                        <a:rPr lang="en-US" sz="3200" b="0" dirty="0">
                          <a:solidFill>
                            <a:sysClr val="windowText" lastClr="000000"/>
                          </a:solidFill>
                          <a:effectLst/>
                        </a:rPr>
                        <a:t>2012</a:t>
                      </a:r>
                      <a:endParaRPr lang="en-US" sz="3200" b="0" dirty="0">
                        <a:solidFill>
                          <a:sysClr val="windowText" lastClr="000000"/>
                        </a:solidFill>
                        <a:effectLst/>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28600" algn="ctr"/>
                      <a:r>
                        <a:rPr lang="en-US" sz="3200">
                          <a:solidFill>
                            <a:sysClr val="windowText" lastClr="000000"/>
                          </a:solidFill>
                          <a:effectLst/>
                        </a:rPr>
                        <a:t>328</a:t>
                      </a:r>
                      <a:endParaRPr lang="en-US" sz="3200">
                        <a:solidFill>
                          <a:sysClr val="windowText" lastClr="000000"/>
                        </a:solidFill>
                        <a:effectLst/>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28600" algn="ctr"/>
                      <a:r>
                        <a:rPr lang="en-US" sz="3200" dirty="0" smtClean="0">
                          <a:solidFill>
                            <a:sysClr val="windowText" lastClr="000000"/>
                          </a:solidFill>
                          <a:effectLst/>
                        </a:rPr>
                        <a:t>658</a:t>
                      </a:r>
                      <a:endParaRPr lang="en-US" sz="3200" dirty="0">
                        <a:solidFill>
                          <a:sysClr val="windowText" lastClr="000000"/>
                        </a:solidFill>
                        <a:effectLst/>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7721">
                <a:tc>
                  <a:txBody>
                    <a:bodyPr/>
                    <a:lstStyle/>
                    <a:p>
                      <a:pPr indent="228600"/>
                      <a:r>
                        <a:rPr lang="en-US" sz="3200" b="0" dirty="0">
                          <a:solidFill>
                            <a:sysClr val="windowText" lastClr="000000"/>
                          </a:solidFill>
                          <a:effectLst/>
                        </a:rPr>
                        <a:t>2013</a:t>
                      </a:r>
                      <a:endParaRPr lang="en-US" sz="3200" b="0" dirty="0">
                        <a:solidFill>
                          <a:sysClr val="windowText" lastClr="000000"/>
                        </a:solidFill>
                        <a:effectLst/>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28600" algn="ctr"/>
                      <a:r>
                        <a:rPr lang="en-US" sz="3200">
                          <a:solidFill>
                            <a:sysClr val="windowText" lastClr="000000"/>
                          </a:solidFill>
                          <a:effectLst/>
                        </a:rPr>
                        <a:t>381</a:t>
                      </a:r>
                      <a:endParaRPr lang="en-US" sz="3200">
                        <a:solidFill>
                          <a:sysClr val="windowText" lastClr="000000"/>
                        </a:solidFill>
                        <a:effectLst/>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28600" algn="ctr"/>
                      <a:r>
                        <a:rPr lang="en-US" sz="3200" dirty="0" smtClean="0">
                          <a:solidFill>
                            <a:sysClr val="windowText" lastClr="000000"/>
                          </a:solidFill>
                          <a:effectLst/>
                        </a:rPr>
                        <a:t>694</a:t>
                      </a:r>
                      <a:endParaRPr lang="en-US" sz="3200" dirty="0">
                        <a:solidFill>
                          <a:sysClr val="windowText" lastClr="000000"/>
                        </a:solidFill>
                        <a:effectLst/>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0" name="TextBox 12"/>
          <p:cNvSpPr txBox="1"/>
          <p:nvPr/>
        </p:nvSpPr>
        <p:spPr>
          <a:xfrm>
            <a:off x="703146" y="24164986"/>
            <a:ext cx="14278220" cy="1754326"/>
          </a:xfrm>
          <a:prstGeom prst="rect">
            <a:avLst/>
          </a:prstGeom>
          <a:noFill/>
        </p:spPr>
        <p:txBody>
          <a:bodyPr wrap="square" rtlCol="0">
            <a:spAutoFit/>
          </a:bodyPr>
          <a:lstStyle/>
          <a:p>
            <a:r>
              <a:rPr lang="en-US" sz="3600" i="1" dirty="0" smtClean="0"/>
              <a:t>On the left: Comparison between lines registered to IAEA since 2011 to 2013 by EURATOM and France. On the right: French process to generate declaration</a:t>
            </a:r>
            <a:endParaRPr lang="en-US" sz="3600" i="1" dirty="0"/>
          </a:p>
        </p:txBody>
      </p:sp>
    </p:spTree>
    <p:extLst>
      <p:ext uri="{BB962C8B-B14F-4D97-AF65-F5344CB8AC3E}">
        <p14:creationId xmlns:p14="http://schemas.microsoft.com/office/powerpoint/2010/main" val="3331785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3729</TotalTime>
  <Words>752</Words>
  <Application>Microsoft Office PowerPoint</Application>
  <PresentationFormat>Personnalisé</PresentationFormat>
  <Paragraphs>86</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Office Theme</vt:lpstr>
      <vt:lpstr>Présentation PowerPoint</vt:lpstr>
    </vt:vector>
  </TitlesOfParts>
  <Company>IAEA-SG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FUKUYAMA, Yukiko</dc:creator>
  <cp:lastModifiedBy>MILLOT Lucie</cp:lastModifiedBy>
  <cp:revision>182</cp:revision>
  <dcterms:created xsi:type="dcterms:W3CDTF">2018-07-03T09:22:24Z</dcterms:created>
  <dcterms:modified xsi:type="dcterms:W3CDTF">2018-09-28T15:19:08Z</dcterms:modified>
</cp:coreProperties>
</file>