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18" d="100"/>
          <a:sy n="18" d="100"/>
        </p:scale>
        <p:origin x="2238" y="120"/>
      </p:cViewPr>
      <p:guideLst/>
    </p:cSldViewPr>
  </p:slideViewPr>
  <p:notesTextViewPr>
    <p:cViewPr>
      <p:scale>
        <a:sx n="1" d="1"/>
        <a:sy n="1" d="1"/>
      </p:scale>
      <p:origin x="0" y="0"/>
    </p:cViewPr>
  </p:notesTextViewPr>
  <p:notesViewPr>
    <p:cSldViewPr snapToGrid="0">
      <p:cViewPr varScale="1">
        <p:scale>
          <a:sx n="86" d="100"/>
          <a:sy n="86" d="100"/>
        </p:scale>
        <p:origin x="2952" y="4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94BB3EFE-7D90-4879-8F52-656843B690E3}" type="datetimeFigureOut">
              <a:rPr lang="en-GB" smtClean="0"/>
              <a:t>26/09/2018</a:t>
            </a:fld>
            <a:endParaRPr lang="en-GB"/>
          </a:p>
        </p:txBody>
      </p:sp>
      <p:sp>
        <p:nvSpPr>
          <p:cNvPr id="4" name="Slide Image Placeholder 3"/>
          <p:cNvSpPr>
            <a:spLocks noGrp="1" noRot="1" noChangeAspect="1"/>
          </p:cNvSpPr>
          <p:nvPr>
            <p:ph type="sldImg" idx="2"/>
          </p:nvPr>
        </p:nvSpPr>
        <p:spPr>
          <a:xfrm>
            <a:off x="2249488" y="1252538"/>
            <a:ext cx="2390775"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EC71553D-66E0-4A9D-BB30-BEAF53DF054F}" type="slidenum">
              <a:rPr lang="en-GB" smtClean="0"/>
              <a:t>‹#›</a:t>
            </a:fld>
            <a:endParaRPr lang="en-GB"/>
          </a:p>
        </p:txBody>
      </p:sp>
    </p:spTree>
    <p:extLst>
      <p:ext uri="{BB962C8B-B14F-4D97-AF65-F5344CB8AC3E}">
        <p14:creationId xmlns:p14="http://schemas.microsoft.com/office/powerpoint/2010/main" val="135932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71553D-66E0-4A9D-BB30-BEAF53DF054F}" type="slidenum">
              <a:rPr lang="en-GB" smtClean="0"/>
              <a:t>1</a:t>
            </a:fld>
            <a:endParaRPr lang="en-GB"/>
          </a:p>
        </p:txBody>
      </p:sp>
    </p:spTree>
    <p:extLst>
      <p:ext uri="{BB962C8B-B14F-4D97-AF65-F5344CB8AC3E}">
        <p14:creationId xmlns:p14="http://schemas.microsoft.com/office/powerpoint/2010/main" val="234676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9/26/2018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61975E-8BB0-4FF4-941E-813520EE17D3}"/>
              </a:ext>
            </a:extLst>
          </p:cNvPr>
          <p:cNvSpPr/>
          <p:nvPr/>
        </p:nvSpPr>
        <p:spPr>
          <a:xfrm>
            <a:off x="642256" y="24042736"/>
            <a:ext cx="14400000" cy="6401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0" y="-68002"/>
            <a:ext cx="30275212" cy="5578515"/>
          </a:xfrm>
          <a:prstGeom prst="rect">
            <a:avLst/>
          </a:prstGeom>
          <a:solidFill>
            <a:schemeClr val="tx2"/>
          </a:solidFill>
        </p:spPr>
        <p:txBody>
          <a:bodyPr wrap="square" rtlCol="0">
            <a:spAutoFit/>
          </a:bodyPr>
          <a:lstStyle/>
          <a:p>
            <a:pPr algn="ctr">
              <a:lnSpc>
                <a:spcPct val="150000"/>
              </a:lnSpc>
            </a:pPr>
            <a:r>
              <a:rPr lang="en-GB" sz="9600" b="1" dirty="0">
                <a:solidFill>
                  <a:schemeClr val="bg1"/>
                </a:solidFill>
              </a:rPr>
              <a:t>MUON IMAGING FOR SAFEGUARDS APPLICATION</a:t>
            </a:r>
            <a:endParaRPr lang="en-US" sz="23900" b="1" dirty="0">
              <a:solidFill>
                <a:schemeClr val="bg1"/>
              </a:solidFill>
            </a:endParaRPr>
          </a:p>
          <a:p>
            <a:pPr algn="ctr">
              <a:lnSpc>
                <a:spcPts val="6000"/>
              </a:lnSpc>
            </a:pPr>
            <a:r>
              <a:rPr lang="en-US" sz="6000" dirty="0">
                <a:solidFill>
                  <a:schemeClr val="bg1"/>
                </a:solidFill>
              </a:rPr>
              <a:t>G.L. YANG</a:t>
            </a:r>
            <a:r>
              <a:rPr lang="en-GB" sz="6000" baseline="30000" dirty="0">
                <a:solidFill>
                  <a:schemeClr val="bg1"/>
                </a:solidFill>
              </a:rPr>
              <a:t>1</a:t>
            </a:r>
            <a:r>
              <a:rPr lang="en-US" sz="6000" dirty="0">
                <a:solidFill>
                  <a:schemeClr val="bg1"/>
                </a:solidFill>
              </a:rPr>
              <a:t>, A. CLARKSON</a:t>
            </a:r>
            <a:r>
              <a:rPr lang="en-GB" sz="6000" baseline="30000" dirty="0">
                <a:solidFill>
                  <a:schemeClr val="bg1"/>
                </a:solidFill>
              </a:rPr>
              <a:t> 1</a:t>
            </a:r>
            <a:r>
              <a:rPr lang="en-US" sz="6000" dirty="0">
                <a:solidFill>
                  <a:schemeClr val="bg1"/>
                </a:solidFill>
              </a:rPr>
              <a:t>, R. KAISER</a:t>
            </a:r>
            <a:r>
              <a:rPr lang="en-GB" sz="6000" baseline="30000" dirty="0">
                <a:solidFill>
                  <a:schemeClr val="bg1"/>
                </a:solidFill>
              </a:rPr>
              <a:t> 1</a:t>
            </a:r>
            <a:r>
              <a:rPr lang="en-US" sz="6000" dirty="0">
                <a:solidFill>
                  <a:schemeClr val="bg1"/>
                </a:solidFill>
              </a:rPr>
              <a:t>, D. MAHON</a:t>
            </a:r>
            <a:r>
              <a:rPr lang="en-GB" sz="6000" baseline="30000" dirty="0">
                <a:solidFill>
                  <a:schemeClr val="bg1"/>
                </a:solidFill>
              </a:rPr>
              <a:t> 1</a:t>
            </a:r>
            <a:r>
              <a:rPr lang="en-US" sz="6000" dirty="0">
                <a:solidFill>
                  <a:schemeClr val="bg1"/>
                </a:solidFill>
              </a:rPr>
              <a:t>, S. GARDNER</a:t>
            </a:r>
            <a:r>
              <a:rPr lang="en-GB" sz="6000" baseline="30000" dirty="0">
                <a:solidFill>
                  <a:schemeClr val="bg1"/>
                </a:solidFill>
              </a:rPr>
              <a:t> 1 </a:t>
            </a:r>
          </a:p>
          <a:p>
            <a:pPr algn="ctr">
              <a:lnSpc>
                <a:spcPts val="6000"/>
              </a:lnSpc>
            </a:pPr>
            <a:r>
              <a:rPr lang="en-US" sz="6000" dirty="0">
                <a:solidFill>
                  <a:schemeClr val="bg1"/>
                </a:solidFill>
              </a:rPr>
              <a:t>M. RYAN</a:t>
            </a:r>
            <a:r>
              <a:rPr lang="en-GB" sz="6000" baseline="30000" dirty="0">
                <a:solidFill>
                  <a:schemeClr val="bg1"/>
                </a:solidFill>
              </a:rPr>
              <a:t> 1 </a:t>
            </a:r>
            <a:endParaRPr lang="en-US" sz="6000" dirty="0">
              <a:solidFill>
                <a:schemeClr val="bg1"/>
              </a:solidFill>
            </a:endParaRPr>
          </a:p>
          <a:p>
            <a:pPr algn="ctr">
              <a:lnSpc>
                <a:spcPts val="6914"/>
              </a:lnSpc>
            </a:pPr>
            <a:r>
              <a:rPr lang="en-GB" sz="6000" baseline="30000" dirty="0">
                <a:solidFill>
                  <a:schemeClr val="bg1"/>
                </a:solidFill>
              </a:rPr>
              <a:t> 1</a:t>
            </a:r>
            <a:r>
              <a:rPr lang="en-US" sz="6000" dirty="0">
                <a:solidFill>
                  <a:schemeClr val="bg1"/>
                </a:solidFill>
              </a:rPr>
              <a:t> University of Glasgow and Lynkeos Technology Ltd., </a:t>
            </a:r>
            <a:r>
              <a:rPr lang="en-GB" sz="6000" baseline="30000" dirty="0">
                <a:solidFill>
                  <a:schemeClr val="bg1"/>
                </a:solidFill>
              </a:rPr>
              <a:t>2 </a:t>
            </a:r>
            <a:r>
              <a:rPr lang="en-US" sz="6000" dirty="0">
                <a:solidFill>
                  <a:schemeClr val="bg1"/>
                </a:solidFill>
              </a:rPr>
              <a:t>National Nuclear Laboratory</a:t>
            </a:r>
          </a:p>
          <a:p>
            <a:pPr algn="ctr">
              <a:lnSpc>
                <a:spcPts val="6914"/>
              </a:lnSpc>
            </a:pPr>
            <a:r>
              <a:rPr lang="en-US" sz="5400" dirty="0">
                <a:solidFill>
                  <a:schemeClr val="bg1"/>
                </a:solidFill>
              </a:rPr>
              <a:t>guangliang.yang@glasgow.ac.uk</a:t>
            </a:r>
            <a:endParaRPr lang="en-US" sz="6600" b="1" dirty="0">
              <a:solidFill>
                <a:schemeClr val="bg1"/>
              </a:solidFill>
            </a:endParaRPr>
          </a:p>
        </p:txBody>
      </p:sp>
      <p:sp>
        <p:nvSpPr>
          <p:cNvPr id="14" name="Text Box 242"/>
          <p:cNvSpPr txBox="1">
            <a:spLocks noChangeArrowheads="1"/>
          </p:cNvSpPr>
          <p:nvPr/>
        </p:nvSpPr>
        <p:spPr bwMode="auto">
          <a:xfrm>
            <a:off x="642256" y="7919571"/>
            <a:ext cx="14400000" cy="5551071"/>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ja-JP" sz="3600" dirty="0">
                <a:solidFill>
                  <a:schemeClr val="tx1">
                    <a:lumMod val="75000"/>
                    <a:lumOff val="25000"/>
                  </a:schemeClr>
                </a:solidFill>
                <a:latin typeface="+mn-lt"/>
                <a:ea typeface="ＭＳ Ｐゴシック" charset="-128"/>
              </a:rPr>
              <a:t> Due to the high penetrating power of muons, muon imaging can be used to image large and dense objects where other techniques such as x-ray imaging often fail. </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There are several ways muons may interact with matter which can be used for imaging, these include: multiple scattering, energy loss and production of secondary particles, and beam intensity loss (absorption). </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 Muon multiple scattering imaging and muon absorption imaging can both be used for safeguards applications.</a:t>
            </a:r>
            <a:endParaRPr lang="en-US" altLang="ja-JP" sz="36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642256" y="7136224"/>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25" name="Text Box 248"/>
          <p:cNvSpPr txBox="1">
            <a:spLocks noChangeArrowheads="1"/>
          </p:cNvSpPr>
          <p:nvPr/>
        </p:nvSpPr>
        <p:spPr bwMode="auto">
          <a:xfrm>
            <a:off x="15737906" y="15050668"/>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587490" y="14594692"/>
            <a:ext cx="14400000" cy="2686889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Muons are </a:t>
            </a:r>
            <a:r>
              <a:rPr lang="en-GB" altLang="ja-JP" sz="3600" dirty="0">
                <a:solidFill>
                  <a:schemeClr val="tx1">
                    <a:lumMod val="75000"/>
                    <a:lumOff val="25000"/>
                  </a:schemeClr>
                </a:solidFill>
                <a:latin typeface="+mn-lt"/>
                <a:ea typeface="ＭＳ Ｐゴシック" charset="-128"/>
              </a:rPr>
              <a:t>relatively large elementary particles and travel at relativistic speeds, can penetrate tens of meters into rocks and other matter before attenuating as a result of absorption or deflection by other atoms.</a:t>
            </a: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Cosmic ray muons occur naturally and they are ubiquitous, cost-free and health-and-safety neutral.</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Muon multiple scattering imaging utilizes the charged particle multiple scattering effect in matter to reconstruct object images. The total effect of muon multiple scattering can be described by the muon scattering angle and displacement, where the muon scattering angle is the angle between the incoming muon vector and the outgoing muon vector,  and the scattering displacement is the difference between the outgoing muon striking position and the expected striking position by extending the incoming muon tracks. </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Muon absorption imaging uses information of the muon beam intensity attenuation along a muon beam path to do the image reconstruction. In order to get the muon attenuation value, the muon source intensity has to be known. In the case of the cosmic ray muon, the open sky muon spectrum has to be known. </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Both muon absorption and multiple scattering imaging techniques use  particle tracking detectors to measure a trajectory for every muon. At least a pair of tracking detectors are needed for the muon absorption imaging technique, and two pairs of tracking detectors located on the opposite sites of the objects are needed for the muon multiple scattering imaging. An additional pair of detectors located on the opposite side of the first pair of detectors for a muon absorption imaging system can provide additional information about the muon source, which is very helpful in some situations. </a:t>
            </a: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Both the muon multiple scattering and absorption imaging can be seen as solving an inverse Radon transform or a linear system of equations. </a:t>
            </a: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endParaRPr lang="en-GB"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GB" altLang="ja-JP" sz="3600" dirty="0">
                <a:solidFill>
                  <a:schemeClr val="tx1">
                    <a:lumMod val="75000"/>
                    <a:lumOff val="25000"/>
                  </a:schemeClr>
                </a:solidFill>
                <a:latin typeface="+mn-lt"/>
                <a:ea typeface="ＭＳ Ｐゴシック" charset="-128"/>
              </a:rPr>
              <a:t>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         </a:t>
            </a:r>
          </a:p>
        </p:txBody>
      </p:sp>
      <p:sp>
        <p:nvSpPr>
          <p:cNvPr id="27" name="Text Box 248"/>
          <p:cNvSpPr txBox="1">
            <a:spLocks noChangeArrowheads="1"/>
          </p:cNvSpPr>
          <p:nvPr/>
        </p:nvSpPr>
        <p:spPr bwMode="auto">
          <a:xfrm>
            <a:off x="642256" y="13808802"/>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INTRODUCTION</a:t>
            </a:r>
            <a:endParaRPr lang="en-US" altLang="zh-CN" sz="3200" b="1" dirty="0">
              <a:solidFill>
                <a:schemeClr val="bg1"/>
              </a:solidFill>
              <a:latin typeface="+mn-lt"/>
              <a:ea typeface="SimSun" pitchFamily="2" charset="-122"/>
              <a:cs typeface="Lucida Sans" pitchFamily="34" charset="0"/>
            </a:endParaRPr>
          </a:p>
        </p:txBody>
      </p:sp>
      <p:sp>
        <p:nvSpPr>
          <p:cNvPr id="34" name="Text Box 242"/>
          <p:cNvSpPr txBox="1">
            <a:spLocks noChangeArrowheads="1"/>
          </p:cNvSpPr>
          <p:nvPr/>
        </p:nvSpPr>
        <p:spPr bwMode="auto">
          <a:xfrm>
            <a:off x="15705137" y="34091345"/>
            <a:ext cx="14096100" cy="4886274"/>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ja-JP" sz="3600" dirty="0">
                <a:solidFill>
                  <a:schemeClr val="tx1">
                    <a:lumMod val="75000"/>
                    <a:lumOff val="25000"/>
                  </a:schemeClr>
                </a:solidFill>
                <a:latin typeface="+mn-lt"/>
                <a:ea typeface="ＭＳ Ｐゴシック" charset="-128"/>
              </a:rPr>
              <a:t>The capability of  muon absorption and multiple scattering imaging was demonstrated by a Geant4 simulation. It is obvious that these muon imaging techniques can be used to image the contents of heavily shielded nuclear spent fuel casks</a:t>
            </a:r>
            <a:r>
              <a:rPr lang="en-US" altLang="ja-JP" sz="3600" dirty="0">
                <a:solidFill>
                  <a:schemeClr val="tx1">
                    <a:lumMod val="75000"/>
                    <a:lumOff val="25000"/>
                  </a:schemeClr>
                </a:solidFill>
                <a:latin typeface="+mn-lt"/>
                <a:ea typeface="ＭＳ Ｐゴシック" charset="-128"/>
              </a:rPr>
              <a:t>.</a:t>
            </a:r>
          </a:p>
          <a:p>
            <a:pPr algn="just">
              <a:lnSpc>
                <a:spcPct val="120000"/>
              </a:lnSpc>
              <a:buFontTx/>
              <a:buChar char="•"/>
            </a:pPr>
            <a:endParaRPr lang="en-US" altLang="ja-JP" sz="3600" dirty="0">
              <a:solidFill>
                <a:schemeClr val="tx1">
                  <a:lumMod val="75000"/>
                  <a:lumOff val="25000"/>
                </a:schemeClr>
              </a:solidFill>
              <a:latin typeface="+mn-lt"/>
              <a:ea typeface="ＭＳ Ｐゴシック" charset="-128"/>
            </a:endParaRP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However, this technique still needs to be demonstrated experimentally to demonstrate its full capability. </a:t>
            </a:r>
          </a:p>
        </p:txBody>
      </p:sp>
      <p:sp>
        <p:nvSpPr>
          <p:cNvPr id="35" name="Text Box 248"/>
          <p:cNvSpPr txBox="1">
            <a:spLocks noChangeArrowheads="1"/>
          </p:cNvSpPr>
          <p:nvPr/>
        </p:nvSpPr>
        <p:spPr bwMode="auto">
          <a:xfrm>
            <a:off x="15729856" y="33287839"/>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8" name="TextBox 37"/>
          <p:cNvSpPr txBox="1"/>
          <p:nvPr/>
        </p:nvSpPr>
        <p:spPr>
          <a:xfrm>
            <a:off x="1222526" y="41372359"/>
            <a:ext cx="13020616" cy="584775"/>
          </a:xfrm>
          <a:prstGeom prst="rect">
            <a:avLst/>
          </a:prstGeom>
          <a:noFill/>
        </p:spPr>
        <p:txBody>
          <a:bodyPr wrap="none" rtlCol="0">
            <a:spAutoFit/>
          </a:bodyPr>
          <a:lstStyle/>
          <a:p>
            <a:r>
              <a:rPr lang="en-US" sz="3200" i="1" dirty="0"/>
              <a:t>Muon imaging data can be rearranged into  the Radon transform data format</a:t>
            </a: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a:solidFill>
                  <a:schemeClr val="bg1"/>
                </a:solidFill>
              </a:rPr>
              <a:t>ID: 179 </a:t>
            </a:r>
          </a:p>
        </p:txBody>
      </p:sp>
      <p:sp>
        <p:nvSpPr>
          <p:cNvPr id="23" name="Text Box 242"/>
          <p:cNvSpPr txBox="1">
            <a:spLocks noChangeArrowheads="1"/>
          </p:cNvSpPr>
          <p:nvPr/>
        </p:nvSpPr>
        <p:spPr bwMode="auto">
          <a:xfrm>
            <a:off x="15689119" y="39810255"/>
            <a:ext cx="14096100" cy="2227085"/>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GB" altLang="ja-JP" sz="3600" dirty="0">
                <a:solidFill>
                  <a:schemeClr val="tx1">
                    <a:lumMod val="75000"/>
                    <a:lumOff val="25000"/>
                  </a:schemeClr>
                </a:solidFill>
                <a:latin typeface="+mn-lt"/>
                <a:ea typeface="ＭＳ Ｐゴシック" charset="-128"/>
              </a:rPr>
              <a:t>This work was partially supported by the EPSRC and STFC Impact Accelerator Accounts at the University of Glasgow and by </a:t>
            </a:r>
            <a:r>
              <a:rPr lang="en-GB" altLang="ja-JP" sz="3600" dirty="0" err="1">
                <a:solidFill>
                  <a:schemeClr val="tx1">
                    <a:lumMod val="75000"/>
                    <a:lumOff val="25000"/>
                  </a:schemeClr>
                </a:solidFill>
                <a:latin typeface="+mn-lt"/>
                <a:ea typeface="ＭＳ Ｐゴシック" charset="-128"/>
              </a:rPr>
              <a:t>Lynkeos</a:t>
            </a:r>
            <a:r>
              <a:rPr lang="en-GB" altLang="ja-JP" sz="3600" dirty="0">
                <a:solidFill>
                  <a:schemeClr val="tx1">
                    <a:lumMod val="75000"/>
                    <a:lumOff val="25000"/>
                  </a:schemeClr>
                </a:solidFill>
                <a:latin typeface="+mn-lt"/>
                <a:ea typeface="ＭＳ Ｐゴシック" charset="-128"/>
              </a:rPr>
              <a:t> Technology Ltd. </a:t>
            </a:r>
            <a:endParaRPr lang="en-US" altLang="ja-JP" sz="3600" dirty="0">
              <a:solidFill>
                <a:schemeClr val="tx1">
                  <a:lumMod val="75000"/>
                  <a:lumOff val="25000"/>
                </a:schemeClr>
              </a:solidFill>
              <a:latin typeface="+mn-lt"/>
              <a:ea typeface="ＭＳ Ｐゴシック" charset="-128"/>
            </a:endParaRPr>
          </a:p>
        </p:txBody>
      </p:sp>
      <p:sp>
        <p:nvSpPr>
          <p:cNvPr id="24" name="Text Box 248"/>
          <p:cNvSpPr txBox="1">
            <a:spLocks noChangeArrowheads="1"/>
          </p:cNvSpPr>
          <p:nvPr/>
        </p:nvSpPr>
        <p:spPr bwMode="auto">
          <a:xfrm>
            <a:off x="15705137" y="39024041"/>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ACKNOWLEDGEMENTS / REFERENCES</a:t>
            </a:r>
            <a:endParaRPr lang="en-US" altLang="zh-CN" sz="3200" b="1" dirty="0">
              <a:solidFill>
                <a:schemeClr val="bg1"/>
              </a:solidFill>
              <a:latin typeface="+mn-lt"/>
              <a:ea typeface="SimSun" pitchFamily="2" charset="-122"/>
              <a:cs typeface="Lucida Sans" pitchFamily="34" charset="0"/>
            </a:endParaRPr>
          </a:p>
        </p:txBody>
      </p:sp>
      <p:sp>
        <p:nvSpPr>
          <p:cNvPr id="80" name="Text Box 248">
            <a:extLst>
              <a:ext uri="{FF2B5EF4-FFF2-40B4-BE49-F238E27FC236}">
                <a16:creationId xmlns:a16="http://schemas.microsoft.com/office/drawing/2014/main" id="{205AECEB-0502-46CC-AD7C-666A57F4E859}"/>
              </a:ext>
            </a:extLst>
          </p:cNvPr>
          <p:cNvSpPr txBox="1">
            <a:spLocks noChangeArrowheads="1"/>
          </p:cNvSpPr>
          <p:nvPr/>
        </p:nvSpPr>
        <p:spPr bwMode="auto">
          <a:xfrm>
            <a:off x="15729856" y="7111607"/>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mn-lt"/>
                <a:ea typeface="SimSun" pitchFamily="2" charset="-122"/>
                <a:cs typeface="Lucida Sans" pitchFamily="34" charset="0"/>
              </a:rPr>
              <a:t>GEANT4 SIMULATION</a:t>
            </a:r>
            <a:endParaRPr lang="en-US" altLang="zh-CN" sz="3200" b="1" dirty="0">
              <a:solidFill>
                <a:schemeClr val="bg1"/>
              </a:solidFill>
              <a:latin typeface="+mn-lt"/>
              <a:ea typeface="SimSun" pitchFamily="2" charset="-122"/>
              <a:cs typeface="Lucida Sans" pitchFamily="34" charset="0"/>
            </a:endParaRPr>
          </a:p>
        </p:txBody>
      </p:sp>
      <p:sp>
        <p:nvSpPr>
          <p:cNvPr id="81" name="Text Box 263">
            <a:extLst>
              <a:ext uri="{FF2B5EF4-FFF2-40B4-BE49-F238E27FC236}">
                <a16:creationId xmlns:a16="http://schemas.microsoft.com/office/drawing/2014/main" id="{F7638ED6-D1FD-478E-91CF-B9F7CBA26786}"/>
              </a:ext>
            </a:extLst>
          </p:cNvPr>
          <p:cNvSpPr txBox="1">
            <a:spLocks noChangeArrowheads="1"/>
          </p:cNvSpPr>
          <p:nvPr/>
        </p:nvSpPr>
        <p:spPr bwMode="auto">
          <a:xfrm>
            <a:off x="15737906" y="7883155"/>
            <a:ext cx="14400000" cy="720197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0" algn="just">
              <a:lnSpc>
                <a:spcPct val="125000"/>
              </a:lnSpc>
            </a:pPr>
            <a:r>
              <a:rPr lang="en-GB" altLang="ja-JP" sz="3600" dirty="0">
                <a:solidFill>
                  <a:prstClr val="black"/>
                </a:solidFill>
                <a:latin typeface="Calibri" panose="020F0502020204030204"/>
                <a:ea typeface="ＭＳ Ｐゴシック" charset="-128"/>
              </a:rPr>
              <a:t>To demonstrate the capability of muon imaging techniques, Geant4 simulation studies were carried out. Planar detectors on the opposite sides of the object were used in the simulation, the active area of each tracker modules are 2.8 m by 2.8 m. In order to cover every direction, the detector system was rotated around the centre of the object by an angle step of 11.25 degrees, and in total 32 steps were used, and about 2 million muon tracks were measured at each steps. </a:t>
            </a:r>
          </a:p>
          <a:p>
            <a:pPr lvl="0" algn="just">
              <a:lnSpc>
                <a:spcPct val="125000"/>
              </a:lnSpc>
            </a:pPr>
            <a:endParaRPr lang="en-GB" altLang="ja-JP" sz="3600" dirty="0">
              <a:solidFill>
                <a:prstClr val="black"/>
              </a:solidFill>
              <a:latin typeface="Calibri" panose="020F0502020204030204"/>
              <a:ea typeface="ＭＳ Ｐゴシック" charset="-128"/>
            </a:endParaRPr>
          </a:p>
          <a:p>
            <a:pPr lvl="0" algn="just">
              <a:lnSpc>
                <a:spcPct val="125000"/>
              </a:lnSpc>
            </a:pPr>
            <a:r>
              <a:rPr lang="en-GB" altLang="ja-JP" sz="3600" dirty="0">
                <a:solidFill>
                  <a:prstClr val="black"/>
                </a:solidFill>
                <a:latin typeface="Calibri" panose="020F0502020204030204"/>
                <a:ea typeface="ＭＳ Ｐゴシック" charset="-128"/>
              </a:rPr>
              <a:t>A Westinghouse MC-10 vertical dry storage spent fuel cask was chosen to represent dry storage casks in the simulation. </a:t>
            </a:r>
            <a:endParaRPr lang="en-US" altLang="ja-JP" sz="3600" dirty="0">
              <a:solidFill>
                <a:prstClr val="black"/>
              </a:solidFill>
              <a:latin typeface="Calibri" panose="020F0502020204030204"/>
              <a:ea typeface="ＭＳ Ｐゴシック" charset="-128"/>
            </a:endParaRPr>
          </a:p>
        </p:txBody>
      </p:sp>
      <p:pic>
        <p:nvPicPr>
          <p:cNvPr id="19" name="Picture 18" descr="A close up of a logo&#10;&#10;Description generated with high confidence">
            <a:extLst>
              <a:ext uri="{FF2B5EF4-FFF2-40B4-BE49-F238E27FC236}">
                <a16:creationId xmlns:a16="http://schemas.microsoft.com/office/drawing/2014/main" id="{DC4FDC84-2D11-4F1C-B845-E9F660CDB5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37906" y="17160929"/>
            <a:ext cx="7040000" cy="5280000"/>
          </a:xfrm>
          <a:prstGeom prst="rect">
            <a:avLst/>
          </a:prstGeom>
        </p:spPr>
      </p:pic>
      <p:pic>
        <p:nvPicPr>
          <p:cNvPr id="21" name="Picture 20" descr="A screenshot of a cell phone&#10;&#10;Description generated with high confidence">
            <a:extLst>
              <a:ext uri="{FF2B5EF4-FFF2-40B4-BE49-F238E27FC236}">
                <a16:creationId xmlns:a16="http://schemas.microsoft.com/office/drawing/2014/main" id="{28B9127F-45D4-48A6-8A14-68E6A2C308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18644" y="17160929"/>
            <a:ext cx="7040000" cy="5280000"/>
          </a:xfrm>
          <a:prstGeom prst="rect">
            <a:avLst/>
          </a:prstGeom>
        </p:spPr>
      </p:pic>
      <p:grpSp>
        <p:nvGrpSpPr>
          <p:cNvPr id="2" name="Group 1"/>
          <p:cNvGrpSpPr/>
          <p:nvPr/>
        </p:nvGrpSpPr>
        <p:grpSpPr>
          <a:xfrm>
            <a:off x="2362812" y="34468904"/>
            <a:ext cx="11114649" cy="6373359"/>
            <a:chOff x="3362018" y="36412278"/>
            <a:chExt cx="8239125" cy="4464050"/>
          </a:xfrm>
        </p:grpSpPr>
        <p:grpSp>
          <p:nvGrpSpPr>
            <p:cNvPr id="134" name="Group 5">
              <a:extLst>
                <a:ext uri="{FF2B5EF4-FFF2-40B4-BE49-F238E27FC236}">
                  <a16:creationId xmlns:a16="http://schemas.microsoft.com/office/drawing/2014/main" id="{D5B7932C-CFCA-4075-95BB-7A04E190700A}"/>
                </a:ext>
              </a:extLst>
            </p:cNvPr>
            <p:cNvGrpSpPr>
              <a:grpSpLocks/>
            </p:cNvGrpSpPr>
            <p:nvPr/>
          </p:nvGrpSpPr>
          <p:grpSpPr bwMode="auto">
            <a:xfrm>
              <a:off x="3362018" y="36412278"/>
              <a:ext cx="8239125" cy="4464050"/>
              <a:chOff x="384" y="816"/>
              <a:chExt cx="5190" cy="2812"/>
            </a:xfrm>
            <a:scene3d>
              <a:camera prst="orthographicFront">
                <a:rot lat="0" lon="0" rev="180000"/>
              </a:camera>
              <a:lightRig rig="threePt" dir="t"/>
            </a:scene3d>
          </p:grpSpPr>
          <p:pic>
            <p:nvPicPr>
              <p:cNvPr id="135" name="Picture 3">
                <a:extLst>
                  <a:ext uri="{FF2B5EF4-FFF2-40B4-BE49-F238E27FC236}">
                    <a16:creationId xmlns:a16="http://schemas.microsoft.com/office/drawing/2014/main" id="{EF4F460D-9878-44A7-9BA9-2C943DB593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 y="816"/>
                <a:ext cx="5190" cy="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6" name="Picture 4">
                <a:extLst>
                  <a:ext uri="{FF2B5EF4-FFF2-40B4-BE49-F238E27FC236}">
                    <a16:creationId xmlns:a16="http://schemas.microsoft.com/office/drawing/2014/main" id="{F31B493A-016F-41A8-9CA8-83441A18AA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44" y="3408"/>
                <a:ext cx="432"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7" name="Flowchart: Connector 136">
              <a:extLst>
                <a:ext uri="{FF2B5EF4-FFF2-40B4-BE49-F238E27FC236}">
                  <a16:creationId xmlns:a16="http://schemas.microsoft.com/office/drawing/2014/main" id="{8A94F707-7A96-4854-B0F9-3D07EAA15F2A}"/>
                </a:ext>
              </a:extLst>
            </p:cNvPr>
            <p:cNvSpPr/>
            <p:nvPr/>
          </p:nvSpPr>
          <p:spPr>
            <a:xfrm>
              <a:off x="9166651" y="37698864"/>
              <a:ext cx="1857198" cy="1702316"/>
            </a:xfrm>
            <a:prstGeom prst="flowChartConnector">
              <a:avLst/>
            </a:prstGeom>
            <a:noFill/>
            <a:ln w="12700" cap="flat">
              <a:solidFill>
                <a:schemeClr val="tx1"/>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GB" sz="2400" dirty="0">
                  <a:solidFill>
                    <a:srgbClr val="FFFFFF"/>
                  </a:solidFill>
                  <a:latin typeface="Helvetica Light"/>
                  <a:ea typeface="Helvetica Light"/>
                  <a:cs typeface="Helvetica Light"/>
                  <a:sym typeface="Helvetica Light"/>
                </a:rPr>
                <a:t>Nuclear Waste</a:t>
              </a:r>
              <a:r>
                <a:rPr kumimoji="0" lang="en-GB" sz="2400" b="0" i="0" u="none" strike="noStrike" cap="none" spc="0" normalizeH="0" baseline="0" dirty="0">
                  <a:ln>
                    <a:noFill/>
                  </a:ln>
                  <a:solidFill>
                    <a:srgbClr val="FFFFFF"/>
                  </a:solidFill>
                  <a:effectLst/>
                  <a:uFillTx/>
                  <a:latin typeface="Helvetica Light"/>
                  <a:ea typeface="Helvetica Light"/>
                  <a:cs typeface="Helvetica Light"/>
                  <a:sym typeface="Helvetica Light"/>
                </a:rPr>
                <a:t> drum</a:t>
              </a:r>
            </a:p>
          </p:txBody>
        </p:sp>
        <p:sp>
          <p:nvSpPr>
            <p:cNvPr id="141" name="Flowchart: Connector 140">
              <a:extLst>
                <a:ext uri="{FF2B5EF4-FFF2-40B4-BE49-F238E27FC236}">
                  <a16:creationId xmlns:a16="http://schemas.microsoft.com/office/drawing/2014/main" id="{099A7CEB-5413-466E-AB16-2B37332115E9}"/>
                </a:ext>
              </a:extLst>
            </p:cNvPr>
            <p:cNvSpPr/>
            <p:nvPr/>
          </p:nvSpPr>
          <p:spPr>
            <a:xfrm>
              <a:off x="4407137" y="37968851"/>
              <a:ext cx="1857198" cy="1702316"/>
            </a:xfrm>
            <a:prstGeom prst="flowChartConnector">
              <a:avLst/>
            </a:prstGeom>
            <a:noFill/>
            <a:ln w="12700" cap="flat">
              <a:solidFill>
                <a:schemeClr val="tx1"/>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GB" sz="2400" dirty="0">
                  <a:solidFill>
                    <a:srgbClr val="FFFFFF"/>
                  </a:solidFill>
                  <a:latin typeface="Helvetica Light"/>
                  <a:ea typeface="Helvetica Light"/>
                  <a:cs typeface="Helvetica Light"/>
                  <a:sym typeface="Helvetica Light"/>
                </a:rPr>
                <a:t>Nuclear Waste</a:t>
              </a:r>
              <a:r>
                <a:rPr kumimoji="0" lang="en-GB" sz="2400" b="0" i="0" u="none" strike="noStrike" cap="none" spc="0" normalizeH="0" baseline="0" dirty="0">
                  <a:ln>
                    <a:noFill/>
                  </a:ln>
                  <a:solidFill>
                    <a:srgbClr val="FFFFFF"/>
                  </a:solidFill>
                  <a:effectLst/>
                  <a:uFillTx/>
                  <a:latin typeface="Helvetica Light"/>
                  <a:ea typeface="Helvetica Light"/>
                  <a:cs typeface="Helvetica Light"/>
                  <a:sym typeface="Helvetica Light"/>
                </a:rPr>
                <a:t> drum</a:t>
              </a:r>
            </a:p>
          </p:txBody>
        </p:sp>
      </p:grpSp>
      <p:sp>
        <p:nvSpPr>
          <p:cNvPr id="142" name="TextBox 141">
            <a:extLst>
              <a:ext uri="{FF2B5EF4-FFF2-40B4-BE49-F238E27FC236}">
                <a16:creationId xmlns:a16="http://schemas.microsoft.com/office/drawing/2014/main" id="{BBF4CEC5-2349-4D21-9246-6C8FAF951605}"/>
              </a:ext>
            </a:extLst>
          </p:cNvPr>
          <p:cNvSpPr txBox="1"/>
          <p:nvPr/>
        </p:nvSpPr>
        <p:spPr>
          <a:xfrm>
            <a:off x="17006273" y="23426040"/>
            <a:ext cx="11020004" cy="646331"/>
          </a:xfrm>
          <a:prstGeom prst="rect">
            <a:avLst/>
          </a:prstGeom>
          <a:noFill/>
        </p:spPr>
        <p:txBody>
          <a:bodyPr wrap="none" rtlCol="0">
            <a:spAutoFit/>
          </a:bodyPr>
          <a:lstStyle/>
          <a:p>
            <a:r>
              <a:rPr lang="en-US" sz="3600" i="1" dirty="0"/>
              <a:t>Tomographic images reconstructed using the FBP method</a:t>
            </a:r>
          </a:p>
        </p:txBody>
      </p:sp>
      <p:pic>
        <p:nvPicPr>
          <p:cNvPr id="1026" name="Picture 1025" descr="A piano in a dark room&#10;&#10;Description generated with high confidence">
            <a:extLst>
              <a:ext uri="{FF2B5EF4-FFF2-40B4-BE49-F238E27FC236}">
                <a16:creationId xmlns:a16="http://schemas.microsoft.com/office/drawing/2014/main" id="{737CEEE4-D4B9-41DA-BC1A-AD65B255E2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565524" y="26112215"/>
            <a:ext cx="6051665" cy="4538750"/>
          </a:xfrm>
          <a:prstGeom prst="rect">
            <a:avLst/>
          </a:prstGeom>
        </p:spPr>
      </p:pic>
      <p:pic>
        <p:nvPicPr>
          <p:cNvPr id="1031" name="Picture 1030" descr="A close up of a map&#10;&#10;Description generated with high confidence">
            <a:extLst>
              <a:ext uri="{FF2B5EF4-FFF2-40B4-BE49-F238E27FC236}">
                <a16:creationId xmlns:a16="http://schemas.microsoft.com/office/drawing/2014/main" id="{D46222F0-E986-40E0-BB0F-324309B9B8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250453" y="25244149"/>
            <a:ext cx="5795819" cy="5795819"/>
          </a:xfrm>
          <a:prstGeom prst="rect">
            <a:avLst/>
          </a:prstGeom>
        </p:spPr>
      </p:pic>
      <p:sp>
        <p:nvSpPr>
          <p:cNvPr id="149" name="TextBox 148">
            <a:extLst>
              <a:ext uri="{FF2B5EF4-FFF2-40B4-BE49-F238E27FC236}">
                <a16:creationId xmlns:a16="http://schemas.microsoft.com/office/drawing/2014/main" id="{385E74B9-DB7B-4F09-8E6F-73AF75BC976E}"/>
              </a:ext>
            </a:extLst>
          </p:cNvPr>
          <p:cNvSpPr txBox="1"/>
          <p:nvPr/>
        </p:nvSpPr>
        <p:spPr>
          <a:xfrm>
            <a:off x="16908496" y="31720810"/>
            <a:ext cx="12042720" cy="646331"/>
          </a:xfrm>
          <a:prstGeom prst="rect">
            <a:avLst/>
          </a:prstGeom>
          <a:noFill/>
        </p:spPr>
        <p:txBody>
          <a:bodyPr wrap="none" rtlCol="0">
            <a:spAutoFit/>
          </a:bodyPr>
          <a:lstStyle/>
          <a:p>
            <a:r>
              <a:rPr lang="en-US" sz="3600" i="1" dirty="0"/>
              <a:t>A photo of lead letters “SL” and their muon tomographic image </a:t>
            </a:r>
          </a:p>
        </p:txBody>
      </p:sp>
    </p:spTree>
    <p:extLst>
      <p:ext uri="{BB962C8B-B14F-4D97-AF65-F5344CB8AC3E}">
        <p14:creationId xmlns:p14="http://schemas.microsoft.com/office/powerpoint/2010/main" val="33317853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697</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Helvetica Light</vt:lpstr>
      <vt:lpstr>ＭＳ Ｐゴシック</vt:lpstr>
      <vt:lpstr>SimSun</vt:lpstr>
      <vt:lpstr>Arial</vt:lpstr>
      <vt:lpstr>Calibri</vt:lpstr>
      <vt:lpstr>Calibri Light</vt:lpstr>
      <vt:lpstr>Lucida Sans</vt:lpstr>
      <vt:lpstr>Office Theme</vt:lpstr>
      <vt:lpstr>PowerPoint Presentation</vt:lpstr>
    </vt:vector>
  </TitlesOfParts>
  <Company>IAEA-SG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Guangliang Yang</cp:lastModifiedBy>
  <cp:revision>177</cp:revision>
  <cp:lastPrinted>2018-09-24T10:48:17Z</cp:lastPrinted>
  <dcterms:created xsi:type="dcterms:W3CDTF">2018-07-03T09:22:24Z</dcterms:created>
  <dcterms:modified xsi:type="dcterms:W3CDTF">2018-09-26T14:51:25Z</dcterms:modified>
</cp:coreProperties>
</file>