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notesMasterIdLst>
    <p:notesMasterId r:id="rId9"/>
  </p:notesMasterIdLst>
  <p:handoutMasterIdLst>
    <p:handoutMasterId r:id="rId10"/>
  </p:handoutMasterIdLst>
  <p:sldIdLst>
    <p:sldId id="274" r:id="rId2"/>
    <p:sldId id="306" r:id="rId3"/>
    <p:sldId id="316" r:id="rId4"/>
    <p:sldId id="317" r:id="rId5"/>
    <p:sldId id="319" r:id="rId6"/>
    <p:sldId id="320" r:id="rId7"/>
    <p:sldId id="289" r:id="rId8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8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00"/>
    <a:srgbClr val="E47200"/>
    <a:srgbClr val="151515"/>
    <a:srgbClr val="CC3399"/>
    <a:srgbClr val="336600"/>
    <a:srgbClr val="666633"/>
    <a:srgbClr val="6699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9" autoAdjust="0"/>
    <p:restoredTop sz="79712" autoAdjust="0"/>
  </p:normalViewPr>
  <p:slideViewPr>
    <p:cSldViewPr>
      <p:cViewPr varScale="1">
        <p:scale>
          <a:sx n="88" d="100"/>
          <a:sy n="88" d="100"/>
        </p:scale>
        <p:origin x="1836" y="96"/>
      </p:cViewPr>
      <p:guideLst>
        <p:guide orient="horz" pos="2160"/>
        <p:guide pos="8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204" y="102"/>
      </p:cViewPr>
      <p:guideLst>
        <p:guide orient="horz" pos="2927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9" tIns="46894" rIns="93789" bIns="46894" numCol="1" anchor="t" anchorCtr="0" compatLnSpc="1">
            <a:prstTxWarp prst="textNoShape">
              <a:avLst/>
            </a:prstTxWarp>
          </a:bodyPr>
          <a:lstStyle>
            <a:lvl1pPr algn="l" defTabSz="936441" eaLnBrk="0" hangingPunct="0">
              <a:defRPr sz="13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9" tIns="46894" rIns="93789" bIns="46894" numCol="1" anchor="t" anchorCtr="0" compatLnSpc="1">
            <a:prstTxWarp prst="textNoShape">
              <a:avLst/>
            </a:prstTxWarp>
          </a:bodyPr>
          <a:lstStyle>
            <a:lvl1pPr algn="r" defTabSz="936441" eaLnBrk="0" hangingPunct="0">
              <a:defRPr sz="13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8250"/>
            <a:ext cx="29813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9" tIns="46894" rIns="93789" bIns="46894" numCol="1" anchor="b" anchorCtr="0" compatLnSpc="1">
            <a:prstTxWarp prst="textNoShape">
              <a:avLst/>
            </a:prstTxWarp>
          </a:bodyPr>
          <a:lstStyle>
            <a:lvl1pPr algn="l" defTabSz="936441" eaLnBrk="0" hangingPunct="0">
              <a:defRPr sz="13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58250"/>
            <a:ext cx="29813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9" tIns="46894" rIns="93789" bIns="46894" numCol="1" anchor="b" anchorCtr="0" compatLnSpc="1">
            <a:prstTxWarp prst="textNoShape">
              <a:avLst/>
            </a:prstTxWarp>
          </a:bodyPr>
          <a:lstStyle>
            <a:lvl1pPr algn="r" defTabSz="935038" eaLnBrk="0" hangingPunct="0">
              <a:defRPr sz="1300"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fld id="{746F65BD-81F5-497A-880A-EB5A6A23AF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192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9" tIns="46894" rIns="93789" bIns="46894" numCol="1" anchor="t" anchorCtr="0" compatLnSpc="1">
            <a:prstTxWarp prst="textNoShape">
              <a:avLst/>
            </a:prstTxWarp>
          </a:bodyPr>
          <a:lstStyle>
            <a:lvl1pPr algn="l" defTabSz="936441" eaLnBrk="0" hangingPunct="0">
              <a:defRPr sz="13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9" tIns="46894" rIns="93789" bIns="46894" numCol="1" anchor="t" anchorCtr="0" compatLnSpc="1">
            <a:prstTxWarp prst="textNoShape">
              <a:avLst/>
            </a:prstTxWarp>
          </a:bodyPr>
          <a:lstStyle>
            <a:lvl1pPr algn="r" defTabSz="936441" eaLnBrk="0" hangingPunct="0">
              <a:defRPr sz="13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8013"/>
            <a:ext cx="5046663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9" tIns="46894" rIns="93789" bIns="468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9" tIns="46894" rIns="93789" bIns="46894" numCol="1" anchor="b" anchorCtr="0" compatLnSpc="1">
            <a:prstTxWarp prst="textNoShape">
              <a:avLst/>
            </a:prstTxWarp>
          </a:bodyPr>
          <a:lstStyle>
            <a:lvl1pPr algn="l" defTabSz="936441" eaLnBrk="0" hangingPunct="0">
              <a:defRPr sz="13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9" tIns="46894" rIns="93789" bIns="46894" numCol="1" anchor="b" anchorCtr="0" compatLnSpc="1">
            <a:prstTxWarp prst="textNoShape">
              <a:avLst/>
            </a:prstTxWarp>
          </a:bodyPr>
          <a:lstStyle>
            <a:lvl1pPr algn="r" defTabSz="935038" eaLnBrk="0" hangingPunct="0">
              <a:defRPr sz="1300"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fld id="{F3F4F268-FC6F-4E81-9FD9-42B14FAC8E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5810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84" charset="-128"/>
        <a:cs typeface="ＭＳ Ｐゴシック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84" charset="-128"/>
        <a:cs typeface="ＭＳ Ｐゴシック" pitchFamily="8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84" charset="-128"/>
        <a:cs typeface="ＭＳ Ｐゴシック" pitchFamily="8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84" charset="-128"/>
        <a:cs typeface="ＭＳ Ｐゴシック" pitchFamily="8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84" charset="-128"/>
        <a:cs typeface="ＭＳ Ｐゴシック" pitchFamily="8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1200" kern="1200" dirty="0" smtClean="0">
              <a:solidFill>
                <a:schemeClr val="tx1"/>
              </a:solidFill>
              <a:latin typeface="Calibri" pitchFamily="34" charset="0"/>
              <a:ea typeface="ＭＳ Ｐゴシック" pitchFamily="84" charset="-128"/>
              <a:cs typeface="Arial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B057D9-AB96-4FE6-A990-049CA9D7617B}" type="slidenum">
              <a:rPr lang="en-US" altLang="en-US" sz="1300">
                <a:latin typeface="Times New Roman" panose="02020603050405020304" pitchFamily="18" charset="0"/>
              </a:rPr>
              <a:pPr/>
              <a:t>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aseline="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6117EE0-B6E5-411F-8052-BE9E4ED7B489}" type="slidenum">
              <a:rPr lang="en-US" altLang="en-US" sz="1300">
                <a:latin typeface="Times New Roman" panose="02020603050405020304" pitchFamily="18" charset="0"/>
              </a:rPr>
              <a:pPr/>
              <a:t>2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8368" y="4197226"/>
            <a:ext cx="5046663" cy="4771454"/>
          </a:xfrm>
        </p:spPr>
        <p:txBody>
          <a:bodyPr/>
          <a:lstStyle/>
          <a:p>
            <a:endParaRPr lang="en-US" baseline="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4F268-FC6F-4E81-9FD9-42B14FAC8EA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311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4F268-FC6F-4E81-9FD9-42B14FAC8EA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576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4F268-FC6F-4E81-9FD9-42B14FAC8EAD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405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7575" y="4418013"/>
            <a:ext cx="5046663" cy="441325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4F268-FC6F-4E81-9FD9-42B14FAC8EAD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537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A6B98BF-A8E7-41AA-A8C2-834960AE5C3D}" type="slidenum">
              <a:rPr lang="en-US" altLang="en-US" sz="1300">
                <a:latin typeface="Times New Roman" panose="02020603050405020304" pitchFamily="18" charset="0"/>
              </a:rPr>
              <a:pPr/>
              <a:t>7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772B8-8A92-49F6-BED1-831FEAB6CB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81026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1E2CF1-BD36-44B6-9A4E-C2F3AF3353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1057469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43A3A-6901-4A6D-9CFB-0B0CE21A4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9852756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C09C60-3D9F-4CF1-B7B6-D9E7B7E34B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527933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CE2E90-9A9B-4FB0-98EE-D918C2C7FC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943915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25515-F469-4BF3-BA1A-A5E891F5C3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662288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1EFB8-D2C3-40ED-A37C-B58C73B5AF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301567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71A55-E59C-4CB5-BF42-434B5A950F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551068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B96911-CD2B-46BD-9586-F66F6F57E1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900683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E711F8-3CB4-4551-9BAD-296FA5A3B1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3418702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D4C746-988A-4EAE-B5DC-3EBC01C9C6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77209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33399"/>
            </a:gs>
            <a:gs pos="50000">
              <a:srgbClr val="FFFFFF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8A29B5-89CA-4634-B5DC-64BE406F69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  <a:cs typeface="ＭＳ Ｐゴシック" pitchFamily="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  <a:cs typeface="ＭＳ Ｐゴシック" pitchFamily="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  <a:cs typeface="ＭＳ Ｐゴシック" pitchFamily="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4" charset="-128"/>
          <a:cs typeface="ＭＳ Ｐゴシック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EE970C2-E56D-498B-BC23-C8A97A81DA6F}" type="slidenum">
              <a:rPr lang="en-US" altLang="en-US" sz="1400"/>
              <a:pPr eaLnBrk="1" hangingPunct="1"/>
              <a:t>1</a:t>
            </a:fld>
            <a:endParaRPr lang="en-US" altLang="en-US" sz="1400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1058290"/>
            <a:ext cx="7772400" cy="2298700"/>
          </a:xfrm>
        </p:spPr>
        <p:txBody>
          <a:bodyPr/>
          <a:lstStyle/>
          <a:p>
            <a:pPr eaLnBrk="1" hangingPunct="1"/>
            <a:r>
              <a:rPr lang="en-US" b="1" cap="all" dirty="0" smtClean="0"/>
              <a:t>N</a:t>
            </a:r>
            <a:r>
              <a:rPr lang="en-US" b="1" dirty="0" smtClean="0"/>
              <a:t>ew Safeguards Tools </a:t>
            </a:r>
            <a:r>
              <a:rPr lang="en-US" b="1" dirty="0"/>
              <a:t>for </a:t>
            </a:r>
            <a:r>
              <a:rPr lang="en-US" b="1" dirty="0" smtClean="0"/>
              <a:t>Research Reactors</a:t>
            </a:r>
            <a:r>
              <a:rPr lang="en-US" b="1" dirty="0"/>
              <a:t/>
            </a:r>
            <a:br>
              <a:rPr lang="en-US" b="1" dirty="0"/>
            </a:br>
            <a:endParaRPr lang="en-US" altLang="en-US" b="1" dirty="0" smtClean="0">
              <a:solidFill>
                <a:schemeClr val="tx1"/>
              </a:solidFill>
              <a:latin typeface="Arial Narrow" panose="020B0606020202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3356991"/>
            <a:ext cx="6400800" cy="288823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u="sng" dirty="0" smtClean="0">
                <a:solidFill>
                  <a:schemeClr val="accent2"/>
                </a:solidFill>
                <a:latin typeface="+mj-lt"/>
              </a:rPr>
              <a:t>Mark W. Goodman</a:t>
            </a:r>
            <a:r>
              <a:rPr lang="en-US" sz="2400" dirty="0" smtClean="0">
                <a:solidFill>
                  <a:schemeClr val="accent2"/>
                </a:solidFill>
                <a:latin typeface="+mj-lt"/>
              </a:rPr>
              <a:t>,</a:t>
            </a:r>
            <a:r>
              <a:rPr lang="en-US" sz="2400" baseline="30000" dirty="0" smtClean="0">
                <a:solidFill>
                  <a:schemeClr val="accent2"/>
                </a:solidFill>
                <a:latin typeface="+mj-lt"/>
              </a:rPr>
              <a:t>1</a:t>
            </a:r>
            <a:r>
              <a:rPr lang="en-US" sz="2400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D Lockwood,</a:t>
            </a:r>
            <a:r>
              <a:rPr lang="en-US" sz="2400" baseline="30000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 J.S. Adams,</a:t>
            </a:r>
            <a:r>
              <a:rPr lang="en-US" sz="2400" baseline="30000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1</a:t>
            </a:r>
            <a:r>
              <a:rPr lang="en-US" sz="2400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 B.D. Reid</a:t>
            </a:r>
            <a:r>
              <a:rPr lang="en-US" sz="2400" baseline="30000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 </a:t>
            </a:r>
            <a:endParaRPr lang="en-US" dirty="0" smtClean="0">
              <a:solidFill>
                <a:schemeClr val="accent2"/>
              </a:solidFill>
              <a:latin typeface="+mj-lt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>
              <a:solidFill>
                <a:schemeClr val="accent2"/>
              </a:solidFill>
              <a:latin typeface="+mj-lt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+mj-lt"/>
                <a:cs typeface="Arial" pitchFamily="34" charset="0"/>
              </a:rPr>
              <a:t>Presented at IAEA Safeguards Symposium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+mj-lt"/>
                <a:cs typeface="Arial" pitchFamily="34" charset="0"/>
              </a:rPr>
              <a:t>Vienna, 6 November 2018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1600" baseline="30000" dirty="0" smtClean="0">
              <a:solidFill>
                <a:schemeClr val="accent2"/>
              </a:solidFill>
              <a:latin typeface="Arial Narrow" pitchFamily="84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en-US" sz="1600" baseline="30000" dirty="0">
              <a:solidFill>
                <a:schemeClr val="accent2"/>
              </a:solidFill>
              <a:latin typeface="Arial Narrow" pitchFamily="84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1600" baseline="30000" dirty="0" smtClean="0">
                <a:solidFill>
                  <a:schemeClr val="accent2"/>
                </a:solidFill>
                <a:latin typeface="Arial Narrow" pitchFamily="84" charset="0"/>
              </a:rPr>
              <a:t>1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84" charset="0"/>
              </a:rPr>
              <a:t>U.S. Department of State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1600" baseline="30000" dirty="0" smtClean="0">
                <a:solidFill>
                  <a:schemeClr val="accent2"/>
                </a:solidFill>
                <a:latin typeface="Arial Narrow" pitchFamily="84" charset="0"/>
              </a:rPr>
              <a:t>2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84" charset="0"/>
              </a:rPr>
              <a:t>U.S. National Nuclear Security Administration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1600" baseline="30000" dirty="0" smtClean="0">
                <a:solidFill>
                  <a:schemeClr val="accent2"/>
                </a:solidFill>
                <a:latin typeface="Arial Narrow" pitchFamily="84" charset="0"/>
              </a:rPr>
              <a:t>3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84" charset="0"/>
              </a:rPr>
              <a:t>Pacific Northwest National Laboratory</a:t>
            </a:r>
            <a:endParaRPr lang="en-US" sz="2800" dirty="0" smtClean="0">
              <a:solidFill>
                <a:schemeClr val="accent2"/>
              </a:solidFill>
              <a:latin typeface="Arial Narrow" pitchFamily="8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/>
              <a:t>History of Misuse</a:t>
            </a:r>
          </a:p>
          <a:p>
            <a:pPr lvl="1">
              <a:defRPr/>
            </a:pPr>
            <a:r>
              <a:rPr lang="en-US" sz="2000" b="1" dirty="0" smtClean="0"/>
              <a:t>Research Reactors involved in every case of reported safeguards non-compliance: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accent2"/>
                </a:solidFill>
              </a:rPr>
              <a:t>Iraq (1991), Romania (1992), DPRK (1993), Libya (2004), Iran (2006), Syria (2011)</a:t>
            </a:r>
            <a:endParaRPr lang="en-US" sz="1800" dirty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Small quantities of nuclear material involved</a:t>
            </a:r>
          </a:p>
          <a:p>
            <a:pPr lvl="1"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Safeguards measures failed to deter misuse</a:t>
            </a:r>
          </a:p>
          <a:p>
            <a:pPr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Safeguards Relevant Characteristics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lvl="1"/>
            <a:r>
              <a:rPr lang="en-US" altLang="en-US" sz="2000" b="1" dirty="0">
                <a:ea typeface="ＭＳ Ｐゴシック" panose="020B0600070205080204" pitchFamily="34" charset="-128"/>
              </a:rPr>
              <a:t>Fuel </a:t>
            </a:r>
            <a:r>
              <a:rPr lang="en-US" altLang="en-US" sz="2000" b="1" dirty="0" smtClean="0">
                <a:ea typeface="ＭＳ Ｐゴシック" panose="020B0600070205080204" pitchFamily="34" charset="-128"/>
              </a:rPr>
              <a:t>Type: </a:t>
            </a:r>
            <a:r>
              <a:rPr lang="en-US" altLang="en-US" sz="1800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HEU</a:t>
            </a:r>
            <a:r>
              <a:rPr lang="en-US" altLang="en-US" sz="1800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, LEU, natural U</a:t>
            </a:r>
            <a:endParaRPr lang="en-US" altLang="en-US" sz="2000" dirty="0">
              <a:solidFill>
                <a:schemeClr val="accent2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 b="1" dirty="0">
                <a:ea typeface="ＭＳ Ｐゴシック" panose="020B0600070205080204" pitchFamily="34" charset="-128"/>
              </a:rPr>
              <a:t>Power and Cooling </a:t>
            </a:r>
            <a:r>
              <a:rPr lang="en-US" altLang="en-US" sz="2000" b="1" dirty="0" smtClean="0">
                <a:ea typeface="ＭＳ Ｐゴシック" panose="020B0600070205080204" pitchFamily="34" charset="-128"/>
              </a:rPr>
              <a:t>Capability:</a:t>
            </a:r>
            <a:r>
              <a:rPr lang="en-US" altLang="en-US" sz="1800" b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Capacity </a:t>
            </a:r>
            <a:r>
              <a:rPr lang="en-US" altLang="en-US" sz="1800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for Pu production</a:t>
            </a:r>
            <a:endParaRPr lang="en-US" altLang="en-US" sz="2000" dirty="0">
              <a:solidFill>
                <a:schemeClr val="accent2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 b="1" dirty="0">
                <a:ea typeface="ＭＳ Ｐゴシック" panose="020B0600070205080204" pitchFamily="34" charset="-128"/>
              </a:rPr>
              <a:t>Potential for Target </a:t>
            </a:r>
            <a:r>
              <a:rPr lang="en-US" altLang="en-US" sz="2000" b="1" dirty="0" smtClean="0">
                <a:ea typeface="ＭＳ Ｐゴシック" panose="020B0600070205080204" pitchFamily="34" charset="-128"/>
              </a:rPr>
              <a:t>Irradiation: </a:t>
            </a:r>
            <a:r>
              <a:rPr lang="en-US" altLang="en-US" sz="1800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Space </a:t>
            </a:r>
            <a:r>
              <a:rPr lang="en-US" altLang="en-US" sz="1800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and excess reactivity</a:t>
            </a:r>
            <a:endParaRPr lang="en-US" altLang="en-US" sz="2000" dirty="0">
              <a:solidFill>
                <a:schemeClr val="accent2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 b="1" dirty="0">
                <a:ea typeface="ＭＳ Ｐゴシック" panose="020B0600070205080204" pitchFamily="34" charset="-128"/>
              </a:rPr>
              <a:t>Transfers of Irradiated Nuclear Material</a:t>
            </a:r>
          </a:p>
          <a:p>
            <a:pPr lvl="1"/>
            <a:r>
              <a:rPr lang="en-US" altLang="en-US" sz="2000" b="1" dirty="0">
                <a:ea typeface="ＭＳ Ｐゴシック" panose="020B0600070205080204" pitchFamily="34" charset="-128"/>
              </a:rPr>
              <a:t>Access to Hot Cells</a:t>
            </a:r>
            <a:endParaRPr lang="en-US" altLang="en-US" sz="1200" b="1" dirty="0">
              <a:solidFill>
                <a:schemeClr val="accent2"/>
              </a:solidFill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E6808DD-B4AD-47D3-852B-A61D8B3E0492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8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Safeguards Framework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r>
              <a:rPr lang="en-US" altLang="en-US" sz="2400" b="1" dirty="0" smtClean="0">
                <a:ea typeface="ＭＳ Ｐゴシック" panose="020B0600070205080204" pitchFamily="34" charset="-128"/>
              </a:rPr>
              <a:t>Current Safeguards Approaches</a:t>
            </a:r>
          </a:p>
          <a:p>
            <a:pPr lvl="1"/>
            <a:r>
              <a:rPr lang="en-US" altLang="en-US" sz="2000" b="1" dirty="0" smtClean="0">
                <a:ea typeface="ＭＳ Ｐゴシック" panose="020B0600070205080204" pitchFamily="34" charset="-128"/>
              </a:rPr>
              <a:t>Two main objectives:</a:t>
            </a:r>
            <a:endParaRPr lang="en-US" altLang="en-US" sz="2400" b="1" dirty="0" smtClean="0">
              <a:ea typeface="ＭＳ Ｐゴシック" panose="020B0600070205080204" pitchFamily="34" charset="-128"/>
            </a:endParaRPr>
          </a:p>
          <a:p>
            <a:pPr lvl="2"/>
            <a:r>
              <a:rPr lang="en-US" altLang="en-US" sz="1800" b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Detecting diversion of 1 SQ of direct use material</a:t>
            </a:r>
          </a:p>
          <a:p>
            <a:pPr lvl="2"/>
            <a:r>
              <a:rPr lang="en-US" altLang="en-US" sz="1800" b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Detecting undeclared production </a:t>
            </a:r>
            <a:r>
              <a:rPr lang="en-US" altLang="en-US" sz="1800" b="1" i="1" u="sng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within a single year</a:t>
            </a:r>
            <a:r>
              <a:rPr lang="en-US" altLang="en-US" sz="1800" b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 of 1 SQ of direct use material</a:t>
            </a:r>
          </a:p>
          <a:p>
            <a:pPr lvl="1"/>
            <a:r>
              <a:rPr lang="en-US" altLang="en-US" sz="2000" b="1" dirty="0" smtClean="0">
                <a:ea typeface="ＭＳ Ｐゴシック" panose="020B0600070205080204" pitchFamily="34" charset="-128"/>
              </a:rPr>
              <a:t>Standard Suite of Safeguard Measures: </a:t>
            </a:r>
            <a:r>
              <a:rPr lang="en-US" altLang="en-US" sz="1800" dirty="0" smtClean="0">
                <a:solidFill>
                  <a:srgbClr val="333399"/>
                </a:solidFill>
                <a:ea typeface="ＭＳ Ｐゴシック" panose="020B0600070205080204" pitchFamily="34" charset="-128"/>
              </a:rPr>
              <a:t>Examine reports/records, Inventory verification</a:t>
            </a:r>
            <a:r>
              <a:rPr lang="en-US" altLang="en-US" sz="1800" dirty="0">
                <a:solidFill>
                  <a:srgbClr val="333399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1800" dirty="0" smtClean="0">
                <a:solidFill>
                  <a:srgbClr val="333399"/>
                </a:solidFill>
                <a:ea typeface="ＭＳ Ｐゴシック" panose="020B0600070205080204" pitchFamily="34" charset="-128"/>
              </a:rPr>
              <a:t>(NDA/counting), DIV, C/S, Environmental sampling</a:t>
            </a:r>
          </a:p>
          <a:p>
            <a:r>
              <a:rPr lang="en-US" altLang="en-US" sz="2400" b="1" dirty="0" smtClean="0">
                <a:ea typeface="ＭＳ Ｐゴシック" panose="020B0600070205080204" pitchFamily="34" charset="-128"/>
              </a:rPr>
              <a:t>Acquisition Path Analysis/Generic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High-Priority </a:t>
            </a:r>
            <a:r>
              <a:rPr lang="en-US" altLang="en-US" sz="2400" b="1" dirty="0" smtClean="0">
                <a:ea typeface="ＭＳ Ｐゴシック" panose="020B0600070205080204" pitchFamily="34" charset="-128"/>
              </a:rPr>
              <a:t>Paths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:</a:t>
            </a:r>
          </a:p>
          <a:p>
            <a:pPr lvl="1"/>
            <a:r>
              <a:rPr lang="en-US" altLang="en-US" sz="2000" b="1" dirty="0">
                <a:solidFill>
                  <a:srgbClr val="333399"/>
                </a:solidFill>
                <a:ea typeface="ＭＳ Ｐゴシック" panose="020B0600070205080204" pitchFamily="34" charset="-128"/>
              </a:rPr>
              <a:t>Divert 1 SQ fresh HEU fuel, convert to metal</a:t>
            </a:r>
          </a:p>
          <a:p>
            <a:pPr lvl="1"/>
            <a:r>
              <a:rPr lang="en-US" altLang="en-US" sz="2000" b="1" dirty="0">
                <a:solidFill>
                  <a:srgbClr val="333399"/>
                </a:solidFill>
                <a:ea typeface="ＭＳ Ｐゴシック" panose="020B0600070205080204" pitchFamily="34" charset="-128"/>
              </a:rPr>
              <a:t>Divert 1 SQ irradiated HEU fuel, recover in hot cell, </a:t>
            </a:r>
            <a:r>
              <a:rPr lang="en-US" altLang="en-US" sz="2000" b="1" dirty="0" smtClean="0">
                <a:solidFill>
                  <a:srgbClr val="333399"/>
                </a:solidFill>
                <a:ea typeface="ＭＳ Ｐゴシック" panose="020B0600070205080204" pitchFamily="34" charset="-128"/>
              </a:rPr>
              <a:t>convert</a:t>
            </a:r>
            <a:endParaRPr lang="en-US" altLang="en-US" sz="2000" b="1" dirty="0">
              <a:solidFill>
                <a:srgbClr val="333399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 b="1" dirty="0">
                <a:solidFill>
                  <a:srgbClr val="333399"/>
                </a:solidFill>
                <a:ea typeface="ＭＳ Ｐゴシック" panose="020B0600070205080204" pitchFamily="34" charset="-128"/>
              </a:rPr>
              <a:t>Divert irradiated natural U fuel, recover 1 SQ </a:t>
            </a:r>
            <a:r>
              <a:rPr lang="en-US" altLang="en-US" sz="2000" b="1" dirty="0" smtClean="0">
                <a:solidFill>
                  <a:srgbClr val="333399"/>
                </a:solidFill>
                <a:ea typeface="ＭＳ Ｐゴシック" panose="020B0600070205080204" pitchFamily="34" charset="-128"/>
              </a:rPr>
              <a:t>Pu, convert</a:t>
            </a:r>
            <a:endParaRPr lang="en-US" altLang="en-US" sz="2000" b="1" dirty="0">
              <a:solidFill>
                <a:srgbClr val="333399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 b="1" dirty="0">
                <a:solidFill>
                  <a:srgbClr val="333399"/>
                </a:solidFill>
                <a:ea typeface="ＭＳ Ｐゴシック" panose="020B0600070205080204" pitchFamily="34" charset="-128"/>
              </a:rPr>
              <a:t>Fabricate natural U targets, irradiate, recover 1 SQ </a:t>
            </a:r>
            <a:r>
              <a:rPr lang="en-US" altLang="en-US" sz="2000" b="1" dirty="0" smtClean="0">
                <a:solidFill>
                  <a:srgbClr val="333399"/>
                </a:solidFill>
                <a:ea typeface="ＭＳ Ｐゴシック" panose="020B0600070205080204" pitchFamily="34" charset="-128"/>
              </a:rPr>
              <a:t>Pu, convert</a:t>
            </a:r>
            <a:endParaRPr lang="en-US" altLang="en-US" sz="1600" b="1" dirty="0">
              <a:solidFill>
                <a:schemeClr val="accent2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400" b="1" dirty="0" smtClean="0">
                <a:ea typeface="ＭＳ Ｐゴシック" panose="020B0600070205080204" pitchFamily="34" charset="-128"/>
              </a:rPr>
              <a:t>Relation to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State’s fuel cycle capabilities</a:t>
            </a:r>
            <a:endParaRPr lang="en-US" altLang="en-US" sz="28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FD8D779-98FD-4EB3-ADC5-A5ED558A1FB5}" type="slidenum">
              <a:rPr lang="en-US" altLang="en-US" sz="1400"/>
              <a:pPr eaLnBrk="1" hangingPunct="1"/>
              <a:t>3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235297744"/>
      </p:ext>
    </p:extLst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Candidate Safeguards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Measures: Hafnium coupons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r>
              <a:rPr lang="en-US" altLang="en-US" sz="2400" b="1" dirty="0" smtClean="0">
                <a:ea typeface="ＭＳ Ｐゴシック" panose="020B0600070205080204" pitchFamily="34" charset="-128"/>
              </a:rPr>
              <a:t>Undeclared irradiation would affect the power level/profile and the neutron flux/profile</a:t>
            </a:r>
            <a:endParaRPr lang="en-US" altLang="en-US" sz="2000" b="1" dirty="0" smtClean="0">
              <a:solidFill>
                <a:schemeClr val="accent2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400" b="1" dirty="0" smtClean="0">
                <a:ea typeface="ＭＳ Ｐゴシック" panose="020B0600070205080204" pitchFamily="34" charset="-128"/>
              </a:rPr>
              <a:t>Hafnium isotopes function as neutron fluence “odometer”</a:t>
            </a:r>
            <a:endParaRPr lang="en-US" altLang="en-US" sz="2800" b="1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 b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Hf “coupons” could be placed to monitor fluence profile across the core</a:t>
            </a:r>
          </a:p>
          <a:p>
            <a:pPr lvl="1"/>
            <a:r>
              <a:rPr lang="en-US" altLang="en-US" sz="2000" b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Needed quantity of Hf is very small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FD8D779-98FD-4EB3-ADC5-A5ED558A1FB5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179520761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Candidate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SG Measures: Environmental/Waste Sampling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FD8D779-98FD-4EB3-ADC5-A5ED558A1FB5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r>
              <a:rPr lang="en-US" altLang="en-US" sz="2400" b="1" dirty="0" smtClean="0">
                <a:ea typeface="ＭＳ Ｐゴシック" panose="020B0600070205080204" pitchFamily="34" charset="-128"/>
              </a:rPr>
              <a:t>Undeclared reprocessing could leave signatures in multiple locations:</a:t>
            </a:r>
          </a:p>
          <a:p>
            <a:pPr lvl="1"/>
            <a:r>
              <a:rPr lang="en-US" altLang="en-US" sz="2000" b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Hot cells</a:t>
            </a:r>
          </a:p>
          <a:p>
            <a:pPr lvl="1"/>
            <a:r>
              <a:rPr lang="en-US" altLang="en-US" sz="2000" b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Analytical labs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b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Waste tanks (rarely disposed)</a:t>
            </a:r>
          </a:p>
          <a:p>
            <a:r>
              <a:rPr lang="en-US" altLang="en-US" sz="2400" b="1" dirty="0" smtClean="0">
                <a:ea typeface="ＭＳ Ｐゴシック" panose="020B0600070205080204" pitchFamily="34" charset="-128"/>
              </a:rPr>
              <a:t>Sampling waste is costly/intrusive</a:t>
            </a:r>
          </a:p>
          <a:p>
            <a:pPr lvl="1"/>
            <a:r>
              <a:rPr lang="en-US" altLang="en-US" sz="2000" b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Use selectively, to resolve other indicators</a:t>
            </a:r>
          </a:p>
          <a:p>
            <a:pPr lvl="1"/>
            <a:r>
              <a:rPr lang="en-US" altLang="en-US" sz="2000" b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Sampling from ventilation pipes can detect Pu-240 fission products and infer Pu mass</a:t>
            </a:r>
            <a:endParaRPr lang="en-US" altLang="en-US" sz="1800" b="1" dirty="0" smtClean="0">
              <a:solidFill>
                <a:schemeClr val="accent2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778822"/>
      </p:ext>
    </p:extLst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Candidate Safeguards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Measures: Mailbox Declarations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FD8D779-98FD-4EB3-ADC5-A5ED558A1FB5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r>
              <a:rPr lang="en-US" altLang="en-US" sz="2400" b="1" dirty="0" smtClean="0">
                <a:ea typeface="ＭＳ Ｐゴシック" panose="020B0600070205080204" pitchFamily="34" charset="-128"/>
              </a:rPr>
              <a:t>Purpose: Identify anomalous operations and movements of nuclear material (fuel/targets)</a:t>
            </a:r>
          </a:p>
          <a:p>
            <a:r>
              <a:rPr lang="en-US" altLang="en-US" sz="2400" b="1" dirty="0" smtClean="0">
                <a:ea typeface="ＭＳ Ｐゴシック" panose="020B0600070205080204" pitchFamily="34" charset="-128"/>
              </a:rPr>
              <a:t>Concept: Regular declaration of relevant data:</a:t>
            </a:r>
          </a:p>
          <a:p>
            <a:pPr lvl="1"/>
            <a:r>
              <a:rPr lang="en-US" altLang="en-US" sz="2000" b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Reactor operations</a:t>
            </a:r>
          </a:p>
          <a:p>
            <a:pPr lvl="1"/>
            <a:r>
              <a:rPr lang="en-US" altLang="en-US" sz="2000" b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Isotope production</a:t>
            </a:r>
          </a:p>
          <a:p>
            <a:pPr lvl="1"/>
            <a:r>
              <a:rPr lang="en-US" altLang="en-US" sz="2000" b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Movement of fuel</a:t>
            </a:r>
          </a:p>
          <a:p>
            <a:pPr lvl="1"/>
            <a:r>
              <a:rPr lang="en-US" altLang="en-US" sz="2000" b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Movement of shielded containers</a:t>
            </a:r>
          </a:p>
          <a:p>
            <a:r>
              <a:rPr lang="en-US" altLang="en-US" sz="2400" b="1" dirty="0" smtClean="0">
                <a:ea typeface="ＭＳ Ｐゴシック" panose="020B0600070205080204" pitchFamily="34" charset="-128"/>
              </a:rPr>
              <a:t>IAEA right to verify declared information</a:t>
            </a:r>
          </a:p>
          <a:p>
            <a:pPr lvl="1"/>
            <a:r>
              <a:rPr lang="en-US" altLang="en-US" sz="2000" b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IAEA may use machine learning to detect patterns of normal and abnormal operation</a:t>
            </a:r>
            <a:endParaRPr lang="en-US" altLang="en-US" sz="1400" b="1" dirty="0" smtClean="0">
              <a:solidFill>
                <a:schemeClr val="accent2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1044956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605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b="1" smtClean="0">
                <a:ea typeface="ＭＳ Ｐゴシック" panose="020B0600070205080204" pitchFamily="34" charset="-128"/>
              </a:rPr>
              <a:t>QUESTIONS?</a:t>
            </a:r>
            <a:br>
              <a:rPr lang="en-US" altLang="en-US" b="1" smtClean="0">
                <a:ea typeface="ＭＳ Ｐゴシック" panose="020B0600070205080204" pitchFamily="34" charset="-128"/>
              </a:rPr>
            </a:br>
            <a:r>
              <a:rPr lang="en-US" altLang="en-US" b="1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COMMENTS</a:t>
            </a:r>
            <a:r>
              <a:rPr lang="en-US" altLang="en-US" b="1" smtClean="0">
                <a:ea typeface="ＭＳ Ｐゴシック" panose="020B0600070205080204" pitchFamily="34" charset="-128"/>
              </a:rPr>
              <a:t/>
            </a:r>
            <a:br>
              <a:rPr lang="en-US" altLang="en-US" b="1" smtClean="0">
                <a:ea typeface="ＭＳ Ｐゴシック" panose="020B0600070205080204" pitchFamily="34" charset="-128"/>
              </a:rPr>
            </a:br>
            <a:r>
              <a:rPr lang="en-US" altLang="en-US" b="1" smtClean="0">
                <a:solidFill>
                  <a:srgbClr val="333300"/>
                </a:solidFill>
                <a:ea typeface="ＭＳ Ｐゴシック" panose="020B0600070205080204" pitchFamily="34" charset="-128"/>
              </a:rPr>
              <a:t>DISCUSSION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59F6069-4278-49CA-878B-DF8554D71F18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6645</TotalTime>
  <Words>414</Words>
  <Application>Microsoft Office PowerPoint</Application>
  <PresentationFormat>On-screen Show (4:3)</PresentationFormat>
  <Paragraphs>70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Arial Narrow</vt:lpstr>
      <vt:lpstr>Calibri</vt:lpstr>
      <vt:lpstr>Times New Roman</vt:lpstr>
      <vt:lpstr>Wingdings</vt:lpstr>
      <vt:lpstr>1_Default Design</vt:lpstr>
      <vt:lpstr>New Safeguards Tools for Research Reactors </vt:lpstr>
      <vt:lpstr>Background</vt:lpstr>
      <vt:lpstr>Safeguards Framework</vt:lpstr>
      <vt:lpstr>Candidate Safeguards Measures: Hafnium coupons</vt:lpstr>
      <vt:lpstr>Candidate SG Measures: Environmental/Waste Sampling</vt:lpstr>
      <vt:lpstr>Candidate Safeguards Measures: Mailbox Declarations</vt:lpstr>
      <vt:lpstr>QUESTIONS? COMMENTS DISCUSSION</vt:lpstr>
    </vt:vector>
  </TitlesOfParts>
  <Company>SRS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SRS</dc:creator>
  <cp:lastModifiedBy>Goodman, Mark W</cp:lastModifiedBy>
  <cp:revision>347</cp:revision>
  <cp:lastPrinted>2014-10-31T23:15:55Z</cp:lastPrinted>
  <dcterms:created xsi:type="dcterms:W3CDTF">1999-12-06T13:16:56Z</dcterms:created>
  <dcterms:modified xsi:type="dcterms:W3CDTF">2018-10-19T22:43:40Z</dcterms:modified>
</cp:coreProperties>
</file>