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>
        <p:scale>
          <a:sx n="33" d="100"/>
          <a:sy n="33" d="100"/>
        </p:scale>
        <p:origin x="-1536" y="50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E9EA-F87E-449B-A760-0CFB0069B4F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68002"/>
            <a:ext cx="30275213" cy="561692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chemeClr val="bg1"/>
                </a:solidFill>
              </a:rPr>
              <a:t>Activity Quantification with the SPIR-Ace RID</a:t>
            </a:r>
            <a:endParaRPr lang="en-US" sz="23900" b="1" dirty="0">
              <a:solidFill>
                <a:schemeClr val="bg1"/>
              </a:solidFill>
            </a:endParaRPr>
          </a:p>
          <a:p>
            <a:pPr algn="ctr">
              <a:lnSpc>
                <a:spcPts val="6000"/>
              </a:lnSpc>
            </a:pPr>
            <a:r>
              <a:rPr lang="en-US" sz="6000" dirty="0" smtClean="0">
                <a:solidFill>
                  <a:schemeClr val="bg1"/>
                </a:solidFill>
              </a:rPr>
              <a:t>David Sullivan</a:t>
            </a:r>
          </a:p>
          <a:p>
            <a:pPr algn="ctr">
              <a:lnSpc>
                <a:spcPts val="6000"/>
              </a:lnSpc>
            </a:pPr>
            <a:r>
              <a:rPr lang="en-US" sz="6000" dirty="0" smtClean="0">
                <a:solidFill>
                  <a:schemeClr val="bg1"/>
                </a:solidFill>
              </a:rPr>
              <a:t>Henrik Persson, and Julien Spruytte</a:t>
            </a:r>
            <a:endParaRPr lang="en-US" sz="6000" dirty="0">
              <a:solidFill>
                <a:schemeClr val="bg1"/>
              </a:solidFill>
            </a:endParaRPr>
          </a:p>
          <a:p>
            <a:pPr algn="ctr">
              <a:lnSpc>
                <a:spcPts val="6914"/>
              </a:lnSpc>
            </a:pPr>
            <a:r>
              <a:rPr lang="en-US" sz="6000" dirty="0" smtClean="0">
                <a:solidFill>
                  <a:schemeClr val="bg1"/>
                </a:solidFill>
              </a:rPr>
              <a:t>Mirion Technologies</a:t>
            </a:r>
            <a:endParaRPr lang="en-US" sz="6000" dirty="0">
              <a:solidFill>
                <a:schemeClr val="bg1"/>
              </a:solidFill>
            </a:endParaRPr>
          </a:p>
          <a:p>
            <a:pPr algn="ctr">
              <a:lnSpc>
                <a:spcPts val="6914"/>
              </a:lnSpc>
            </a:pPr>
            <a:r>
              <a:rPr lang="en-US" sz="5400" dirty="0" smtClean="0">
                <a:solidFill>
                  <a:schemeClr val="bg1"/>
                </a:solidFill>
              </a:rPr>
              <a:t>dsullivan@mirion.com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 Box 242"/>
          <p:cNvSpPr txBox="1">
            <a:spLocks noChangeArrowheads="1"/>
          </p:cNvSpPr>
          <p:nvPr/>
        </p:nvSpPr>
        <p:spPr bwMode="auto">
          <a:xfrm>
            <a:off x="737605" y="6698953"/>
            <a:ext cx="14400000" cy="323165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The SPIR-Ace 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radionuclide identification device (RID)</a:t>
            </a: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was characterized to allow the calculation of gamma ray efficiency responses through compatibility with the In Situ Object Counting System (ISOCS™) and associated software packages.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Confirmatory measurements show agreement to certified nuclide activities to be between 2 – 25% for almost all energies and geometries evaluated.</a:t>
            </a:r>
          </a:p>
        </p:txBody>
      </p:sp>
      <p:sp>
        <p:nvSpPr>
          <p:cNvPr id="17" name="Text Box 248"/>
          <p:cNvSpPr txBox="1">
            <a:spLocks noChangeArrowheads="1"/>
          </p:cNvSpPr>
          <p:nvPr/>
        </p:nvSpPr>
        <p:spPr bwMode="auto">
          <a:xfrm>
            <a:off x="737605" y="5915606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ABSTRACT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18" name="Text Box 263"/>
          <p:cNvSpPr txBox="1">
            <a:spLocks noChangeArrowheads="1"/>
          </p:cNvSpPr>
          <p:nvPr/>
        </p:nvSpPr>
        <p:spPr bwMode="auto">
          <a:xfrm>
            <a:off x="15450670" y="6685047"/>
            <a:ext cx="14400000" cy="11741676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3600" b="1" dirty="0" smtClean="0">
                <a:latin typeface="+mn-lt"/>
                <a:ea typeface="ＭＳ Ｐゴシック" charset="-128"/>
              </a:rPr>
              <a:t>ISOCS CHARACTERIZATION</a:t>
            </a:r>
            <a:endParaRPr lang="en-US" altLang="ja-JP" sz="3600" b="1" dirty="0">
              <a:latin typeface="+mn-lt"/>
              <a:ea typeface="ＭＳ Ｐゴシック" charset="-128"/>
            </a:endParaRPr>
          </a:p>
          <a:p>
            <a:pPr>
              <a:lnSpc>
                <a:spcPct val="125000"/>
              </a:lnSpc>
            </a:pPr>
            <a:r>
              <a:rPr lang="en-US" altLang="ja-JP" sz="3200" dirty="0" smtClean="0">
                <a:latin typeface="+mn-lt"/>
                <a:ea typeface="ＭＳ Ｐゴシック" charset="-128"/>
              </a:rPr>
              <a:t>The SPIR-Ace RID detectors were successfully characterized with uncertainties consistent with other </a:t>
            </a:r>
            <a:r>
              <a:rPr lang="en-US" altLang="ja-JP" sz="3200" dirty="0" err="1" smtClean="0">
                <a:latin typeface="+mn-lt"/>
                <a:ea typeface="ＭＳ Ｐゴシック" charset="-128"/>
              </a:rPr>
              <a:t>NaI</a:t>
            </a:r>
            <a:r>
              <a:rPr lang="en-US" altLang="ja-JP" sz="3200" dirty="0" smtClean="0">
                <a:latin typeface="+mn-lt"/>
                <a:ea typeface="ＭＳ Ｐゴシック" charset="-128"/>
              </a:rPr>
              <a:t>(Tl) and LaBr3 detectors. </a:t>
            </a:r>
            <a:r>
              <a:rPr lang="en-US" altLang="ja-JP" sz="3200" dirty="0" smtClean="0">
                <a:latin typeface="+mn-lt"/>
                <a:ea typeface="ＭＳ Ｐゴシック" charset="-128"/>
              </a:rPr>
              <a:t>The uncertainties in the characterization calculations are 25% for energies between 45—150 </a:t>
            </a:r>
            <a:r>
              <a:rPr lang="en-US" altLang="ja-JP" sz="3200" dirty="0" err="1" smtClean="0">
                <a:latin typeface="+mn-lt"/>
                <a:ea typeface="ＭＳ Ｐゴシック" charset="-128"/>
              </a:rPr>
              <a:t>keV</a:t>
            </a:r>
            <a:r>
              <a:rPr lang="en-US" altLang="ja-JP" sz="3200" dirty="0" smtClean="0">
                <a:latin typeface="+mn-lt"/>
                <a:ea typeface="ＭＳ Ｐゴシック" charset="-128"/>
              </a:rPr>
              <a:t>, 20% between 150– 400 </a:t>
            </a:r>
            <a:r>
              <a:rPr lang="en-US" altLang="ja-JP" sz="3200" dirty="0" err="1" smtClean="0">
                <a:latin typeface="+mn-lt"/>
                <a:ea typeface="ＭＳ Ｐゴシック" charset="-128"/>
              </a:rPr>
              <a:t>keV</a:t>
            </a:r>
            <a:r>
              <a:rPr lang="en-US" altLang="ja-JP" sz="3200" dirty="0" smtClean="0">
                <a:latin typeface="+mn-lt"/>
                <a:ea typeface="ＭＳ Ｐゴシック" charset="-128"/>
              </a:rPr>
              <a:t> and 15% for energies above 400 </a:t>
            </a:r>
            <a:r>
              <a:rPr lang="en-US" altLang="ja-JP" sz="3200" dirty="0" err="1" smtClean="0">
                <a:latin typeface="+mn-lt"/>
                <a:ea typeface="ＭＳ Ｐゴシック" charset="-128"/>
              </a:rPr>
              <a:t>keV</a:t>
            </a:r>
            <a:r>
              <a:rPr lang="en-US" altLang="ja-JP" sz="3200" dirty="0" smtClean="0">
                <a:latin typeface="+mn-lt"/>
                <a:ea typeface="ＭＳ Ｐゴシック" charset="-128"/>
              </a:rPr>
              <a:t>.</a:t>
            </a:r>
          </a:p>
          <a:p>
            <a:pPr>
              <a:lnSpc>
                <a:spcPct val="125000"/>
              </a:lnSpc>
            </a:pPr>
            <a:endParaRPr lang="en-US" altLang="zh-CN" sz="2800" dirty="0" smtClean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r>
              <a:rPr lang="en-US" altLang="zh-CN" sz="3600" b="1" dirty="0" smtClean="0">
                <a:latin typeface="+mn-lt"/>
                <a:ea typeface="ＭＳ Ｐゴシック" charset="-128"/>
              </a:rPr>
              <a:t>CHARCTERIZATION VERIFICATION</a:t>
            </a:r>
          </a:p>
          <a:p>
            <a:pPr lvl="0">
              <a:lnSpc>
                <a:spcPct val="125000"/>
              </a:lnSpc>
            </a:pPr>
            <a:r>
              <a:rPr lang="en-US" altLang="ja-JP" sz="32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Measurements were made of a U-235 source on the </a:t>
            </a:r>
            <a:r>
              <a:rPr lang="en-US" altLang="ja-JP" sz="3200" dirty="0" err="1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endcap</a:t>
            </a:r>
            <a:r>
              <a:rPr lang="en-US" altLang="ja-JP" sz="32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 and a mixed gamma source in a 208 L waste drum.  The calculated activities derived with the ISOCS generated efficiencies  were between 2– 25% with the exception of Am-241, which was in interference with Ba-133.</a:t>
            </a:r>
            <a:r>
              <a:rPr lang="en-US" altLang="ja-JP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/>
            </a:r>
            <a:br>
              <a:rPr lang="en-US" altLang="ja-JP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</a:br>
            <a:endParaRPr lang="en-US" altLang="ja-JP" sz="2800" dirty="0" smtClean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r>
              <a:rPr lang="en-US" altLang="zh-CN" sz="3600" b="1" dirty="0" smtClean="0">
                <a:latin typeface="+mn-lt"/>
                <a:ea typeface="ＭＳ Ｐゴシック" charset="-128"/>
              </a:rPr>
              <a:t>INNOVATIVE ADVANTAGE</a:t>
            </a:r>
            <a:endParaRPr lang="en-US" altLang="zh-CN" sz="3600" b="1" dirty="0">
              <a:latin typeface="+mn-lt"/>
              <a:ea typeface="ＭＳ Ｐゴシック" charset="-128"/>
            </a:endParaRPr>
          </a:p>
          <a:p>
            <a:pPr lvl="0">
              <a:lnSpc>
                <a:spcPct val="125000"/>
              </a:lnSpc>
            </a:pPr>
            <a:r>
              <a:rPr lang="en-US" altLang="ja-JP" sz="32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The SPIR-Ace platform  offers access to GPS, Wi-Fi, accelerometer data and cellular service. This unlocks potential to remotely monitor, control and aggregate data from a distance. In addition to ISOCS™ compatibility, recent efforts include the ability to export spectra in Genie 2000™ format, allowing  for the analyst to determine nuclide activity in a consistent analysis workflow.</a:t>
            </a:r>
            <a:endParaRPr lang="en-US" altLang="zh-CN" sz="3200" dirty="0">
              <a:latin typeface="+mn-lt"/>
              <a:ea typeface="SimSun" pitchFamily="2" charset="-122"/>
            </a:endParaRPr>
          </a:p>
        </p:txBody>
      </p:sp>
      <p:sp>
        <p:nvSpPr>
          <p:cNvPr id="25" name="Text Box 248"/>
          <p:cNvSpPr txBox="1">
            <a:spLocks noChangeArrowheads="1"/>
          </p:cNvSpPr>
          <p:nvPr/>
        </p:nvSpPr>
        <p:spPr bwMode="auto">
          <a:xfrm>
            <a:off x="15450670" y="5915606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OUTCOME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6" name="Text Box 242"/>
          <p:cNvSpPr txBox="1">
            <a:spLocks noChangeArrowheads="1"/>
          </p:cNvSpPr>
          <p:nvPr/>
        </p:nvSpPr>
        <p:spPr bwMode="auto">
          <a:xfrm>
            <a:off x="737603" y="10947735"/>
            <a:ext cx="14384991" cy="559537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ISOCS™ was introduced in the late 1990’s as a method for mathematically determining the full energy peak efficiency of a given gamma ray detector.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The SPIR-Ace device was developed in 2016 as a modern RID, capable of measuring alpha, beta, gamma and neutron radiation, with rapid identification of the gamma emitting nuclides.  The SPIR-Ace is available with either a </a:t>
            </a:r>
            <a:r>
              <a:rPr lang="en-US" altLang="ja-JP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NaI</a:t>
            </a: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(Ti) detector or LaBr3 detector for gamma detection.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Earlier this year (2018), ISOCS and SPIR-Ace were combined, allowing activity quantification capability with the same tools available to the analyst in the laboratory.</a:t>
            </a:r>
          </a:p>
        </p:txBody>
      </p:sp>
      <p:sp>
        <p:nvSpPr>
          <p:cNvPr id="27" name="Text Box 248"/>
          <p:cNvSpPr txBox="1">
            <a:spLocks noChangeArrowheads="1"/>
          </p:cNvSpPr>
          <p:nvPr/>
        </p:nvSpPr>
        <p:spPr bwMode="auto">
          <a:xfrm>
            <a:off x="722595" y="10178293"/>
            <a:ext cx="14415009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BACKGROUND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8" name="Text Box 242"/>
          <p:cNvSpPr txBox="1">
            <a:spLocks noChangeArrowheads="1"/>
          </p:cNvSpPr>
          <p:nvPr/>
        </p:nvSpPr>
        <p:spPr bwMode="auto">
          <a:xfrm>
            <a:off x="722594" y="17648882"/>
            <a:ext cx="14400000" cy="751590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altLang="ja-JP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CHARACTERIZATION MEASUREMENTS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  <a:p>
            <a:pPr marL="0" indent="0" algn="just">
              <a:lnSpc>
                <a:spcPct val="120000"/>
              </a:lnSpc>
            </a:pPr>
            <a:r>
              <a:rPr lang="en-A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series of gamma ray measurements were made at various orientations and distances around the detector to determine the full energy peak efficiency for a range of energies between 60 – 1115 </a:t>
            </a:r>
            <a:r>
              <a:rPr lang="en-A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keV</a:t>
            </a:r>
            <a:r>
              <a:rPr lang="en-A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 </a:t>
            </a:r>
            <a:endParaRPr lang="en-US" altLang="ja-JP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  <a:p>
            <a:pPr marL="0" indent="0" algn="just">
              <a:lnSpc>
                <a:spcPct val="120000"/>
              </a:lnSpc>
            </a:pPr>
            <a:r>
              <a:rPr lang="en-US" altLang="ja-JP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COMPUTATIONAL MODEL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  <a:p>
            <a:pPr marL="0" indent="0" algn="just">
              <a:lnSpc>
                <a:spcPct val="120000"/>
              </a:lnSpc>
            </a:pP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 validated MCNP model of the detector was created based on manufacturing drawings and refined using these measurements as a benchmark. The model was used to create the ISOCS Characterization, a grid of point efficiencies in a vacuum that correspond to a sphere of 500m around the detector. This, along with the ISOCS software that includes a material library to account for attenuation and buildup, allows an analyst to create a representation of the sample geometry to calculate the measurement efficiency.</a:t>
            </a:r>
            <a:endParaRPr lang="en-US" altLang="ja-JP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9" name="Text Box 248"/>
          <p:cNvSpPr txBox="1">
            <a:spLocks noChangeArrowheads="1"/>
          </p:cNvSpPr>
          <p:nvPr/>
        </p:nvSpPr>
        <p:spPr bwMode="auto">
          <a:xfrm>
            <a:off x="722594" y="16939908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METHODS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1062" y="32242854"/>
            <a:ext cx="9083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Characterization measurements of the SPIR-Ace</a:t>
            </a:r>
            <a:endParaRPr lang="en-US" sz="3600" i="1" dirty="0"/>
          </a:p>
        </p:txBody>
      </p:sp>
      <p:sp>
        <p:nvSpPr>
          <p:cNvPr id="34" name="Text Box 242"/>
          <p:cNvSpPr txBox="1">
            <a:spLocks noChangeArrowheads="1"/>
          </p:cNvSpPr>
          <p:nvPr/>
        </p:nvSpPr>
        <p:spPr bwMode="auto">
          <a:xfrm>
            <a:off x="15450670" y="38565446"/>
            <a:ext cx="14096100" cy="293618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The development of a way to mathematically evaluate an efficiency calibration for the SPIR-Ace RID with ISOCS™ provides a modern device that is capable of not only remote monitoring, identification and control, but also robust </a:t>
            </a:r>
            <a:r>
              <a:rPr lang="en-US" altLang="ja-JP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and accurate nuclide 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activity quantifications.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5" name="Text Box 248"/>
          <p:cNvSpPr txBox="1">
            <a:spLocks noChangeArrowheads="1"/>
          </p:cNvSpPr>
          <p:nvPr/>
        </p:nvSpPr>
        <p:spPr bwMode="auto">
          <a:xfrm>
            <a:off x="15450670" y="37778561"/>
            <a:ext cx="140961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CONCLUSION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25465"/>
              </p:ext>
            </p:extLst>
          </p:nvPr>
        </p:nvGraphicFramePr>
        <p:xfrm>
          <a:off x="15522217" y="27767344"/>
          <a:ext cx="13953005" cy="35626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08805">
                  <a:extLst>
                    <a:ext uri="{9D8B030D-6E8A-4147-A177-3AD203B41FA5}">
                      <a16:colId xmlns:a16="http://schemas.microsoft.com/office/drawing/2014/main" xmlns="" val="248182268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263251299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xmlns="" val="11052391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960639441"/>
                    </a:ext>
                  </a:extLst>
                </a:gridCol>
                <a:gridCol w="3143250"/>
              </a:tblGrid>
              <a:tr h="722448">
                <a:tc row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Nuclide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err="1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40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(Tl)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LaBr3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6223">
                <a:tc vMerge="1"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MDA 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(</a:t>
                      </a:r>
                      <a:r>
                        <a:rPr lang="en-GB" sz="3600" b="1" dirty="0" err="1" smtClean="0">
                          <a:effectLst/>
                        </a:rPr>
                        <a:t>kBq</a:t>
                      </a:r>
                      <a:r>
                        <a:rPr lang="en-GB" sz="3600" b="1" dirty="0" smtClean="0">
                          <a:effectLst/>
                        </a:rPr>
                        <a:t>)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Decision</a:t>
                      </a:r>
                      <a:r>
                        <a:rPr lang="en-GB" sz="3600" b="1" baseline="0" dirty="0" smtClean="0">
                          <a:effectLst/>
                        </a:rPr>
                        <a:t> Limit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baseline="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3600" b="1" baseline="0" dirty="0" err="1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GB" sz="3600" b="1" baseline="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MDA 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(</a:t>
                      </a:r>
                      <a:r>
                        <a:rPr lang="en-GB" sz="3600" b="1" dirty="0" err="1" smtClean="0">
                          <a:effectLst/>
                        </a:rPr>
                        <a:t>kBq</a:t>
                      </a:r>
                      <a:r>
                        <a:rPr lang="en-GB" sz="3600" b="1" dirty="0" smtClean="0">
                          <a:effectLst/>
                        </a:rPr>
                        <a:t>)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Decision</a:t>
                      </a:r>
                      <a:r>
                        <a:rPr lang="en-GB" sz="3600" b="1" baseline="0" dirty="0" smtClean="0">
                          <a:effectLst/>
                        </a:rPr>
                        <a:t> Limit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baseline="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3600" b="1" baseline="0" dirty="0" err="1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GB" sz="3600" b="1" baseline="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9007765"/>
                  </a:ext>
                </a:extLst>
              </a:tr>
              <a:tr h="293243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U-235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6668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Cs-137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9319646"/>
                  </a:ext>
                </a:extLst>
              </a:tr>
              <a:tr h="239769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Co-60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41154263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6843037" y="25875785"/>
            <a:ext cx="1131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Comparison of </a:t>
            </a:r>
            <a:r>
              <a:rPr lang="en-US" sz="3600" i="1" dirty="0" err="1" smtClean="0"/>
              <a:t>NaI</a:t>
            </a:r>
            <a:r>
              <a:rPr lang="en-US" sz="3600" i="1" dirty="0" smtClean="0"/>
              <a:t> and LaBr3 Spectra with multi-line source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033901" y="0"/>
            <a:ext cx="2024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ID: 181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68" y="25495584"/>
            <a:ext cx="5863499" cy="62705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36" y="25520813"/>
            <a:ext cx="6001288" cy="62429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6068610" y="26778113"/>
            <a:ext cx="1316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Representative MDA values for  approx. 5 minute count of 208 L drum</a:t>
            </a:r>
            <a:endParaRPr lang="en-US" sz="3600" i="1" dirty="0"/>
          </a:p>
        </p:txBody>
      </p:sp>
      <p:pic>
        <p:nvPicPr>
          <p:cNvPr id="1047" name="Picture 23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14239" r="23340" b="19649"/>
          <a:stretch/>
        </p:blipFill>
        <p:spPr bwMode="auto">
          <a:xfrm rot="5400000">
            <a:off x="21770639" y="32261735"/>
            <a:ext cx="4881509" cy="43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19947" b="24405"/>
          <a:stretch/>
        </p:blipFill>
        <p:spPr bwMode="auto">
          <a:xfrm rot="5400000">
            <a:off x="17374560" y="33109733"/>
            <a:ext cx="5003746" cy="25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7051156" y="36893896"/>
            <a:ext cx="1119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Some of the geometries used to measure with the SPIR-Ace</a:t>
            </a:r>
            <a:endParaRPr lang="en-US" sz="3600" i="1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04861"/>
              </p:ext>
            </p:extLst>
          </p:nvPr>
        </p:nvGraphicFramePr>
        <p:xfrm>
          <a:off x="878481" y="34473340"/>
          <a:ext cx="14259124" cy="46304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7476">
                  <a:extLst>
                    <a:ext uri="{9D8B030D-6E8A-4147-A177-3AD203B41FA5}">
                      <a16:colId xmlns:a16="http://schemas.microsoft.com/office/drawing/2014/main" xmlns="" val="2481822686"/>
                    </a:ext>
                  </a:extLst>
                </a:gridCol>
                <a:gridCol w="2378948"/>
                <a:gridCol w="2200275"/>
                <a:gridCol w="2286000">
                  <a:extLst>
                    <a:ext uri="{9D8B030D-6E8A-4147-A177-3AD203B41FA5}">
                      <a16:colId xmlns:a16="http://schemas.microsoft.com/office/drawing/2014/main" xmlns="" val="110523913"/>
                    </a:ext>
                  </a:extLst>
                </a:gridCol>
                <a:gridCol w="1600200"/>
                <a:gridCol w="2314575"/>
                <a:gridCol w="1771650"/>
              </a:tblGrid>
              <a:tr h="774217">
                <a:tc row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Nuclide</a:t>
                      </a:r>
                      <a:endParaRPr lang="en-US" sz="36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Geometry</a:t>
                      </a:r>
                      <a:endParaRPr lang="en-US" sz="36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Certified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600" b="1" dirty="0" err="1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US" sz="36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err="1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40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(Tl)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LaBr3</a:t>
                      </a: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16223">
                <a:tc vMerge="1"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Measured</a:t>
                      </a:r>
                      <a:endParaRPr lang="en-GB" sz="3600" b="1" baseline="0" dirty="0" smtClean="0">
                        <a:effectLst/>
                      </a:endParaRP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baseline="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3600" b="1" baseline="0" dirty="0" err="1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GB" sz="3600" b="1" baseline="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en-US" sz="36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effectLst/>
                        </a:rPr>
                        <a:t>Measured</a:t>
                      </a:r>
                      <a:endParaRPr lang="en-GB" sz="3600" b="1" baseline="0" dirty="0" smtClean="0">
                        <a:effectLst/>
                      </a:endParaRP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b="1" baseline="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3600" b="1" baseline="0" dirty="0" err="1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GB" sz="3600" b="1" baseline="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en-US" sz="36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9007765"/>
                  </a:ext>
                </a:extLst>
              </a:tr>
              <a:tr h="293243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Am-241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Drum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689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1048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1536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6668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Ba-140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Drum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1851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1821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1817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9319646"/>
                  </a:ext>
                </a:extLst>
              </a:tr>
              <a:tr h="239769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Cs-137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Drum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41154263"/>
                  </a:ext>
                </a:extLst>
              </a:tr>
              <a:tr h="239769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Co-60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Drum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769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U-235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Endcap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391349" y="33512881"/>
            <a:ext cx="1306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Comparison of measured to certified activities for various geometries</a:t>
            </a:r>
            <a:endParaRPr lang="en-US" sz="3600" i="1" dirty="0"/>
          </a:p>
        </p:txBody>
      </p:sp>
      <p:pic>
        <p:nvPicPr>
          <p:cNvPr id="1027" name="Picture 3" descr="C:\Users\dasullivan\Documents\spirace\NaI-LaB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11798" r="9209" b="4914"/>
          <a:stretch/>
        </p:blipFill>
        <p:spPr bwMode="auto">
          <a:xfrm>
            <a:off x="15450668" y="18638397"/>
            <a:ext cx="14400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598</Words>
  <Application>Microsoft Office PowerPoint</Application>
  <PresentationFormat>Custom</PresentationFormat>
  <Paragraphs>106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IAEA-SG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FUKUYAMA, Yukiko</dc:creator>
  <cp:lastModifiedBy>Sullivan, David</cp:lastModifiedBy>
  <cp:revision>165</cp:revision>
  <cp:lastPrinted>2018-09-27T19:34:31Z</cp:lastPrinted>
  <dcterms:created xsi:type="dcterms:W3CDTF">2018-07-03T09:22:24Z</dcterms:created>
  <dcterms:modified xsi:type="dcterms:W3CDTF">2018-09-28T19:32:27Z</dcterms:modified>
</cp:coreProperties>
</file>