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02" autoAdjust="0"/>
    <p:restoredTop sz="94660"/>
  </p:normalViewPr>
  <p:slideViewPr>
    <p:cSldViewPr snapToGrid="0">
      <p:cViewPr varScale="1">
        <p:scale>
          <a:sx n="12" d="100"/>
          <a:sy n="12" d="100"/>
        </p:scale>
        <p:origin x="2204"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smtClean="0"/>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CCE9EA-F87E-449B-A760-0CFB0069B4F4}"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1124305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CCE9EA-F87E-449B-A760-0CFB0069B4F4}"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4142982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CCE9EA-F87E-449B-A760-0CFB0069B4F4}"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325827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CCE9EA-F87E-449B-A760-0CFB0069B4F4}"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626095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smtClean="0"/>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CCE9EA-F87E-449B-A760-0CFB0069B4F4}"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3462985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CCE9EA-F87E-449B-A760-0CFB0069B4F4}"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682285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smtClean="0"/>
              <a:t>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smtClean="0"/>
              <a:t>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CCE9EA-F87E-449B-A760-0CFB0069B4F4}" type="datetimeFigureOut">
              <a:rPr lang="en-US" smtClean="0"/>
              <a:t>9/27/2018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4177099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CCE9EA-F87E-449B-A760-0CFB0069B4F4}" type="datetimeFigureOut">
              <a:rPr lang="en-US" smtClean="0"/>
              <a:t>9/27/2018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2406527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CCE9EA-F87E-449B-A760-0CFB0069B4F4}" type="datetimeFigureOut">
              <a:rPr lang="en-US" smtClean="0"/>
              <a:t>9/27/2018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1935351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smtClean="0"/>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smtClean="0"/>
              <a:t>Edit Master text styles</a:t>
            </a:r>
          </a:p>
        </p:txBody>
      </p:sp>
      <p:sp>
        <p:nvSpPr>
          <p:cNvPr id="5" name="Date Placeholder 4"/>
          <p:cNvSpPr>
            <a:spLocks noGrp="1"/>
          </p:cNvSpPr>
          <p:nvPr>
            <p:ph type="dt" sz="half" idx="10"/>
          </p:nvPr>
        </p:nvSpPr>
        <p:spPr/>
        <p:txBody>
          <a:bodyPr/>
          <a:lstStyle/>
          <a:p>
            <a:fld id="{D6CCE9EA-F87E-449B-A760-0CFB0069B4F4}"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3834500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smtClean="0"/>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smtClean="0"/>
              <a:t>Edit Master text styles</a:t>
            </a:r>
          </a:p>
        </p:txBody>
      </p:sp>
      <p:sp>
        <p:nvSpPr>
          <p:cNvPr id="5" name="Date Placeholder 4"/>
          <p:cNvSpPr>
            <a:spLocks noGrp="1"/>
          </p:cNvSpPr>
          <p:nvPr>
            <p:ph type="dt" sz="half" idx="10"/>
          </p:nvPr>
        </p:nvSpPr>
        <p:spPr/>
        <p:txBody>
          <a:bodyPr/>
          <a:lstStyle/>
          <a:p>
            <a:fld id="{D6CCE9EA-F87E-449B-A760-0CFB0069B4F4}"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205817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D6CCE9EA-F87E-449B-A760-0CFB0069B4F4}" type="datetimeFigureOut">
              <a:rPr lang="en-US" smtClean="0"/>
              <a:t>9/27/2018</a:t>
            </a:fld>
            <a:endParaRPr 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08922C54-ADC4-49B9-91B8-5E4CFF9AFDD4}" type="slidenum">
              <a:rPr lang="en-US" smtClean="0"/>
              <a:t>‹#›</a:t>
            </a:fld>
            <a:endParaRPr lang="en-US"/>
          </a:p>
        </p:txBody>
      </p:sp>
    </p:spTree>
    <p:extLst>
      <p:ext uri="{BB962C8B-B14F-4D97-AF65-F5344CB8AC3E}">
        <p14:creationId xmlns:p14="http://schemas.microsoft.com/office/powerpoint/2010/main" val="5907103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p:cNvSpPr txBox="1"/>
          <p:nvPr/>
        </p:nvSpPr>
        <p:spPr>
          <a:xfrm>
            <a:off x="-1" y="-68002"/>
            <a:ext cx="30275213" cy="5616922"/>
          </a:xfrm>
          <a:prstGeom prst="rect">
            <a:avLst/>
          </a:prstGeom>
          <a:solidFill>
            <a:schemeClr val="tx2"/>
          </a:solidFill>
        </p:spPr>
        <p:txBody>
          <a:bodyPr wrap="square" rtlCol="0">
            <a:spAutoFit/>
          </a:bodyPr>
          <a:lstStyle/>
          <a:p>
            <a:pPr algn="ctr">
              <a:lnSpc>
                <a:spcPct val="150000"/>
              </a:lnSpc>
            </a:pPr>
            <a:r>
              <a:rPr lang="en-US" sz="9600" b="1" dirty="0" smtClean="0">
                <a:solidFill>
                  <a:schemeClr val="bg1"/>
                </a:solidFill>
              </a:rPr>
              <a:t>Alternative Destructive Analysis Methods for Safeguards</a:t>
            </a:r>
            <a:endParaRPr lang="en-US" sz="23900" b="1" dirty="0">
              <a:solidFill>
                <a:schemeClr val="bg1"/>
              </a:solidFill>
            </a:endParaRPr>
          </a:p>
          <a:p>
            <a:pPr algn="ctr">
              <a:lnSpc>
                <a:spcPts val="6000"/>
              </a:lnSpc>
            </a:pPr>
            <a:r>
              <a:rPr lang="en-US" sz="6000" dirty="0" smtClean="0">
                <a:solidFill>
                  <a:schemeClr val="bg1"/>
                </a:solidFill>
              </a:rPr>
              <a:t>Christopher Ramos</a:t>
            </a:r>
          </a:p>
          <a:p>
            <a:pPr algn="ctr">
              <a:lnSpc>
                <a:spcPts val="6000"/>
              </a:lnSpc>
            </a:pPr>
            <a:r>
              <a:rPr lang="en-US" sz="6000" dirty="0" smtClean="0">
                <a:solidFill>
                  <a:schemeClr val="bg1"/>
                </a:solidFill>
              </a:rPr>
              <a:t>Chris Pickett</a:t>
            </a:r>
            <a:endParaRPr lang="en-US" sz="6000" dirty="0">
              <a:solidFill>
                <a:schemeClr val="bg1"/>
              </a:solidFill>
            </a:endParaRPr>
          </a:p>
          <a:p>
            <a:pPr algn="ctr">
              <a:lnSpc>
                <a:spcPts val="6914"/>
              </a:lnSpc>
            </a:pPr>
            <a:r>
              <a:rPr lang="en-US" sz="6000" dirty="0" smtClean="0">
                <a:solidFill>
                  <a:schemeClr val="bg1"/>
                </a:solidFill>
              </a:rPr>
              <a:t>U.S. DOE/National Nuclear Security Administration Office of Defense Nuclear Nonproliferation</a:t>
            </a:r>
            <a:endParaRPr lang="en-US" sz="6000" dirty="0">
              <a:solidFill>
                <a:schemeClr val="bg1"/>
              </a:solidFill>
            </a:endParaRPr>
          </a:p>
          <a:p>
            <a:pPr algn="ctr">
              <a:lnSpc>
                <a:spcPts val="6914"/>
              </a:lnSpc>
            </a:pPr>
            <a:r>
              <a:rPr lang="en-US" sz="5400" dirty="0">
                <a:solidFill>
                  <a:schemeClr val="bg1"/>
                </a:solidFill>
              </a:rPr>
              <a:t>c</a:t>
            </a:r>
            <a:r>
              <a:rPr lang="en-US" sz="5400" dirty="0" smtClean="0">
                <a:solidFill>
                  <a:schemeClr val="bg1"/>
                </a:solidFill>
              </a:rPr>
              <a:t>hristopher.ramos@nnsa.doe.gov</a:t>
            </a:r>
            <a:endParaRPr lang="en-US" sz="6600" b="1" dirty="0">
              <a:solidFill>
                <a:schemeClr val="bg1"/>
              </a:solidFill>
            </a:endParaRPr>
          </a:p>
        </p:txBody>
      </p:sp>
      <p:sp>
        <p:nvSpPr>
          <p:cNvPr id="14" name="Text Box 242"/>
          <p:cNvSpPr txBox="1">
            <a:spLocks noChangeArrowheads="1"/>
          </p:cNvSpPr>
          <p:nvPr/>
        </p:nvSpPr>
        <p:spPr bwMode="auto">
          <a:xfrm>
            <a:off x="642256" y="6864494"/>
            <a:ext cx="14400000" cy="14121479"/>
          </a:xfrm>
          <a:prstGeom prst="rect">
            <a:avLst/>
          </a:prstGeom>
          <a:solidFill>
            <a:schemeClr val="bg1"/>
          </a:solidFill>
          <a:ln w="57150" cmpd="thinThick">
            <a:noFill/>
            <a:miter lim="800000"/>
          </a:ln>
          <a:extLst/>
        </p:spPr>
        <p:txBody>
          <a:bodyPr wrap="square" lIns="182880" tIns="91440" rIns="182880" bIns="182880">
            <a:noAutofit/>
          </a:bodyPr>
          <a:lstStyle>
            <a:defPPr>
              <a:defRPr kern="1200" smtId="4294967295"/>
            </a:defPPr>
            <a:lvl1pPr marL="228600" indent="-228600"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lnSpc>
                <a:spcPct val="120000"/>
              </a:lnSpc>
              <a:buFontTx/>
              <a:buChar char="•"/>
            </a:pPr>
            <a:r>
              <a:rPr lang="en-US" altLang="ja-JP" sz="3600" dirty="0" smtClean="0">
                <a:solidFill>
                  <a:schemeClr val="tx1">
                    <a:lumMod val="95000"/>
                    <a:lumOff val="5000"/>
                  </a:schemeClr>
                </a:solidFill>
                <a:latin typeface="+mn-lt"/>
                <a:ea typeface="ＭＳ Ｐゴシック" charset="-128"/>
              </a:rPr>
              <a:t>Traditional </a:t>
            </a:r>
            <a:r>
              <a:rPr lang="en-US" altLang="ja-JP" sz="3600" dirty="0">
                <a:solidFill>
                  <a:schemeClr val="tx1">
                    <a:lumMod val="95000"/>
                    <a:lumOff val="5000"/>
                  </a:schemeClr>
                </a:solidFill>
                <a:latin typeface="+mn-lt"/>
                <a:ea typeface="ＭＳ Ｐゴシック" charset="-128"/>
              </a:rPr>
              <a:t>destructive analyses methods require extensive efforts </a:t>
            </a:r>
            <a:r>
              <a:rPr lang="en-US" altLang="ja-JP" sz="3600" dirty="0" smtClean="0">
                <a:solidFill>
                  <a:schemeClr val="tx1">
                    <a:lumMod val="95000"/>
                    <a:lumOff val="5000"/>
                  </a:schemeClr>
                </a:solidFill>
                <a:latin typeface="+mn-lt"/>
                <a:ea typeface="ＭＳ Ｐゴシック" charset="-128"/>
              </a:rPr>
              <a:t>for obtaining, preparing, </a:t>
            </a:r>
            <a:r>
              <a:rPr lang="en-US" altLang="ja-JP" sz="3600" dirty="0">
                <a:solidFill>
                  <a:schemeClr val="tx1">
                    <a:lumMod val="95000"/>
                    <a:lumOff val="5000"/>
                  </a:schemeClr>
                </a:solidFill>
                <a:latin typeface="+mn-lt"/>
                <a:ea typeface="ＭＳ Ｐゴシック" charset="-128"/>
              </a:rPr>
              <a:t>and analyzing </a:t>
            </a:r>
            <a:r>
              <a:rPr lang="en-US" altLang="ja-JP" sz="3600" dirty="0" smtClean="0">
                <a:solidFill>
                  <a:schemeClr val="tx1">
                    <a:lumMod val="95000"/>
                    <a:lumOff val="5000"/>
                  </a:schemeClr>
                </a:solidFill>
                <a:latin typeface="+mn-lt"/>
                <a:ea typeface="ＭＳ Ｐゴシック" charset="-128"/>
              </a:rPr>
              <a:t>samples; making these analyses costly </a:t>
            </a:r>
            <a:r>
              <a:rPr lang="en-US" altLang="ja-JP" sz="3600" dirty="0">
                <a:solidFill>
                  <a:schemeClr val="tx1">
                    <a:lumMod val="95000"/>
                    <a:lumOff val="5000"/>
                  </a:schemeClr>
                </a:solidFill>
                <a:latin typeface="+mn-lt"/>
                <a:ea typeface="ＭＳ Ｐゴシック" charset="-128"/>
              </a:rPr>
              <a:t>and time </a:t>
            </a:r>
            <a:r>
              <a:rPr lang="en-US" altLang="ja-JP" sz="3600" dirty="0" smtClean="0">
                <a:solidFill>
                  <a:schemeClr val="tx1">
                    <a:lumMod val="95000"/>
                    <a:lumOff val="5000"/>
                  </a:schemeClr>
                </a:solidFill>
                <a:latin typeface="+mn-lt"/>
                <a:ea typeface="ＭＳ Ｐゴシック" charset="-128"/>
              </a:rPr>
              <a:t>consuming.</a:t>
            </a:r>
          </a:p>
          <a:p>
            <a:pPr>
              <a:lnSpc>
                <a:spcPct val="120000"/>
              </a:lnSpc>
              <a:buFontTx/>
              <a:buChar char="•"/>
            </a:pPr>
            <a:r>
              <a:rPr lang="en-US" altLang="ja-JP" sz="3600" dirty="0">
                <a:solidFill>
                  <a:schemeClr val="tx1">
                    <a:lumMod val="95000"/>
                    <a:lumOff val="5000"/>
                  </a:schemeClr>
                </a:solidFill>
                <a:latin typeface="+mn-lt"/>
                <a:ea typeface="ＭＳ Ｐゴシック" charset="-128"/>
              </a:rPr>
              <a:t>P</a:t>
            </a:r>
            <a:r>
              <a:rPr lang="en-US" altLang="ja-JP" sz="3600" dirty="0" smtClean="0">
                <a:solidFill>
                  <a:schemeClr val="tx1">
                    <a:lumMod val="95000"/>
                    <a:lumOff val="5000"/>
                  </a:schemeClr>
                </a:solidFill>
                <a:latin typeface="+mn-lt"/>
                <a:ea typeface="ＭＳ Ｐゴシック" charset="-128"/>
              </a:rPr>
              <a:t>ast </a:t>
            </a:r>
            <a:r>
              <a:rPr lang="en-US" altLang="ja-JP" sz="3600" dirty="0">
                <a:solidFill>
                  <a:schemeClr val="tx1">
                    <a:lumMod val="95000"/>
                    <a:lumOff val="5000"/>
                  </a:schemeClr>
                </a:solidFill>
                <a:latin typeface="+mn-lt"/>
                <a:ea typeface="ＭＳ Ｐゴシック" charset="-128"/>
              </a:rPr>
              <a:t>R&amp;D efforts </a:t>
            </a:r>
            <a:r>
              <a:rPr lang="en-US" altLang="ja-JP" sz="3600" dirty="0" smtClean="0">
                <a:solidFill>
                  <a:schemeClr val="tx1">
                    <a:lumMod val="95000"/>
                    <a:lumOff val="5000"/>
                  </a:schemeClr>
                </a:solidFill>
                <a:latin typeface="+mn-lt"/>
                <a:ea typeface="ＭＳ Ｐゴシック" charset="-128"/>
              </a:rPr>
              <a:t>(i.e.. Portable mass </a:t>
            </a:r>
            <a:r>
              <a:rPr lang="en-US" altLang="ja-JP" sz="3600" dirty="0">
                <a:solidFill>
                  <a:schemeClr val="tx1">
                    <a:lumMod val="95000"/>
                    <a:lumOff val="5000"/>
                  </a:schemeClr>
                </a:solidFill>
                <a:latin typeface="+mn-lt"/>
                <a:ea typeface="ＭＳ Ｐゴシック" charset="-128"/>
              </a:rPr>
              <a:t>spectroscopy) </a:t>
            </a:r>
            <a:r>
              <a:rPr lang="en-US" altLang="ja-JP" sz="3600" dirty="0" smtClean="0">
                <a:solidFill>
                  <a:schemeClr val="tx1">
                    <a:lumMod val="95000"/>
                    <a:lumOff val="5000"/>
                  </a:schemeClr>
                </a:solidFill>
                <a:latin typeface="+mn-lt"/>
                <a:ea typeface="ＭＳ Ｐゴシック" charset="-128"/>
              </a:rPr>
              <a:t>provided systems that were difficult to field</a:t>
            </a:r>
            <a:r>
              <a:rPr lang="en-US" altLang="ja-JP" sz="3600" dirty="0">
                <a:solidFill>
                  <a:schemeClr val="tx1">
                    <a:lumMod val="95000"/>
                    <a:lumOff val="5000"/>
                  </a:schemeClr>
                </a:solidFill>
                <a:latin typeface="+mn-lt"/>
                <a:ea typeface="ＭＳ Ｐゴシック" charset="-128"/>
              </a:rPr>
              <a:t> </a:t>
            </a:r>
            <a:r>
              <a:rPr lang="en-US" altLang="ja-JP" sz="3600" dirty="0" smtClean="0">
                <a:solidFill>
                  <a:schemeClr val="tx1">
                    <a:lumMod val="95000"/>
                    <a:lumOff val="5000"/>
                  </a:schemeClr>
                </a:solidFill>
                <a:latin typeface="+mn-lt"/>
                <a:ea typeface="ＭＳ Ｐゴシック" charset="-128"/>
              </a:rPr>
              <a:t>leading </a:t>
            </a:r>
            <a:r>
              <a:rPr lang="en-US" altLang="ja-JP" sz="3600" dirty="0">
                <a:solidFill>
                  <a:schemeClr val="tx1">
                    <a:lumMod val="95000"/>
                    <a:lumOff val="5000"/>
                  </a:schemeClr>
                </a:solidFill>
                <a:latin typeface="+mn-lt"/>
                <a:ea typeface="ＭＳ Ｐゴシック" charset="-128"/>
              </a:rPr>
              <a:t>DNN R&amp;D Safeguards to investigate </a:t>
            </a:r>
            <a:r>
              <a:rPr lang="en-US" altLang="ja-JP" sz="3600" dirty="0" smtClean="0">
                <a:solidFill>
                  <a:schemeClr val="tx1">
                    <a:lumMod val="95000"/>
                    <a:lumOff val="5000"/>
                  </a:schemeClr>
                </a:solidFill>
                <a:latin typeface="+mn-lt"/>
                <a:ea typeface="ＭＳ Ｐゴシック" charset="-128"/>
              </a:rPr>
              <a:t>five fieldable laser-based DA and alpha-based options that will potentially provide TIMS comparable results in the field at a fraction of the cost.</a:t>
            </a:r>
          </a:p>
          <a:p>
            <a:pPr>
              <a:lnSpc>
                <a:spcPct val="120000"/>
              </a:lnSpc>
              <a:buFontTx/>
              <a:buChar char="•"/>
            </a:pPr>
            <a:r>
              <a:rPr lang="en-US" altLang="ja-JP" sz="3600" dirty="0" smtClean="0">
                <a:solidFill>
                  <a:schemeClr val="tx1">
                    <a:lumMod val="95000"/>
                    <a:lumOff val="5000"/>
                  </a:schemeClr>
                </a:solidFill>
                <a:latin typeface="+mn-lt"/>
                <a:ea typeface="ＭＳ Ｐゴシック" charset="-128"/>
              </a:rPr>
              <a:t> The five </a:t>
            </a:r>
            <a:r>
              <a:rPr lang="en-US" altLang="ja-JP" sz="3600" dirty="0">
                <a:solidFill>
                  <a:schemeClr val="tx1">
                    <a:lumMod val="95000"/>
                    <a:lumOff val="5000"/>
                  </a:schemeClr>
                </a:solidFill>
                <a:latin typeface="+mn-lt"/>
                <a:ea typeface="ＭＳ Ｐゴシック" charset="-128"/>
              </a:rPr>
              <a:t>methods currently being investigated are: </a:t>
            </a:r>
            <a:endParaRPr lang="en-US" altLang="ja-JP" sz="3600" dirty="0" smtClean="0">
              <a:solidFill>
                <a:schemeClr val="tx1">
                  <a:lumMod val="95000"/>
                  <a:lumOff val="5000"/>
                </a:schemeClr>
              </a:solidFill>
              <a:latin typeface="+mn-lt"/>
              <a:ea typeface="ＭＳ Ｐゴシック" charset="-128"/>
            </a:endParaRPr>
          </a:p>
          <a:p>
            <a:pPr>
              <a:lnSpc>
                <a:spcPct val="120000"/>
              </a:lnSpc>
              <a:buFontTx/>
              <a:buChar char="•"/>
            </a:pPr>
            <a:r>
              <a:rPr lang="en-US" altLang="ja-JP" sz="3600" dirty="0" smtClean="0">
                <a:solidFill>
                  <a:schemeClr val="tx1">
                    <a:lumMod val="95000"/>
                    <a:lumOff val="5000"/>
                  </a:schemeClr>
                </a:solidFill>
                <a:latin typeface="+mn-lt"/>
                <a:ea typeface="ＭＳ Ｐゴシック" charset="-128"/>
              </a:rPr>
              <a:t> A) </a:t>
            </a:r>
            <a:r>
              <a:rPr lang="en-US" altLang="ja-JP" sz="3600" b="1" u="sng" dirty="0" smtClean="0">
                <a:solidFill>
                  <a:schemeClr val="tx1">
                    <a:lumMod val="95000"/>
                    <a:lumOff val="5000"/>
                  </a:schemeClr>
                </a:solidFill>
                <a:latin typeface="+mn-lt"/>
                <a:ea typeface="ＭＳ Ｐゴシック" charset="-128"/>
              </a:rPr>
              <a:t>Handheld </a:t>
            </a:r>
            <a:r>
              <a:rPr lang="en-US" altLang="ja-JP" sz="3600" b="1" u="sng" dirty="0">
                <a:solidFill>
                  <a:schemeClr val="tx1">
                    <a:lumMod val="95000"/>
                    <a:lumOff val="5000"/>
                  </a:schemeClr>
                </a:solidFill>
                <a:latin typeface="+mn-lt"/>
                <a:ea typeface="ＭＳ Ｐゴシック" charset="-128"/>
              </a:rPr>
              <a:t>Operation for Uranium Sampling (HORUS) 4 </a:t>
            </a:r>
            <a:r>
              <a:rPr lang="en-US" altLang="ja-JP" sz="3600" dirty="0">
                <a:solidFill>
                  <a:schemeClr val="tx1">
                    <a:lumMod val="95000"/>
                    <a:lumOff val="5000"/>
                  </a:schemeClr>
                </a:solidFill>
                <a:latin typeface="+mn-lt"/>
                <a:ea typeface="ＭＳ Ｐゴシック" charset="-128"/>
              </a:rPr>
              <a:t>-</a:t>
            </a:r>
            <a:r>
              <a:rPr lang="en-US" altLang="ja-JP" sz="3600" dirty="0" smtClean="0">
                <a:solidFill>
                  <a:schemeClr val="tx1">
                    <a:lumMod val="95000"/>
                    <a:lumOff val="5000"/>
                  </a:schemeClr>
                </a:solidFill>
                <a:latin typeface="+mn-lt"/>
                <a:ea typeface="ＭＳ Ｐゴシック" charset="-128"/>
              </a:rPr>
              <a:t> </a:t>
            </a:r>
            <a:r>
              <a:rPr lang="en-US" altLang="ja-JP" sz="3600" dirty="0">
                <a:solidFill>
                  <a:schemeClr val="tx1">
                    <a:lumMod val="95000"/>
                    <a:lumOff val="5000"/>
                  </a:schemeClr>
                </a:solidFill>
                <a:latin typeface="+mn-lt"/>
                <a:ea typeface="ＭＳ Ｐゴシック" charset="-128"/>
              </a:rPr>
              <a:t>a fieldable method based on the Argentine-Brazilian Agency for Accounting and Control </a:t>
            </a:r>
            <a:r>
              <a:rPr lang="en-US" altLang="ja-JP" sz="3600" dirty="0" err="1" smtClean="0">
                <a:solidFill>
                  <a:schemeClr val="tx1">
                    <a:lumMod val="95000"/>
                    <a:lumOff val="5000"/>
                  </a:schemeClr>
                </a:solidFill>
                <a:latin typeface="+mn-lt"/>
                <a:ea typeface="ＭＳ Ｐゴシック" charset="-128"/>
              </a:rPr>
              <a:t>Cristallini</a:t>
            </a:r>
            <a:r>
              <a:rPr lang="en-US" altLang="ja-JP" sz="3600" dirty="0" smtClean="0">
                <a:solidFill>
                  <a:schemeClr val="tx1">
                    <a:lumMod val="95000"/>
                    <a:lumOff val="5000"/>
                  </a:schemeClr>
                </a:solidFill>
                <a:latin typeface="+mn-lt"/>
                <a:ea typeface="ＭＳ Ｐゴシック" charset="-128"/>
              </a:rPr>
              <a:t> </a:t>
            </a:r>
            <a:r>
              <a:rPr lang="en-US" altLang="ja-JP" sz="3600" dirty="0">
                <a:solidFill>
                  <a:schemeClr val="tx1">
                    <a:lumMod val="95000"/>
                    <a:lumOff val="5000"/>
                  </a:schemeClr>
                </a:solidFill>
                <a:latin typeface="+mn-lt"/>
                <a:ea typeface="ＭＳ Ｐゴシック" charset="-128"/>
              </a:rPr>
              <a:t>technique (ABACC-</a:t>
            </a:r>
            <a:r>
              <a:rPr lang="en-US" altLang="ja-JP" sz="3600" dirty="0" err="1">
                <a:solidFill>
                  <a:schemeClr val="tx1">
                    <a:lumMod val="95000"/>
                    <a:lumOff val="5000"/>
                  </a:schemeClr>
                </a:solidFill>
                <a:latin typeface="+mn-lt"/>
                <a:ea typeface="ＭＳ Ｐゴシック" charset="-128"/>
              </a:rPr>
              <a:t>Cristallini</a:t>
            </a:r>
            <a:r>
              <a:rPr lang="en-US" altLang="ja-JP" sz="3600" dirty="0">
                <a:solidFill>
                  <a:schemeClr val="tx1">
                    <a:lumMod val="95000"/>
                    <a:lumOff val="5000"/>
                  </a:schemeClr>
                </a:solidFill>
                <a:latin typeface="+mn-lt"/>
                <a:ea typeface="ＭＳ Ｐゴシック" charset="-128"/>
              </a:rPr>
              <a:t>) technique. </a:t>
            </a:r>
            <a:endParaRPr lang="en-US" altLang="ja-JP" sz="3600" dirty="0" smtClean="0">
              <a:solidFill>
                <a:schemeClr val="tx1">
                  <a:lumMod val="95000"/>
                  <a:lumOff val="5000"/>
                </a:schemeClr>
              </a:solidFill>
              <a:latin typeface="+mn-lt"/>
              <a:ea typeface="ＭＳ Ｐゴシック" charset="-128"/>
            </a:endParaRPr>
          </a:p>
          <a:p>
            <a:pPr>
              <a:lnSpc>
                <a:spcPct val="120000"/>
              </a:lnSpc>
              <a:buFontTx/>
              <a:buChar char="•"/>
            </a:pPr>
            <a:r>
              <a:rPr lang="en-US" altLang="ja-JP" sz="3600" dirty="0" smtClean="0">
                <a:solidFill>
                  <a:schemeClr val="tx1">
                    <a:lumMod val="95000"/>
                    <a:lumOff val="5000"/>
                  </a:schemeClr>
                </a:solidFill>
                <a:latin typeface="+mn-lt"/>
                <a:ea typeface="ＭＳ Ｐゴシック" charset="-128"/>
              </a:rPr>
              <a:t> B) </a:t>
            </a:r>
            <a:r>
              <a:rPr lang="en-US" altLang="ja-JP" sz="3600" b="1" u="sng" dirty="0">
                <a:solidFill>
                  <a:schemeClr val="tx1">
                    <a:lumMod val="95000"/>
                    <a:lumOff val="5000"/>
                  </a:schemeClr>
                </a:solidFill>
                <a:latin typeface="+mn-lt"/>
                <a:ea typeface="ＭＳ Ｐゴシック" charset="-128"/>
              </a:rPr>
              <a:t>A fieldable atomic beam laser spectrometer </a:t>
            </a:r>
            <a:r>
              <a:rPr lang="en-US" altLang="ja-JP" sz="3600" dirty="0">
                <a:solidFill>
                  <a:schemeClr val="tx1">
                    <a:lumMod val="95000"/>
                    <a:lumOff val="5000"/>
                  </a:schemeClr>
                </a:solidFill>
                <a:latin typeface="+mn-lt"/>
                <a:ea typeface="ＭＳ Ｐゴシック" charset="-128"/>
              </a:rPr>
              <a:t>for isotopic analysis that can measure isotopic composition of uranium samples with high sensitivity, resolution, and speed. </a:t>
            </a:r>
            <a:endParaRPr lang="en-US" altLang="ja-JP" sz="3600" dirty="0" smtClean="0">
              <a:solidFill>
                <a:schemeClr val="tx1">
                  <a:lumMod val="95000"/>
                  <a:lumOff val="5000"/>
                </a:schemeClr>
              </a:solidFill>
              <a:latin typeface="+mn-lt"/>
              <a:ea typeface="ＭＳ Ｐゴシック" charset="-128"/>
            </a:endParaRPr>
          </a:p>
          <a:p>
            <a:pPr>
              <a:lnSpc>
                <a:spcPct val="120000"/>
              </a:lnSpc>
              <a:buFontTx/>
              <a:buChar char="•"/>
            </a:pPr>
            <a:r>
              <a:rPr lang="en-US" altLang="ja-JP" sz="3600" dirty="0" smtClean="0">
                <a:solidFill>
                  <a:schemeClr val="tx1">
                    <a:lumMod val="95000"/>
                    <a:lumOff val="5000"/>
                  </a:schemeClr>
                </a:solidFill>
                <a:latin typeface="+mn-lt"/>
                <a:ea typeface="ＭＳ Ｐゴシック" charset="-128"/>
              </a:rPr>
              <a:t> C) </a:t>
            </a:r>
            <a:r>
              <a:rPr lang="en-US" altLang="ja-JP" sz="3600" b="1" u="sng" dirty="0">
                <a:solidFill>
                  <a:schemeClr val="tx1">
                    <a:lumMod val="95000"/>
                    <a:lumOff val="5000"/>
                  </a:schemeClr>
                </a:solidFill>
                <a:latin typeface="+mn-lt"/>
                <a:ea typeface="ＭＳ Ｐゴシック" charset="-128"/>
              </a:rPr>
              <a:t>A field-deployable High Performance Infrared (HPIR) analysis technique </a:t>
            </a:r>
            <a:r>
              <a:rPr lang="en-US" altLang="ja-JP" sz="3600" dirty="0">
                <a:solidFill>
                  <a:schemeClr val="tx1">
                    <a:lumMod val="95000"/>
                    <a:lumOff val="5000"/>
                  </a:schemeClr>
                </a:solidFill>
                <a:latin typeface="+mn-lt"/>
                <a:ea typeface="ＭＳ Ｐゴシック" charset="-128"/>
              </a:rPr>
              <a:t>for real-time uranium isotope measurements. </a:t>
            </a:r>
            <a:endParaRPr lang="en-US" altLang="ja-JP" sz="3600" dirty="0" smtClean="0">
              <a:solidFill>
                <a:schemeClr val="tx1">
                  <a:lumMod val="95000"/>
                  <a:lumOff val="5000"/>
                </a:schemeClr>
              </a:solidFill>
              <a:latin typeface="+mn-lt"/>
              <a:ea typeface="ＭＳ Ｐゴシック" charset="-128"/>
            </a:endParaRPr>
          </a:p>
          <a:p>
            <a:pPr>
              <a:lnSpc>
                <a:spcPct val="120000"/>
              </a:lnSpc>
              <a:buFontTx/>
              <a:buChar char="•"/>
            </a:pPr>
            <a:r>
              <a:rPr lang="en-US" altLang="ja-JP" sz="3600" dirty="0" smtClean="0">
                <a:solidFill>
                  <a:schemeClr val="tx1">
                    <a:lumMod val="95000"/>
                    <a:lumOff val="5000"/>
                  </a:schemeClr>
                </a:solidFill>
                <a:latin typeface="+mn-lt"/>
                <a:ea typeface="ＭＳ Ｐゴシック" charset="-128"/>
              </a:rPr>
              <a:t> D) </a:t>
            </a:r>
            <a:r>
              <a:rPr lang="en-US" altLang="ja-JP" sz="3600" b="1" u="sng" dirty="0">
                <a:solidFill>
                  <a:schemeClr val="tx1">
                    <a:lumMod val="95000"/>
                    <a:lumOff val="5000"/>
                  </a:schemeClr>
                </a:solidFill>
                <a:latin typeface="+mn-lt"/>
                <a:ea typeface="ＭＳ Ｐゴシック" charset="-128"/>
              </a:rPr>
              <a:t>Laser Induced </a:t>
            </a:r>
            <a:r>
              <a:rPr lang="en-US" altLang="ja-JP" sz="3600" b="1" u="sng" dirty="0" err="1">
                <a:solidFill>
                  <a:schemeClr val="tx1">
                    <a:lumMod val="95000"/>
                    <a:lumOff val="5000"/>
                  </a:schemeClr>
                </a:solidFill>
                <a:latin typeface="+mn-lt"/>
                <a:ea typeface="ＭＳ Ｐゴシック" charset="-128"/>
              </a:rPr>
              <a:t>Spectrochemical</a:t>
            </a:r>
            <a:r>
              <a:rPr lang="en-US" altLang="ja-JP" sz="3600" b="1" u="sng" dirty="0">
                <a:solidFill>
                  <a:schemeClr val="tx1">
                    <a:lumMod val="95000"/>
                    <a:lumOff val="5000"/>
                  </a:schemeClr>
                </a:solidFill>
                <a:latin typeface="+mn-lt"/>
                <a:ea typeface="ＭＳ Ｐゴシック" charset="-128"/>
              </a:rPr>
              <a:t> Assay </a:t>
            </a:r>
            <a:r>
              <a:rPr lang="en-US" altLang="ja-JP" sz="3600" dirty="0">
                <a:solidFill>
                  <a:schemeClr val="tx1">
                    <a:lumMod val="95000"/>
                    <a:lumOff val="5000"/>
                  </a:schemeClr>
                </a:solidFill>
                <a:latin typeface="+mn-lt"/>
                <a:ea typeface="ＭＳ Ｐゴシック" charset="-128"/>
              </a:rPr>
              <a:t>for determination of Uranium Enrichment (LISA-UE). </a:t>
            </a:r>
            <a:endParaRPr lang="en-US" altLang="ja-JP" sz="3600" dirty="0" smtClean="0">
              <a:solidFill>
                <a:schemeClr val="tx1">
                  <a:lumMod val="95000"/>
                  <a:lumOff val="5000"/>
                </a:schemeClr>
              </a:solidFill>
              <a:latin typeface="+mn-lt"/>
              <a:ea typeface="ＭＳ Ｐゴシック" charset="-128"/>
            </a:endParaRPr>
          </a:p>
          <a:p>
            <a:pPr>
              <a:lnSpc>
                <a:spcPct val="120000"/>
              </a:lnSpc>
              <a:buFontTx/>
              <a:buChar char="•"/>
            </a:pPr>
            <a:r>
              <a:rPr lang="en-US" altLang="ja-JP" sz="3600" dirty="0" smtClean="0">
                <a:solidFill>
                  <a:schemeClr val="tx1">
                    <a:lumMod val="95000"/>
                    <a:lumOff val="5000"/>
                  </a:schemeClr>
                </a:solidFill>
                <a:latin typeface="+mn-lt"/>
                <a:ea typeface="ＭＳ Ｐゴシック" charset="-128"/>
              </a:rPr>
              <a:t> E) </a:t>
            </a:r>
            <a:r>
              <a:rPr lang="en-US" altLang="ja-JP" sz="3600" b="1" u="sng" dirty="0">
                <a:solidFill>
                  <a:schemeClr val="tx1">
                    <a:lumMod val="95000"/>
                    <a:lumOff val="5000"/>
                  </a:schemeClr>
                </a:solidFill>
                <a:latin typeface="+mn-lt"/>
                <a:ea typeface="ＭＳ Ｐゴシック" charset="-128"/>
              </a:rPr>
              <a:t>Near Real Time Determination of UF6 Enrichment Detection </a:t>
            </a:r>
            <a:r>
              <a:rPr lang="en-US" altLang="ja-JP" sz="3600" dirty="0">
                <a:solidFill>
                  <a:schemeClr val="tx1">
                    <a:lumMod val="95000"/>
                    <a:lumOff val="5000"/>
                  </a:schemeClr>
                </a:solidFill>
                <a:latin typeface="+mn-lt"/>
                <a:ea typeface="ＭＳ Ｐゴシック" charset="-128"/>
              </a:rPr>
              <a:t>Levels.</a:t>
            </a:r>
          </a:p>
          <a:p>
            <a:pPr>
              <a:lnSpc>
                <a:spcPct val="120000"/>
              </a:lnSpc>
              <a:buFontTx/>
              <a:buChar char="•"/>
            </a:pPr>
            <a:r>
              <a:rPr lang="en-US" altLang="ja-JP" sz="3600" dirty="0">
                <a:solidFill>
                  <a:schemeClr val="tx1">
                    <a:lumMod val="95000"/>
                    <a:lumOff val="5000"/>
                  </a:schemeClr>
                </a:solidFill>
                <a:latin typeface="+mn-lt"/>
                <a:ea typeface="ＭＳ Ｐゴシック" charset="-128"/>
              </a:rPr>
              <a:t>The basic science and the results to date associated with each of these alternative DA methods will be discussed</a:t>
            </a:r>
            <a:r>
              <a:rPr lang="en-US" altLang="ja-JP" sz="3600" dirty="0" smtClean="0">
                <a:solidFill>
                  <a:schemeClr val="tx1">
                    <a:lumMod val="95000"/>
                    <a:lumOff val="5000"/>
                  </a:schemeClr>
                </a:solidFill>
                <a:latin typeface="+mn-lt"/>
                <a:ea typeface="ＭＳ Ｐゴシック" charset="-128"/>
              </a:rPr>
              <a:t>.</a:t>
            </a:r>
            <a:endParaRPr lang="en-US" altLang="ja-JP" sz="3600" dirty="0">
              <a:solidFill>
                <a:schemeClr val="tx1">
                  <a:lumMod val="95000"/>
                  <a:lumOff val="5000"/>
                </a:schemeClr>
              </a:solidFill>
              <a:latin typeface="+mn-lt"/>
              <a:ea typeface="ＭＳ Ｐゴシック" charset="-128"/>
            </a:endParaRPr>
          </a:p>
        </p:txBody>
      </p:sp>
      <p:sp>
        <p:nvSpPr>
          <p:cNvPr id="17" name="Text Box 248"/>
          <p:cNvSpPr txBox="1">
            <a:spLocks noChangeArrowheads="1"/>
          </p:cNvSpPr>
          <p:nvPr/>
        </p:nvSpPr>
        <p:spPr bwMode="auto">
          <a:xfrm>
            <a:off x="642256" y="6081148"/>
            <a:ext cx="14400000" cy="769441"/>
          </a:xfrm>
          <a:prstGeom prst="rect">
            <a:avLst/>
          </a:prstGeom>
          <a:solidFill>
            <a:schemeClr val="tx2"/>
          </a:soli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dirty="0" smtClean="0">
                <a:solidFill>
                  <a:schemeClr val="bg1"/>
                </a:solidFill>
                <a:latin typeface="+mn-lt"/>
                <a:ea typeface="SimSun" pitchFamily="2" charset="-122"/>
                <a:cs typeface="Lucida Sans" pitchFamily="34" charset="0"/>
              </a:rPr>
              <a:t>ABSTRACT</a:t>
            </a:r>
            <a:endParaRPr lang="en-US" altLang="zh-CN" sz="3200" b="1" dirty="0">
              <a:solidFill>
                <a:schemeClr val="bg1"/>
              </a:solidFill>
              <a:latin typeface="+mn-lt"/>
              <a:ea typeface="SimSun" pitchFamily="2" charset="-122"/>
              <a:cs typeface="Lucida Sans" pitchFamily="34" charset="0"/>
            </a:endParaRPr>
          </a:p>
        </p:txBody>
      </p:sp>
      <p:sp>
        <p:nvSpPr>
          <p:cNvPr id="18" name="Text Box 263"/>
          <p:cNvSpPr txBox="1">
            <a:spLocks noChangeArrowheads="1"/>
          </p:cNvSpPr>
          <p:nvPr/>
        </p:nvSpPr>
        <p:spPr bwMode="auto">
          <a:xfrm>
            <a:off x="657265" y="36982868"/>
            <a:ext cx="14400000" cy="5434568"/>
          </a:xfrm>
          <a:prstGeom prst="rect">
            <a:avLst/>
          </a:prstGeom>
          <a:solidFill>
            <a:schemeClr val="bg1"/>
          </a:solidFill>
          <a:ln w="57150" cmpd="thinThick">
            <a:noFill/>
            <a:miter lim="800000"/>
          </a:ln>
          <a:extLst/>
        </p:spPr>
        <p:txBody>
          <a:bodyPr wrap="square" lIns="182880" tIns="91440" rIns="182880" bIns="182880">
            <a:noAutofit/>
          </a:bodyPr>
          <a:lstStyle>
            <a:defPPr>
              <a:defRPr kern="1200" smtId="4294967295"/>
            </a:defPPr>
            <a:lvl1pPr>
              <a:defRPr sz="2400">
                <a:solidFill>
                  <a:schemeClr val="tx1"/>
                </a:solidFill>
                <a:latin typeface="Times New Roman" pitchFamily="18" charset="0"/>
              </a:defRPr>
            </a:lvl1pPr>
            <a:lvl2pPr marL="685800" indent="-2286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5000"/>
              </a:lnSpc>
            </a:pPr>
            <a:r>
              <a:rPr lang="en-US" altLang="ja-JP" sz="3600" b="1" dirty="0" smtClean="0">
                <a:latin typeface="+mn-lt"/>
                <a:ea typeface="ＭＳ Ｐゴシック" charset="-128"/>
              </a:rPr>
              <a:t>TECHNOLOGY FOR DEVELOPMENT</a:t>
            </a:r>
          </a:p>
          <a:p>
            <a:pPr marL="457200" lvl="1" indent="0">
              <a:lnSpc>
                <a:spcPct val="125000"/>
              </a:lnSpc>
            </a:pPr>
            <a:r>
              <a:rPr lang="en-US" altLang="zh-CN" sz="3600" dirty="0" smtClean="0">
                <a:latin typeface="+mn-lt"/>
                <a:ea typeface="ＭＳ Ｐゴシック" charset="-128"/>
              </a:rPr>
              <a:t>Each of the prototype technologies described here </a:t>
            </a:r>
            <a:r>
              <a:rPr lang="en-US" altLang="zh-CN" sz="3600" dirty="0">
                <a:latin typeface="+mn-lt"/>
                <a:ea typeface="ＭＳ Ｐゴシック" charset="-128"/>
              </a:rPr>
              <a:t>can be further developed by partner offices and agencies </a:t>
            </a:r>
            <a:r>
              <a:rPr lang="en-US" altLang="zh-CN" sz="3600" dirty="0" smtClean="0">
                <a:latin typeface="+mn-lt"/>
                <a:ea typeface="ＭＳ Ｐゴシック" charset="-128"/>
              </a:rPr>
              <a:t>to provide </a:t>
            </a:r>
            <a:r>
              <a:rPr lang="en-US" altLang="zh-CN" sz="3600" dirty="0">
                <a:latin typeface="+mn-lt"/>
                <a:ea typeface="ＭＳ Ｐゴシック" charset="-128"/>
              </a:rPr>
              <a:t>reasonable alternatives for </a:t>
            </a:r>
            <a:r>
              <a:rPr lang="en-US" altLang="zh-CN" sz="3600" dirty="0" smtClean="0">
                <a:latin typeface="+mn-lt"/>
                <a:ea typeface="ＭＳ Ｐゴシック" charset="-128"/>
              </a:rPr>
              <a:t>performing </a:t>
            </a:r>
            <a:r>
              <a:rPr lang="en-US" altLang="zh-CN" sz="3600" dirty="0">
                <a:latin typeface="+mn-lt"/>
                <a:ea typeface="ＭＳ Ｐゴシック" charset="-128"/>
              </a:rPr>
              <a:t>timely, high-quality DA analysis in the </a:t>
            </a:r>
            <a:r>
              <a:rPr lang="en-US" altLang="zh-CN" sz="3600" dirty="0" smtClean="0">
                <a:latin typeface="+mn-lt"/>
                <a:ea typeface="ＭＳ Ｐゴシック" charset="-128"/>
              </a:rPr>
              <a:t>field. Each basic R&amp;D project was designed to provide cost-effective, time efficient sampling, and low size, weight, and power analysis methods for uranium or plutonium assay determination. </a:t>
            </a:r>
          </a:p>
        </p:txBody>
      </p:sp>
      <p:sp>
        <p:nvSpPr>
          <p:cNvPr id="25" name="Text Box 248"/>
          <p:cNvSpPr txBox="1">
            <a:spLocks noChangeArrowheads="1"/>
          </p:cNvSpPr>
          <p:nvPr/>
        </p:nvSpPr>
        <p:spPr bwMode="auto">
          <a:xfrm>
            <a:off x="657265" y="36213427"/>
            <a:ext cx="14400000" cy="769441"/>
          </a:xfrm>
          <a:prstGeom prst="rect">
            <a:avLst/>
          </a:prstGeom>
          <a:solidFill>
            <a:schemeClr val="tx2"/>
          </a:soli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dirty="0" smtClean="0">
                <a:solidFill>
                  <a:schemeClr val="bg1"/>
                </a:solidFill>
                <a:latin typeface="+mn-lt"/>
                <a:ea typeface="SimSun" pitchFamily="2" charset="-122"/>
                <a:cs typeface="Lucida Sans" pitchFamily="34" charset="0"/>
              </a:rPr>
              <a:t>OUTCOME</a:t>
            </a:r>
            <a:endParaRPr lang="en-US" altLang="zh-CN" sz="3200" b="1" dirty="0">
              <a:solidFill>
                <a:schemeClr val="bg1"/>
              </a:solidFill>
              <a:latin typeface="+mn-lt"/>
              <a:ea typeface="SimSun" pitchFamily="2" charset="-122"/>
              <a:cs typeface="Lucida Sans" pitchFamily="34" charset="0"/>
            </a:endParaRPr>
          </a:p>
        </p:txBody>
      </p:sp>
      <p:sp>
        <p:nvSpPr>
          <p:cNvPr id="26" name="Text Box 242"/>
          <p:cNvSpPr txBox="1">
            <a:spLocks noChangeArrowheads="1"/>
          </p:cNvSpPr>
          <p:nvPr/>
        </p:nvSpPr>
        <p:spPr bwMode="auto">
          <a:xfrm>
            <a:off x="663038" y="21928475"/>
            <a:ext cx="14400000" cy="5595378"/>
          </a:xfrm>
          <a:prstGeom prst="rect">
            <a:avLst/>
          </a:prstGeom>
          <a:solidFill>
            <a:schemeClr val="bg1"/>
          </a:solidFill>
          <a:ln w="57150" cmpd="thinThick">
            <a:noFill/>
            <a:miter lim="800000"/>
          </a:ln>
          <a:extLst/>
        </p:spPr>
        <p:txBody>
          <a:bodyPr wrap="square" lIns="182880" tIns="91440" rIns="182880" bIns="182880">
            <a:spAutoFit/>
          </a:bodyPr>
          <a:lstStyle>
            <a:defPPr>
              <a:defRPr kern="1200" smtId="4294967295"/>
            </a:defPPr>
            <a:lvl1pPr marL="228600" indent="-228600"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lgn="just">
              <a:lnSpc>
                <a:spcPct val="120000"/>
              </a:lnSpc>
              <a:buFontTx/>
              <a:buChar char="•"/>
            </a:pPr>
            <a:r>
              <a:rPr lang="en-US" altLang="ja-JP" sz="3600" dirty="0" smtClean="0">
                <a:solidFill>
                  <a:schemeClr val="tx1">
                    <a:lumMod val="95000"/>
                    <a:lumOff val="5000"/>
                  </a:schemeClr>
                </a:solidFill>
                <a:latin typeface="+mn-lt"/>
                <a:ea typeface="ＭＳ Ｐゴシック" charset="-128"/>
              </a:rPr>
              <a:t>The key technical challenges are development of field portable, rapid, destructive analysis techniques for samples containing U or Pu while maintaining low overall measurement uncertainty.</a:t>
            </a:r>
            <a:endParaRPr lang="en-US" altLang="ja-JP" sz="3600" dirty="0">
              <a:solidFill>
                <a:schemeClr val="tx1">
                  <a:lumMod val="95000"/>
                  <a:lumOff val="5000"/>
                </a:schemeClr>
              </a:solidFill>
              <a:latin typeface="+mn-lt"/>
              <a:ea typeface="ＭＳ Ｐゴシック" charset="-128"/>
            </a:endParaRPr>
          </a:p>
          <a:p>
            <a:pPr algn="just">
              <a:lnSpc>
                <a:spcPct val="120000"/>
              </a:lnSpc>
              <a:buFontTx/>
              <a:buChar char="•"/>
            </a:pPr>
            <a:r>
              <a:rPr lang="en-US" altLang="ja-JP" sz="3600" dirty="0" smtClean="0">
                <a:solidFill>
                  <a:schemeClr val="tx1">
                    <a:lumMod val="95000"/>
                    <a:lumOff val="5000"/>
                  </a:schemeClr>
                </a:solidFill>
                <a:latin typeface="+mn-lt"/>
                <a:ea typeface="ＭＳ Ｐゴシック" charset="-128"/>
              </a:rPr>
              <a:t> The DNN </a:t>
            </a:r>
            <a:r>
              <a:rPr lang="en-US" altLang="ja-JP" sz="3600" dirty="0">
                <a:solidFill>
                  <a:schemeClr val="tx1">
                    <a:lumMod val="95000"/>
                    <a:lumOff val="5000"/>
                  </a:schemeClr>
                </a:solidFill>
                <a:latin typeface="+mn-lt"/>
                <a:ea typeface="ＭＳ Ｐゴシック" charset="-128"/>
              </a:rPr>
              <a:t>R&amp;D Safeguards </a:t>
            </a:r>
            <a:r>
              <a:rPr lang="en-US" altLang="ja-JP" sz="3600" dirty="0" smtClean="0">
                <a:solidFill>
                  <a:schemeClr val="tx1">
                    <a:lumMod val="95000"/>
                    <a:lumOff val="5000"/>
                  </a:schemeClr>
                </a:solidFill>
                <a:latin typeface="+mn-lt"/>
                <a:ea typeface="ＭＳ Ｐゴシック" charset="-128"/>
              </a:rPr>
              <a:t>portfolio focuses </a:t>
            </a:r>
            <a:r>
              <a:rPr lang="en-US" altLang="ja-JP" sz="3600" dirty="0">
                <a:solidFill>
                  <a:schemeClr val="tx1">
                    <a:lumMod val="95000"/>
                    <a:lumOff val="5000"/>
                  </a:schemeClr>
                </a:solidFill>
                <a:latin typeface="+mn-lt"/>
                <a:ea typeface="ＭＳ Ｐゴシック" charset="-128"/>
              </a:rPr>
              <a:t>on </a:t>
            </a:r>
            <a:r>
              <a:rPr lang="en-US" altLang="ja-JP" sz="3600" dirty="0" smtClean="0">
                <a:solidFill>
                  <a:schemeClr val="tx1">
                    <a:lumMod val="95000"/>
                    <a:lumOff val="5000"/>
                  </a:schemeClr>
                </a:solidFill>
                <a:latin typeface="+mn-lt"/>
                <a:ea typeface="ＭＳ Ｐゴシック" charset="-128"/>
              </a:rPr>
              <a:t>basic R&amp;D needed </a:t>
            </a:r>
            <a:r>
              <a:rPr lang="en-US" altLang="ja-JP" sz="3600" dirty="0">
                <a:solidFill>
                  <a:schemeClr val="tx1">
                    <a:lumMod val="95000"/>
                    <a:lumOff val="5000"/>
                  </a:schemeClr>
                </a:solidFill>
                <a:latin typeface="+mn-lt"/>
                <a:ea typeface="ＭＳ Ｐゴシック" charset="-128"/>
              </a:rPr>
              <a:t>for </a:t>
            </a:r>
            <a:r>
              <a:rPr lang="en-US" altLang="ja-JP" sz="3600" dirty="0" smtClean="0">
                <a:solidFill>
                  <a:schemeClr val="tx1">
                    <a:lumMod val="95000"/>
                    <a:lumOff val="5000"/>
                  </a:schemeClr>
                </a:solidFill>
                <a:latin typeface="+mn-lt"/>
                <a:ea typeface="ＭＳ Ｐゴシック" charset="-128"/>
              </a:rPr>
              <a:t> </a:t>
            </a:r>
            <a:r>
              <a:rPr lang="en-US" altLang="ja-JP" sz="3600" dirty="0">
                <a:solidFill>
                  <a:schemeClr val="tx1">
                    <a:lumMod val="95000"/>
                    <a:lumOff val="5000"/>
                  </a:schemeClr>
                </a:solidFill>
                <a:latin typeface="+mn-lt"/>
                <a:ea typeface="ＭＳ Ｐゴシック" charset="-128"/>
              </a:rPr>
              <a:t> </a:t>
            </a:r>
            <a:r>
              <a:rPr lang="en-US" altLang="ja-JP" sz="3600" dirty="0" smtClean="0">
                <a:solidFill>
                  <a:schemeClr val="tx1">
                    <a:lumMod val="95000"/>
                    <a:lumOff val="5000"/>
                  </a:schemeClr>
                </a:solidFill>
                <a:latin typeface="+mn-lt"/>
                <a:ea typeface="ＭＳ Ｐゴシック" charset="-128"/>
              </a:rPr>
              <a:t> demonstrating prototype </a:t>
            </a:r>
            <a:r>
              <a:rPr lang="en-US" altLang="ja-JP" sz="3600" dirty="0">
                <a:solidFill>
                  <a:schemeClr val="tx1">
                    <a:lumMod val="95000"/>
                    <a:lumOff val="5000"/>
                  </a:schemeClr>
                </a:solidFill>
                <a:latin typeface="+mn-lt"/>
                <a:ea typeface="ＭＳ Ｐゴシック" charset="-128"/>
              </a:rPr>
              <a:t>technologies and capabilities that: </a:t>
            </a:r>
            <a:endParaRPr lang="en-US" altLang="ja-JP" sz="3600" dirty="0" smtClean="0">
              <a:solidFill>
                <a:schemeClr val="tx1">
                  <a:lumMod val="95000"/>
                  <a:lumOff val="5000"/>
                </a:schemeClr>
              </a:solidFill>
              <a:latin typeface="+mn-lt"/>
              <a:ea typeface="ＭＳ Ｐゴシック" charset="-128"/>
            </a:endParaRPr>
          </a:p>
          <a:p>
            <a:pPr algn="just">
              <a:lnSpc>
                <a:spcPct val="120000"/>
              </a:lnSpc>
              <a:buFontTx/>
              <a:buChar char="•"/>
            </a:pPr>
            <a:r>
              <a:rPr lang="en-US" altLang="ja-JP" sz="3600" dirty="0" smtClean="0">
                <a:solidFill>
                  <a:schemeClr val="tx1">
                    <a:lumMod val="95000"/>
                    <a:lumOff val="5000"/>
                  </a:schemeClr>
                </a:solidFill>
                <a:latin typeface="+mn-lt"/>
                <a:ea typeface="ＭＳ Ｐゴシック" charset="-128"/>
              </a:rPr>
              <a:t> Improve </a:t>
            </a:r>
            <a:r>
              <a:rPr lang="en-US" altLang="ja-JP" sz="3600" dirty="0">
                <a:solidFill>
                  <a:schemeClr val="tx1">
                    <a:lumMod val="95000"/>
                    <a:lumOff val="5000"/>
                  </a:schemeClr>
                </a:solidFill>
                <a:latin typeface="+mn-lt"/>
                <a:ea typeface="ＭＳ Ｐゴシック" charset="-128"/>
              </a:rPr>
              <a:t>the efficiency and effectiveness of current safeguards and </a:t>
            </a:r>
            <a:endParaRPr lang="en-US" altLang="ja-JP" sz="3600" dirty="0" smtClean="0">
              <a:solidFill>
                <a:schemeClr val="tx1">
                  <a:lumMod val="95000"/>
                  <a:lumOff val="5000"/>
                </a:schemeClr>
              </a:solidFill>
              <a:latin typeface="+mn-lt"/>
              <a:ea typeface="ＭＳ Ｐゴシック" charset="-128"/>
            </a:endParaRPr>
          </a:p>
          <a:p>
            <a:pPr algn="just">
              <a:lnSpc>
                <a:spcPct val="120000"/>
              </a:lnSpc>
              <a:buFontTx/>
              <a:buChar char="•"/>
            </a:pPr>
            <a:r>
              <a:rPr lang="en-US" altLang="ja-JP" sz="3600" dirty="0">
                <a:solidFill>
                  <a:schemeClr val="tx1">
                    <a:lumMod val="95000"/>
                    <a:lumOff val="5000"/>
                  </a:schemeClr>
                </a:solidFill>
                <a:latin typeface="+mn-lt"/>
                <a:ea typeface="ＭＳ Ｐゴシック" charset="-128"/>
              </a:rPr>
              <a:t> </a:t>
            </a:r>
            <a:r>
              <a:rPr lang="en-US" altLang="ja-JP" sz="3600" dirty="0" smtClean="0">
                <a:solidFill>
                  <a:schemeClr val="tx1">
                    <a:lumMod val="95000"/>
                    <a:lumOff val="5000"/>
                  </a:schemeClr>
                </a:solidFill>
                <a:latin typeface="+mn-lt"/>
                <a:ea typeface="ＭＳ Ｐゴシック" charset="-128"/>
              </a:rPr>
              <a:t>Strengthen </a:t>
            </a:r>
            <a:r>
              <a:rPr lang="en-US" altLang="ja-JP" sz="3600" dirty="0">
                <a:solidFill>
                  <a:schemeClr val="tx1">
                    <a:lumMod val="95000"/>
                    <a:lumOff val="5000"/>
                  </a:schemeClr>
                </a:solidFill>
                <a:latin typeface="+mn-lt"/>
                <a:ea typeface="ＭＳ Ｐゴシック" charset="-128"/>
              </a:rPr>
              <a:t>existing safeguard measures to ensure timely detection of </a:t>
            </a:r>
            <a:r>
              <a:rPr lang="en-US" altLang="ja-JP" sz="3600" dirty="0" smtClean="0">
                <a:solidFill>
                  <a:schemeClr val="tx1">
                    <a:lumMod val="95000"/>
                    <a:lumOff val="5000"/>
                  </a:schemeClr>
                </a:solidFill>
                <a:latin typeface="+mn-lt"/>
                <a:ea typeface="ＭＳ Ｐゴシック" charset="-128"/>
              </a:rPr>
              <a:t>material </a:t>
            </a:r>
            <a:r>
              <a:rPr lang="en-US" altLang="ja-JP" sz="3600" dirty="0">
                <a:solidFill>
                  <a:schemeClr val="tx1">
                    <a:lumMod val="95000"/>
                    <a:lumOff val="5000"/>
                  </a:schemeClr>
                </a:solidFill>
                <a:latin typeface="+mn-lt"/>
                <a:ea typeface="ＭＳ Ｐゴシック" charset="-128"/>
              </a:rPr>
              <a:t>diversion and undeclared material </a:t>
            </a:r>
            <a:r>
              <a:rPr lang="en-US" altLang="ja-JP" sz="3600" dirty="0" smtClean="0">
                <a:solidFill>
                  <a:schemeClr val="tx1">
                    <a:lumMod val="95000"/>
                    <a:lumOff val="5000"/>
                  </a:schemeClr>
                </a:solidFill>
                <a:latin typeface="+mn-lt"/>
                <a:ea typeface="ＭＳ Ｐゴシック" charset="-128"/>
              </a:rPr>
              <a:t>production.</a:t>
            </a:r>
          </a:p>
        </p:txBody>
      </p:sp>
      <p:sp>
        <p:nvSpPr>
          <p:cNvPr id="27" name="Text Box 248"/>
          <p:cNvSpPr txBox="1">
            <a:spLocks noChangeArrowheads="1"/>
          </p:cNvSpPr>
          <p:nvPr/>
        </p:nvSpPr>
        <p:spPr bwMode="auto">
          <a:xfrm>
            <a:off x="665045" y="21155587"/>
            <a:ext cx="14400000" cy="769441"/>
          </a:xfrm>
          <a:prstGeom prst="rect">
            <a:avLst/>
          </a:prstGeom>
          <a:solidFill>
            <a:schemeClr val="tx2"/>
          </a:soli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dirty="0">
                <a:solidFill>
                  <a:schemeClr val="bg1"/>
                </a:solidFill>
                <a:latin typeface="+mn-lt"/>
                <a:ea typeface="SimSun" pitchFamily="2" charset="-122"/>
                <a:cs typeface="Lucida Sans" pitchFamily="34" charset="0"/>
              </a:rPr>
              <a:t>BACKGROUND</a:t>
            </a:r>
            <a:endParaRPr lang="en-US" altLang="zh-CN" sz="3200" b="1" dirty="0">
              <a:solidFill>
                <a:schemeClr val="bg1"/>
              </a:solidFill>
              <a:latin typeface="+mn-lt"/>
              <a:ea typeface="SimSun" pitchFamily="2" charset="-122"/>
              <a:cs typeface="Lucida Sans" pitchFamily="34" charset="0"/>
            </a:endParaRPr>
          </a:p>
        </p:txBody>
      </p:sp>
      <p:sp>
        <p:nvSpPr>
          <p:cNvPr id="28" name="Text Box 242"/>
          <p:cNvSpPr txBox="1">
            <a:spLocks noChangeArrowheads="1"/>
          </p:cNvSpPr>
          <p:nvPr/>
        </p:nvSpPr>
        <p:spPr bwMode="auto">
          <a:xfrm>
            <a:off x="657265" y="28421387"/>
            <a:ext cx="14400000" cy="7589770"/>
          </a:xfrm>
          <a:prstGeom prst="rect">
            <a:avLst/>
          </a:prstGeom>
          <a:solidFill>
            <a:schemeClr val="bg1"/>
          </a:solidFill>
          <a:ln w="57150" cmpd="thinThick">
            <a:noFill/>
            <a:miter lim="800000"/>
          </a:ln>
          <a:extLst/>
        </p:spPr>
        <p:txBody>
          <a:bodyPr wrap="square" lIns="182880" tIns="91440" rIns="182880" bIns="182880">
            <a:spAutoFit/>
          </a:bodyPr>
          <a:lstStyle>
            <a:defPPr>
              <a:defRPr kern="1200" smtId="4294967295"/>
            </a:defPPr>
            <a:lvl1pPr marL="228600" indent="-228600"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marL="0" indent="0" algn="just">
              <a:lnSpc>
                <a:spcPct val="120000"/>
              </a:lnSpc>
            </a:pPr>
            <a:r>
              <a:rPr lang="en-US" altLang="ja-JP" sz="3600" b="1" dirty="0" smtClean="0">
                <a:solidFill>
                  <a:schemeClr val="tx1">
                    <a:lumMod val="95000"/>
                    <a:lumOff val="5000"/>
                  </a:schemeClr>
                </a:solidFill>
                <a:latin typeface="+mn-lt"/>
                <a:ea typeface="ＭＳ Ｐゴシック" charset="-128"/>
              </a:rPr>
              <a:t>CHALLENGES</a:t>
            </a:r>
            <a:endParaRPr lang="en-US" altLang="ja-JP" sz="3600" b="1" dirty="0">
              <a:solidFill>
                <a:schemeClr val="tx1">
                  <a:lumMod val="95000"/>
                  <a:lumOff val="5000"/>
                </a:schemeClr>
              </a:solidFill>
              <a:latin typeface="+mn-lt"/>
              <a:ea typeface="ＭＳ Ｐゴシック" charset="-128"/>
            </a:endParaRPr>
          </a:p>
          <a:p>
            <a:pPr marL="0" indent="0" algn="just">
              <a:lnSpc>
                <a:spcPct val="120000"/>
              </a:lnSpc>
            </a:pPr>
            <a:r>
              <a:rPr lang="en-AU" sz="3600" dirty="0" smtClean="0">
                <a:solidFill>
                  <a:schemeClr val="tx1">
                    <a:lumMod val="95000"/>
                    <a:lumOff val="5000"/>
                  </a:schemeClr>
                </a:solidFill>
                <a:latin typeface="+mn-lt"/>
              </a:rPr>
              <a:t>Develop prototype technology to rapidly analyse U and Pu </a:t>
            </a:r>
            <a:r>
              <a:rPr lang="en-AU" sz="3600" dirty="0" err="1" smtClean="0">
                <a:solidFill>
                  <a:schemeClr val="tx1">
                    <a:lumMod val="95000"/>
                    <a:lumOff val="5000"/>
                  </a:schemeClr>
                </a:solidFill>
                <a:latin typeface="+mn-lt"/>
              </a:rPr>
              <a:t>isotopics</a:t>
            </a:r>
            <a:r>
              <a:rPr lang="en-AU" sz="3600" dirty="0" smtClean="0">
                <a:solidFill>
                  <a:schemeClr val="tx1">
                    <a:lumMod val="95000"/>
                    <a:lumOff val="5000"/>
                  </a:schemeClr>
                </a:solidFill>
                <a:latin typeface="+mn-lt"/>
              </a:rPr>
              <a:t>. </a:t>
            </a:r>
          </a:p>
          <a:p>
            <a:pPr marL="0" indent="0" algn="just">
              <a:lnSpc>
                <a:spcPct val="120000"/>
              </a:lnSpc>
            </a:pPr>
            <a:r>
              <a:rPr lang="en-AU" sz="3600" dirty="0" smtClean="0">
                <a:solidFill>
                  <a:schemeClr val="tx1">
                    <a:lumMod val="95000"/>
                    <a:lumOff val="5000"/>
                  </a:schemeClr>
                </a:solidFill>
                <a:latin typeface="+mn-lt"/>
              </a:rPr>
              <a:t>Produce prototype that can later be developed as a fieldable instrument.</a:t>
            </a:r>
          </a:p>
          <a:p>
            <a:pPr marL="0" indent="0" algn="just">
              <a:lnSpc>
                <a:spcPct val="120000"/>
              </a:lnSpc>
            </a:pPr>
            <a:r>
              <a:rPr lang="en-AU" sz="3600" dirty="0" smtClean="0">
                <a:solidFill>
                  <a:schemeClr val="tx1">
                    <a:lumMod val="95000"/>
                    <a:lumOff val="5000"/>
                  </a:schemeClr>
                </a:solidFill>
                <a:latin typeface="+mn-lt"/>
              </a:rPr>
              <a:t>Design for precision, accuracy, and ease of use.</a:t>
            </a:r>
            <a:endParaRPr lang="en-US" altLang="ja-JP" sz="3600" dirty="0" smtClean="0">
              <a:solidFill>
                <a:schemeClr val="tx1">
                  <a:lumMod val="95000"/>
                  <a:lumOff val="5000"/>
                </a:schemeClr>
              </a:solidFill>
              <a:latin typeface="+mn-lt"/>
              <a:ea typeface="ＭＳ Ｐゴシック" charset="-128"/>
            </a:endParaRPr>
          </a:p>
          <a:p>
            <a:pPr marL="0" indent="0" algn="just">
              <a:lnSpc>
                <a:spcPct val="120000"/>
              </a:lnSpc>
            </a:pPr>
            <a:r>
              <a:rPr lang="en-US" altLang="ja-JP" sz="3600" b="1" dirty="0" smtClean="0">
                <a:solidFill>
                  <a:schemeClr val="tx1">
                    <a:lumMod val="95000"/>
                    <a:lumOff val="5000"/>
                  </a:schemeClr>
                </a:solidFill>
                <a:latin typeface="+mn-lt"/>
                <a:ea typeface="ＭＳ Ｐゴシック" charset="-128"/>
              </a:rPr>
              <a:t>Methods</a:t>
            </a:r>
            <a:endParaRPr lang="en-US" altLang="ja-JP" sz="3600" b="1" dirty="0">
              <a:solidFill>
                <a:schemeClr val="tx1">
                  <a:lumMod val="95000"/>
                  <a:lumOff val="5000"/>
                </a:schemeClr>
              </a:solidFill>
              <a:latin typeface="+mn-lt"/>
              <a:ea typeface="ＭＳ Ｐゴシック" charset="-128"/>
            </a:endParaRPr>
          </a:p>
          <a:p>
            <a:pPr marL="0" indent="0" algn="just">
              <a:lnSpc>
                <a:spcPct val="120000"/>
              </a:lnSpc>
            </a:pPr>
            <a:r>
              <a:rPr lang="en-US" altLang="ja-JP" sz="3600" dirty="0" smtClean="0">
                <a:solidFill>
                  <a:schemeClr val="tx1">
                    <a:lumMod val="95000"/>
                    <a:lumOff val="5000"/>
                  </a:schemeClr>
                </a:solidFill>
                <a:latin typeface="+mn-lt"/>
                <a:ea typeface="ＭＳ Ｐゴシック" charset="-128"/>
              </a:rPr>
              <a:t>Develop several technologically promising concepts into prototype devices for the analysis of uranium enrichment.  A combination of laser methods, alpha-counting, and chemical methods were examined for suitability for use as in-field actinide analysis tools.</a:t>
            </a:r>
          </a:p>
          <a:p>
            <a:pPr algn="just">
              <a:lnSpc>
                <a:spcPct val="120000"/>
              </a:lnSpc>
            </a:pPr>
            <a:r>
              <a:rPr lang="en-US" altLang="ja-JP" sz="3600" b="1" dirty="0" smtClean="0">
                <a:solidFill>
                  <a:schemeClr val="tx1">
                    <a:lumMod val="95000"/>
                    <a:lumOff val="5000"/>
                  </a:schemeClr>
                </a:solidFill>
                <a:latin typeface="+mn-lt"/>
                <a:ea typeface="ＭＳ Ｐゴシック" charset="-128"/>
              </a:rPr>
              <a:t>Implementation</a:t>
            </a:r>
          </a:p>
          <a:p>
            <a:pPr algn="just">
              <a:lnSpc>
                <a:spcPct val="120000"/>
              </a:lnSpc>
            </a:pPr>
            <a:r>
              <a:rPr lang="en-US" altLang="ja-JP" sz="3600" dirty="0" smtClean="0">
                <a:solidFill>
                  <a:schemeClr val="tx1">
                    <a:lumMod val="95000"/>
                    <a:lumOff val="5000"/>
                  </a:schemeClr>
                </a:solidFill>
                <a:latin typeface="+mn-lt"/>
                <a:ea typeface="ＭＳ Ｐゴシック" charset="-128"/>
              </a:rPr>
              <a:t>Examples of each technology prototype are discussed  in Figures 1 to 5.</a:t>
            </a:r>
            <a:endParaRPr lang="en-US" altLang="ja-JP" sz="3600" dirty="0">
              <a:solidFill>
                <a:schemeClr val="tx1">
                  <a:lumMod val="95000"/>
                  <a:lumOff val="5000"/>
                </a:schemeClr>
              </a:solidFill>
              <a:latin typeface="+mn-lt"/>
              <a:ea typeface="ＭＳ Ｐゴシック" charset="-128"/>
            </a:endParaRPr>
          </a:p>
        </p:txBody>
      </p:sp>
      <p:sp>
        <p:nvSpPr>
          <p:cNvPr id="29" name="Text Box 248"/>
          <p:cNvSpPr txBox="1">
            <a:spLocks noChangeArrowheads="1"/>
          </p:cNvSpPr>
          <p:nvPr/>
        </p:nvSpPr>
        <p:spPr bwMode="auto">
          <a:xfrm>
            <a:off x="657265" y="27651946"/>
            <a:ext cx="14400000" cy="769441"/>
          </a:xfrm>
          <a:prstGeom prst="rect">
            <a:avLst/>
          </a:prstGeom>
          <a:solidFill>
            <a:schemeClr val="tx2"/>
          </a:soli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dirty="0" smtClean="0">
                <a:solidFill>
                  <a:schemeClr val="bg1"/>
                </a:solidFill>
                <a:latin typeface="+mn-lt"/>
                <a:ea typeface="SimSun" pitchFamily="2" charset="-122"/>
                <a:cs typeface="Lucida Sans" pitchFamily="34" charset="0"/>
              </a:rPr>
              <a:t>CHALLENGES / METHODS / IMPLEMENTATION</a:t>
            </a:r>
            <a:endParaRPr lang="en-US" altLang="zh-CN" sz="3200" b="1" dirty="0">
              <a:solidFill>
                <a:schemeClr val="bg1"/>
              </a:solidFill>
              <a:latin typeface="+mn-lt"/>
              <a:ea typeface="SimSun" pitchFamily="2" charset="-122"/>
              <a:cs typeface="Lucida Sans" pitchFamily="34" charset="0"/>
            </a:endParaRPr>
          </a:p>
        </p:txBody>
      </p:sp>
      <p:sp>
        <p:nvSpPr>
          <p:cNvPr id="34" name="Text Box 242"/>
          <p:cNvSpPr txBox="1">
            <a:spLocks noChangeArrowheads="1"/>
          </p:cNvSpPr>
          <p:nvPr/>
        </p:nvSpPr>
        <p:spPr bwMode="auto">
          <a:xfrm>
            <a:off x="15674554" y="29466382"/>
            <a:ext cx="14096100" cy="4930581"/>
          </a:xfrm>
          <a:prstGeom prst="rect">
            <a:avLst/>
          </a:prstGeom>
          <a:solidFill>
            <a:schemeClr val="bg1">
              <a:lumMod val="85000"/>
            </a:schemeClr>
          </a:solidFill>
          <a:ln w="57150" cmpd="thinThick">
            <a:noFill/>
            <a:miter lim="800000"/>
          </a:ln>
          <a:extLst/>
        </p:spPr>
        <p:txBody>
          <a:bodyPr wrap="square" lIns="182880" tIns="91440" rIns="182880" bIns="182880">
            <a:spAutoFit/>
          </a:bodyPr>
          <a:lstStyle>
            <a:defPPr>
              <a:defRPr kern="1200" smtId="4294967295"/>
            </a:defPPr>
            <a:lvl1pPr marL="228600" indent="-228600"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lgn="just">
              <a:lnSpc>
                <a:spcPct val="120000"/>
              </a:lnSpc>
              <a:buFontTx/>
              <a:buChar char="•"/>
            </a:pPr>
            <a:r>
              <a:rPr lang="en-US" altLang="ja-JP" sz="3600" dirty="0">
                <a:solidFill>
                  <a:schemeClr val="tx1">
                    <a:lumMod val="95000"/>
                    <a:lumOff val="5000"/>
                  </a:schemeClr>
                </a:solidFill>
                <a:latin typeface="+mn-lt"/>
                <a:ea typeface="ＭＳ Ｐゴシック" charset="-128"/>
              </a:rPr>
              <a:t>F</a:t>
            </a:r>
            <a:r>
              <a:rPr lang="en-US" altLang="ja-JP" sz="3600" dirty="0" smtClean="0">
                <a:solidFill>
                  <a:schemeClr val="tx1">
                    <a:lumMod val="95000"/>
                    <a:lumOff val="5000"/>
                  </a:schemeClr>
                </a:solidFill>
                <a:latin typeface="+mn-lt"/>
                <a:ea typeface="ＭＳ Ｐゴシック" charset="-128"/>
              </a:rPr>
              <a:t>ive promising </a:t>
            </a:r>
            <a:r>
              <a:rPr lang="en-US" altLang="ja-JP" sz="3600" dirty="0">
                <a:solidFill>
                  <a:schemeClr val="tx1">
                    <a:lumMod val="95000"/>
                    <a:lumOff val="5000"/>
                  </a:schemeClr>
                </a:solidFill>
                <a:latin typeface="+mn-lt"/>
                <a:ea typeface="ＭＳ Ｐゴシック" charset="-128"/>
              </a:rPr>
              <a:t>prototype technologies </a:t>
            </a:r>
            <a:r>
              <a:rPr lang="en-US" altLang="ja-JP" sz="3600" dirty="0" smtClean="0">
                <a:solidFill>
                  <a:schemeClr val="tx1">
                    <a:lumMod val="95000"/>
                    <a:lumOff val="5000"/>
                  </a:schemeClr>
                </a:solidFill>
                <a:latin typeface="+mn-lt"/>
                <a:ea typeface="ＭＳ Ｐゴシック" charset="-128"/>
              </a:rPr>
              <a:t>are being prepared for field evaluations that </a:t>
            </a:r>
            <a:r>
              <a:rPr lang="en-US" altLang="ja-JP" sz="3600" dirty="0">
                <a:solidFill>
                  <a:schemeClr val="tx1">
                    <a:lumMod val="95000"/>
                    <a:lumOff val="5000"/>
                  </a:schemeClr>
                </a:solidFill>
                <a:latin typeface="+mn-lt"/>
                <a:ea typeface="ＭＳ Ｐゴシック" charset="-128"/>
              </a:rPr>
              <a:t>feature </a:t>
            </a:r>
            <a:r>
              <a:rPr lang="en-US" altLang="ja-JP" sz="3600" dirty="0" smtClean="0">
                <a:solidFill>
                  <a:schemeClr val="tx1">
                    <a:lumMod val="95000"/>
                    <a:lumOff val="5000"/>
                  </a:schemeClr>
                </a:solidFill>
                <a:latin typeface="+mn-lt"/>
                <a:ea typeface="ＭＳ Ｐゴシック" charset="-128"/>
              </a:rPr>
              <a:t>new </a:t>
            </a:r>
            <a:r>
              <a:rPr lang="en-US" altLang="ja-JP" sz="3600" dirty="0">
                <a:solidFill>
                  <a:schemeClr val="tx1">
                    <a:lumMod val="95000"/>
                    <a:lumOff val="5000"/>
                  </a:schemeClr>
                </a:solidFill>
                <a:latin typeface="+mn-lt"/>
                <a:ea typeface="ＭＳ Ｐゴシック" charset="-128"/>
              </a:rPr>
              <a:t>developments in the treatment and/or measurement of samples containing uranium or </a:t>
            </a:r>
            <a:r>
              <a:rPr lang="en-US" altLang="ja-JP" sz="3600" dirty="0" smtClean="0">
                <a:solidFill>
                  <a:schemeClr val="tx1">
                    <a:lumMod val="95000"/>
                    <a:lumOff val="5000"/>
                  </a:schemeClr>
                </a:solidFill>
                <a:latin typeface="+mn-lt"/>
                <a:ea typeface="ＭＳ Ｐゴシック" charset="-128"/>
              </a:rPr>
              <a:t>plutonium.</a:t>
            </a:r>
          </a:p>
          <a:p>
            <a:pPr algn="just">
              <a:lnSpc>
                <a:spcPct val="120000"/>
              </a:lnSpc>
              <a:buFontTx/>
              <a:buChar char="•"/>
            </a:pPr>
            <a:r>
              <a:rPr lang="en-US" altLang="ja-JP" sz="3600" dirty="0" smtClean="0">
                <a:solidFill>
                  <a:schemeClr val="tx1">
                    <a:lumMod val="95000"/>
                    <a:lumOff val="5000"/>
                  </a:schemeClr>
                </a:solidFill>
                <a:latin typeface="+mn-lt"/>
                <a:ea typeface="ＭＳ Ｐゴシック" charset="-128"/>
              </a:rPr>
              <a:t>Reliable miniature power supplies for unattended monitoring systems remain a key challenge.</a:t>
            </a:r>
          </a:p>
          <a:p>
            <a:pPr algn="just">
              <a:lnSpc>
                <a:spcPct val="120000"/>
              </a:lnSpc>
              <a:buFontTx/>
              <a:buChar char="•"/>
            </a:pPr>
            <a:r>
              <a:rPr lang="en-US" altLang="ja-JP" sz="3600" dirty="0" smtClean="0">
                <a:solidFill>
                  <a:schemeClr val="tx1">
                    <a:lumMod val="95000"/>
                    <a:lumOff val="5000"/>
                  </a:schemeClr>
                </a:solidFill>
                <a:latin typeface="+mn-lt"/>
                <a:ea typeface="ＭＳ Ｐゴシック" charset="-128"/>
              </a:rPr>
              <a:t>Completed prototypes have demonstrated that the advancement </a:t>
            </a:r>
            <a:r>
              <a:rPr lang="en-US" altLang="ja-JP" sz="3600" dirty="0">
                <a:solidFill>
                  <a:schemeClr val="tx1">
                    <a:lumMod val="95000"/>
                    <a:lumOff val="5000"/>
                  </a:schemeClr>
                </a:solidFill>
                <a:latin typeface="+mn-lt"/>
                <a:ea typeface="ＭＳ Ｐゴシック" charset="-128"/>
              </a:rPr>
              <a:t>of </a:t>
            </a:r>
            <a:r>
              <a:rPr lang="en-US" altLang="ja-JP" sz="3600" dirty="0" smtClean="0">
                <a:solidFill>
                  <a:schemeClr val="tx1">
                    <a:lumMod val="95000"/>
                    <a:lumOff val="5000"/>
                  </a:schemeClr>
                </a:solidFill>
                <a:latin typeface="+mn-lt"/>
                <a:ea typeface="ＭＳ Ｐゴシック" charset="-128"/>
              </a:rPr>
              <a:t>in-field, high-quality DA techniques is possible. </a:t>
            </a:r>
          </a:p>
        </p:txBody>
      </p:sp>
      <p:sp>
        <p:nvSpPr>
          <p:cNvPr id="35" name="Text Box 248"/>
          <p:cNvSpPr txBox="1">
            <a:spLocks noChangeArrowheads="1"/>
          </p:cNvSpPr>
          <p:nvPr/>
        </p:nvSpPr>
        <p:spPr bwMode="auto">
          <a:xfrm>
            <a:off x="15674554" y="28757474"/>
            <a:ext cx="14096100" cy="769441"/>
          </a:xfrm>
          <a:prstGeom prst="rect">
            <a:avLst/>
          </a:prstGeom>
          <a:solidFill>
            <a:schemeClr val="tx2"/>
          </a:soli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dirty="0" smtClean="0">
                <a:solidFill>
                  <a:schemeClr val="bg1"/>
                </a:solidFill>
                <a:latin typeface="+mn-lt"/>
                <a:ea typeface="SimSun" pitchFamily="2" charset="-122"/>
                <a:cs typeface="Lucida Sans" pitchFamily="34" charset="0"/>
              </a:rPr>
              <a:t>CONCLUSION</a:t>
            </a:r>
            <a:endParaRPr lang="en-US" altLang="zh-CN" sz="3200" b="1" dirty="0">
              <a:solidFill>
                <a:schemeClr val="bg1"/>
              </a:solidFill>
              <a:latin typeface="+mn-lt"/>
              <a:ea typeface="SimSun" pitchFamily="2" charset="-122"/>
              <a:cs typeface="Lucida Sans" pitchFamily="34" charset="0"/>
            </a:endParaRPr>
          </a:p>
        </p:txBody>
      </p:sp>
      <p:sp>
        <p:nvSpPr>
          <p:cNvPr id="38" name="TextBox 37"/>
          <p:cNvSpPr txBox="1"/>
          <p:nvPr/>
        </p:nvSpPr>
        <p:spPr>
          <a:xfrm>
            <a:off x="21612900" y="6217450"/>
            <a:ext cx="7260452" cy="2862322"/>
          </a:xfrm>
          <a:prstGeom prst="rect">
            <a:avLst/>
          </a:prstGeom>
          <a:noFill/>
        </p:spPr>
        <p:txBody>
          <a:bodyPr wrap="square" rtlCol="0">
            <a:spAutoFit/>
          </a:bodyPr>
          <a:lstStyle/>
          <a:p>
            <a:r>
              <a:rPr lang="en-GB" sz="3600" i="1" dirty="0" smtClean="0"/>
              <a:t>FIG. 1. HORUS </a:t>
            </a:r>
            <a:r>
              <a:rPr lang="en-GB" sz="3600" i="1" dirty="0"/>
              <a:t>4 with simplified controls and a reduced footprint/mass. Right: Sample cartridge loaded with a clear tube for visual inspection of deposition.</a:t>
            </a:r>
            <a:endParaRPr lang="en-US" sz="3600" i="1" dirty="0"/>
          </a:p>
        </p:txBody>
      </p:sp>
      <p:sp>
        <p:nvSpPr>
          <p:cNvPr id="39" name="TextBox 38"/>
          <p:cNvSpPr txBox="1"/>
          <p:nvPr/>
        </p:nvSpPr>
        <p:spPr>
          <a:xfrm>
            <a:off x="25675354" y="16051142"/>
            <a:ext cx="4408776" cy="2308324"/>
          </a:xfrm>
          <a:prstGeom prst="rect">
            <a:avLst/>
          </a:prstGeom>
          <a:noFill/>
        </p:spPr>
        <p:txBody>
          <a:bodyPr wrap="square" rtlCol="0">
            <a:spAutoFit/>
          </a:bodyPr>
          <a:lstStyle/>
          <a:p>
            <a:r>
              <a:rPr lang="en-US" sz="3600" i="1" dirty="0" smtClean="0"/>
              <a:t>FIG. 3 Prototype </a:t>
            </a:r>
            <a:r>
              <a:rPr lang="en-US" sz="3600" i="1" dirty="0" err="1"/>
              <a:t>fieldable</a:t>
            </a:r>
            <a:r>
              <a:rPr lang="en-US" sz="3600" i="1" dirty="0"/>
              <a:t> atomic beam absorption spectrometer</a:t>
            </a:r>
            <a:r>
              <a:rPr lang="en-US" sz="3600" dirty="0" smtClean="0"/>
              <a:t>.</a:t>
            </a:r>
            <a:endParaRPr lang="en-US" sz="3600" dirty="0"/>
          </a:p>
        </p:txBody>
      </p:sp>
      <p:sp>
        <p:nvSpPr>
          <p:cNvPr id="3" name="TextBox 2"/>
          <p:cNvSpPr txBox="1"/>
          <p:nvPr/>
        </p:nvSpPr>
        <p:spPr>
          <a:xfrm>
            <a:off x="28033901" y="0"/>
            <a:ext cx="2024743" cy="769441"/>
          </a:xfrm>
          <a:prstGeom prst="rect">
            <a:avLst/>
          </a:prstGeom>
          <a:noFill/>
        </p:spPr>
        <p:txBody>
          <a:bodyPr wrap="square" rtlCol="0">
            <a:spAutoFit/>
          </a:bodyPr>
          <a:lstStyle/>
          <a:p>
            <a:r>
              <a:rPr lang="en-US" sz="4400" b="1" dirty="0" smtClean="0">
                <a:solidFill>
                  <a:schemeClr val="bg1"/>
                </a:solidFill>
              </a:rPr>
              <a:t>ID: 253 </a:t>
            </a:r>
            <a:endParaRPr lang="en-US" sz="4400" b="1" dirty="0">
              <a:solidFill>
                <a:schemeClr val="bg1"/>
              </a:solidFill>
            </a:endParaRPr>
          </a:p>
        </p:txBody>
      </p:sp>
      <p:sp>
        <p:nvSpPr>
          <p:cNvPr id="23" name="Text Box 242"/>
          <p:cNvSpPr txBox="1">
            <a:spLocks noChangeArrowheads="1"/>
          </p:cNvSpPr>
          <p:nvPr/>
        </p:nvSpPr>
        <p:spPr bwMode="auto">
          <a:xfrm>
            <a:off x="15714561" y="35536770"/>
            <a:ext cx="14096100" cy="6880666"/>
          </a:xfrm>
          <a:prstGeom prst="rect">
            <a:avLst/>
          </a:prstGeom>
          <a:solidFill>
            <a:schemeClr val="bg1"/>
          </a:solidFill>
          <a:ln w="57150" cmpd="thinThick">
            <a:noFill/>
            <a:miter lim="800000"/>
          </a:ln>
          <a:extLst/>
        </p:spPr>
        <p:txBody>
          <a:bodyPr wrap="square" lIns="182880" tIns="91440" rIns="182880" bIns="182880">
            <a:spAutoFit/>
          </a:bodyPr>
          <a:lstStyle>
            <a:defPPr>
              <a:defRPr kern="1200" smtId="4294967295"/>
            </a:defPPr>
            <a:lvl1pPr marL="228600" indent="-228600"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marL="0" indent="0" algn="just">
              <a:lnSpc>
                <a:spcPct val="120000"/>
              </a:lnSpc>
            </a:pPr>
            <a:r>
              <a:rPr lang="en-US" altLang="ja-JP" sz="3600" dirty="0">
                <a:solidFill>
                  <a:schemeClr val="tx1">
                    <a:lumMod val="95000"/>
                    <a:lumOff val="5000"/>
                  </a:schemeClr>
                </a:solidFill>
                <a:latin typeface="+mn-lt"/>
                <a:ea typeface="ＭＳ Ｐゴシック" charset="-128"/>
              </a:rPr>
              <a:t>The authors acknowledge the dedicated efforts by scientific and engineering staff at Argonne National Laboratory, Los Alamos National Laboratory, Oak Ridge National Laboratory, Lawrence Berkeley National Laboratory, and Savannah River National Laboratory for their collective R&amp;D efforts mentioned in this </a:t>
            </a:r>
            <a:r>
              <a:rPr lang="en-US" altLang="ja-JP" sz="3600" dirty="0" smtClean="0">
                <a:solidFill>
                  <a:schemeClr val="tx1">
                    <a:lumMod val="95000"/>
                    <a:lumOff val="5000"/>
                  </a:schemeClr>
                </a:solidFill>
                <a:latin typeface="+mn-lt"/>
                <a:ea typeface="ＭＳ Ｐゴシック" charset="-128"/>
              </a:rPr>
              <a:t>poster.  </a:t>
            </a:r>
            <a:r>
              <a:rPr lang="en-US" altLang="ja-JP" sz="3600" dirty="0">
                <a:solidFill>
                  <a:schemeClr val="tx1">
                    <a:lumMod val="95000"/>
                    <a:lumOff val="5000"/>
                  </a:schemeClr>
                </a:solidFill>
                <a:latin typeface="+mn-lt"/>
                <a:ea typeface="ＭＳ Ｐゴシック" charset="-128"/>
              </a:rPr>
              <a:t>These efforts also may involve collaborations with the other U.S. Government institutions, universities and private corporations.  The research and development reported herein is supported by the Office of Defense Nuclear Nonproliferation R&amp;D in the U.S. Department of Energy/National Nuclear Security Administration (DOE/NNSA).</a:t>
            </a:r>
            <a:endParaRPr lang="en-US" altLang="ja-JP" sz="3600" dirty="0" smtClean="0">
              <a:solidFill>
                <a:schemeClr val="tx1">
                  <a:lumMod val="95000"/>
                  <a:lumOff val="5000"/>
                </a:schemeClr>
              </a:solidFill>
              <a:latin typeface="+mn-lt"/>
              <a:ea typeface="ＭＳ Ｐゴシック" charset="-128"/>
            </a:endParaRPr>
          </a:p>
        </p:txBody>
      </p:sp>
      <p:sp>
        <p:nvSpPr>
          <p:cNvPr id="24" name="Text Box 248"/>
          <p:cNvSpPr txBox="1">
            <a:spLocks noChangeArrowheads="1"/>
          </p:cNvSpPr>
          <p:nvPr/>
        </p:nvSpPr>
        <p:spPr bwMode="auto">
          <a:xfrm>
            <a:off x="15714561" y="34797754"/>
            <a:ext cx="14096100" cy="769441"/>
          </a:xfrm>
          <a:prstGeom prst="rect">
            <a:avLst/>
          </a:prstGeom>
          <a:solidFill>
            <a:schemeClr val="tx2"/>
          </a:soli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dirty="0" smtClean="0">
                <a:solidFill>
                  <a:schemeClr val="bg1"/>
                </a:solidFill>
                <a:latin typeface="+mn-lt"/>
                <a:ea typeface="SimSun" pitchFamily="2" charset="-122"/>
                <a:cs typeface="Lucida Sans" pitchFamily="34" charset="0"/>
              </a:rPr>
              <a:t>ACKNOWLEDGEMENTS / REFERENCES</a:t>
            </a:r>
            <a:endParaRPr lang="en-US" altLang="zh-CN" sz="3200" b="1" dirty="0">
              <a:solidFill>
                <a:schemeClr val="bg1"/>
              </a:solidFill>
              <a:latin typeface="+mn-lt"/>
              <a:ea typeface="SimSun" pitchFamily="2" charset="-122"/>
              <a:cs typeface="Lucida Sans" pitchFamily="34" charset="0"/>
            </a:endParaRPr>
          </a:p>
        </p:txBody>
      </p:sp>
      <p:pic>
        <p:nvPicPr>
          <p:cNvPr id="4" name="Picture 3"/>
          <p:cNvPicPr>
            <a:picLocks noChangeAspect="1"/>
          </p:cNvPicPr>
          <p:nvPr/>
        </p:nvPicPr>
        <p:blipFill>
          <a:blip r:embed="rId2"/>
          <a:stretch>
            <a:fillRect/>
          </a:stretch>
        </p:blipFill>
        <p:spPr>
          <a:xfrm>
            <a:off x="15674555" y="6104595"/>
            <a:ext cx="5415640" cy="3056751"/>
          </a:xfrm>
          <a:prstGeom prst="rect">
            <a:avLst/>
          </a:prstGeom>
          <a:ln>
            <a:solidFill>
              <a:schemeClr val="accent5">
                <a:lumMod val="75000"/>
              </a:schemeClr>
            </a:solidFill>
          </a:ln>
        </p:spPr>
      </p:pic>
      <p:sp>
        <p:nvSpPr>
          <p:cNvPr id="30" name="TextBox 29"/>
          <p:cNvSpPr txBox="1"/>
          <p:nvPr/>
        </p:nvSpPr>
        <p:spPr>
          <a:xfrm>
            <a:off x="15651073" y="14131798"/>
            <a:ext cx="8439298" cy="646331"/>
          </a:xfrm>
          <a:prstGeom prst="rect">
            <a:avLst/>
          </a:prstGeom>
          <a:noFill/>
        </p:spPr>
        <p:txBody>
          <a:bodyPr wrap="none" rtlCol="0">
            <a:spAutoFit/>
          </a:bodyPr>
          <a:lstStyle/>
          <a:p>
            <a:r>
              <a:rPr lang="en-GB" sz="3600" i="1" dirty="0" smtClean="0"/>
              <a:t>FIG.2 HPIR </a:t>
            </a:r>
            <a:r>
              <a:rPr lang="en-GB" sz="3600" i="1" dirty="0"/>
              <a:t>Instrument laboratory prototype.</a:t>
            </a:r>
            <a:endParaRPr lang="en-US" sz="3600" i="1" dirty="0"/>
          </a:p>
        </p:txBody>
      </p:sp>
      <p:grpSp>
        <p:nvGrpSpPr>
          <p:cNvPr id="32" name="Group 31"/>
          <p:cNvGrpSpPr/>
          <p:nvPr/>
        </p:nvGrpSpPr>
        <p:grpSpPr>
          <a:xfrm>
            <a:off x="15674554" y="9523299"/>
            <a:ext cx="13750404" cy="4549897"/>
            <a:chOff x="182681" y="1040212"/>
            <a:chExt cx="11843087" cy="4139544"/>
          </a:xfrm>
        </p:grpSpPr>
        <p:pic>
          <p:nvPicPr>
            <p:cNvPr id="33" name="Picture 32"/>
            <p:cNvPicPr>
              <a:picLocks noChangeAspect="1"/>
            </p:cNvPicPr>
            <p:nvPr/>
          </p:nvPicPr>
          <p:blipFill>
            <a:blip r:embed="rId3"/>
            <a:stretch>
              <a:fillRect/>
            </a:stretch>
          </p:blipFill>
          <p:spPr>
            <a:xfrm>
              <a:off x="182681" y="1040212"/>
              <a:ext cx="6535478" cy="4139543"/>
            </a:xfrm>
            <a:prstGeom prst="rect">
              <a:avLst/>
            </a:prstGeom>
            <a:ln>
              <a:solidFill>
                <a:srgbClr val="000099"/>
              </a:solidFill>
            </a:ln>
          </p:spPr>
        </p:pic>
        <p:pic>
          <p:nvPicPr>
            <p:cNvPr id="36" name="Picture 35"/>
            <p:cNvPicPr>
              <a:picLocks noChangeAspect="1"/>
            </p:cNvPicPr>
            <p:nvPr/>
          </p:nvPicPr>
          <p:blipFill>
            <a:blip r:embed="rId4"/>
            <a:stretch>
              <a:fillRect/>
            </a:stretch>
          </p:blipFill>
          <p:spPr>
            <a:xfrm>
              <a:off x="6718159" y="1040212"/>
              <a:ext cx="5307609" cy="4139544"/>
            </a:xfrm>
            <a:prstGeom prst="rect">
              <a:avLst/>
            </a:prstGeom>
            <a:ln>
              <a:solidFill>
                <a:srgbClr val="000099"/>
              </a:solidFill>
            </a:ln>
          </p:spPr>
        </p:pic>
      </p:grpSp>
      <p:pic>
        <p:nvPicPr>
          <p:cNvPr id="9" name="Picture 8"/>
          <p:cNvPicPr>
            <a:picLocks noChangeAspect="1"/>
          </p:cNvPicPr>
          <p:nvPr/>
        </p:nvPicPr>
        <p:blipFill>
          <a:blip r:embed="rId5"/>
          <a:stretch>
            <a:fillRect/>
          </a:stretch>
        </p:blipFill>
        <p:spPr>
          <a:xfrm>
            <a:off x="15688072" y="20393722"/>
            <a:ext cx="11556113" cy="3737588"/>
          </a:xfrm>
          <a:prstGeom prst="rect">
            <a:avLst/>
          </a:prstGeom>
          <a:ln>
            <a:solidFill>
              <a:srgbClr val="000099"/>
            </a:solidFill>
          </a:ln>
        </p:spPr>
      </p:pic>
      <p:sp>
        <p:nvSpPr>
          <p:cNvPr id="42" name="TextBox 41"/>
          <p:cNvSpPr txBox="1"/>
          <p:nvPr/>
        </p:nvSpPr>
        <p:spPr>
          <a:xfrm>
            <a:off x="15579196" y="24184579"/>
            <a:ext cx="11773864" cy="646331"/>
          </a:xfrm>
          <a:prstGeom prst="rect">
            <a:avLst/>
          </a:prstGeom>
          <a:noFill/>
        </p:spPr>
        <p:txBody>
          <a:bodyPr wrap="none" rtlCol="0">
            <a:spAutoFit/>
          </a:bodyPr>
          <a:lstStyle/>
          <a:p>
            <a:r>
              <a:rPr lang="en-US" sz="3600" i="1" dirty="0" smtClean="0"/>
              <a:t>FIG. </a:t>
            </a:r>
            <a:r>
              <a:rPr lang="en-US" sz="3600" i="1" dirty="0"/>
              <a:t>4 Left: </a:t>
            </a:r>
            <a:r>
              <a:rPr lang="en-US" sz="3600" i="1" dirty="0" smtClean="0"/>
              <a:t>Off-line; </a:t>
            </a:r>
            <a:r>
              <a:rPr lang="en-US" sz="3600" i="1" dirty="0"/>
              <a:t>Right: On-line </a:t>
            </a:r>
            <a:r>
              <a:rPr lang="en-US" sz="3600" i="1" dirty="0" smtClean="0"/>
              <a:t>configurations of LISA-UE</a:t>
            </a:r>
            <a:r>
              <a:rPr lang="en-US" sz="3600" dirty="0" smtClean="0"/>
              <a:t>.</a:t>
            </a:r>
            <a:endParaRPr lang="en-US" sz="3600" dirty="0"/>
          </a:p>
        </p:txBody>
      </p:sp>
      <p:pic>
        <p:nvPicPr>
          <p:cNvPr id="43" name="Picture 42"/>
          <p:cNvPicPr/>
          <p:nvPr/>
        </p:nvPicPr>
        <p:blipFill>
          <a:blip r:embed="rId6" cstate="print">
            <a:extLst>
              <a:ext uri="{28A0092B-C50C-407E-A947-70E740481C1C}">
                <a14:useLocalDpi xmlns:a14="http://schemas.microsoft.com/office/drawing/2010/main" val="0"/>
              </a:ext>
            </a:extLst>
          </a:blip>
          <a:stretch>
            <a:fillRect/>
          </a:stretch>
        </p:blipFill>
        <p:spPr>
          <a:xfrm>
            <a:off x="15572737" y="25206216"/>
            <a:ext cx="3535878" cy="3244588"/>
          </a:xfrm>
          <a:prstGeom prst="rect">
            <a:avLst/>
          </a:prstGeom>
          <a:ln>
            <a:solidFill>
              <a:srgbClr val="000099"/>
            </a:solidFill>
          </a:ln>
        </p:spPr>
      </p:pic>
      <p:sp>
        <p:nvSpPr>
          <p:cNvPr id="44" name="TextBox 43"/>
          <p:cNvSpPr txBox="1"/>
          <p:nvPr/>
        </p:nvSpPr>
        <p:spPr>
          <a:xfrm>
            <a:off x="19413416" y="25209707"/>
            <a:ext cx="8839200" cy="3416320"/>
          </a:xfrm>
          <a:prstGeom prst="rect">
            <a:avLst/>
          </a:prstGeom>
          <a:noFill/>
        </p:spPr>
        <p:txBody>
          <a:bodyPr wrap="square" rtlCol="0">
            <a:spAutoFit/>
          </a:bodyPr>
          <a:lstStyle/>
          <a:p>
            <a:pPr algn="just"/>
            <a:r>
              <a:rPr lang="en-GB" sz="3600" i="1" dirty="0" smtClean="0"/>
              <a:t>FIG. 5. </a:t>
            </a:r>
            <a:r>
              <a:rPr lang="en-US" sz="3600" i="1" dirty="0"/>
              <a:t>Atomistic molecular dynamics o fUF6 interacting with functionalized </a:t>
            </a:r>
            <a:r>
              <a:rPr lang="en-US" sz="3600" i="1" dirty="0" smtClean="0"/>
              <a:t>SAMs. </a:t>
            </a:r>
            <a:r>
              <a:rPr lang="en-US" sz="3600" i="1" dirty="0"/>
              <a:t>A: Quick scatter, no residence time, B: </a:t>
            </a:r>
            <a:r>
              <a:rPr lang="en-US" sz="3600" i="1" dirty="0" err="1"/>
              <a:t>Thermalization</a:t>
            </a:r>
            <a:r>
              <a:rPr lang="en-US" sz="3600" i="1" dirty="0"/>
              <a:t> of UF6, resides at interface before thermal desorption. C: </a:t>
            </a:r>
            <a:r>
              <a:rPr lang="en-US" sz="3600" i="1" dirty="0" err="1"/>
              <a:t>T</a:t>
            </a:r>
            <a:r>
              <a:rPr lang="en-US" sz="3600" i="1" dirty="0" err="1" smtClean="0"/>
              <a:t>hermalization</a:t>
            </a:r>
            <a:r>
              <a:rPr lang="en-US" sz="3600" i="1" dirty="0" smtClean="0"/>
              <a:t> </a:t>
            </a:r>
            <a:r>
              <a:rPr lang="en-US" sz="3600" i="1" dirty="0"/>
              <a:t>and penetration into the surface.</a:t>
            </a:r>
            <a:endParaRPr lang="en-US" sz="3600" dirty="0"/>
          </a:p>
        </p:txBody>
      </p:sp>
      <p:grpSp>
        <p:nvGrpSpPr>
          <p:cNvPr id="5" name="Group 4"/>
          <p:cNvGrpSpPr/>
          <p:nvPr/>
        </p:nvGrpSpPr>
        <p:grpSpPr>
          <a:xfrm>
            <a:off x="15697902" y="14939373"/>
            <a:ext cx="9663976" cy="5053558"/>
            <a:chOff x="18135589" y="14939373"/>
            <a:chExt cx="9454538" cy="4622536"/>
          </a:xfrm>
        </p:grpSpPr>
        <p:pic>
          <p:nvPicPr>
            <p:cNvPr id="41" name="Picture 40"/>
            <p:cNvPicPr>
              <a:picLocks noChangeAspect="1"/>
            </p:cNvPicPr>
            <p:nvPr/>
          </p:nvPicPr>
          <p:blipFill>
            <a:blip r:embed="rId7"/>
            <a:stretch>
              <a:fillRect/>
            </a:stretch>
          </p:blipFill>
          <p:spPr>
            <a:xfrm>
              <a:off x="21822338" y="14939373"/>
              <a:ext cx="5767789" cy="4622536"/>
            </a:xfrm>
            <a:prstGeom prst="rect">
              <a:avLst/>
            </a:prstGeom>
            <a:ln>
              <a:solidFill>
                <a:srgbClr val="000099"/>
              </a:solidFill>
            </a:ln>
          </p:spPr>
        </p:pic>
        <p:pic>
          <p:nvPicPr>
            <p:cNvPr id="2" name="Picture 1"/>
            <p:cNvPicPr>
              <a:picLocks noChangeAspect="1"/>
            </p:cNvPicPr>
            <p:nvPr/>
          </p:nvPicPr>
          <p:blipFill>
            <a:blip r:embed="rId8"/>
            <a:stretch>
              <a:fillRect/>
            </a:stretch>
          </p:blipFill>
          <p:spPr>
            <a:xfrm>
              <a:off x="18135589" y="14939799"/>
              <a:ext cx="3477311" cy="4622110"/>
            </a:xfrm>
            <a:prstGeom prst="rect">
              <a:avLst/>
            </a:prstGeom>
            <a:ln>
              <a:solidFill>
                <a:srgbClr val="000099"/>
              </a:solidFill>
            </a:ln>
          </p:spPr>
        </p:pic>
      </p:grpSp>
    </p:spTree>
    <p:extLst>
      <p:ext uri="{BB962C8B-B14F-4D97-AF65-F5344CB8AC3E}">
        <p14:creationId xmlns:p14="http://schemas.microsoft.com/office/powerpoint/2010/main" val="3331785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1618</TotalTime>
  <Words>725</Words>
  <Application>Microsoft Office PowerPoint</Application>
  <PresentationFormat>Custom</PresentationFormat>
  <Paragraphs>44</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ＭＳ Ｐゴシック</vt:lpstr>
      <vt:lpstr>SimSun</vt:lpstr>
      <vt:lpstr>Arial</vt:lpstr>
      <vt:lpstr>Calibri</vt:lpstr>
      <vt:lpstr>Calibri Light</vt:lpstr>
      <vt:lpstr>Lucida Sans</vt:lpstr>
      <vt:lpstr>Office Theme</vt:lpstr>
      <vt:lpstr>PowerPoint Presentation</vt:lpstr>
    </vt:vector>
  </TitlesOfParts>
  <Company>IAEA-SG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FUKUYAMA, Yukiko</dc:creator>
  <cp:lastModifiedBy>Pickett, Chris (CONTR)</cp:lastModifiedBy>
  <cp:revision>184</cp:revision>
  <dcterms:created xsi:type="dcterms:W3CDTF">2018-07-03T09:22:24Z</dcterms:created>
  <dcterms:modified xsi:type="dcterms:W3CDTF">2018-09-27T14:36:14Z</dcterms:modified>
</cp:coreProperties>
</file>