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30275213" cy="428037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CC"/>
    <a:srgbClr val="FF00FF"/>
    <a:srgbClr val="EE1212"/>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7017" autoAdjust="0"/>
    <p:restoredTop sz="94660"/>
  </p:normalViewPr>
  <p:slideViewPr>
    <p:cSldViewPr snapToGrid="0">
      <p:cViewPr>
        <p:scale>
          <a:sx n="30" d="100"/>
          <a:sy n="30" d="100"/>
        </p:scale>
        <p:origin x="-894" y="3642"/>
      </p:cViewPr>
      <p:guideLst>
        <p:guide orient="horz" pos="13481"/>
        <p:guide pos="953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7005156"/>
            <a:ext cx="25733931" cy="14902051"/>
          </a:xfrm>
        </p:spPr>
        <p:txBody>
          <a:bodyPr anchor="b"/>
          <a:lstStyle>
            <a:lvl1pPr algn="ctr">
              <a:defRPr sz="19865"/>
            </a:lvl1pPr>
          </a:lstStyle>
          <a:p>
            <a:r>
              <a:rPr lang="en-US" smtClean="0"/>
              <a:t>Click to edit Master title style</a:t>
            </a:r>
            <a:endParaRPr lang="en-US" dirty="0"/>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7946"/>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6CCE9EA-F87E-449B-A760-0CFB0069B4F4}" type="datetimeFigureOut">
              <a:rPr lang="en-US" smtClean="0"/>
              <a:t>9/29/2018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922C54-ADC4-49B9-91B8-5E4CFF9AFDD4}" type="slidenum">
              <a:rPr lang="en-US" smtClean="0"/>
              <a:t>‹#›</a:t>
            </a:fld>
            <a:endParaRPr lang="en-US"/>
          </a:p>
        </p:txBody>
      </p:sp>
    </p:spTree>
    <p:extLst>
      <p:ext uri="{BB962C8B-B14F-4D97-AF65-F5344CB8AC3E}">
        <p14:creationId xmlns:p14="http://schemas.microsoft.com/office/powerpoint/2010/main" val="1124305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CCE9EA-F87E-449B-A760-0CFB0069B4F4}" type="datetimeFigureOut">
              <a:rPr lang="en-US" smtClean="0"/>
              <a:t>9/29/2018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922C54-ADC4-49B9-91B8-5E4CFF9AFDD4}" type="slidenum">
              <a:rPr lang="en-US" smtClean="0"/>
              <a:t>‹#›</a:t>
            </a:fld>
            <a:endParaRPr lang="en-US"/>
          </a:p>
        </p:txBody>
      </p:sp>
    </p:spTree>
    <p:extLst>
      <p:ext uri="{BB962C8B-B14F-4D97-AF65-F5344CB8AC3E}">
        <p14:creationId xmlns:p14="http://schemas.microsoft.com/office/powerpoint/2010/main" val="4142982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278904"/>
            <a:ext cx="6528093" cy="3627421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081423" y="2278904"/>
            <a:ext cx="19205838" cy="3627421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CCE9EA-F87E-449B-A760-0CFB0069B4F4}" type="datetimeFigureOut">
              <a:rPr lang="en-US" smtClean="0"/>
              <a:t>9/29/2018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922C54-ADC4-49B9-91B8-5E4CFF9AFDD4}" type="slidenum">
              <a:rPr lang="en-US" smtClean="0"/>
              <a:t>‹#›</a:t>
            </a:fld>
            <a:endParaRPr lang="en-US"/>
          </a:p>
        </p:txBody>
      </p:sp>
    </p:spTree>
    <p:extLst>
      <p:ext uri="{BB962C8B-B14F-4D97-AF65-F5344CB8AC3E}">
        <p14:creationId xmlns:p14="http://schemas.microsoft.com/office/powerpoint/2010/main" val="325827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CCE9EA-F87E-449B-A760-0CFB0069B4F4}" type="datetimeFigureOut">
              <a:rPr lang="en-US" smtClean="0"/>
              <a:t>9/29/2018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922C54-ADC4-49B9-91B8-5E4CFF9AFDD4}" type="slidenum">
              <a:rPr lang="en-US" smtClean="0"/>
              <a:t>‹#›</a:t>
            </a:fld>
            <a:endParaRPr lang="en-US"/>
          </a:p>
        </p:txBody>
      </p:sp>
    </p:spTree>
    <p:extLst>
      <p:ext uri="{BB962C8B-B14F-4D97-AF65-F5344CB8AC3E}">
        <p14:creationId xmlns:p14="http://schemas.microsoft.com/office/powerpoint/2010/main" val="626095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29"/>
            <a:ext cx="26112371" cy="17805173"/>
          </a:xfrm>
        </p:spPr>
        <p:txBody>
          <a:bodyPr anchor="b"/>
          <a:lstStyle>
            <a:lvl1pPr>
              <a:defRPr sz="19865"/>
            </a:lvl1pPr>
          </a:lstStyle>
          <a:p>
            <a:r>
              <a:rPr lang="en-US" smtClean="0"/>
              <a:t>Click to edit Master title style</a:t>
            </a:r>
            <a:endParaRPr lang="en-US" dirty="0"/>
          </a:p>
        </p:txBody>
      </p:sp>
      <p:sp>
        <p:nvSpPr>
          <p:cNvPr id="3" name="Text Placeholder 2"/>
          <p:cNvSpPr>
            <a:spLocks noGrp="1"/>
          </p:cNvSpPr>
          <p:nvPr>
            <p:ph type="body" idx="1"/>
          </p:nvPr>
        </p:nvSpPr>
        <p:spPr>
          <a:xfrm>
            <a:off x="2065654" y="28644846"/>
            <a:ext cx="26112371" cy="9363320"/>
          </a:xfrm>
        </p:spPr>
        <p:txBody>
          <a:bodyPr/>
          <a:lstStyle>
            <a:lvl1pPr marL="0" indent="0">
              <a:buNone/>
              <a:defRPr sz="7946">
                <a:solidFill>
                  <a:schemeClr val="tx1"/>
                </a:solidFill>
              </a:defRPr>
            </a:lvl1pPr>
            <a:lvl2pPr marL="1513743" indent="0">
              <a:buNone/>
              <a:defRPr sz="6622">
                <a:solidFill>
                  <a:schemeClr val="tx1">
                    <a:tint val="75000"/>
                  </a:schemeClr>
                </a:solidFill>
              </a:defRPr>
            </a:lvl2pPr>
            <a:lvl3pPr marL="3027487" indent="0">
              <a:buNone/>
              <a:defRPr sz="5960">
                <a:solidFill>
                  <a:schemeClr val="tx1">
                    <a:tint val="75000"/>
                  </a:schemeClr>
                </a:solidFill>
              </a:defRPr>
            </a:lvl3pPr>
            <a:lvl4pPr marL="4541230" indent="0">
              <a:buNone/>
              <a:defRPr sz="5297">
                <a:solidFill>
                  <a:schemeClr val="tx1">
                    <a:tint val="75000"/>
                  </a:schemeClr>
                </a:solidFill>
              </a:defRPr>
            </a:lvl4pPr>
            <a:lvl5pPr marL="6054974" indent="0">
              <a:buNone/>
              <a:defRPr sz="5297">
                <a:solidFill>
                  <a:schemeClr val="tx1">
                    <a:tint val="75000"/>
                  </a:schemeClr>
                </a:solidFill>
              </a:defRPr>
            </a:lvl5pPr>
            <a:lvl6pPr marL="7568717" indent="0">
              <a:buNone/>
              <a:defRPr sz="5297">
                <a:solidFill>
                  <a:schemeClr val="tx1">
                    <a:tint val="75000"/>
                  </a:schemeClr>
                </a:solidFill>
              </a:defRPr>
            </a:lvl6pPr>
            <a:lvl7pPr marL="9082461" indent="0">
              <a:buNone/>
              <a:defRPr sz="5297">
                <a:solidFill>
                  <a:schemeClr val="tx1">
                    <a:tint val="75000"/>
                  </a:schemeClr>
                </a:solidFill>
              </a:defRPr>
            </a:lvl7pPr>
            <a:lvl8pPr marL="10596204" indent="0">
              <a:buNone/>
              <a:defRPr sz="5297">
                <a:solidFill>
                  <a:schemeClr val="tx1">
                    <a:tint val="75000"/>
                  </a:schemeClr>
                </a:solidFill>
              </a:defRPr>
            </a:lvl8pPr>
            <a:lvl9pPr marL="12109948" indent="0">
              <a:buNone/>
              <a:defRPr sz="5297">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6CCE9EA-F87E-449B-A760-0CFB0069B4F4}" type="datetimeFigureOut">
              <a:rPr lang="en-US" smtClean="0"/>
              <a:t>9/29/2018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922C54-ADC4-49B9-91B8-5E4CFF9AFDD4}" type="slidenum">
              <a:rPr lang="en-US" smtClean="0"/>
              <a:t>‹#›</a:t>
            </a:fld>
            <a:endParaRPr lang="en-US"/>
          </a:p>
        </p:txBody>
      </p:sp>
    </p:spTree>
    <p:extLst>
      <p:ext uri="{BB962C8B-B14F-4D97-AF65-F5344CB8AC3E}">
        <p14:creationId xmlns:p14="http://schemas.microsoft.com/office/powerpoint/2010/main" val="3462985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081421" y="11394520"/>
            <a:ext cx="12866966" cy="2715859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5326826" y="11394520"/>
            <a:ext cx="12866966" cy="2715859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6CCE9EA-F87E-449B-A760-0CFB0069B4F4}" type="datetimeFigureOut">
              <a:rPr lang="en-US" smtClean="0"/>
              <a:t>9/29/2018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922C54-ADC4-49B9-91B8-5E4CFF9AFDD4}" type="slidenum">
              <a:rPr lang="en-US" smtClean="0"/>
              <a:t>‹#›</a:t>
            </a:fld>
            <a:endParaRPr lang="en-US"/>
          </a:p>
        </p:txBody>
      </p:sp>
    </p:spTree>
    <p:extLst>
      <p:ext uri="{BB962C8B-B14F-4D97-AF65-F5344CB8AC3E}">
        <p14:creationId xmlns:p14="http://schemas.microsoft.com/office/powerpoint/2010/main" val="682285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13"/>
            <a:ext cx="26112371" cy="82734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085368" y="10492870"/>
            <a:ext cx="12807832"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US" smtClean="0"/>
              <a:t>Edit Master text styles</a:t>
            </a:r>
          </a:p>
        </p:txBody>
      </p:sp>
      <p:sp>
        <p:nvSpPr>
          <p:cNvPr id="4" name="Content Placeholder 3"/>
          <p:cNvSpPr>
            <a:spLocks noGrp="1"/>
          </p:cNvSpPr>
          <p:nvPr>
            <p:ph sz="half" idx="2"/>
          </p:nvPr>
        </p:nvSpPr>
        <p:spPr>
          <a:xfrm>
            <a:off x="2085368" y="15635264"/>
            <a:ext cx="12807832" cy="2299711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5326828" y="10492870"/>
            <a:ext cx="12870909"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US" smtClean="0"/>
              <a:t>Edit Master text styles</a:t>
            </a:r>
          </a:p>
        </p:txBody>
      </p:sp>
      <p:sp>
        <p:nvSpPr>
          <p:cNvPr id="6" name="Content Placeholder 5"/>
          <p:cNvSpPr>
            <a:spLocks noGrp="1"/>
          </p:cNvSpPr>
          <p:nvPr>
            <p:ph sz="quarter" idx="4"/>
          </p:nvPr>
        </p:nvSpPr>
        <p:spPr>
          <a:xfrm>
            <a:off x="15326828" y="15635264"/>
            <a:ext cx="12870909" cy="2299711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6CCE9EA-F87E-449B-A760-0CFB0069B4F4}" type="datetimeFigureOut">
              <a:rPr lang="en-US" smtClean="0"/>
              <a:t>9/29/2018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922C54-ADC4-49B9-91B8-5E4CFF9AFDD4}" type="slidenum">
              <a:rPr lang="en-US" smtClean="0"/>
              <a:t>‹#›</a:t>
            </a:fld>
            <a:endParaRPr lang="en-US"/>
          </a:p>
        </p:txBody>
      </p:sp>
    </p:spTree>
    <p:extLst>
      <p:ext uri="{BB962C8B-B14F-4D97-AF65-F5344CB8AC3E}">
        <p14:creationId xmlns:p14="http://schemas.microsoft.com/office/powerpoint/2010/main" val="4177099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6CCE9EA-F87E-449B-A760-0CFB0069B4F4}" type="datetimeFigureOut">
              <a:rPr lang="en-US" smtClean="0"/>
              <a:t>9/29/2018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922C54-ADC4-49B9-91B8-5E4CFF9AFDD4}" type="slidenum">
              <a:rPr lang="en-US" smtClean="0"/>
              <a:t>‹#›</a:t>
            </a:fld>
            <a:endParaRPr lang="en-US"/>
          </a:p>
        </p:txBody>
      </p:sp>
    </p:spTree>
    <p:extLst>
      <p:ext uri="{BB962C8B-B14F-4D97-AF65-F5344CB8AC3E}">
        <p14:creationId xmlns:p14="http://schemas.microsoft.com/office/powerpoint/2010/main" val="2406527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CCE9EA-F87E-449B-A760-0CFB0069B4F4}" type="datetimeFigureOut">
              <a:rPr lang="en-US" smtClean="0"/>
              <a:t>9/29/2018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922C54-ADC4-49B9-91B8-5E4CFF9AFDD4}" type="slidenum">
              <a:rPr lang="en-US" smtClean="0"/>
              <a:t>‹#›</a:t>
            </a:fld>
            <a:endParaRPr lang="en-US"/>
          </a:p>
        </p:txBody>
      </p:sp>
    </p:spTree>
    <p:extLst>
      <p:ext uri="{BB962C8B-B14F-4D97-AF65-F5344CB8AC3E}">
        <p14:creationId xmlns:p14="http://schemas.microsoft.com/office/powerpoint/2010/main" val="1935351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US" smtClean="0"/>
              <a:t>Click to edit Master title style</a:t>
            </a:r>
            <a:endParaRPr lang="en-US" dirty="0"/>
          </a:p>
        </p:txBody>
      </p:sp>
      <p:sp>
        <p:nvSpPr>
          <p:cNvPr id="3" name="Content Placeholder 2"/>
          <p:cNvSpPr>
            <a:spLocks noGrp="1"/>
          </p:cNvSpPr>
          <p:nvPr>
            <p:ph idx="1"/>
          </p:nvPr>
        </p:nvSpPr>
        <p:spPr>
          <a:xfrm>
            <a:off x="12870909" y="6162959"/>
            <a:ext cx="15326827" cy="30418415"/>
          </a:xfrm>
        </p:spPr>
        <p:txBody>
          <a:bodyPr/>
          <a:lstStyle>
            <a:lvl1pPr>
              <a:defRPr sz="10595"/>
            </a:lvl1pPr>
            <a:lvl2pPr>
              <a:defRPr sz="9271"/>
            </a:lvl2pPr>
            <a:lvl3pPr>
              <a:defRPr sz="7946"/>
            </a:lvl3pPr>
            <a:lvl4pPr>
              <a:defRPr sz="6622"/>
            </a:lvl4pPr>
            <a:lvl5pPr>
              <a:defRPr sz="6622"/>
            </a:lvl5pPr>
            <a:lvl6pPr>
              <a:defRPr sz="6622"/>
            </a:lvl6pPr>
            <a:lvl7pPr>
              <a:defRPr sz="6622"/>
            </a:lvl7pPr>
            <a:lvl8pPr>
              <a:defRPr sz="6622"/>
            </a:lvl8pPr>
            <a:lvl9pPr>
              <a:defRPr sz="6622"/>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US" smtClean="0"/>
              <a:t>Edit Master text styles</a:t>
            </a:r>
          </a:p>
        </p:txBody>
      </p:sp>
      <p:sp>
        <p:nvSpPr>
          <p:cNvPr id="5" name="Date Placeholder 4"/>
          <p:cNvSpPr>
            <a:spLocks noGrp="1"/>
          </p:cNvSpPr>
          <p:nvPr>
            <p:ph type="dt" sz="half" idx="10"/>
          </p:nvPr>
        </p:nvSpPr>
        <p:spPr/>
        <p:txBody>
          <a:bodyPr/>
          <a:lstStyle/>
          <a:p>
            <a:fld id="{D6CCE9EA-F87E-449B-A760-0CFB0069B4F4}" type="datetimeFigureOut">
              <a:rPr lang="en-US" smtClean="0"/>
              <a:t>9/29/2018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922C54-ADC4-49B9-91B8-5E4CFF9AFDD4}" type="slidenum">
              <a:rPr lang="en-US" smtClean="0"/>
              <a:t>‹#›</a:t>
            </a:fld>
            <a:endParaRPr lang="en-US"/>
          </a:p>
        </p:txBody>
      </p:sp>
    </p:spTree>
    <p:extLst>
      <p:ext uri="{BB962C8B-B14F-4D97-AF65-F5344CB8AC3E}">
        <p14:creationId xmlns:p14="http://schemas.microsoft.com/office/powerpoint/2010/main" val="3834500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870909" y="6162959"/>
            <a:ext cx="15326827" cy="30418415"/>
          </a:xfrm>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en-US" smtClean="0"/>
              <a:t>Click icon to add picture</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US" smtClean="0"/>
              <a:t>Edit Master text styles</a:t>
            </a:r>
          </a:p>
        </p:txBody>
      </p:sp>
      <p:sp>
        <p:nvSpPr>
          <p:cNvPr id="5" name="Date Placeholder 4"/>
          <p:cNvSpPr>
            <a:spLocks noGrp="1"/>
          </p:cNvSpPr>
          <p:nvPr>
            <p:ph type="dt" sz="half" idx="10"/>
          </p:nvPr>
        </p:nvSpPr>
        <p:spPr/>
        <p:txBody>
          <a:bodyPr/>
          <a:lstStyle/>
          <a:p>
            <a:fld id="{D6CCE9EA-F87E-449B-A760-0CFB0069B4F4}" type="datetimeFigureOut">
              <a:rPr lang="en-US" smtClean="0"/>
              <a:t>9/29/2018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922C54-ADC4-49B9-91B8-5E4CFF9AFDD4}" type="slidenum">
              <a:rPr lang="en-US" smtClean="0"/>
              <a:t>‹#›</a:t>
            </a:fld>
            <a:endParaRPr lang="en-US"/>
          </a:p>
        </p:txBody>
      </p:sp>
    </p:spTree>
    <p:extLst>
      <p:ext uri="{BB962C8B-B14F-4D97-AF65-F5344CB8AC3E}">
        <p14:creationId xmlns:p14="http://schemas.microsoft.com/office/powerpoint/2010/main" val="2058173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20000"/>
            <a:lumOff val="80000"/>
            <a:alpha val="41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D6CCE9EA-F87E-449B-A760-0CFB0069B4F4}" type="datetimeFigureOut">
              <a:rPr lang="en-US" smtClean="0"/>
              <a:t>9/29/2018</a:t>
            </a:fld>
            <a:endParaRPr lang="en-US"/>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08922C54-ADC4-49B9-91B8-5E4CFF9AFDD4}" type="slidenum">
              <a:rPr lang="en-US" smtClean="0"/>
              <a:t>‹#›</a:t>
            </a:fld>
            <a:endParaRPr lang="en-US"/>
          </a:p>
        </p:txBody>
      </p:sp>
    </p:spTree>
    <p:extLst>
      <p:ext uri="{BB962C8B-B14F-4D97-AF65-F5344CB8AC3E}">
        <p14:creationId xmlns:p14="http://schemas.microsoft.com/office/powerpoint/2010/main" val="59071030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027487" rtl="0" eaLnBrk="1" latinLnBrk="0"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 y="-68002"/>
            <a:ext cx="30275213" cy="6555641"/>
          </a:xfrm>
          <a:prstGeom prst="rect">
            <a:avLst/>
          </a:prstGeom>
          <a:solidFill>
            <a:schemeClr val="accent1">
              <a:lumMod val="60000"/>
              <a:lumOff val="40000"/>
            </a:schemeClr>
          </a:solidFill>
        </p:spPr>
        <p:txBody>
          <a:bodyPr wrap="square" rtlCol="0">
            <a:spAutoFit/>
          </a:bodyPr>
          <a:lstStyle/>
          <a:p>
            <a:pPr algn="ctr"/>
            <a:endParaRPr lang="en-US" sz="3200" b="1" dirty="0" smtClean="0"/>
          </a:p>
          <a:p>
            <a:pPr algn="ctr"/>
            <a:r>
              <a:rPr lang="en-US" sz="7200" b="1" dirty="0" smtClean="0"/>
              <a:t>Investigation of a Dynamic Measurement Methodology for Fast Detection</a:t>
            </a:r>
          </a:p>
          <a:p>
            <a:pPr algn="ctr"/>
            <a:r>
              <a:rPr lang="en-US" sz="7200" b="1" dirty="0" smtClean="0"/>
              <a:t>of Gross Defects in Regularly Distributed Nuclear Material Samples</a:t>
            </a:r>
            <a:endParaRPr lang="en-US" sz="7200" b="1" dirty="0"/>
          </a:p>
          <a:p>
            <a:pPr algn="ctr"/>
            <a:endParaRPr lang="en-US" sz="1400" dirty="0" smtClean="0"/>
          </a:p>
          <a:p>
            <a:pPr algn="ctr"/>
            <a:r>
              <a:rPr lang="en-US" sz="5400" dirty="0" smtClean="0"/>
              <a:t>W. El-</a:t>
            </a:r>
            <a:r>
              <a:rPr lang="en-US" sz="5400" dirty="0" err="1" smtClean="0"/>
              <a:t>Gammal</a:t>
            </a:r>
            <a:r>
              <a:rPr lang="en-US" sz="5400" dirty="0" smtClean="0"/>
              <a:t> , M. </a:t>
            </a:r>
            <a:r>
              <a:rPr lang="en-US" sz="5400" dirty="0" err="1" smtClean="0"/>
              <a:t>Darweesh</a:t>
            </a:r>
            <a:r>
              <a:rPr lang="en-US" sz="5400" dirty="0" smtClean="0"/>
              <a:t> , S. </a:t>
            </a:r>
            <a:r>
              <a:rPr lang="en-US" sz="5400" dirty="0" err="1" smtClean="0"/>
              <a:t>Shawky</a:t>
            </a:r>
            <a:endParaRPr lang="en-US" sz="5400" dirty="0" smtClean="0"/>
          </a:p>
          <a:p>
            <a:pPr algn="ctr"/>
            <a:endParaRPr lang="en-US" sz="1400" dirty="0" smtClean="0"/>
          </a:p>
          <a:p>
            <a:pPr algn="ctr"/>
            <a:r>
              <a:rPr lang="en-US" sz="5400" dirty="0" smtClean="0"/>
              <a:t>Department of Safeguards and Physical Protection</a:t>
            </a:r>
          </a:p>
          <a:p>
            <a:pPr algn="ctr"/>
            <a:r>
              <a:rPr lang="en-US" sz="5400" dirty="0" smtClean="0"/>
              <a:t>Egyptian Nuclear and Radiological Regulatory Authority</a:t>
            </a:r>
            <a:endParaRPr lang="en-US" sz="5400" dirty="0"/>
          </a:p>
          <a:p>
            <a:pPr algn="ctr"/>
            <a:r>
              <a:rPr lang="en-US" sz="4400" dirty="0" smtClean="0"/>
              <a:t>wgammal66@yahoo.com</a:t>
            </a:r>
            <a:endParaRPr lang="en-US" sz="4400" b="1" dirty="0"/>
          </a:p>
        </p:txBody>
      </p:sp>
      <p:sp>
        <p:nvSpPr>
          <p:cNvPr id="14" name="Text Box 242"/>
          <p:cNvSpPr txBox="1">
            <a:spLocks noChangeArrowheads="1"/>
          </p:cNvSpPr>
          <p:nvPr/>
        </p:nvSpPr>
        <p:spPr bwMode="auto">
          <a:xfrm>
            <a:off x="642256" y="7460965"/>
            <a:ext cx="14400000" cy="6924973"/>
          </a:xfrm>
          <a:prstGeom prst="rect">
            <a:avLst/>
          </a:prstGeom>
          <a:solidFill>
            <a:schemeClr val="bg1"/>
          </a:solidFill>
          <a:ln w="57150" cmpd="thinThick">
            <a:noFill/>
            <a:miter lim="800000"/>
          </a:ln>
          <a:extLst/>
        </p:spPr>
        <p:txBody>
          <a:bodyPr wrap="square" lIns="182880" tIns="91440" rIns="182880" bIns="182880">
            <a:spAutoFit/>
          </a:bodyPr>
          <a:lstStyle>
            <a:defPPr>
              <a:defRPr kern="1200" smtId="4294967295"/>
            </a:defPPr>
            <a:lvl1pPr marL="228600" indent="-228600"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pPr algn="just">
              <a:lnSpc>
                <a:spcPct val="120000"/>
              </a:lnSpc>
              <a:buFontTx/>
              <a:buChar char="•"/>
            </a:pPr>
            <a:r>
              <a:rPr lang="en-GB" sz="3600" dirty="0" smtClean="0">
                <a:solidFill>
                  <a:schemeClr val="tx1">
                    <a:lumMod val="75000"/>
                    <a:lumOff val="25000"/>
                  </a:schemeClr>
                </a:solidFill>
                <a:latin typeface="+mn-lt"/>
                <a:ea typeface="ＭＳ Ｐゴシック" charset="-128"/>
              </a:rPr>
              <a:t> A </a:t>
            </a:r>
            <a:r>
              <a:rPr lang="en-GB" sz="3600" dirty="0">
                <a:solidFill>
                  <a:schemeClr val="tx1">
                    <a:lumMod val="75000"/>
                    <a:lumOff val="25000"/>
                  </a:schemeClr>
                </a:solidFill>
                <a:latin typeface="+mn-lt"/>
                <a:ea typeface="ＭＳ Ｐゴシック" charset="-128"/>
              </a:rPr>
              <a:t>Non-Destructive Dynamic (NDD) method is investigated to detect gross defects </a:t>
            </a:r>
            <a:r>
              <a:rPr lang="en-GB" sz="3600" dirty="0" smtClean="0">
                <a:solidFill>
                  <a:schemeClr val="tx1">
                    <a:lumMod val="75000"/>
                    <a:lumOff val="25000"/>
                  </a:schemeClr>
                </a:solidFill>
                <a:latin typeface="+mn-lt"/>
                <a:ea typeface="ＭＳ Ｐゴシック" charset="-128"/>
              </a:rPr>
              <a:t>(missing sources or dummy items) in </a:t>
            </a:r>
            <a:r>
              <a:rPr lang="en-GB" sz="3600" dirty="0">
                <a:solidFill>
                  <a:schemeClr val="tx1">
                    <a:lumMod val="75000"/>
                    <a:lumOff val="25000"/>
                  </a:schemeClr>
                </a:solidFill>
                <a:latin typeface="+mn-lt"/>
                <a:ea typeface="ＭＳ Ｐゴシック" charset="-128"/>
              </a:rPr>
              <a:t>a regularly-distributed </a:t>
            </a:r>
            <a:r>
              <a:rPr lang="en-GB" sz="3600" dirty="0" smtClean="0">
                <a:solidFill>
                  <a:schemeClr val="tx1">
                    <a:lumMod val="75000"/>
                    <a:lumOff val="25000"/>
                  </a:schemeClr>
                </a:solidFill>
                <a:latin typeface="+mn-lt"/>
                <a:ea typeface="ＭＳ Ｐゴシック" charset="-128"/>
              </a:rPr>
              <a:t>NM.</a:t>
            </a:r>
            <a:endParaRPr lang="en-GB" sz="3600" dirty="0">
              <a:solidFill>
                <a:schemeClr val="tx1">
                  <a:lumMod val="75000"/>
                  <a:lumOff val="25000"/>
                </a:schemeClr>
              </a:solidFill>
              <a:latin typeface="+mn-lt"/>
              <a:ea typeface="ＭＳ Ｐゴシック" charset="-128"/>
            </a:endParaRPr>
          </a:p>
          <a:p>
            <a:pPr algn="just">
              <a:lnSpc>
                <a:spcPct val="120000"/>
              </a:lnSpc>
              <a:buFontTx/>
              <a:buChar char="•"/>
            </a:pPr>
            <a:r>
              <a:rPr lang="en-US" altLang="ja-JP" sz="3600" dirty="0" smtClean="0">
                <a:solidFill>
                  <a:schemeClr val="tx1">
                    <a:lumMod val="75000"/>
                    <a:lumOff val="25000"/>
                  </a:schemeClr>
                </a:solidFill>
                <a:latin typeface="+mn-lt"/>
                <a:ea typeface="ＭＳ Ｐゴシック" charset="-128"/>
              </a:rPr>
              <a:t> The </a:t>
            </a:r>
            <a:r>
              <a:rPr lang="en-US" altLang="ja-JP" sz="3600" dirty="0" smtClean="0">
                <a:solidFill>
                  <a:schemeClr val="tx1">
                    <a:lumMod val="75000"/>
                    <a:lumOff val="25000"/>
                  </a:schemeClr>
                </a:solidFill>
                <a:latin typeface="+mn-lt"/>
                <a:ea typeface="ＭＳ Ｐゴシック" charset="-128"/>
              </a:rPr>
              <a:t>response of a radiation detector due to gamma rays emitted from  such samples while rotation was generated using Monte Carlo method.  </a:t>
            </a:r>
            <a:endParaRPr lang="en-US" altLang="ja-JP" sz="3600" dirty="0">
              <a:solidFill>
                <a:schemeClr val="tx1">
                  <a:lumMod val="75000"/>
                  <a:lumOff val="25000"/>
                </a:schemeClr>
              </a:solidFill>
              <a:latin typeface="+mn-lt"/>
              <a:ea typeface="ＭＳ Ｐゴシック" charset="-128"/>
            </a:endParaRPr>
          </a:p>
          <a:p>
            <a:pPr algn="just">
              <a:lnSpc>
                <a:spcPct val="120000"/>
              </a:lnSpc>
              <a:buFontTx/>
              <a:buChar char="•"/>
            </a:pPr>
            <a:r>
              <a:rPr lang="en-US" altLang="ja-JP" sz="3600" dirty="0" smtClean="0">
                <a:solidFill>
                  <a:schemeClr val="tx1">
                    <a:lumMod val="75000"/>
                    <a:lumOff val="25000"/>
                  </a:schemeClr>
                </a:solidFill>
                <a:latin typeface="+mn-lt"/>
                <a:ea typeface="ＭＳ Ｐゴシック" charset="-128"/>
              </a:rPr>
              <a:t> The </a:t>
            </a:r>
            <a:r>
              <a:rPr lang="en-US" altLang="ja-JP" sz="3600" dirty="0" smtClean="0">
                <a:solidFill>
                  <a:schemeClr val="tx1">
                    <a:lumMod val="75000"/>
                    <a:lumOff val="25000"/>
                  </a:schemeClr>
                </a:solidFill>
                <a:latin typeface="+mn-lt"/>
                <a:ea typeface="ＭＳ Ｐゴシック" charset="-128"/>
              </a:rPr>
              <a:t>response results in a certain pattern. This pattern will differ if any gross defect exists.</a:t>
            </a:r>
          </a:p>
          <a:p>
            <a:pPr algn="just">
              <a:lnSpc>
                <a:spcPct val="120000"/>
              </a:lnSpc>
              <a:buFontTx/>
              <a:buChar char="•"/>
            </a:pPr>
            <a:r>
              <a:rPr lang="en-US" altLang="ja-JP" sz="3600" dirty="0" smtClean="0">
                <a:solidFill>
                  <a:schemeClr val="tx1">
                    <a:lumMod val="75000"/>
                    <a:lumOff val="25000"/>
                  </a:schemeClr>
                </a:solidFill>
                <a:latin typeface="+mn-lt"/>
                <a:ea typeface="ＭＳ Ｐゴシック" charset="-128"/>
              </a:rPr>
              <a:t> The </a:t>
            </a:r>
            <a:r>
              <a:rPr lang="en-US" altLang="ja-JP" sz="3600" dirty="0" smtClean="0">
                <a:solidFill>
                  <a:schemeClr val="tx1">
                    <a:lumMod val="75000"/>
                    <a:lumOff val="25000"/>
                  </a:schemeClr>
                </a:solidFill>
                <a:latin typeface="+mn-lt"/>
                <a:ea typeface="ＭＳ Ｐゴシック" charset="-128"/>
              </a:rPr>
              <a:t>results showed that the investigated method could be applied to detect gross defects in the regularly distributed NM sample.</a:t>
            </a:r>
          </a:p>
          <a:p>
            <a:pPr algn="just">
              <a:lnSpc>
                <a:spcPct val="120000"/>
              </a:lnSpc>
              <a:buFontTx/>
              <a:buChar char="•"/>
            </a:pPr>
            <a:r>
              <a:rPr lang="en-US" altLang="ja-JP" sz="3600" dirty="0" smtClean="0">
                <a:solidFill>
                  <a:schemeClr val="tx1">
                    <a:lumMod val="75000"/>
                    <a:lumOff val="25000"/>
                  </a:schemeClr>
                </a:solidFill>
                <a:latin typeface="+mn-lt"/>
                <a:ea typeface="ＭＳ Ｐゴシック" charset="-128"/>
              </a:rPr>
              <a:t> Additional </a:t>
            </a:r>
            <a:r>
              <a:rPr lang="en-US" altLang="ja-JP" sz="3600" dirty="0" smtClean="0">
                <a:solidFill>
                  <a:schemeClr val="tx1">
                    <a:lumMod val="75000"/>
                    <a:lumOff val="25000"/>
                  </a:schemeClr>
                </a:solidFill>
                <a:latin typeface="+mn-lt"/>
                <a:ea typeface="ＭＳ Ｐゴシック" charset="-128"/>
              </a:rPr>
              <a:t>work is still developed to timely-respond to any detection of deviation from normal pattern.</a:t>
            </a:r>
            <a:endParaRPr lang="en-US" altLang="ja-JP" sz="3600" dirty="0">
              <a:solidFill>
                <a:schemeClr val="tx1">
                  <a:lumMod val="75000"/>
                  <a:lumOff val="25000"/>
                </a:schemeClr>
              </a:solidFill>
              <a:latin typeface="+mn-lt"/>
              <a:ea typeface="ＭＳ Ｐゴシック" charset="-128"/>
            </a:endParaRPr>
          </a:p>
        </p:txBody>
      </p:sp>
      <p:sp>
        <p:nvSpPr>
          <p:cNvPr id="17" name="Text Box 248"/>
          <p:cNvSpPr txBox="1">
            <a:spLocks noChangeArrowheads="1"/>
          </p:cNvSpPr>
          <p:nvPr/>
        </p:nvSpPr>
        <p:spPr bwMode="auto">
          <a:xfrm>
            <a:off x="616513" y="6674149"/>
            <a:ext cx="14400000" cy="769441"/>
          </a:xfrm>
          <a:prstGeom prst="rect">
            <a:avLst/>
          </a:prstGeom>
          <a:solidFill>
            <a:schemeClr val="tx2"/>
          </a:soli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400" b="1" dirty="0" smtClean="0">
                <a:solidFill>
                  <a:schemeClr val="bg1"/>
                </a:solidFill>
                <a:latin typeface="+mn-lt"/>
                <a:ea typeface="SimSun" pitchFamily="2" charset="-122"/>
                <a:cs typeface="Lucida Sans" pitchFamily="34" charset="0"/>
              </a:rPr>
              <a:t>ABSTRACT</a:t>
            </a:r>
            <a:endParaRPr lang="en-US" altLang="zh-CN" sz="3200" b="1" dirty="0">
              <a:solidFill>
                <a:schemeClr val="bg1"/>
              </a:solidFill>
              <a:latin typeface="+mn-lt"/>
              <a:ea typeface="SimSun" pitchFamily="2" charset="-122"/>
              <a:cs typeface="Lucida Sans" pitchFamily="34" charset="0"/>
            </a:endParaRPr>
          </a:p>
        </p:txBody>
      </p:sp>
      <p:sp>
        <p:nvSpPr>
          <p:cNvPr id="18" name="Text Box 263"/>
          <p:cNvSpPr txBox="1">
            <a:spLocks noChangeArrowheads="1"/>
          </p:cNvSpPr>
          <p:nvPr/>
        </p:nvSpPr>
        <p:spPr bwMode="auto">
          <a:xfrm>
            <a:off x="15450669" y="7525550"/>
            <a:ext cx="14400000" cy="26591895"/>
          </a:xfrm>
          <a:prstGeom prst="rect">
            <a:avLst/>
          </a:prstGeom>
          <a:solidFill>
            <a:schemeClr val="bg1"/>
          </a:solidFill>
          <a:ln w="57150" cmpd="thinThick">
            <a:noFill/>
            <a:miter lim="800000"/>
          </a:ln>
          <a:extLst/>
        </p:spPr>
        <p:txBody>
          <a:bodyPr wrap="square" lIns="182880" tIns="91440" rIns="182880" bIns="182880">
            <a:spAutoFit/>
          </a:bodyPr>
          <a:lstStyle>
            <a:defPPr>
              <a:defRPr kern="1200" smtId="4294967295"/>
            </a:defPPr>
            <a:lvl1pPr>
              <a:defRPr sz="2400">
                <a:solidFill>
                  <a:schemeClr val="tx1"/>
                </a:solidFill>
                <a:latin typeface="Times New Roman" pitchFamily="18" charset="0"/>
              </a:defRPr>
            </a:lvl1pPr>
            <a:lvl2pPr marL="685800" indent="-22860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nSpc>
                <a:spcPct val="125000"/>
              </a:lnSpc>
            </a:pPr>
            <a:r>
              <a:rPr lang="en-US" altLang="ja-JP" sz="3600" dirty="0">
                <a:solidFill>
                  <a:schemeClr val="tx1">
                    <a:lumMod val="75000"/>
                    <a:lumOff val="25000"/>
                  </a:schemeClr>
                </a:solidFill>
                <a:latin typeface="+mn-lt"/>
                <a:ea typeface="ＭＳ Ｐゴシック" charset="-128"/>
              </a:rPr>
              <a:t>Figs. 4 and 5 show the generated patterns for defected NM samples due to missing sources and existence of dummy items, respectively.  In both figures the results illustrate the differences due to defects in 1, 2, 3 and 4 items. </a:t>
            </a:r>
          </a:p>
          <a:p>
            <a:pPr>
              <a:lnSpc>
                <a:spcPct val="125000"/>
              </a:lnSpc>
            </a:pPr>
            <a:endParaRPr lang="en-US" altLang="ja-JP" sz="3600" dirty="0" smtClean="0">
              <a:solidFill>
                <a:schemeClr val="tx1">
                  <a:lumMod val="75000"/>
                  <a:lumOff val="25000"/>
                </a:schemeClr>
              </a:solidFill>
              <a:latin typeface="+mn-lt"/>
              <a:ea typeface="ＭＳ Ｐゴシック" charset="-128"/>
            </a:endParaRPr>
          </a:p>
          <a:p>
            <a:pPr>
              <a:lnSpc>
                <a:spcPct val="125000"/>
              </a:lnSpc>
            </a:pPr>
            <a:endParaRPr lang="en-US" altLang="ja-JP" sz="3600" dirty="0">
              <a:solidFill>
                <a:schemeClr val="tx1">
                  <a:lumMod val="75000"/>
                  <a:lumOff val="25000"/>
                </a:schemeClr>
              </a:solidFill>
              <a:latin typeface="+mn-lt"/>
              <a:ea typeface="ＭＳ Ｐゴシック" charset="-128"/>
            </a:endParaRPr>
          </a:p>
          <a:p>
            <a:pPr>
              <a:lnSpc>
                <a:spcPct val="125000"/>
              </a:lnSpc>
            </a:pPr>
            <a:endParaRPr lang="en-US" altLang="ja-JP" sz="3600" dirty="0" smtClean="0">
              <a:solidFill>
                <a:schemeClr val="tx1">
                  <a:lumMod val="75000"/>
                  <a:lumOff val="25000"/>
                </a:schemeClr>
              </a:solidFill>
              <a:latin typeface="+mn-lt"/>
              <a:ea typeface="ＭＳ Ｐゴシック" charset="-128"/>
            </a:endParaRPr>
          </a:p>
          <a:p>
            <a:pPr>
              <a:lnSpc>
                <a:spcPct val="125000"/>
              </a:lnSpc>
            </a:pPr>
            <a:endParaRPr lang="en-US" altLang="ja-JP" sz="3600" dirty="0">
              <a:solidFill>
                <a:schemeClr val="tx1">
                  <a:lumMod val="75000"/>
                  <a:lumOff val="25000"/>
                </a:schemeClr>
              </a:solidFill>
              <a:latin typeface="+mn-lt"/>
              <a:ea typeface="ＭＳ Ｐゴシック" charset="-128"/>
            </a:endParaRPr>
          </a:p>
          <a:p>
            <a:pPr>
              <a:lnSpc>
                <a:spcPct val="125000"/>
              </a:lnSpc>
            </a:pPr>
            <a:endParaRPr lang="en-US" altLang="ja-JP" sz="3600" dirty="0" smtClean="0">
              <a:solidFill>
                <a:schemeClr val="tx1">
                  <a:lumMod val="75000"/>
                  <a:lumOff val="25000"/>
                </a:schemeClr>
              </a:solidFill>
              <a:latin typeface="+mn-lt"/>
              <a:ea typeface="ＭＳ Ｐゴシック" charset="-128"/>
            </a:endParaRPr>
          </a:p>
          <a:p>
            <a:pPr>
              <a:lnSpc>
                <a:spcPct val="125000"/>
              </a:lnSpc>
            </a:pPr>
            <a:endParaRPr lang="en-US" altLang="ja-JP" sz="3600" dirty="0">
              <a:solidFill>
                <a:schemeClr val="tx1">
                  <a:lumMod val="75000"/>
                  <a:lumOff val="25000"/>
                </a:schemeClr>
              </a:solidFill>
              <a:latin typeface="+mn-lt"/>
              <a:ea typeface="ＭＳ Ｐゴシック" charset="-128"/>
            </a:endParaRPr>
          </a:p>
          <a:p>
            <a:pPr>
              <a:lnSpc>
                <a:spcPct val="125000"/>
              </a:lnSpc>
            </a:pPr>
            <a:endParaRPr lang="en-US" altLang="ja-JP" sz="3600" dirty="0" smtClean="0">
              <a:solidFill>
                <a:schemeClr val="tx1">
                  <a:lumMod val="75000"/>
                  <a:lumOff val="25000"/>
                </a:schemeClr>
              </a:solidFill>
              <a:latin typeface="+mn-lt"/>
              <a:ea typeface="ＭＳ Ｐゴシック" charset="-128"/>
            </a:endParaRPr>
          </a:p>
          <a:p>
            <a:pPr>
              <a:lnSpc>
                <a:spcPct val="125000"/>
              </a:lnSpc>
            </a:pPr>
            <a:endParaRPr lang="en-US" altLang="ja-JP" sz="3600" dirty="0">
              <a:solidFill>
                <a:schemeClr val="tx1">
                  <a:lumMod val="75000"/>
                  <a:lumOff val="25000"/>
                </a:schemeClr>
              </a:solidFill>
              <a:latin typeface="+mn-lt"/>
              <a:ea typeface="ＭＳ Ｐゴシック" charset="-128"/>
            </a:endParaRPr>
          </a:p>
          <a:p>
            <a:pPr>
              <a:lnSpc>
                <a:spcPct val="125000"/>
              </a:lnSpc>
            </a:pPr>
            <a:endParaRPr lang="en-US" altLang="ja-JP" sz="3600" dirty="0" smtClean="0">
              <a:solidFill>
                <a:schemeClr val="tx1">
                  <a:lumMod val="75000"/>
                  <a:lumOff val="25000"/>
                </a:schemeClr>
              </a:solidFill>
              <a:latin typeface="+mn-lt"/>
              <a:ea typeface="ＭＳ Ｐゴシック" charset="-128"/>
            </a:endParaRPr>
          </a:p>
          <a:p>
            <a:pPr>
              <a:lnSpc>
                <a:spcPct val="125000"/>
              </a:lnSpc>
            </a:pPr>
            <a:endParaRPr lang="en-US" altLang="ja-JP" sz="3600" dirty="0">
              <a:solidFill>
                <a:schemeClr val="tx1">
                  <a:lumMod val="75000"/>
                  <a:lumOff val="25000"/>
                </a:schemeClr>
              </a:solidFill>
              <a:latin typeface="+mn-lt"/>
              <a:ea typeface="ＭＳ Ｐゴシック" charset="-128"/>
            </a:endParaRPr>
          </a:p>
          <a:p>
            <a:pPr>
              <a:lnSpc>
                <a:spcPct val="125000"/>
              </a:lnSpc>
            </a:pPr>
            <a:endParaRPr lang="en-US" altLang="ja-JP" sz="3600" dirty="0" smtClean="0">
              <a:solidFill>
                <a:schemeClr val="tx1">
                  <a:lumMod val="75000"/>
                  <a:lumOff val="25000"/>
                </a:schemeClr>
              </a:solidFill>
              <a:latin typeface="+mn-lt"/>
              <a:ea typeface="ＭＳ Ｐゴシック" charset="-128"/>
            </a:endParaRPr>
          </a:p>
          <a:p>
            <a:pPr>
              <a:lnSpc>
                <a:spcPct val="125000"/>
              </a:lnSpc>
            </a:pPr>
            <a:endParaRPr lang="en-US" altLang="ja-JP" sz="3600" dirty="0" smtClean="0">
              <a:solidFill>
                <a:schemeClr val="tx1">
                  <a:lumMod val="75000"/>
                  <a:lumOff val="25000"/>
                </a:schemeClr>
              </a:solidFill>
              <a:latin typeface="+mn-lt"/>
              <a:ea typeface="ＭＳ Ｐゴシック" charset="-128"/>
            </a:endParaRPr>
          </a:p>
          <a:p>
            <a:pPr>
              <a:lnSpc>
                <a:spcPct val="125000"/>
              </a:lnSpc>
            </a:pPr>
            <a:endParaRPr lang="en-US" altLang="ja-JP" sz="3600" dirty="0">
              <a:solidFill>
                <a:schemeClr val="tx1">
                  <a:lumMod val="75000"/>
                  <a:lumOff val="25000"/>
                </a:schemeClr>
              </a:solidFill>
              <a:latin typeface="+mn-lt"/>
              <a:ea typeface="ＭＳ Ｐゴシック" charset="-128"/>
            </a:endParaRPr>
          </a:p>
          <a:p>
            <a:pPr>
              <a:lnSpc>
                <a:spcPct val="125000"/>
              </a:lnSpc>
            </a:pPr>
            <a:endParaRPr lang="en-US" altLang="ja-JP" sz="3600" dirty="0" smtClean="0">
              <a:solidFill>
                <a:schemeClr val="tx1">
                  <a:lumMod val="75000"/>
                  <a:lumOff val="25000"/>
                </a:schemeClr>
              </a:solidFill>
              <a:latin typeface="+mn-lt"/>
              <a:ea typeface="ＭＳ Ｐゴシック" charset="-128"/>
            </a:endParaRPr>
          </a:p>
          <a:p>
            <a:pPr>
              <a:lnSpc>
                <a:spcPct val="125000"/>
              </a:lnSpc>
            </a:pPr>
            <a:endParaRPr lang="en-US" altLang="ja-JP" sz="3600" dirty="0" smtClean="0">
              <a:solidFill>
                <a:schemeClr val="tx1">
                  <a:lumMod val="75000"/>
                  <a:lumOff val="25000"/>
                </a:schemeClr>
              </a:solidFill>
              <a:latin typeface="+mn-lt"/>
              <a:ea typeface="ＭＳ Ｐゴシック" charset="-128"/>
            </a:endParaRPr>
          </a:p>
          <a:p>
            <a:pPr>
              <a:lnSpc>
                <a:spcPct val="125000"/>
              </a:lnSpc>
            </a:pPr>
            <a:endParaRPr lang="en-US" altLang="ja-JP" sz="3600" dirty="0">
              <a:solidFill>
                <a:schemeClr val="tx1">
                  <a:lumMod val="75000"/>
                  <a:lumOff val="25000"/>
                </a:schemeClr>
              </a:solidFill>
              <a:latin typeface="+mn-lt"/>
              <a:ea typeface="ＭＳ Ｐゴシック" charset="-128"/>
            </a:endParaRPr>
          </a:p>
          <a:p>
            <a:pPr>
              <a:lnSpc>
                <a:spcPct val="125000"/>
              </a:lnSpc>
            </a:pPr>
            <a:endParaRPr lang="en-US" altLang="ja-JP" sz="3600" dirty="0" smtClean="0">
              <a:solidFill>
                <a:schemeClr val="tx1">
                  <a:lumMod val="75000"/>
                  <a:lumOff val="25000"/>
                </a:schemeClr>
              </a:solidFill>
              <a:latin typeface="+mn-lt"/>
              <a:ea typeface="ＭＳ Ｐゴシック" charset="-128"/>
            </a:endParaRPr>
          </a:p>
          <a:p>
            <a:pPr>
              <a:lnSpc>
                <a:spcPct val="125000"/>
              </a:lnSpc>
            </a:pPr>
            <a:endParaRPr lang="en-US" altLang="ja-JP" sz="3600" dirty="0">
              <a:solidFill>
                <a:schemeClr val="tx1">
                  <a:lumMod val="75000"/>
                  <a:lumOff val="25000"/>
                </a:schemeClr>
              </a:solidFill>
              <a:latin typeface="+mn-lt"/>
              <a:ea typeface="ＭＳ Ｐゴシック" charset="-128"/>
            </a:endParaRPr>
          </a:p>
          <a:p>
            <a:pPr>
              <a:lnSpc>
                <a:spcPct val="125000"/>
              </a:lnSpc>
            </a:pPr>
            <a:endParaRPr lang="en-US" altLang="ja-JP" sz="3600" dirty="0" smtClean="0">
              <a:solidFill>
                <a:schemeClr val="tx1">
                  <a:lumMod val="75000"/>
                  <a:lumOff val="25000"/>
                </a:schemeClr>
              </a:solidFill>
              <a:latin typeface="+mn-lt"/>
              <a:ea typeface="ＭＳ Ｐゴシック" charset="-128"/>
            </a:endParaRPr>
          </a:p>
          <a:p>
            <a:pPr>
              <a:lnSpc>
                <a:spcPct val="125000"/>
              </a:lnSpc>
            </a:pPr>
            <a:endParaRPr lang="en-US" altLang="ja-JP" sz="3600" dirty="0">
              <a:solidFill>
                <a:schemeClr val="tx1">
                  <a:lumMod val="75000"/>
                  <a:lumOff val="25000"/>
                </a:schemeClr>
              </a:solidFill>
              <a:latin typeface="+mn-lt"/>
              <a:ea typeface="ＭＳ Ｐゴシック" charset="-128"/>
            </a:endParaRPr>
          </a:p>
          <a:p>
            <a:pPr>
              <a:lnSpc>
                <a:spcPct val="125000"/>
              </a:lnSpc>
            </a:pPr>
            <a:endParaRPr lang="en-US" altLang="ja-JP" sz="3600" dirty="0" smtClean="0">
              <a:solidFill>
                <a:schemeClr val="tx1">
                  <a:lumMod val="75000"/>
                  <a:lumOff val="25000"/>
                </a:schemeClr>
              </a:solidFill>
              <a:latin typeface="+mn-lt"/>
              <a:ea typeface="ＭＳ Ｐゴシック" charset="-128"/>
            </a:endParaRPr>
          </a:p>
          <a:p>
            <a:pPr>
              <a:lnSpc>
                <a:spcPct val="125000"/>
              </a:lnSpc>
            </a:pPr>
            <a:endParaRPr lang="en-US" altLang="ja-JP" sz="3600" dirty="0">
              <a:solidFill>
                <a:schemeClr val="tx1">
                  <a:lumMod val="75000"/>
                  <a:lumOff val="25000"/>
                </a:schemeClr>
              </a:solidFill>
              <a:latin typeface="+mn-lt"/>
              <a:ea typeface="ＭＳ Ｐゴシック" charset="-128"/>
            </a:endParaRPr>
          </a:p>
          <a:p>
            <a:pPr>
              <a:lnSpc>
                <a:spcPct val="125000"/>
              </a:lnSpc>
            </a:pPr>
            <a:endParaRPr lang="en-US" altLang="ja-JP" sz="3600" dirty="0" smtClean="0">
              <a:solidFill>
                <a:schemeClr val="tx1">
                  <a:lumMod val="75000"/>
                  <a:lumOff val="25000"/>
                </a:schemeClr>
              </a:solidFill>
              <a:latin typeface="+mn-lt"/>
              <a:ea typeface="ＭＳ Ｐゴシック" charset="-128"/>
            </a:endParaRPr>
          </a:p>
          <a:p>
            <a:pPr>
              <a:lnSpc>
                <a:spcPct val="125000"/>
              </a:lnSpc>
            </a:pPr>
            <a:endParaRPr lang="en-US" altLang="ja-JP" sz="3600" dirty="0">
              <a:solidFill>
                <a:schemeClr val="tx1">
                  <a:lumMod val="75000"/>
                  <a:lumOff val="25000"/>
                </a:schemeClr>
              </a:solidFill>
              <a:latin typeface="+mn-lt"/>
              <a:ea typeface="ＭＳ Ｐゴシック" charset="-128"/>
            </a:endParaRPr>
          </a:p>
          <a:p>
            <a:pPr>
              <a:lnSpc>
                <a:spcPct val="125000"/>
              </a:lnSpc>
            </a:pPr>
            <a:endParaRPr lang="en-US" altLang="ja-JP" sz="3600" dirty="0" smtClean="0">
              <a:solidFill>
                <a:schemeClr val="tx1">
                  <a:lumMod val="75000"/>
                  <a:lumOff val="25000"/>
                </a:schemeClr>
              </a:solidFill>
              <a:latin typeface="+mn-lt"/>
              <a:ea typeface="ＭＳ Ｐゴシック" charset="-128"/>
            </a:endParaRPr>
          </a:p>
          <a:p>
            <a:pPr>
              <a:lnSpc>
                <a:spcPct val="125000"/>
              </a:lnSpc>
            </a:pPr>
            <a:endParaRPr lang="en-US" altLang="ja-JP" sz="3600" dirty="0" smtClean="0">
              <a:solidFill>
                <a:schemeClr val="tx1">
                  <a:lumMod val="75000"/>
                  <a:lumOff val="25000"/>
                </a:schemeClr>
              </a:solidFill>
              <a:latin typeface="+mn-lt"/>
              <a:ea typeface="ＭＳ Ｐゴシック" charset="-128"/>
            </a:endParaRPr>
          </a:p>
          <a:p>
            <a:pPr>
              <a:lnSpc>
                <a:spcPct val="125000"/>
              </a:lnSpc>
            </a:pPr>
            <a:endParaRPr lang="en-US" altLang="ja-JP" sz="3600" dirty="0">
              <a:solidFill>
                <a:schemeClr val="tx1">
                  <a:lumMod val="75000"/>
                  <a:lumOff val="25000"/>
                </a:schemeClr>
              </a:solidFill>
              <a:latin typeface="+mn-lt"/>
              <a:ea typeface="ＭＳ Ｐゴシック" charset="-128"/>
            </a:endParaRPr>
          </a:p>
          <a:p>
            <a:pPr algn="just">
              <a:lnSpc>
                <a:spcPct val="125000"/>
              </a:lnSpc>
            </a:pPr>
            <a:r>
              <a:rPr lang="en-US" altLang="ja-JP" sz="3600" dirty="0">
                <a:solidFill>
                  <a:schemeClr val="tx1">
                    <a:lumMod val="75000"/>
                    <a:lumOff val="25000"/>
                  </a:schemeClr>
                </a:solidFill>
                <a:latin typeface="+mn-lt"/>
                <a:ea typeface="ＭＳ Ｐゴシック" charset="-128"/>
              </a:rPr>
              <a:t>It is clear from the two figures that the investigated method could be applied to detect defects in regularly distributed NM samples.</a:t>
            </a:r>
          </a:p>
          <a:p>
            <a:pPr algn="just">
              <a:lnSpc>
                <a:spcPct val="125000"/>
              </a:lnSpc>
            </a:pPr>
            <a:r>
              <a:rPr lang="en-US" altLang="ja-JP" sz="3600" dirty="0">
                <a:solidFill>
                  <a:schemeClr val="tx1">
                    <a:lumMod val="75000"/>
                    <a:lumOff val="25000"/>
                  </a:schemeClr>
                </a:solidFill>
                <a:latin typeface="+mn-lt"/>
                <a:ea typeface="ＭＳ Ｐゴシック" charset="-128"/>
              </a:rPr>
              <a:t>However, additional effort is still needed to implement the method experimentally. Also different factors affecting the generated patterns  (e.g. sample-to-detector distance and speed of rotation) are still need more investigation.</a:t>
            </a:r>
          </a:p>
          <a:p>
            <a:pPr marL="457200" lvl="1" indent="0">
              <a:lnSpc>
                <a:spcPct val="125000"/>
              </a:lnSpc>
            </a:pPr>
            <a:endParaRPr lang="en-US" altLang="zh-CN" sz="3600" dirty="0">
              <a:latin typeface="+mn-lt"/>
              <a:ea typeface="ＭＳ Ｐゴシック" charset="-128"/>
            </a:endParaRPr>
          </a:p>
        </p:txBody>
      </p:sp>
      <p:sp>
        <p:nvSpPr>
          <p:cNvPr id="25" name="Text Box 248"/>
          <p:cNvSpPr txBox="1">
            <a:spLocks noChangeArrowheads="1"/>
          </p:cNvSpPr>
          <p:nvPr/>
        </p:nvSpPr>
        <p:spPr bwMode="auto">
          <a:xfrm>
            <a:off x="15450670" y="6729762"/>
            <a:ext cx="14400000" cy="769441"/>
          </a:xfrm>
          <a:prstGeom prst="rect">
            <a:avLst/>
          </a:prstGeom>
          <a:solidFill>
            <a:schemeClr val="tx2"/>
          </a:soli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400" b="1" dirty="0" smtClean="0">
                <a:solidFill>
                  <a:schemeClr val="bg1"/>
                </a:solidFill>
                <a:latin typeface="+mn-lt"/>
                <a:ea typeface="SimSun" pitchFamily="2" charset="-122"/>
                <a:cs typeface="Lucida Sans" pitchFamily="34" charset="0"/>
              </a:rPr>
              <a:t>OUTCOME</a:t>
            </a:r>
            <a:endParaRPr lang="en-US" altLang="zh-CN" sz="3200" b="1" dirty="0">
              <a:solidFill>
                <a:schemeClr val="bg1"/>
              </a:solidFill>
              <a:latin typeface="+mn-lt"/>
              <a:ea typeface="SimSun" pitchFamily="2" charset="-122"/>
              <a:cs typeface="Lucida Sans" pitchFamily="34" charset="0"/>
            </a:endParaRPr>
          </a:p>
        </p:txBody>
      </p:sp>
      <p:sp>
        <p:nvSpPr>
          <p:cNvPr id="26" name="Text Box 242"/>
          <p:cNvSpPr txBox="1">
            <a:spLocks noChangeArrowheads="1"/>
          </p:cNvSpPr>
          <p:nvPr/>
        </p:nvSpPr>
        <p:spPr bwMode="auto">
          <a:xfrm>
            <a:off x="627246" y="15292552"/>
            <a:ext cx="14415009" cy="4265783"/>
          </a:xfrm>
          <a:prstGeom prst="rect">
            <a:avLst/>
          </a:prstGeom>
          <a:solidFill>
            <a:schemeClr val="bg1"/>
          </a:solidFill>
          <a:ln w="57150" cmpd="thinThick">
            <a:noFill/>
            <a:miter lim="800000"/>
          </a:ln>
          <a:extLst/>
        </p:spPr>
        <p:txBody>
          <a:bodyPr wrap="square" lIns="182880" tIns="91440" rIns="182880" bIns="182880">
            <a:spAutoFit/>
          </a:bodyPr>
          <a:lstStyle>
            <a:defPPr>
              <a:defRPr kern="1200" smtId="4294967295"/>
            </a:defPPr>
            <a:lvl1pPr marL="228600" indent="-228600"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pPr algn="just">
              <a:lnSpc>
                <a:spcPct val="120000"/>
              </a:lnSpc>
              <a:buFontTx/>
              <a:buChar char="•"/>
            </a:pPr>
            <a:r>
              <a:rPr lang="en-GB" sz="3600" dirty="0" smtClean="0"/>
              <a:t> </a:t>
            </a:r>
            <a:r>
              <a:rPr lang="en-GB" sz="3600" dirty="0">
                <a:solidFill>
                  <a:schemeClr val="tx1">
                    <a:lumMod val="75000"/>
                    <a:lumOff val="25000"/>
                  </a:schemeClr>
                </a:solidFill>
                <a:latin typeface="+mn-lt"/>
              </a:rPr>
              <a:t>Dynamic measurements are considered whenever fast measurements are  needed. </a:t>
            </a:r>
          </a:p>
          <a:p>
            <a:pPr algn="just">
              <a:lnSpc>
                <a:spcPct val="120000"/>
              </a:lnSpc>
              <a:buFontTx/>
              <a:buChar char="•"/>
            </a:pPr>
            <a:r>
              <a:rPr lang="en-GB" sz="3600" dirty="0">
                <a:solidFill>
                  <a:schemeClr val="tx1">
                    <a:lumMod val="75000"/>
                    <a:lumOff val="25000"/>
                  </a:schemeClr>
                </a:solidFill>
                <a:latin typeface="+mn-lt"/>
              </a:rPr>
              <a:t> Fast measurements minimize the interruption to the operation of the facility.</a:t>
            </a:r>
          </a:p>
          <a:p>
            <a:pPr algn="just">
              <a:lnSpc>
                <a:spcPct val="120000"/>
              </a:lnSpc>
              <a:buFontTx/>
              <a:buChar char="•"/>
            </a:pPr>
            <a:r>
              <a:rPr lang="en-GB" sz="3600" dirty="0">
                <a:solidFill>
                  <a:schemeClr val="tx1">
                    <a:lumMod val="75000"/>
                    <a:lumOff val="25000"/>
                  </a:schemeClr>
                </a:solidFill>
                <a:latin typeface="+mn-lt"/>
              </a:rPr>
              <a:t> In addition it allows the selection of larger representative sample which, in turns, increases the probability of detection of inconsistency. </a:t>
            </a:r>
            <a:endParaRPr lang="en-US" altLang="ja-JP" sz="3600" dirty="0">
              <a:solidFill>
                <a:schemeClr val="tx1">
                  <a:lumMod val="75000"/>
                  <a:lumOff val="25000"/>
                </a:schemeClr>
              </a:solidFill>
              <a:latin typeface="+mn-lt"/>
            </a:endParaRPr>
          </a:p>
        </p:txBody>
      </p:sp>
      <p:sp>
        <p:nvSpPr>
          <p:cNvPr id="27" name="Text Box 248"/>
          <p:cNvSpPr txBox="1">
            <a:spLocks noChangeArrowheads="1"/>
          </p:cNvSpPr>
          <p:nvPr/>
        </p:nvSpPr>
        <p:spPr bwMode="auto">
          <a:xfrm>
            <a:off x="642256" y="14554642"/>
            <a:ext cx="14400000" cy="769441"/>
          </a:xfrm>
          <a:prstGeom prst="rect">
            <a:avLst/>
          </a:prstGeom>
          <a:solidFill>
            <a:schemeClr val="tx2"/>
          </a:soli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400" b="1" dirty="0">
                <a:solidFill>
                  <a:schemeClr val="bg1"/>
                </a:solidFill>
                <a:latin typeface="+mn-lt"/>
                <a:ea typeface="SimSun" pitchFamily="2" charset="-122"/>
                <a:cs typeface="Lucida Sans" pitchFamily="34" charset="0"/>
              </a:rPr>
              <a:t>BACKGROUND</a:t>
            </a:r>
            <a:endParaRPr lang="en-US" altLang="zh-CN" sz="3200" b="1" dirty="0">
              <a:solidFill>
                <a:schemeClr val="bg1"/>
              </a:solidFill>
              <a:latin typeface="+mn-lt"/>
              <a:ea typeface="SimSun" pitchFamily="2" charset="-122"/>
              <a:cs typeface="Lucida Sans" pitchFamily="34" charset="0"/>
            </a:endParaRPr>
          </a:p>
        </p:txBody>
      </p:sp>
      <p:sp>
        <p:nvSpPr>
          <p:cNvPr id="28" name="Text Box 242"/>
          <p:cNvSpPr txBox="1">
            <a:spLocks noChangeArrowheads="1"/>
          </p:cNvSpPr>
          <p:nvPr/>
        </p:nvSpPr>
        <p:spPr bwMode="auto">
          <a:xfrm>
            <a:off x="581103" y="20589702"/>
            <a:ext cx="14400000" cy="22067580"/>
          </a:xfrm>
          <a:prstGeom prst="rect">
            <a:avLst/>
          </a:prstGeom>
          <a:solidFill>
            <a:schemeClr val="bg1"/>
          </a:solidFill>
          <a:ln w="57150" cmpd="thinThick">
            <a:noFill/>
            <a:miter lim="800000"/>
          </a:ln>
          <a:extLst/>
        </p:spPr>
        <p:txBody>
          <a:bodyPr wrap="square" lIns="182880" tIns="91440" rIns="182880" bIns="182880">
            <a:spAutoFit/>
          </a:bodyPr>
          <a:lstStyle>
            <a:defPPr>
              <a:defRPr kern="1200" smtId="4294967295"/>
            </a:defPPr>
            <a:lvl1pPr marL="228600" indent="-228600"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pPr marL="0" indent="0" algn="just">
              <a:lnSpc>
                <a:spcPct val="120000"/>
              </a:lnSpc>
            </a:pPr>
            <a:r>
              <a:rPr lang="en-US" altLang="ja-JP" sz="3600" b="1" dirty="0" smtClean="0">
                <a:solidFill>
                  <a:schemeClr val="tx1">
                    <a:lumMod val="75000"/>
                    <a:lumOff val="25000"/>
                  </a:schemeClr>
                </a:solidFill>
                <a:latin typeface="+mn-lt"/>
                <a:ea typeface="ＭＳ Ｐゴシック" charset="-128"/>
              </a:rPr>
              <a:t>Challenge</a:t>
            </a:r>
            <a:endParaRPr lang="en-US" altLang="ja-JP" sz="3600" b="1" dirty="0">
              <a:solidFill>
                <a:schemeClr val="tx1">
                  <a:lumMod val="75000"/>
                  <a:lumOff val="25000"/>
                </a:schemeClr>
              </a:solidFill>
              <a:latin typeface="+mn-lt"/>
              <a:ea typeface="ＭＳ Ｐゴシック" charset="-128"/>
            </a:endParaRPr>
          </a:p>
          <a:p>
            <a:pPr marL="0" indent="0" algn="just">
              <a:lnSpc>
                <a:spcPct val="120000"/>
              </a:lnSpc>
            </a:pPr>
            <a:r>
              <a:rPr lang="en-AU" sz="3600" dirty="0" smtClean="0">
                <a:solidFill>
                  <a:schemeClr val="tx1">
                    <a:lumMod val="75000"/>
                    <a:lumOff val="25000"/>
                  </a:schemeClr>
                </a:solidFill>
                <a:latin typeface="+mn-lt"/>
              </a:rPr>
              <a:t>Gross defects in regularly distributed NM samples have to be detected using a fast and simple method.</a:t>
            </a:r>
          </a:p>
          <a:p>
            <a:pPr marL="0" indent="0" algn="just">
              <a:lnSpc>
                <a:spcPct val="120000"/>
              </a:lnSpc>
            </a:pPr>
            <a:endParaRPr lang="en-US" altLang="ja-JP" sz="3600" dirty="0" smtClean="0">
              <a:solidFill>
                <a:schemeClr val="tx1">
                  <a:lumMod val="75000"/>
                  <a:lumOff val="25000"/>
                </a:schemeClr>
              </a:solidFill>
              <a:latin typeface="+mn-lt"/>
              <a:ea typeface="ＭＳ Ｐゴシック" charset="-128"/>
            </a:endParaRPr>
          </a:p>
          <a:p>
            <a:pPr marL="0" indent="0" algn="just">
              <a:lnSpc>
                <a:spcPct val="120000"/>
              </a:lnSpc>
            </a:pPr>
            <a:r>
              <a:rPr lang="en-US" altLang="ja-JP" sz="3600" b="1" dirty="0" smtClean="0">
                <a:solidFill>
                  <a:schemeClr val="tx1">
                    <a:lumMod val="75000"/>
                    <a:lumOff val="25000"/>
                  </a:schemeClr>
                </a:solidFill>
                <a:latin typeface="+mn-lt"/>
                <a:ea typeface="ＭＳ Ｐゴシック" charset="-128"/>
              </a:rPr>
              <a:t>Method</a:t>
            </a:r>
            <a:endParaRPr lang="en-US" altLang="ja-JP" sz="3600" b="1" dirty="0">
              <a:solidFill>
                <a:schemeClr val="tx1">
                  <a:lumMod val="75000"/>
                  <a:lumOff val="25000"/>
                </a:schemeClr>
              </a:solidFill>
              <a:latin typeface="+mn-lt"/>
              <a:ea typeface="ＭＳ Ｐゴシック" charset="-128"/>
            </a:endParaRPr>
          </a:p>
          <a:p>
            <a:pPr marL="0" indent="0" algn="just">
              <a:lnSpc>
                <a:spcPct val="120000"/>
              </a:lnSpc>
            </a:pPr>
            <a:r>
              <a:rPr lang="en-US" altLang="ja-JP" sz="3600" dirty="0" smtClean="0">
                <a:solidFill>
                  <a:schemeClr val="tx1">
                    <a:lumMod val="75000"/>
                    <a:lumOff val="25000"/>
                  </a:schemeClr>
                </a:solidFill>
                <a:latin typeface="+mn-lt"/>
                <a:ea typeface="ＭＳ Ｐゴシック" charset="-128"/>
              </a:rPr>
              <a:t>The MCNP5 Code is used to generate specific patterns for gamma ray spectra due regularly distributed NM samples. These spectra were assumed to be accumulated while rotating the sample in front of a </a:t>
            </a:r>
            <a:r>
              <a:rPr lang="en-US" altLang="ja-JP" sz="3600" dirty="0" err="1" smtClean="0">
                <a:solidFill>
                  <a:schemeClr val="tx1">
                    <a:lumMod val="75000"/>
                    <a:lumOff val="25000"/>
                  </a:schemeClr>
                </a:solidFill>
                <a:latin typeface="+mn-lt"/>
                <a:ea typeface="ＭＳ Ｐゴシック" charset="-128"/>
              </a:rPr>
              <a:t>HPGe</a:t>
            </a:r>
            <a:r>
              <a:rPr lang="en-US" altLang="ja-JP" sz="3600" dirty="0" smtClean="0">
                <a:solidFill>
                  <a:schemeClr val="tx1">
                    <a:lumMod val="75000"/>
                    <a:lumOff val="25000"/>
                  </a:schemeClr>
                </a:solidFill>
                <a:latin typeface="+mn-lt"/>
                <a:ea typeface="ＭＳ Ｐゴシック" charset="-128"/>
              </a:rPr>
              <a:t> detector. Fig. 1. shows a schematic diagram for the NM </a:t>
            </a:r>
            <a:r>
              <a:rPr lang="en-US" altLang="ja-JP" sz="3600" dirty="0" smtClean="0">
                <a:solidFill>
                  <a:schemeClr val="tx1">
                    <a:lumMod val="75000"/>
                    <a:lumOff val="25000"/>
                  </a:schemeClr>
                </a:solidFill>
                <a:latin typeface="+mn-lt"/>
                <a:ea typeface="ＭＳ Ｐゴシック" charset="-128"/>
              </a:rPr>
              <a:t>sample (EK-10 fuel type). </a:t>
            </a:r>
            <a:r>
              <a:rPr lang="en-US" altLang="ja-JP" sz="3600" dirty="0" smtClean="0">
                <a:solidFill>
                  <a:schemeClr val="tx1">
                    <a:lumMod val="75000"/>
                    <a:lumOff val="25000"/>
                  </a:schemeClr>
                </a:solidFill>
                <a:latin typeface="+mn-lt"/>
                <a:ea typeface="ＭＳ Ｐゴシック" charset="-128"/>
              </a:rPr>
              <a:t>Fig. 2  shows the MCNP model for the sample and the detector. </a:t>
            </a:r>
          </a:p>
          <a:p>
            <a:pPr marL="0" indent="0" algn="just">
              <a:lnSpc>
                <a:spcPct val="120000"/>
              </a:lnSpc>
            </a:pPr>
            <a:r>
              <a:rPr lang="en-US" altLang="ja-JP" sz="3600" dirty="0" smtClean="0">
                <a:solidFill>
                  <a:schemeClr val="tx1">
                    <a:lumMod val="75000"/>
                    <a:lumOff val="25000"/>
                  </a:schemeClr>
                </a:solidFill>
                <a:latin typeface="+mn-lt"/>
                <a:ea typeface="ＭＳ Ｐゴシック" charset="-128"/>
              </a:rPr>
              <a:t>If any defect is exist, the generated pattern will differ depending on the type of the defect (missed source or existence of dummy item), and the number of defected items.</a:t>
            </a:r>
          </a:p>
          <a:p>
            <a:pPr marL="0" indent="0" algn="just">
              <a:lnSpc>
                <a:spcPct val="120000"/>
              </a:lnSpc>
            </a:pPr>
            <a:endParaRPr lang="en-US" altLang="ja-JP" sz="3600" dirty="0" smtClean="0">
              <a:solidFill>
                <a:schemeClr val="tx1">
                  <a:lumMod val="75000"/>
                  <a:lumOff val="25000"/>
                </a:schemeClr>
              </a:solidFill>
              <a:latin typeface="+mn-lt"/>
              <a:ea typeface="ＭＳ Ｐゴシック" charset="-128"/>
            </a:endParaRPr>
          </a:p>
          <a:p>
            <a:pPr marL="0" indent="0" algn="just">
              <a:lnSpc>
                <a:spcPct val="120000"/>
              </a:lnSpc>
            </a:pPr>
            <a:endParaRPr lang="en-US" altLang="ja-JP" sz="3600" dirty="0">
              <a:solidFill>
                <a:schemeClr val="tx1">
                  <a:lumMod val="75000"/>
                  <a:lumOff val="25000"/>
                </a:schemeClr>
              </a:solidFill>
              <a:latin typeface="+mn-lt"/>
              <a:ea typeface="ＭＳ Ｐゴシック" charset="-128"/>
            </a:endParaRPr>
          </a:p>
          <a:p>
            <a:pPr marL="0" indent="0" algn="just">
              <a:lnSpc>
                <a:spcPct val="120000"/>
              </a:lnSpc>
            </a:pPr>
            <a:endParaRPr lang="en-US" altLang="ja-JP" sz="3600" dirty="0" smtClean="0">
              <a:solidFill>
                <a:schemeClr val="tx1">
                  <a:lumMod val="75000"/>
                  <a:lumOff val="25000"/>
                </a:schemeClr>
              </a:solidFill>
              <a:latin typeface="+mn-lt"/>
              <a:ea typeface="ＭＳ Ｐゴシック" charset="-128"/>
            </a:endParaRPr>
          </a:p>
          <a:p>
            <a:pPr marL="0" indent="0" algn="just">
              <a:lnSpc>
                <a:spcPct val="120000"/>
              </a:lnSpc>
            </a:pPr>
            <a:endParaRPr lang="en-US" altLang="ja-JP" sz="3600" dirty="0" smtClean="0">
              <a:solidFill>
                <a:schemeClr val="tx1">
                  <a:lumMod val="75000"/>
                  <a:lumOff val="25000"/>
                </a:schemeClr>
              </a:solidFill>
              <a:latin typeface="+mn-lt"/>
              <a:ea typeface="ＭＳ Ｐゴシック" charset="-128"/>
            </a:endParaRPr>
          </a:p>
          <a:p>
            <a:pPr marL="0" indent="0" algn="just">
              <a:lnSpc>
                <a:spcPct val="120000"/>
              </a:lnSpc>
            </a:pPr>
            <a:endParaRPr lang="en-US" altLang="ja-JP" sz="3600" dirty="0" smtClean="0">
              <a:solidFill>
                <a:schemeClr val="tx1">
                  <a:lumMod val="75000"/>
                  <a:lumOff val="25000"/>
                </a:schemeClr>
              </a:solidFill>
              <a:latin typeface="+mn-lt"/>
              <a:ea typeface="ＭＳ Ｐゴシック" charset="-128"/>
            </a:endParaRPr>
          </a:p>
          <a:p>
            <a:pPr marL="0" indent="0" algn="just">
              <a:lnSpc>
                <a:spcPct val="120000"/>
              </a:lnSpc>
            </a:pPr>
            <a:endParaRPr lang="en-US" altLang="ja-JP" sz="3600" dirty="0">
              <a:solidFill>
                <a:schemeClr val="tx1">
                  <a:lumMod val="75000"/>
                  <a:lumOff val="25000"/>
                </a:schemeClr>
              </a:solidFill>
              <a:latin typeface="+mn-lt"/>
              <a:ea typeface="ＭＳ Ｐゴシック" charset="-128"/>
            </a:endParaRPr>
          </a:p>
          <a:p>
            <a:pPr marL="0" indent="0" algn="just">
              <a:lnSpc>
                <a:spcPct val="120000"/>
              </a:lnSpc>
            </a:pPr>
            <a:r>
              <a:rPr lang="en-US" altLang="ja-JP" sz="3200" i="1" dirty="0" smtClean="0">
                <a:solidFill>
                  <a:schemeClr val="tx1">
                    <a:lumMod val="75000"/>
                    <a:lumOff val="25000"/>
                  </a:schemeClr>
                </a:solidFill>
                <a:latin typeface="+mn-lt"/>
                <a:ea typeface="ＭＳ Ｐゴシック" charset="-128"/>
              </a:rPr>
              <a:t>FIG. 1. schematic diagram for the NM              FIG. 2. MCNP model for the detector       </a:t>
            </a:r>
          </a:p>
          <a:p>
            <a:pPr marL="0" indent="0" algn="just">
              <a:lnSpc>
                <a:spcPct val="120000"/>
              </a:lnSpc>
            </a:pPr>
            <a:r>
              <a:rPr lang="en-US" altLang="ja-JP" sz="3200" i="1" dirty="0" smtClean="0">
                <a:solidFill>
                  <a:schemeClr val="tx1">
                    <a:lumMod val="75000"/>
                    <a:lumOff val="25000"/>
                  </a:schemeClr>
                </a:solidFill>
                <a:latin typeface="+mn-lt"/>
                <a:ea typeface="ＭＳ Ｐゴシック" charset="-128"/>
              </a:rPr>
              <a:t>Sample.                                                                   and the rotating NM sample.</a:t>
            </a:r>
            <a:endParaRPr lang="en-US" altLang="ja-JP" sz="3600" dirty="0" smtClean="0">
              <a:solidFill>
                <a:schemeClr val="tx1">
                  <a:lumMod val="75000"/>
                  <a:lumOff val="25000"/>
                </a:schemeClr>
              </a:solidFill>
              <a:latin typeface="+mn-lt"/>
              <a:ea typeface="ＭＳ Ｐゴシック" charset="-128"/>
            </a:endParaRPr>
          </a:p>
          <a:p>
            <a:pPr marL="0" indent="0" algn="just">
              <a:lnSpc>
                <a:spcPct val="120000"/>
              </a:lnSpc>
            </a:pPr>
            <a:r>
              <a:rPr lang="en-US" altLang="ja-JP" sz="3600" dirty="0" smtClean="0">
                <a:solidFill>
                  <a:schemeClr val="tx1">
                    <a:lumMod val="75000"/>
                    <a:lumOff val="25000"/>
                  </a:schemeClr>
                </a:solidFill>
                <a:latin typeface="+mn-lt"/>
                <a:ea typeface="ＭＳ Ｐゴシック" charset="-128"/>
              </a:rPr>
              <a:t>The System compares the patterns due to complete sample Fig. 3, and that due to defected one. Once a difference between the two patterns is detected , the system may immediately respond and the inspector is notified.</a:t>
            </a:r>
          </a:p>
          <a:p>
            <a:pPr marL="0" indent="0" algn="just">
              <a:lnSpc>
                <a:spcPct val="120000"/>
              </a:lnSpc>
            </a:pPr>
            <a:endParaRPr lang="en-US" altLang="ja-JP" sz="3600" dirty="0">
              <a:solidFill>
                <a:schemeClr val="tx1">
                  <a:lumMod val="75000"/>
                  <a:lumOff val="25000"/>
                </a:schemeClr>
              </a:solidFill>
              <a:latin typeface="+mn-lt"/>
              <a:ea typeface="ＭＳ Ｐゴシック" charset="-128"/>
            </a:endParaRPr>
          </a:p>
          <a:p>
            <a:pPr marL="0" indent="0" algn="just">
              <a:lnSpc>
                <a:spcPct val="120000"/>
              </a:lnSpc>
            </a:pPr>
            <a:endParaRPr lang="en-US" altLang="ja-JP" sz="3600" dirty="0" smtClean="0">
              <a:solidFill>
                <a:schemeClr val="tx1">
                  <a:lumMod val="75000"/>
                  <a:lumOff val="25000"/>
                </a:schemeClr>
              </a:solidFill>
              <a:latin typeface="+mn-lt"/>
              <a:ea typeface="ＭＳ Ｐゴシック" charset="-128"/>
            </a:endParaRPr>
          </a:p>
          <a:p>
            <a:pPr marL="0" indent="0" algn="just">
              <a:lnSpc>
                <a:spcPct val="120000"/>
              </a:lnSpc>
            </a:pPr>
            <a:endParaRPr lang="en-US" altLang="ja-JP" sz="3600" dirty="0">
              <a:solidFill>
                <a:schemeClr val="tx1">
                  <a:lumMod val="75000"/>
                  <a:lumOff val="25000"/>
                </a:schemeClr>
              </a:solidFill>
              <a:latin typeface="+mn-lt"/>
              <a:ea typeface="ＭＳ Ｐゴシック" charset="-128"/>
            </a:endParaRPr>
          </a:p>
          <a:p>
            <a:pPr marL="0" indent="0" algn="just">
              <a:lnSpc>
                <a:spcPct val="120000"/>
              </a:lnSpc>
            </a:pPr>
            <a:endParaRPr lang="en-US" altLang="ja-JP" sz="3600" dirty="0" smtClean="0">
              <a:solidFill>
                <a:schemeClr val="tx1">
                  <a:lumMod val="75000"/>
                  <a:lumOff val="25000"/>
                </a:schemeClr>
              </a:solidFill>
              <a:latin typeface="+mn-lt"/>
              <a:ea typeface="ＭＳ Ｐゴシック" charset="-128"/>
            </a:endParaRPr>
          </a:p>
          <a:p>
            <a:pPr marL="0" indent="0" algn="just">
              <a:lnSpc>
                <a:spcPct val="120000"/>
              </a:lnSpc>
            </a:pPr>
            <a:endParaRPr lang="en-US" altLang="ja-JP" sz="3600" dirty="0">
              <a:solidFill>
                <a:schemeClr val="tx1">
                  <a:lumMod val="75000"/>
                  <a:lumOff val="25000"/>
                </a:schemeClr>
              </a:solidFill>
              <a:latin typeface="+mn-lt"/>
              <a:ea typeface="ＭＳ Ｐゴシック" charset="-128"/>
            </a:endParaRPr>
          </a:p>
          <a:p>
            <a:pPr marL="0" indent="0" algn="just">
              <a:lnSpc>
                <a:spcPct val="120000"/>
              </a:lnSpc>
            </a:pPr>
            <a:endParaRPr lang="en-US" altLang="ja-JP" sz="3600" dirty="0" smtClean="0">
              <a:solidFill>
                <a:schemeClr val="tx1">
                  <a:lumMod val="75000"/>
                  <a:lumOff val="25000"/>
                </a:schemeClr>
              </a:solidFill>
              <a:latin typeface="+mn-lt"/>
              <a:ea typeface="ＭＳ Ｐゴシック" charset="-128"/>
            </a:endParaRPr>
          </a:p>
          <a:p>
            <a:pPr marL="0" indent="0" algn="just">
              <a:lnSpc>
                <a:spcPct val="120000"/>
              </a:lnSpc>
            </a:pPr>
            <a:endParaRPr lang="en-US" altLang="ja-JP" sz="3600" dirty="0">
              <a:solidFill>
                <a:schemeClr val="tx1">
                  <a:lumMod val="75000"/>
                  <a:lumOff val="25000"/>
                </a:schemeClr>
              </a:solidFill>
              <a:latin typeface="+mn-lt"/>
              <a:ea typeface="ＭＳ Ｐゴシック" charset="-128"/>
            </a:endParaRPr>
          </a:p>
          <a:p>
            <a:pPr marL="0" indent="0" algn="just">
              <a:lnSpc>
                <a:spcPct val="120000"/>
              </a:lnSpc>
            </a:pPr>
            <a:endParaRPr lang="en-US" altLang="ja-JP" sz="3600" dirty="0" smtClean="0">
              <a:solidFill>
                <a:schemeClr val="tx1">
                  <a:lumMod val="75000"/>
                  <a:lumOff val="25000"/>
                </a:schemeClr>
              </a:solidFill>
              <a:latin typeface="+mn-lt"/>
              <a:ea typeface="ＭＳ Ｐゴシック" charset="-128"/>
            </a:endParaRPr>
          </a:p>
        </p:txBody>
      </p:sp>
      <p:sp>
        <p:nvSpPr>
          <p:cNvPr id="29" name="Text Box 248"/>
          <p:cNvSpPr txBox="1">
            <a:spLocks noChangeArrowheads="1"/>
          </p:cNvSpPr>
          <p:nvPr/>
        </p:nvSpPr>
        <p:spPr bwMode="auto">
          <a:xfrm>
            <a:off x="581103" y="19820261"/>
            <a:ext cx="14400000" cy="769441"/>
          </a:xfrm>
          <a:prstGeom prst="rect">
            <a:avLst/>
          </a:prstGeom>
          <a:solidFill>
            <a:schemeClr val="tx2"/>
          </a:soli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400" b="1" dirty="0" smtClean="0">
                <a:solidFill>
                  <a:schemeClr val="bg1"/>
                </a:solidFill>
                <a:latin typeface="+mn-lt"/>
                <a:ea typeface="SimSun" pitchFamily="2" charset="-122"/>
                <a:cs typeface="Lucida Sans" pitchFamily="34" charset="0"/>
              </a:rPr>
              <a:t>CHALLENGES / METHODS </a:t>
            </a:r>
            <a:endParaRPr lang="en-US" altLang="zh-CN" sz="3200" b="1" dirty="0">
              <a:solidFill>
                <a:schemeClr val="bg1"/>
              </a:solidFill>
              <a:latin typeface="+mn-lt"/>
              <a:ea typeface="SimSun" pitchFamily="2" charset="-122"/>
              <a:cs typeface="Lucida Sans" pitchFamily="34" charset="0"/>
            </a:endParaRPr>
          </a:p>
        </p:txBody>
      </p:sp>
      <p:sp>
        <p:nvSpPr>
          <p:cNvPr id="13" name="TextBox 12"/>
          <p:cNvSpPr txBox="1"/>
          <p:nvPr/>
        </p:nvSpPr>
        <p:spPr>
          <a:xfrm>
            <a:off x="3986694" y="41350993"/>
            <a:ext cx="7051354" cy="1077218"/>
          </a:xfrm>
          <a:prstGeom prst="rect">
            <a:avLst/>
          </a:prstGeom>
          <a:noFill/>
        </p:spPr>
        <p:txBody>
          <a:bodyPr wrap="none" rtlCol="0">
            <a:spAutoFit/>
          </a:bodyPr>
          <a:lstStyle/>
          <a:p>
            <a:r>
              <a:rPr lang="en-US" sz="3200" i="1" dirty="0" smtClean="0"/>
              <a:t>FIG. 3. Pattern of spectrum generated by</a:t>
            </a:r>
          </a:p>
          <a:p>
            <a:r>
              <a:rPr lang="en-US" sz="3200" i="1" dirty="0" smtClean="0"/>
              <a:t> MCNP5Code for a complete NM sample. </a:t>
            </a:r>
            <a:endParaRPr lang="en-US" sz="3200" i="1" dirty="0"/>
          </a:p>
        </p:txBody>
      </p:sp>
      <p:sp>
        <p:nvSpPr>
          <p:cNvPr id="34" name="Text Box 242"/>
          <p:cNvSpPr txBox="1">
            <a:spLocks noChangeArrowheads="1"/>
          </p:cNvSpPr>
          <p:nvPr/>
        </p:nvSpPr>
        <p:spPr bwMode="auto">
          <a:xfrm>
            <a:off x="15754569" y="34843662"/>
            <a:ext cx="14096100" cy="6260175"/>
          </a:xfrm>
          <a:prstGeom prst="rect">
            <a:avLst/>
          </a:prstGeom>
          <a:solidFill>
            <a:schemeClr val="bg1"/>
          </a:solidFill>
          <a:ln w="57150" cmpd="thinThick">
            <a:noFill/>
            <a:miter lim="800000"/>
          </a:ln>
          <a:extLst/>
        </p:spPr>
        <p:txBody>
          <a:bodyPr wrap="square" lIns="182880" tIns="91440" rIns="182880" bIns="182880">
            <a:spAutoFit/>
          </a:bodyPr>
          <a:lstStyle>
            <a:defPPr>
              <a:defRPr kern="1200" smtId="4294967295"/>
            </a:defPPr>
            <a:lvl1pPr marL="228600" indent="-228600"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pPr algn="just">
              <a:lnSpc>
                <a:spcPct val="120000"/>
              </a:lnSpc>
              <a:buFontTx/>
              <a:buChar char="•"/>
            </a:pPr>
            <a:r>
              <a:rPr lang="en-GB" sz="3600" dirty="0" smtClean="0">
                <a:solidFill>
                  <a:schemeClr val="tx1">
                    <a:lumMod val="75000"/>
                    <a:lumOff val="25000"/>
                  </a:schemeClr>
                </a:solidFill>
                <a:latin typeface="+mn-lt"/>
                <a:ea typeface="ＭＳ Ｐゴシック" charset="-128"/>
              </a:rPr>
              <a:t> The </a:t>
            </a:r>
            <a:r>
              <a:rPr lang="en-GB" sz="3600" dirty="0">
                <a:solidFill>
                  <a:schemeClr val="tx1">
                    <a:lumMod val="75000"/>
                    <a:lumOff val="25000"/>
                  </a:schemeClr>
                </a:solidFill>
                <a:latin typeface="+mn-lt"/>
                <a:ea typeface="ＭＳ Ｐゴシック" charset="-128"/>
              </a:rPr>
              <a:t>use of a Non-Destructive Dynamic (NDD) method is investigated to detect gross defects in regularly distributed NM (fuel assembly of EK-10 type).</a:t>
            </a:r>
          </a:p>
          <a:p>
            <a:pPr algn="just">
              <a:lnSpc>
                <a:spcPct val="120000"/>
              </a:lnSpc>
              <a:buFontTx/>
              <a:buChar char="•"/>
            </a:pPr>
            <a:r>
              <a:rPr lang="en-GB" sz="3600" dirty="0" smtClean="0">
                <a:solidFill>
                  <a:schemeClr val="tx1">
                    <a:lumMod val="75000"/>
                    <a:lumOff val="25000"/>
                  </a:schemeClr>
                </a:solidFill>
                <a:latin typeface="+mn-lt"/>
                <a:ea typeface="ＭＳ Ｐゴシック" charset="-128"/>
              </a:rPr>
              <a:t> Different </a:t>
            </a:r>
            <a:r>
              <a:rPr lang="en-GB" sz="3600" dirty="0">
                <a:solidFill>
                  <a:schemeClr val="tx1">
                    <a:lumMod val="75000"/>
                    <a:lumOff val="25000"/>
                  </a:schemeClr>
                </a:solidFill>
                <a:latin typeface="+mn-lt"/>
                <a:ea typeface="ＭＳ Ｐゴシック" charset="-128"/>
              </a:rPr>
              <a:t>scenarios were considered and studied using Monte Carlo calculation method employing the MCNP5 Code. </a:t>
            </a:r>
          </a:p>
          <a:p>
            <a:pPr algn="just">
              <a:lnSpc>
                <a:spcPct val="120000"/>
              </a:lnSpc>
              <a:buFontTx/>
              <a:buChar char="•"/>
            </a:pPr>
            <a:r>
              <a:rPr lang="en-GB" sz="3600" dirty="0" smtClean="0">
                <a:solidFill>
                  <a:schemeClr val="tx1">
                    <a:lumMod val="75000"/>
                    <a:lumOff val="25000"/>
                  </a:schemeClr>
                </a:solidFill>
                <a:latin typeface="+mn-lt"/>
                <a:ea typeface="ＭＳ Ｐゴシック" charset="-128"/>
              </a:rPr>
              <a:t> The </a:t>
            </a:r>
            <a:r>
              <a:rPr lang="en-GB" sz="3600" dirty="0">
                <a:solidFill>
                  <a:schemeClr val="tx1">
                    <a:lumMod val="75000"/>
                    <a:lumOff val="25000"/>
                  </a:schemeClr>
                </a:solidFill>
                <a:latin typeface="+mn-lt"/>
                <a:ea typeface="ＭＳ Ｐゴシック" charset="-128"/>
              </a:rPr>
              <a:t>results showed that the investigated method could be easily applied to detect gross defects in such nuclear materials.</a:t>
            </a:r>
          </a:p>
          <a:p>
            <a:pPr algn="just">
              <a:lnSpc>
                <a:spcPct val="120000"/>
              </a:lnSpc>
              <a:buFontTx/>
              <a:buChar char="•"/>
            </a:pPr>
            <a:r>
              <a:rPr lang="en-GB" altLang="ja-JP" sz="3600" dirty="0">
                <a:solidFill>
                  <a:schemeClr val="tx1">
                    <a:lumMod val="75000"/>
                    <a:lumOff val="25000"/>
                  </a:schemeClr>
                </a:solidFill>
                <a:latin typeface="+mn-lt"/>
                <a:ea typeface="ＭＳ Ｐゴシック" charset="-128"/>
              </a:rPr>
              <a:t> Additional work is still needed to investigate the method in more details and implement it experimentally</a:t>
            </a:r>
            <a:endParaRPr lang="en-US" altLang="ja-JP" sz="3600" dirty="0">
              <a:solidFill>
                <a:schemeClr val="tx1">
                  <a:lumMod val="75000"/>
                  <a:lumOff val="25000"/>
                </a:schemeClr>
              </a:solidFill>
              <a:latin typeface="+mn-lt"/>
              <a:ea typeface="ＭＳ Ｐゴシック" charset="-128"/>
            </a:endParaRPr>
          </a:p>
        </p:txBody>
      </p:sp>
      <p:sp>
        <p:nvSpPr>
          <p:cNvPr id="35" name="Text Box 248"/>
          <p:cNvSpPr txBox="1">
            <a:spLocks noChangeArrowheads="1"/>
          </p:cNvSpPr>
          <p:nvPr/>
        </p:nvSpPr>
        <p:spPr bwMode="auto">
          <a:xfrm>
            <a:off x="15754569" y="34056777"/>
            <a:ext cx="14096100" cy="769441"/>
          </a:xfrm>
          <a:prstGeom prst="rect">
            <a:avLst/>
          </a:prstGeom>
          <a:solidFill>
            <a:schemeClr val="tx2"/>
          </a:soli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400" b="1" dirty="0" smtClean="0">
                <a:solidFill>
                  <a:schemeClr val="bg1"/>
                </a:solidFill>
                <a:latin typeface="+mn-lt"/>
                <a:ea typeface="SimSun" pitchFamily="2" charset="-122"/>
                <a:cs typeface="Lucida Sans" pitchFamily="34" charset="0"/>
              </a:rPr>
              <a:t>CONCLUSION</a:t>
            </a:r>
            <a:endParaRPr lang="en-US" altLang="zh-CN" sz="3200" b="1" dirty="0">
              <a:solidFill>
                <a:schemeClr val="bg1"/>
              </a:solidFill>
              <a:latin typeface="+mn-lt"/>
              <a:ea typeface="SimSun" pitchFamily="2" charset="-122"/>
              <a:cs typeface="Lucida Sans" pitchFamily="34" charset="0"/>
            </a:endParaRPr>
          </a:p>
        </p:txBody>
      </p:sp>
      <p:sp>
        <p:nvSpPr>
          <p:cNvPr id="38" name="TextBox 37"/>
          <p:cNvSpPr txBox="1"/>
          <p:nvPr/>
        </p:nvSpPr>
        <p:spPr>
          <a:xfrm>
            <a:off x="17599594" y="17971095"/>
            <a:ext cx="9863021" cy="1384995"/>
          </a:xfrm>
          <a:prstGeom prst="rect">
            <a:avLst/>
          </a:prstGeom>
          <a:noFill/>
        </p:spPr>
        <p:txBody>
          <a:bodyPr wrap="none" rtlCol="0">
            <a:spAutoFit/>
          </a:bodyPr>
          <a:lstStyle/>
          <a:p>
            <a:pPr algn="just"/>
            <a:r>
              <a:rPr lang="en-US" sz="2800" i="1" dirty="0">
                <a:solidFill>
                  <a:schemeClr val="tx1">
                    <a:lumMod val="75000"/>
                    <a:lumOff val="25000"/>
                  </a:schemeClr>
                </a:solidFill>
                <a:ea typeface="ＭＳ Ｐゴシック" charset="-128"/>
              </a:rPr>
              <a:t>FIG. 4</a:t>
            </a:r>
            <a:r>
              <a:rPr lang="en-US" sz="2800" i="1" dirty="0" smtClean="0">
                <a:solidFill>
                  <a:schemeClr val="tx1">
                    <a:lumMod val="75000"/>
                    <a:lumOff val="25000"/>
                  </a:schemeClr>
                </a:solidFill>
                <a:ea typeface="ＭＳ Ｐゴシック" charset="-128"/>
              </a:rPr>
              <a:t>. Generated spectra patterns for one </a:t>
            </a:r>
            <a:r>
              <a:rPr lang="en-US" sz="2800" dirty="0" smtClean="0">
                <a:ea typeface="ＭＳ Ｐゴシック" charset="-128"/>
              </a:rPr>
              <a:t>(</a:t>
            </a:r>
            <a:r>
              <a:rPr lang="en-US" sz="2800" dirty="0" smtClean="0">
                <a:solidFill>
                  <a:srgbClr val="EE1212"/>
                </a:solidFill>
                <a:ea typeface="ＭＳ Ｐゴシック" charset="-128"/>
              </a:rPr>
              <a:t>●</a:t>
            </a:r>
            <a:r>
              <a:rPr lang="en-US" sz="2800" dirty="0" smtClean="0">
                <a:ea typeface="ＭＳ Ｐゴシック" charset="-128"/>
              </a:rPr>
              <a:t>)</a:t>
            </a:r>
            <a:r>
              <a:rPr lang="en-US" sz="2800" i="1" dirty="0" smtClean="0">
                <a:solidFill>
                  <a:schemeClr val="tx1">
                    <a:lumMod val="75000"/>
                    <a:lumOff val="25000"/>
                  </a:schemeClr>
                </a:solidFill>
                <a:ea typeface="ＭＳ Ｐゴシック" charset="-128"/>
              </a:rPr>
              <a:t>, two </a:t>
            </a:r>
            <a:r>
              <a:rPr lang="en-US" sz="2800" dirty="0">
                <a:ea typeface="ＭＳ Ｐゴシック" charset="-128"/>
              </a:rPr>
              <a:t>(</a:t>
            </a:r>
            <a:r>
              <a:rPr lang="en-US" sz="2800" dirty="0">
                <a:solidFill>
                  <a:schemeClr val="accent1">
                    <a:lumMod val="50000"/>
                  </a:schemeClr>
                </a:solidFill>
                <a:ea typeface="ＭＳ Ｐゴシック" charset="-128"/>
              </a:rPr>
              <a:t>●</a:t>
            </a:r>
            <a:r>
              <a:rPr lang="en-US" sz="2800" dirty="0">
                <a:ea typeface="ＭＳ Ｐゴシック" charset="-128"/>
              </a:rPr>
              <a:t>)</a:t>
            </a:r>
            <a:r>
              <a:rPr lang="en-US" sz="2800" i="1" dirty="0" smtClean="0">
                <a:solidFill>
                  <a:schemeClr val="tx1">
                    <a:lumMod val="75000"/>
                    <a:lumOff val="25000"/>
                  </a:schemeClr>
                </a:solidFill>
                <a:ea typeface="ＭＳ Ｐゴシック" charset="-128"/>
              </a:rPr>
              <a:t> three </a:t>
            </a:r>
            <a:r>
              <a:rPr lang="en-US" sz="2800" dirty="0">
                <a:ea typeface="ＭＳ Ｐゴシック" charset="-128"/>
              </a:rPr>
              <a:t>(</a:t>
            </a:r>
            <a:r>
              <a:rPr lang="en-US" sz="2800" dirty="0">
                <a:solidFill>
                  <a:schemeClr val="accent6">
                    <a:lumMod val="75000"/>
                  </a:schemeClr>
                </a:solidFill>
                <a:ea typeface="ＭＳ Ｐゴシック" charset="-128"/>
              </a:rPr>
              <a:t>●</a:t>
            </a:r>
            <a:r>
              <a:rPr lang="en-US" sz="2800" dirty="0" smtClean="0">
                <a:ea typeface="ＭＳ Ｐゴシック" charset="-128"/>
              </a:rPr>
              <a:t>)</a:t>
            </a:r>
          </a:p>
          <a:p>
            <a:pPr algn="just"/>
            <a:r>
              <a:rPr lang="en-US" sz="2800" i="1" dirty="0" smtClean="0">
                <a:solidFill>
                  <a:schemeClr val="tx1">
                    <a:lumMod val="75000"/>
                    <a:lumOff val="25000"/>
                  </a:schemeClr>
                </a:solidFill>
                <a:ea typeface="ＭＳ Ｐゴシック" charset="-128"/>
              </a:rPr>
              <a:t>and four </a:t>
            </a:r>
            <a:r>
              <a:rPr lang="en-US" sz="2800" dirty="0">
                <a:ea typeface="ＭＳ Ｐゴシック" charset="-128"/>
              </a:rPr>
              <a:t>(</a:t>
            </a:r>
            <a:r>
              <a:rPr lang="en-US" sz="2800" dirty="0">
                <a:solidFill>
                  <a:srgbClr val="FF00FF"/>
                </a:solidFill>
                <a:ea typeface="ＭＳ Ｐゴシック" charset="-128"/>
              </a:rPr>
              <a:t>●</a:t>
            </a:r>
            <a:r>
              <a:rPr lang="en-US" sz="2800" dirty="0">
                <a:ea typeface="ＭＳ Ｐゴシック" charset="-128"/>
              </a:rPr>
              <a:t>)</a:t>
            </a:r>
            <a:r>
              <a:rPr lang="en-US" sz="2800" i="1" dirty="0" smtClean="0">
                <a:solidFill>
                  <a:schemeClr val="tx1">
                    <a:lumMod val="75000"/>
                    <a:lumOff val="25000"/>
                  </a:schemeClr>
                </a:solidFill>
                <a:ea typeface="ＭＳ Ｐゴシック" charset="-128"/>
              </a:rPr>
              <a:t> missed sources in comparison with non-defected</a:t>
            </a:r>
          </a:p>
          <a:p>
            <a:pPr algn="just"/>
            <a:r>
              <a:rPr lang="en-US" sz="2800" i="1" dirty="0" smtClean="0">
                <a:solidFill>
                  <a:schemeClr val="tx1">
                    <a:lumMod val="75000"/>
                    <a:lumOff val="25000"/>
                  </a:schemeClr>
                </a:solidFill>
                <a:ea typeface="ＭＳ Ｐゴシック" charset="-128"/>
              </a:rPr>
              <a:t>Source </a:t>
            </a:r>
            <a:r>
              <a:rPr lang="en-US" sz="2800" dirty="0">
                <a:ea typeface="ＭＳ Ｐゴシック" charset="-128"/>
              </a:rPr>
              <a:t>(●)</a:t>
            </a:r>
            <a:r>
              <a:rPr lang="en-US" sz="2800" i="1" dirty="0" smtClean="0">
                <a:solidFill>
                  <a:schemeClr val="tx1">
                    <a:lumMod val="75000"/>
                    <a:lumOff val="25000"/>
                  </a:schemeClr>
                </a:solidFill>
                <a:ea typeface="ＭＳ Ｐゴシック" charset="-128"/>
              </a:rPr>
              <a:t>.</a:t>
            </a:r>
            <a:endParaRPr lang="en-US" sz="2800" i="1" dirty="0">
              <a:solidFill>
                <a:schemeClr val="tx1">
                  <a:lumMod val="75000"/>
                  <a:lumOff val="25000"/>
                </a:schemeClr>
              </a:solidFill>
              <a:ea typeface="ＭＳ Ｐゴシック" charset="-128"/>
            </a:endParaRPr>
          </a:p>
        </p:txBody>
      </p:sp>
      <p:sp>
        <p:nvSpPr>
          <p:cNvPr id="3" name="TextBox 2"/>
          <p:cNvSpPr txBox="1"/>
          <p:nvPr/>
        </p:nvSpPr>
        <p:spPr>
          <a:xfrm>
            <a:off x="28033901" y="0"/>
            <a:ext cx="2024743" cy="769441"/>
          </a:xfrm>
          <a:prstGeom prst="rect">
            <a:avLst/>
          </a:prstGeom>
          <a:noFill/>
        </p:spPr>
        <p:txBody>
          <a:bodyPr wrap="square" rtlCol="0">
            <a:spAutoFit/>
          </a:bodyPr>
          <a:lstStyle/>
          <a:p>
            <a:r>
              <a:rPr lang="en-US" sz="4400" b="1" dirty="0" smtClean="0"/>
              <a:t>ID: 249</a:t>
            </a:r>
            <a:endParaRPr lang="en-US" sz="4400" b="1" dirty="0"/>
          </a:p>
        </p:txBody>
      </p:sp>
      <p:pic>
        <p:nvPicPr>
          <p:cNvPr id="30" name="Picture 29"/>
          <p:cNvPicPr/>
          <p:nvPr/>
        </p:nvPicPr>
        <p:blipFill>
          <a:blip r:embed="rId2">
            <a:extLst>
              <a:ext uri="{28A0092B-C50C-407E-A947-70E740481C1C}">
                <a14:useLocalDpi xmlns:a14="http://schemas.microsoft.com/office/drawing/2010/main" val="0"/>
              </a:ext>
            </a:extLst>
          </a:blip>
          <a:srcRect/>
          <a:stretch>
            <a:fillRect/>
          </a:stretch>
        </p:blipFill>
        <p:spPr bwMode="auto">
          <a:xfrm>
            <a:off x="1269157" y="29498006"/>
            <a:ext cx="5544820" cy="3752850"/>
          </a:xfrm>
          <a:prstGeom prst="rect">
            <a:avLst/>
          </a:prstGeom>
          <a:noFill/>
          <a:ln>
            <a:noFill/>
          </a:ln>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26792" y="29529537"/>
            <a:ext cx="4895850"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2" name="Picture 3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477664" y="36932310"/>
            <a:ext cx="5688888" cy="4284000"/>
          </a:xfrm>
          <a:prstGeom prst="rect">
            <a:avLst/>
          </a:prstGeom>
          <a:noFill/>
          <a:ln>
            <a:noFill/>
          </a:ln>
        </p:spPr>
      </p:pic>
      <p:pic>
        <p:nvPicPr>
          <p:cNvPr id="4" name="Picture 4"/>
          <p:cNvPicPr preferRelativeResize="0">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331474" y="10715389"/>
            <a:ext cx="10243200" cy="698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5"/>
          <p:cNvPicPr preferRelativeResize="0">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331479" y="20200415"/>
            <a:ext cx="10243200" cy="698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 name="TextBox 22"/>
          <p:cNvSpPr txBox="1"/>
          <p:nvPr/>
        </p:nvSpPr>
        <p:spPr>
          <a:xfrm>
            <a:off x="17751994" y="27184415"/>
            <a:ext cx="9863021" cy="1384995"/>
          </a:xfrm>
          <a:prstGeom prst="rect">
            <a:avLst/>
          </a:prstGeom>
          <a:noFill/>
        </p:spPr>
        <p:txBody>
          <a:bodyPr wrap="none" rtlCol="0">
            <a:spAutoFit/>
          </a:bodyPr>
          <a:lstStyle/>
          <a:p>
            <a:pPr algn="just"/>
            <a:r>
              <a:rPr lang="en-US" sz="2800" i="1" dirty="0">
                <a:solidFill>
                  <a:schemeClr val="tx1">
                    <a:lumMod val="75000"/>
                    <a:lumOff val="25000"/>
                  </a:schemeClr>
                </a:solidFill>
                <a:ea typeface="ＭＳ Ｐゴシック" charset="-128"/>
              </a:rPr>
              <a:t>FIG. </a:t>
            </a:r>
            <a:r>
              <a:rPr lang="en-US" sz="2800" i="1" dirty="0" smtClean="0">
                <a:solidFill>
                  <a:schemeClr val="tx1">
                    <a:lumMod val="75000"/>
                    <a:lumOff val="25000"/>
                  </a:schemeClr>
                </a:solidFill>
                <a:ea typeface="ＭＳ Ｐゴシック" charset="-128"/>
              </a:rPr>
              <a:t>5. Generated spectra patterns for one </a:t>
            </a:r>
            <a:r>
              <a:rPr lang="en-US" sz="2800" dirty="0" smtClean="0">
                <a:ea typeface="ＭＳ Ｐゴシック" charset="-128"/>
              </a:rPr>
              <a:t>(</a:t>
            </a:r>
            <a:r>
              <a:rPr lang="en-US" sz="2800" dirty="0" smtClean="0">
                <a:solidFill>
                  <a:srgbClr val="EE1212"/>
                </a:solidFill>
                <a:ea typeface="ＭＳ Ｐゴシック" charset="-128"/>
              </a:rPr>
              <a:t>●</a:t>
            </a:r>
            <a:r>
              <a:rPr lang="en-US" sz="2800" dirty="0" smtClean="0">
                <a:ea typeface="ＭＳ Ｐゴシック" charset="-128"/>
              </a:rPr>
              <a:t>)</a:t>
            </a:r>
            <a:r>
              <a:rPr lang="en-US" sz="2800" i="1" dirty="0" smtClean="0">
                <a:solidFill>
                  <a:schemeClr val="tx1">
                    <a:lumMod val="75000"/>
                    <a:lumOff val="25000"/>
                  </a:schemeClr>
                </a:solidFill>
                <a:ea typeface="ＭＳ Ｐゴシック" charset="-128"/>
              </a:rPr>
              <a:t>, two </a:t>
            </a:r>
            <a:r>
              <a:rPr lang="en-US" sz="2800" dirty="0">
                <a:ea typeface="ＭＳ Ｐゴシック" charset="-128"/>
              </a:rPr>
              <a:t>(</a:t>
            </a:r>
            <a:r>
              <a:rPr lang="en-US" sz="2800" dirty="0">
                <a:solidFill>
                  <a:schemeClr val="accent1">
                    <a:lumMod val="60000"/>
                    <a:lumOff val="40000"/>
                  </a:schemeClr>
                </a:solidFill>
                <a:ea typeface="ＭＳ Ｐゴシック" charset="-128"/>
              </a:rPr>
              <a:t>●</a:t>
            </a:r>
            <a:r>
              <a:rPr lang="en-US" sz="2800" dirty="0">
                <a:ea typeface="ＭＳ Ｐゴシック" charset="-128"/>
              </a:rPr>
              <a:t>)</a:t>
            </a:r>
            <a:r>
              <a:rPr lang="en-US" sz="2800" i="1" dirty="0" smtClean="0">
                <a:solidFill>
                  <a:schemeClr val="tx1">
                    <a:lumMod val="75000"/>
                    <a:lumOff val="25000"/>
                  </a:schemeClr>
                </a:solidFill>
                <a:ea typeface="ＭＳ Ｐゴシック" charset="-128"/>
              </a:rPr>
              <a:t> three </a:t>
            </a:r>
            <a:r>
              <a:rPr lang="en-US" sz="2800" dirty="0">
                <a:ea typeface="ＭＳ Ｐゴシック" charset="-128"/>
              </a:rPr>
              <a:t>(</a:t>
            </a:r>
            <a:r>
              <a:rPr lang="en-US" sz="2800" dirty="0">
                <a:solidFill>
                  <a:srgbClr val="92D050"/>
                </a:solidFill>
                <a:ea typeface="ＭＳ Ｐゴシック" charset="-128"/>
              </a:rPr>
              <a:t>●</a:t>
            </a:r>
            <a:r>
              <a:rPr lang="en-US" sz="2800" dirty="0" smtClean="0">
                <a:ea typeface="ＭＳ Ｐゴシック" charset="-128"/>
              </a:rPr>
              <a:t>)</a:t>
            </a:r>
          </a:p>
          <a:p>
            <a:pPr algn="just"/>
            <a:r>
              <a:rPr lang="en-US" sz="2800" i="1" dirty="0" smtClean="0">
                <a:solidFill>
                  <a:schemeClr val="tx1">
                    <a:lumMod val="75000"/>
                    <a:lumOff val="25000"/>
                  </a:schemeClr>
                </a:solidFill>
                <a:ea typeface="ＭＳ Ｐゴシック" charset="-128"/>
              </a:rPr>
              <a:t>and four </a:t>
            </a:r>
            <a:r>
              <a:rPr lang="en-US" sz="2800" dirty="0">
                <a:ea typeface="ＭＳ Ｐゴシック" charset="-128"/>
              </a:rPr>
              <a:t>(</a:t>
            </a:r>
            <a:r>
              <a:rPr lang="en-US" sz="2800" dirty="0">
                <a:solidFill>
                  <a:srgbClr val="FF66CC"/>
                </a:solidFill>
                <a:ea typeface="ＭＳ Ｐゴシック" charset="-128"/>
              </a:rPr>
              <a:t>●</a:t>
            </a:r>
            <a:r>
              <a:rPr lang="en-US" sz="2800" dirty="0">
                <a:ea typeface="ＭＳ Ｐゴシック" charset="-128"/>
              </a:rPr>
              <a:t>)</a:t>
            </a:r>
            <a:r>
              <a:rPr lang="en-US" sz="2800" i="1" dirty="0" smtClean="0">
                <a:solidFill>
                  <a:schemeClr val="tx1">
                    <a:lumMod val="75000"/>
                    <a:lumOff val="25000"/>
                  </a:schemeClr>
                </a:solidFill>
                <a:ea typeface="ＭＳ Ｐゴシック" charset="-128"/>
              </a:rPr>
              <a:t> dummy items in comparison with non-defected</a:t>
            </a:r>
          </a:p>
          <a:p>
            <a:pPr algn="just"/>
            <a:r>
              <a:rPr lang="en-US" sz="2800" i="1" dirty="0" smtClean="0">
                <a:solidFill>
                  <a:schemeClr val="tx1">
                    <a:lumMod val="75000"/>
                    <a:lumOff val="25000"/>
                  </a:schemeClr>
                </a:solidFill>
                <a:ea typeface="ＭＳ Ｐゴシック" charset="-128"/>
              </a:rPr>
              <a:t>Source </a:t>
            </a:r>
            <a:r>
              <a:rPr lang="en-US" sz="2800" dirty="0">
                <a:ea typeface="ＭＳ Ｐゴシック" charset="-128"/>
              </a:rPr>
              <a:t>(●)</a:t>
            </a:r>
            <a:r>
              <a:rPr lang="en-US" sz="2800" i="1" dirty="0" smtClean="0">
                <a:solidFill>
                  <a:schemeClr val="tx1">
                    <a:lumMod val="75000"/>
                    <a:lumOff val="25000"/>
                  </a:schemeClr>
                </a:solidFill>
                <a:ea typeface="ＭＳ Ｐゴシック" charset="-128"/>
              </a:rPr>
              <a:t>.</a:t>
            </a:r>
            <a:endParaRPr lang="en-US" sz="2800" i="1" dirty="0">
              <a:solidFill>
                <a:schemeClr val="tx1">
                  <a:lumMod val="75000"/>
                  <a:lumOff val="25000"/>
                </a:schemeClr>
              </a:solidFill>
              <a:ea typeface="ＭＳ Ｐゴシック" charset="-128"/>
            </a:endParaRPr>
          </a:p>
        </p:txBody>
      </p:sp>
    </p:spTree>
    <p:extLst>
      <p:ext uri="{BB962C8B-B14F-4D97-AF65-F5344CB8AC3E}">
        <p14:creationId xmlns:p14="http://schemas.microsoft.com/office/powerpoint/2010/main" val="33317853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1344</TotalTime>
  <Words>672</Words>
  <Application>Microsoft Office PowerPoint</Application>
  <PresentationFormat>Custom</PresentationFormat>
  <Paragraphs>86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IAEA-SG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FUKUYAMA, Yukiko</dc:creator>
  <cp:lastModifiedBy>DR.WAEL</cp:lastModifiedBy>
  <cp:revision>165</cp:revision>
  <dcterms:created xsi:type="dcterms:W3CDTF">2018-07-03T09:22:24Z</dcterms:created>
  <dcterms:modified xsi:type="dcterms:W3CDTF">2018-09-29T20:22:22Z</dcterms:modified>
</cp:coreProperties>
</file>