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75213" cy="4280376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p:scale>
          <a:sx n="33" d="100"/>
          <a:sy n="33" d="100"/>
        </p:scale>
        <p:origin x="258" y="-25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10/11/2018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7" name="Text Box 263"/>
          <p:cNvSpPr txBox="1">
            <a:spLocks noChangeArrowheads="1"/>
          </p:cNvSpPr>
          <p:nvPr/>
        </p:nvSpPr>
        <p:spPr bwMode="auto">
          <a:xfrm>
            <a:off x="15458692" y="7531914"/>
            <a:ext cx="14400000" cy="10036012"/>
          </a:xfrm>
          <a:prstGeom prst="rect">
            <a:avLst/>
          </a:prstGeom>
          <a:solidFill>
            <a:schemeClr val="bg1"/>
          </a:solidFill>
          <a:ln w="57150" cmpd="thinThick">
            <a:noFill/>
            <a:miter lim="800000"/>
          </a:ln>
          <a:extLst/>
        </p:spPr>
        <p:txBody>
          <a:bodyPr wrap="square" lIns="182880" tIns="91440" rIns="182880" bIns="3600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lvl="1" indent="0">
              <a:lnSpc>
                <a:spcPct val="125000"/>
              </a:lnSpc>
              <a:spcAft>
                <a:spcPts val="1800"/>
              </a:spcAft>
            </a:pPr>
            <a:r>
              <a:rPr lang="en-US" altLang="zh-CN" sz="3600" dirty="0">
                <a:solidFill>
                  <a:schemeClr val="tx1">
                    <a:lumMod val="75000"/>
                    <a:lumOff val="25000"/>
                  </a:schemeClr>
                </a:solidFill>
                <a:latin typeface="+mn-lt"/>
                <a:ea typeface="ＭＳ Ｐゴシック" charset="-128"/>
              </a:rPr>
              <a:t>By </a:t>
            </a:r>
            <a:r>
              <a:rPr lang="en-US" altLang="zh-CN" sz="3600" dirty="0" smtClean="0">
                <a:solidFill>
                  <a:schemeClr val="tx1">
                    <a:lumMod val="75000"/>
                    <a:lumOff val="25000"/>
                  </a:schemeClr>
                </a:solidFill>
                <a:latin typeface="+mn-lt"/>
                <a:ea typeface="ＭＳ Ｐゴシック" charset="-128"/>
              </a:rPr>
              <a:t>assuring quality of work </a:t>
            </a:r>
            <a:r>
              <a:rPr lang="en-US" altLang="zh-CN" sz="3600" dirty="0">
                <a:solidFill>
                  <a:schemeClr val="tx1">
                    <a:lumMod val="75000"/>
                    <a:lumOff val="25000"/>
                  </a:schemeClr>
                </a:solidFill>
                <a:latin typeface="+mn-lt"/>
                <a:ea typeface="ＭＳ Ｐゴシック" charset="-128"/>
              </a:rPr>
              <a:t>and </a:t>
            </a:r>
            <a:r>
              <a:rPr lang="en-US" altLang="zh-CN" sz="3600" dirty="0" smtClean="0">
                <a:solidFill>
                  <a:schemeClr val="tx1">
                    <a:lumMod val="75000"/>
                    <a:lumOff val="25000"/>
                  </a:schemeClr>
                </a:solidFill>
                <a:latin typeface="+mn-lt"/>
                <a:ea typeface="ＭＳ Ｐゴシック" charset="-128"/>
              </a:rPr>
              <a:t>independent SG conclusion, </a:t>
            </a:r>
            <a:r>
              <a:rPr lang="en-US" altLang="zh-CN" sz="3600" dirty="0">
                <a:solidFill>
                  <a:schemeClr val="tx1">
                    <a:lumMod val="75000"/>
                    <a:lumOff val="25000"/>
                  </a:schemeClr>
                </a:solidFill>
                <a:latin typeface="+mn-lt"/>
                <a:ea typeface="ＭＳ Ｐゴシック" charset="-128"/>
              </a:rPr>
              <a:t>there will be a room for reducing the number of the IAEA inspectors to be in the field for verification activities. (Table 2)</a:t>
            </a:r>
          </a:p>
          <a:p>
            <a:pPr marL="0" lvl="1" indent="0">
              <a:lnSpc>
                <a:spcPct val="125000"/>
              </a:lnSpc>
            </a:pPr>
            <a:r>
              <a:rPr lang="en-US" altLang="zh-CN" sz="3600" b="1" dirty="0">
                <a:solidFill>
                  <a:schemeClr val="tx1">
                    <a:lumMod val="75000"/>
                    <a:lumOff val="25000"/>
                  </a:schemeClr>
                </a:solidFill>
                <a:latin typeface="+mn-lt"/>
                <a:ea typeface="ＭＳ Ｐゴシック" charset="-128"/>
              </a:rPr>
              <a:t>QUALITY OF WORK BY STATE INSPECTOR</a:t>
            </a:r>
          </a:p>
          <a:p>
            <a:pPr marL="228600" lvl="0" indent="-228600" algn="just" defTabSz="612775">
              <a:lnSpc>
                <a:spcPct val="120000"/>
              </a:lnSpc>
              <a:buFontTx/>
              <a:buChar char="•"/>
            </a:pPr>
            <a:r>
              <a:rPr lang="en-US" altLang="ja-JP" sz="3600" dirty="0" smtClean="0">
                <a:solidFill>
                  <a:schemeClr val="tx1">
                    <a:lumMod val="75000"/>
                    <a:lumOff val="25000"/>
                  </a:schemeClr>
                </a:solidFill>
                <a:latin typeface="+mn-lt"/>
                <a:ea typeface="ＭＳ Ｐゴシック" charset="-128"/>
              </a:rPr>
              <a:t>Training courses provided by IAEA, such as Introductory Course on Agency Safeguards (ICAS), safeguards traineeship program or other specific internal training courses, are practical way to assure the level of expertise exercised by SIs.</a:t>
            </a:r>
          </a:p>
          <a:p>
            <a:pPr marL="228600" lvl="0" indent="-228600" algn="just" defTabSz="612775">
              <a:lnSpc>
                <a:spcPct val="120000"/>
              </a:lnSpc>
              <a:spcAft>
                <a:spcPts val="1800"/>
              </a:spcAft>
              <a:buFontTx/>
              <a:buChar char="•"/>
            </a:pPr>
            <a:r>
              <a:rPr lang="en-US" altLang="ja-JP" sz="3600" dirty="0" smtClean="0">
                <a:solidFill>
                  <a:schemeClr val="tx1">
                    <a:lumMod val="75000"/>
                    <a:lumOff val="25000"/>
                  </a:schemeClr>
                </a:solidFill>
                <a:latin typeface="+mn-lt"/>
                <a:ea typeface="ＭＳ Ｐゴシック" charset="-128"/>
              </a:rPr>
              <a:t>It is necessary to introduce a system to prove competencies of course participants by assessing their quality of study and providing a certificate.</a:t>
            </a:r>
            <a:endParaRPr lang="en-US" altLang="ja-JP" sz="3600" dirty="0">
              <a:solidFill>
                <a:schemeClr val="tx1">
                  <a:lumMod val="75000"/>
                  <a:lumOff val="25000"/>
                </a:schemeClr>
              </a:solidFill>
              <a:latin typeface="+mn-lt"/>
              <a:ea typeface="ＭＳ Ｐゴシック" charset="-128"/>
            </a:endParaRPr>
          </a:p>
          <a:p>
            <a:pPr marL="0" lvl="1" indent="0">
              <a:lnSpc>
                <a:spcPct val="125000"/>
              </a:lnSpc>
            </a:pPr>
            <a:r>
              <a:rPr lang="en-US" altLang="zh-CN" sz="3600" b="1" dirty="0">
                <a:solidFill>
                  <a:schemeClr val="tx1">
                    <a:lumMod val="75000"/>
                    <a:lumOff val="25000"/>
                  </a:schemeClr>
                </a:solidFill>
                <a:latin typeface="+mn-lt"/>
                <a:ea typeface="ＭＳ Ｐゴシック" charset="-128"/>
              </a:rPr>
              <a:t>INDEPENDENCE OF IAEA’S CONCLUSION</a:t>
            </a:r>
          </a:p>
          <a:p>
            <a:pPr marL="228600" indent="-228600" algn="just" defTabSz="612775">
              <a:lnSpc>
                <a:spcPct val="120000"/>
              </a:lnSpc>
              <a:buFontTx/>
              <a:buChar char="•"/>
            </a:pPr>
            <a:r>
              <a:rPr lang="en-US" altLang="ja-JP" sz="3600" dirty="0" smtClean="0">
                <a:solidFill>
                  <a:schemeClr val="tx1">
                    <a:lumMod val="75000"/>
                    <a:lumOff val="25000"/>
                  </a:schemeClr>
                </a:solidFill>
                <a:latin typeface="+mn-lt"/>
                <a:ea typeface="ＭＳ Ｐゴシック" charset="-128"/>
              </a:rPr>
              <a:t>Proper arrangement of joint work is necessary.</a:t>
            </a:r>
            <a:endParaRPr lang="en-US" altLang="ja-JP" sz="3600" dirty="0">
              <a:solidFill>
                <a:schemeClr val="tx1">
                  <a:lumMod val="75000"/>
                  <a:lumOff val="25000"/>
                </a:schemeClr>
              </a:solidFill>
              <a:latin typeface="+mn-lt"/>
              <a:ea typeface="ＭＳ Ｐゴシック" charset="-128"/>
            </a:endParaRPr>
          </a:p>
          <a:p>
            <a:pPr marL="228600" indent="-228600" algn="just" defTabSz="612775">
              <a:lnSpc>
                <a:spcPct val="120000"/>
              </a:lnSpc>
              <a:buFontTx/>
              <a:buChar char="•"/>
            </a:pPr>
            <a:r>
              <a:rPr lang="en-US" altLang="ja-JP" sz="3600" dirty="0" smtClean="0">
                <a:solidFill>
                  <a:schemeClr val="tx1">
                    <a:lumMod val="75000"/>
                    <a:lumOff val="25000"/>
                  </a:schemeClr>
                </a:solidFill>
                <a:latin typeface="+mn-lt"/>
                <a:ea typeface="ＭＳ Ｐゴシック" charset="-128"/>
              </a:rPr>
              <a:t>It will be important to carefully discuss between the IAEA and state about the roles played by SIs and document the content in a joint procedure.</a:t>
            </a:r>
            <a:endParaRPr lang="en-US" altLang="zh-CN" sz="3600" dirty="0">
              <a:latin typeface="+mn-lt"/>
              <a:ea typeface="SimSun" pitchFamily="2" charset="-122"/>
            </a:endParaRPr>
          </a:p>
        </p:txBody>
      </p:sp>
      <p:sp>
        <p:nvSpPr>
          <p:cNvPr id="6" name="TextBox 5"/>
          <p:cNvSpPr txBox="1"/>
          <p:nvPr/>
        </p:nvSpPr>
        <p:spPr>
          <a:xfrm>
            <a:off x="-1" y="-68002"/>
            <a:ext cx="30275213" cy="6478697"/>
          </a:xfrm>
          <a:prstGeom prst="rect">
            <a:avLst/>
          </a:prstGeom>
          <a:solidFill>
            <a:schemeClr val="tx2"/>
          </a:solidFill>
        </p:spPr>
        <p:txBody>
          <a:bodyPr wrap="square" lIns="36000" rIns="36000" rtlCol="0">
            <a:spAutoFit/>
          </a:bodyPr>
          <a:lstStyle/>
          <a:p>
            <a:pPr algn="ctr">
              <a:lnSpc>
                <a:spcPts val="10000"/>
              </a:lnSpc>
            </a:pPr>
            <a:r>
              <a:rPr lang="en-US" sz="9600" b="1" dirty="0">
                <a:solidFill>
                  <a:schemeClr val="bg1"/>
                </a:solidFill>
              </a:rPr>
              <a:t>ENHANCING PRODUCTIVITY AND EFFICIENCY IN SAFEGUARDS IMPLEMENTATION THROUGH COLLABORATION BETWEEN THE IAEA AND MEMBER STATES</a:t>
            </a:r>
          </a:p>
          <a:p>
            <a:pPr algn="ctr">
              <a:lnSpc>
                <a:spcPts val="6000"/>
              </a:lnSpc>
            </a:pPr>
            <a:r>
              <a:rPr lang="en-US" sz="6000" dirty="0">
                <a:solidFill>
                  <a:schemeClr val="bg1"/>
                </a:solidFill>
              </a:rPr>
              <a:t>O. ARUGA, A. KAWAMOTO</a:t>
            </a:r>
          </a:p>
          <a:p>
            <a:pPr algn="ctr">
              <a:lnSpc>
                <a:spcPts val="6914"/>
              </a:lnSpc>
            </a:pPr>
            <a:r>
              <a:rPr lang="en-US" sz="6000" dirty="0">
                <a:solidFill>
                  <a:schemeClr val="bg1"/>
                </a:solidFill>
              </a:rPr>
              <a:t>Nuclear Regulation Authority</a:t>
            </a:r>
          </a:p>
          <a:p>
            <a:pPr algn="ctr">
              <a:lnSpc>
                <a:spcPts val="6914"/>
              </a:lnSpc>
            </a:pPr>
            <a:r>
              <a:rPr lang="en-US" sz="5400" dirty="0">
                <a:solidFill>
                  <a:schemeClr val="bg1"/>
                </a:solidFill>
              </a:rPr>
              <a:t>osamu_aruga01@nsr.go.jp</a:t>
            </a:r>
            <a:endParaRPr lang="en-US" sz="6600" b="1" dirty="0">
              <a:solidFill>
                <a:schemeClr val="bg1"/>
              </a:solidFill>
            </a:endParaRPr>
          </a:p>
        </p:txBody>
      </p:sp>
      <p:sp>
        <p:nvSpPr>
          <p:cNvPr id="14" name="Text Box 242"/>
          <p:cNvSpPr txBox="1">
            <a:spLocks noChangeArrowheads="1"/>
          </p:cNvSpPr>
          <p:nvPr/>
        </p:nvSpPr>
        <p:spPr bwMode="auto">
          <a:xfrm>
            <a:off x="376785" y="7513171"/>
            <a:ext cx="14400000" cy="426578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The</a:t>
            </a:r>
            <a:r>
              <a:rPr lang="ja-JP" altLang="en-US" sz="3600" dirty="0" smtClean="0">
                <a:solidFill>
                  <a:schemeClr val="tx1">
                    <a:lumMod val="75000"/>
                    <a:lumOff val="25000"/>
                  </a:schemeClr>
                </a:solidFill>
                <a:latin typeface="+mn-lt"/>
                <a:ea typeface="ＭＳ Ｐゴシック" charset="-128"/>
              </a:rPr>
              <a:t> </a:t>
            </a:r>
            <a:r>
              <a:rPr lang="en-US" altLang="ja-JP" sz="3600" dirty="0" smtClean="0">
                <a:solidFill>
                  <a:schemeClr val="tx1">
                    <a:lumMod val="75000"/>
                    <a:lumOff val="25000"/>
                  </a:schemeClr>
                </a:solidFill>
                <a:latin typeface="+mn-lt"/>
                <a:ea typeface="ＭＳ Ｐゴシック" charset="-128"/>
              </a:rPr>
              <a:t>IAEA faces increasing safeguards (SG) challenges these days, while its available resources are limited. </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In order to ensure the IAEA fulfils its SG mission, the </a:t>
            </a:r>
            <a:r>
              <a:rPr lang="en-US" altLang="ja-JP" sz="3600" dirty="0">
                <a:solidFill>
                  <a:schemeClr val="tx1">
                    <a:lumMod val="75000"/>
                    <a:lumOff val="25000"/>
                  </a:schemeClr>
                </a:solidFill>
                <a:latin typeface="+mn-lt"/>
                <a:ea typeface="ＭＳ Ｐゴシック" charset="-128"/>
              </a:rPr>
              <a:t>paper proposes </a:t>
            </a:r>
            <a:r>
              <a:rPr lang="en-US" altLang="ja-JP" sz="3600" dirty="0" smtClean="0">
                <a:solidFill>
                  <a:schemeClr val="tx1">
                    <a:lumMod val="75000"/>
                    <a:lumOff val="25000"/>
                  </a:schemeClr>
                </a:solidFill>
                <a:latin typeface="+mn-lt"/>
                <a:ea typeface="ＭＳ Ｐゴシック" charset="-128"/>
              </a:rPr>
              <a:t>enhanced </a:t>
            </a:r>
            <a:r>
              <a:rPr lang="en-US" altLang="ja-JP" sz="3600" dirty="0">
                <a:solidFill>
                  <a:schemeClr val="tx1">
                    <a:lumMod val="75000"/>
                    <a:lumOff val="25000"/>
                  </a:schemeClr>
                </a:solidFill>
                <a:latin typeface="+mn-lt"/>
                <a:ea typeface="ＭＳ Ｐゴシック" charset="-128"/>
              </a:rPr>
              <a:t>collaboration through </a:t>
            </a:r>
            <a:r>
              <a:rPr lang="en-US" altLang="ja-JP" sz="3600" i="1" dirty="0">
                <a:solidFill>
                  <a:schemeClr val="tx1">
                    <a:lumMod val="75000"/>
                    <a:lumOff val="25000"/>
                  </a:schemeClr>
                </a:solidFill>
                <a:latin typeface="+mn-lt"/>
                <a:ea typeface="ＭＳ Ｐゴシック" charset="-128"/>
              </a:rPr>
              <a:t>support to IAEA inspection activities by </a:t>
            </a:r>
            <a:r>
              <a:rPr lang="en-US" altLang="ja-JP" sz="3600" i="1">
                <a:solidFill>
                  <a:schemeClr val="tx1">
                    <a:lumMod val="75000"/>
                    <a:lumOff val="25000"/>
                  </a:schemeClr>
                </a:solidFill>
                <a:latin typeface="+mn-lt"/>
                <a:ea typeface="ＭＳ Ｐゴシック" charset="-128"/>
              </a:rPr>
              <a:t>State </a:t>
            </a:r>
            <a:r>
              <a:rPr lang="en-US" altLang="ja-JP" sz="3600" i="1" smtClean="0">
                <a:solidFill>
                  <a:schemeClr val="tx1">
                    <a:lumMod val="75000"/>
                    <a:lumOff val="25000"/>
                  </a:schemeClr>
                </a:solidFill>
                <a:latin typeface="+mn-lt"/>
                <a:ea typeface="ＭＳ Ｐゴシック" charset="-128"/>
              </a:rPr>
              <a:t>Inspectors </a:t>
            </a:r>
            <a:r>
              <a:rPr lang="en-US" altLang="ja-JP" sz="3600" i="1" dirty="0">
                <a:solidFill>
                  <a:schemeClr val="tx1">
                    <a:lumMod val="75000"/>
                    <a:lumOff val="25000"/>
                  </a:schemeClr>
                </a:solidFill>
                <a:latin typeface="+mn-lt"/>
                <a:ea typeface="ＭＳ Ｐゴシック" charset="-128"/>
              </a:rPr>
              <a:t>(</a:t>
            </a:r>
            <a:r>
              <a:rPr lang="en-US" altLang="ja-JP" sz="3600" i="1" dirty="0" smtClean="0">
                <a:solidFill>
                  <a:schemeClr val="tx1">
                    <a:lumMod val="75000"/>
                    <a:lumOff val="25000"/>
                  </a:schemeClr>
                </a:solidFill>
                <a:latin typeface="+mn-lt"/>
                <a:ea typeface="ＭＳ Ｐゴシック" charset="-128"/>
              </a:rPr>
              <a:t>SIs), </a:t>
            </a:r>
            <a:r>
              <a:rPr lang="en-US" altLang="ja-JP" sz="3600" dirty="0">
                <a:solidFill>
                  <a:schemeClr val="tx1">
                    <a:lumMod val="75000"/>
                    <a:lumOff val="25000"/>
                  </a:schemeClr>
                </a:solidFill>
                <a:latin typeface="+mn-lt"/>
                <a:ea typeface="ＭＳ Ｐゴシック" charset="-128"/>
              </a:rPr>
              <a:t>while</a:t>
            </a:r>
            <a:r>
              <a:rPr lang="en-US" altLang="ja-JP" sz="3600" i="1" dirty="0">
                <a:solidFill>
                  <a:schemeClr val="tx1">
                    <a:lumMod val="75000"/>
                    <a:lumOff val="25000"/>
                  </a:schemeClr>
                </a:solidFill>
                <a:latin typeface="+mn-lt"/>
                <a:ea typeface="ＭＳ Ｐゴシック" charset="-128"/>
              </a:rPr>
              <a:t> ensuring IAEA’s capability to draw soundly based SG conclusions.  </a:t>
            </a:r>
          </a:p>
        </p:txBody>
      </p:sp>
      <p:sp>
        <p:nvSpPr>
          <p:cNvPr id="17" name="Text Box 248"/>
          <p:cNvSpPr txBox="1">
            <a:spLocks noChangeArrowheads="1"/>
          </p:cNvSpPr>
          <p:nvPr/>
        </p:nvSpPr>
        <p:spPr bwMode="auto">
          <a:xfrm>
            <a:off x="376785" y="67298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25" name="Text Box 248"/>
          <p:cNvSpPr txBox="1">
            <a:spLocks noChangeArrowheads="1"/>
          </p:cNvSpPr>
          <p:nvPr/>
        </p:nvSpPr>
        <p:spPr bwMode="auto">
          <a:xfrm>
            <a:off x="15458692" y="67298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IMPLEMENTATION</a:t>
            </a:r>
            <a:endParaRPr lang="en-US" altLang="zh-CN" sz="44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361776" y="12901355"/>
            <a:ext cx="14400000" cy="5595378"/>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Nuclear </a:t>
            </a:r>
            <a:r>
              <a:rPr lang="en-US" altLang="ja-JP" sz="3600" dirty="0">
                <a:solidFill>
                  <a:schemeClr val="tx1">
                    <a:lumMod val="75000"/>
                    <a:lumOff val="25000"/>
                  </a:schemeClr>
                </a:solidFill>
                <a:latin typeface="+mn-lt"/>
                <a:ea typeface="ＭＳ Ｐゴシック" charset="-128"/>
              </a:rPr>
              <a:t>material, facilities and LOFs under IAEA </a:t>
            </a:r>
            <a:r>
              <a:rPr lang="en-US" altLang="ja-JP" sz="3600" dirty="0" smtClean="0">
                <a:solidFill>
                  <a:schemeClr val="tx1">
                    <a:lumMod val="75000"/>
                    <a:lumOff val="25000"/>
                  </a:schemeClr>
                </a:solidFill>
                <a:latin typeface="+mn-lt"/>
                <a:ea typeface="ＭＳ Ｐゴシック" charset="-128"/>
              </a:rPr>
              <a:t>SG </a:t>
            </a:r>
            <a:r>
              <a:rPr lang="en-US" altLang="ja-JP" sz="3600" dirty="0">
                <a:solidFill>
                  <a:schemeClr val="tx1">
                    <a:lumMod val="75000"/>
                    <a:lumOff val="25000"/>
                  </a:schemeClr>
                </a:solidFill>
                <a:latin typeface="+mn-lt"/>
                <a:ea typeface="ＭＳ Ｐゴシック" charset="-128"/>
              </a:rPr>
              <a:t>have increased radically in the past decade, while the financial and human resources available to the IAEA have not followed the trend.</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In order to ensure the IAEA fulfils its </a:t>
            </a:r>
            <a:r>
              <a:rPr lang="en-US" altLang="ja-JP" sz="3600" dirty="0" smtClean="0">
                <a:solidFill>
                  <a:schemeClr val="tx1">
                    <a:lumMod val="75000"/>
                    <a:lumOff val="25000"/>
                  </a:schemeClr>
                </a:solidFill>
                <a:latin typeface="+mn-lt"/>
                <a:ea typeface="ＭＳ Ｐゴシック" charset="-128"/>
              </a:rPr>
              <a:t>SG </a:t>
            </a:r>
            <a:r>
              <a:rPr lang="en-US" altLang="ja-JP" sz="3600" dirty="0">
                <a:solidFill>
                  <a:schemeClr val="tx1">
                    <a:lumMod val="75000"/>
                    <a:lumOff val="25000"/>
                  </a:schemeClr>
                </a:solidFill>
                <a:latin typeface="+mn-lt"/>
                <a:ea typeface="ＭＳ Ｐゴシック" charset="-128"/>
              </a:rPr>
              <a:t>mission, the IAEA plans to strengthen partnerships with States in its long-term </a:t>
            </a:r>
            <a:r>
              <a:rPr lang="en-US" altLang="ja-JP" sz="3600" dirty="0" smtClean="0">
                <a:solidFill>
                  <a:schemeClr val="tx1">
                    <a:lumMod val="75000"/>
                    <a:lumOff val="25000"/>
                  </a:schemeClr>
                </a:solidFill>
                <a:latin typeface="+mn-lt"/>
                <a:ea typeface="ＭＳ Ｐゴシック" charset="-128"/>
              </a:rPr>
              <a:t>strategy.</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Although cooperation </a:t>
            </a:r>
            <a:r>
              <a:rPr lang="en-US" altLang="ja-JP" sz="3600" dirty="0" smtClean="0">
                <a:solidFill>
                  <a:schemeClr val="tx1">
                    <a:lumMod val="75000"/>
                    <a:lumOff val="25000"/>
                  </a:schemeClr>
                </a:solidFill>
                <a:latin typeface="+mn-lt"/>
                <a:ea typeface="ＭＳ Ｐゴシック" charset="-128"/>
              </a:rPr>
              <a:t>between the IAEA </a:t>
            </a:r>
            <a:r>
              <a:rPr lang="en-US" altLang="ja-JP" sz="3600" dirty="0" smtClean="0">
                <a:solidFill>
                  <a:schemeClr val="tx1">
                    <a:lumMod val="75000"/>
                    <a:lumOff val="25000"/>
                  </a:schemeClr>
                </a:solidFill>
                <a:latin typeface="+mn-lt"/>
                <a:ea typeface="ＭＳ Ｐゴシック" charset="-128"/>
              </a:rPr>
              <a:t>and states is already broad and substantial, it is worthwhile to consider </a:t>
            </a:r>
            <a:r>
              <a:rPr lang="en-US" altLang="ja-JP" sz="3600" i="1" dirty="0" smtClean="0">
                <a:solidFill>
                  <a:schemeClr val="tx1">
                    <a:lumMod val="75000"/>
                    <a:lumOff val="25000"/>
                  </a:schemeClr>
                </a:solidFill>
                <a:latin typeface="+mn-lt"/>
                <a:ea typeface="ＭＳ Ｐゴシック" charset="-128"/>
              </a:rPr>
              <a:t>expanding scope of cooperation</a:t>
            </a:r>
            <a:r>
              <a:rPr lang="en-US" altLang="ja-JP" sz="3600" dirty="0" smtClean="0">
                <a:solidFill>
                  <a:schemeClr val="tx1">
                    <a:lumMod val="75000"/>
                    <a:lumOff val="25000"/>
                  </a:schemeClr>
                </a:solidFill>
                <a:latin typeface="+mn-lt"/>
                <a:ea typeface="ＭＳ Ｐゴシック" charset="-128"/>
              </a:rPr>
              <a:t> </a:t>
            </a:r>
            <a:r>
              <a:rPr lang="en-US" altLang="ja-JP" sz="3600" dirty="0" smtClean="0">
                <a:solidFill>
                  <a:schemeClr val="tx1">
                    <a:lumMod val="75000"/>
                    <a:lumOff val="25000"/>
                  </a:schemeClr>
                </a:solidFill>
                <a:latin typeface="+mn-lt"/>
                <a:ea typeface="ＭＳ Ｐゴシック" charset="-128"/>
              </a:rPr>
              <a:t>to save </a:t>
            </a:r>
            <a:r>
              <a:rPr lang="en-US" altLang="ja-JP" sz="3600" dirty="0" smtClean="0">
                <a:solidFill>
                  <a:schemeClr val="tx1">
                    <a:lumMod val="75000"/>
                    <a:lumOff val="25000"/>
                  </a:schemeClr>
                </a:solidFill>
                <a:latin typeface="+mn-lt"/>
                <a:ea typeface="ＭＳ Ｐゴシック" charset="-128"/>
              </a:rPr>
              <a:t>IAEA SG </a:t>
            </a:r>
            <a:r>
              <a:rPr lang="en-US" altLang="ja-JP" sz="3600" dirty="0" smtClean="0">
                <a:solidFill>
                  <a:schemeClr val="tx1">
                    <a:lumMod val="75000"/>
                    <a:lumOff val="25000"/>
                  </a:schemeClr>
                </a:solidFill>
                <a:latin typeface="+mn-lt"/>
                <a:ea typeface="ＭＳ Ｐゴシック" charset="-128"/>
              </a:rPr>
              <a:t>resources </a:t>
            </a:r>
            <a:r>
              <a:rPr lang="en-US" altLang="ja-JP" sz="3600" dirty="0" smtClean="0">
                <a:solidFill>
                  <a:schemeClr val="tx1">
                    <a:lumMod val="75000"/>
                    <a:lumOff val="25000"/>
                  </a:schemeClr>
                </a:solidFill>
                <a:latin typeface="+mn-lt"/>
                <a:ea typeface="ＭＳ Ｐゴシック" charset="-128"/>
              </a:rPr>
              <a:t>in response to growth in </a:t>
            </a:r>
            <a:r>
              <a:rPr lang="en-US" altLang="ja-JP" sz="3600" dirty="0" smtClean="0">
                <a:solidFill>
                  <a:schemeClr val="tx1">
                    <a:lumMod val="75000"/>
                    <a:lumOff val="25000"/>
                  </a:schemeClr>
                </a:solidFill>
                <a:latin typeface="+mn-lt"/>
                <a:ea typeface="ＭＳ Ｐゴシック" charset="-128"/>
              </a:rPr>
              <a:t>demand for IAEA SG.</a:t>
            </a:r>
            <a:endParaRPr lang="en-US" altLang="ja-JP" sz="3600" dirty="0">
              <a:solidFill>
                <a:schemeClr val="tx1">
                  <a:lumMod val="75000"/>
                  <a:lumOff val="25000"/>
                </a:schemeClr>
              </a:solidFill>
              <a:latin typeface="+mn-lt"/>
              <a:ea typeface="ＭＳ Ｐゴシック" charset="-128"/>
            </a:endParaRPr>
          </a:p>
        </p:txBody>
      </p:sp>
      <p:sp>
        <p:nvSpPr>
          <p:cNvPr id="27" name="Text Box 248"/>
          <p:cNvSpPr txBox="1">
            <a:spLocks noChangeArrowheads="1"/>
          </p:cNvSpPr>
          <p:nvPr/>
        </p:nvSpPr>
        <p:spPr bwMode="auto">
          <a:xfrm>
            <a:off x="376785" y="1211546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361776" y="19619134"/>
            <a:ext cx="14400000" cy="6776658"/>
          </a:xfrm>
          <a:prstGeom prst="rect">
            <a:avLst/>
          </a:prstGeom>
          <a:solidFill>
            <a:schemeClr val="bg1"/>
          </a:solidFill>
          <a:ln w="57150" cmpd="thinThick">
            <a:noFill/>
            <a:miter lim="800000"/>
          </a:ln>
          <a:extLst/>
        </p:spPr>
        <p:txBody>
          <a:bodyPr wrap="square" lIns="182880" tIns="91440" rIns="182880" bIns="3600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TWO TYPES OF COOPERATION</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There are various types of cooperation between the IAEA and states, including R&amp;D, support </a:t>
            </a:r>
            <a:r>
              <a:rPr lang="en-US" altLang="ja-JP" sz="3600" dirty="0" err="1" smtClean="0">
                <a:solidFill>
                  <a:schemeClr val="tx1">
                    <a:lumMod val="75000"/>
                    <a:lumOff val="25000"/>
                  </a:schemeClr>
                </a:solidFill>
                <a:latin typeface="+mn-lt"/>
                <a:ea typeface="ＭＳ Ｐゴシック" charset="-128"/>
              </a:rPr>
              <a:t>programmes</a:t>
            </a:r>
            <a:r>
              <a:rPr lang="en-US" altLang="ja-JP" sz="3600" dirty="0" smtClean="0">
                <a:solidFill>
                  <a:schemeClr val="tx1">
                    <a:lumMod val="75000"/>
                    <a:lumOff val="25000"/>
                  </a:schemeClr>
                </a:solidFill>
                <a:latin typeface="+mn-lt"/>
                <a:ea typeface="ＭＳ Ｐゴシック" charset="-128"/>
              </a:rPr>
              <a:t>, SG by design and facilitating IAEA verification activities. In the paper, cooperation in terms of analysis, Containment and Surveillance (C/S) and In-field Verification Activities are classified into two types:</a:t>
            </a:r>
          </a:p>
          <a:p>
            <a:pPr marL="571500" indent="-571500" algn="just">
              <a:lnSpc>
                <a:spcPct val="120000"/>
              </a:lnSpc>
              <a:buFont typeface="Arial" panose="020B0604020202020204" pitchFamily="34" charset="0"/>
              <a:buChar char="•"/>
            </a:pPr>
            <a:r>
              <a:rPr lang="en-US" altLang="ja-JP" sz="3600" b="1" dirty="0" smtClean="0">
                <a:solidFill>
                  <a:schemeClr val="tx1">
                    <a:lumMod val="75000"/>
                    <a:lumOff val="25000"/>
                  </a:schemeClr>
                </a:solidFill>
                <a:latin typeface="+mn-lt"/>
                <a:ea typeface="ＭＳ Ｐゴシック" charset="-128"/>
              </a:rPr>
              <a:t>Support (Complement) Type</a:t>
            </a:r>
            <a:r>
              <a:rPr lang="en-US" altLang="ja-JP" sz="3600" dirty="0" smtClean="0">
                <a:solidFill>
                  <a:schemeClr val="tx1">
                    <a:lumMod val="75000"/>
                    <a:lumOff val="25000"/>
                  </a:schemeClr>
                </a:solidFill>
                <a:latin typeface="+mn-lt"/>
                <a:ea typeface="ＭＳ Ｐゴシック" charset="-128"/>
              </a:rPr>
              <a:t>: Conventional type cooperation which is to </a:t>
            </a:r>
            <a:r>
              <a:rPr lang="en-US" altLang="ja-JP" sz="3600" i="1" dirty="0" smtClean="0">
                <a:solidFill>
                  <a:schemeClr val="tx1">
                    <a:lumMod val="75000"/>
                    <a:lumOff val="25000"/>
                  </a:schemeClr>
                </a:solidFill>
                <a:latin typeface="+mn-lt"/>
                <a:ea typeface="ＭＳ Ｐゴシック" charset="-128"/>
              </a:rPr>
              <a:t>support (complement)</a:t>
            </a:r>
            <a:r>
              <a:rPr lang="en-US" altLang="ja-JP" sz="3600" dirty="0" smtClean="0">
                <a:solidFill>
                  <a:schemeClr val="tx1">
                    <a:lumMod val="75000"/>
                    <a:lumOff val="25000"/>
                  </a:schemeClr>
                </a:solidFill>
                <a:latin typeface="+mn-lt"/>
                <a:ea typeface="ＭＳ Ｐゴシック" charset="-128"/>
              </a:rPr>
              <a:t> IAEA’s activity; and</a:t>
            </a:r>
          </a:p>
          <a:p>
            <a:pPr marL="571500" indent="-571500" algn="just">
              <a:lnSpc>
                <a:spcPct val="120000"/>
              </a:lnSpc>
              <a:buFont typeface="Arial" panose="020B0604020202020204" pitchFamily="34" charset="0"/>
              <a:buChar char="•"/>
            </a:pPr>
            <a:r>
              <a:rPr lang="en-US" altLang="ja-JP" sz="3600" b="1" dirty="0" smtClean="0">
                <a:solidFill>
                  <a:schemeClr val="tx1">
                    <a:lumMod val="75000"/>
                    <a:lumOff val="25000"/>
                  </a:schemeClr>
                </a:solidFill>
                <a:latin typeface="+mn-lt"/>
                <a:ea typeface="ＭＳ Ｐゴシック" charset="-128"/>
              </a:rPr>
              <a:t>Substitute Type</a:t>
            </a:r>
            <a:r>
              <a:rPr lang="en-US" altLang="ja-JP" sz="3600" dirty="0" smtClean="0">
                <a:solidFill>
                  <a:schemeClr val="tx1">
                    <a:lumMod val="75000"/>
                    <a:lumOff val="25000"/>
                  </a:schemeClr>
                </a:solidFill>
                <a:latin typeface="+mn-lt"/>
                <a:ea typeface="ＭＳ Ｐゴシック" charset="-128"/>
              </a:rPr>
              <a:t>: Upgraded type of cooperation which is to </a:t>
            </a:r>
            <a:r>
              <a:rPr lang="en-US" altLang="ja-JP" sz="3600" i="1" dirty="0" smtClean="0">
                <a:solidFill>
                  <a:schemeClr val="tx1">
                    <a:lumMod val="75000"/>
                    <a:lumOff val="25000"/>
                  </a:schemeClr>
                </a:solidFill>
                <a:latin typeface="+mn-lt"/>
                <a:ea typeface="ＭＳ Ｐゴシック" charset="-128"/>
              </a:rPr>
              <a:t>substitute </a:t>
            </a:r>
            <a:r>
              <a:rPr lang="en-US" altLang="ja-JP" sz="3600" dirty="0" smtClean="0">
                <a:solidFill>
                  <a:schemeClr val="tx1">
                    <a:lumMod val="75000"/>
                    <a:lumOff val="25000"/>
                  </a:schemeClr>
                </a:solidFill>
                <a:latin typeface="+mn-lt"/>
                <a:ea typeface="ＭＳ Ｐゴシック" charset="-128"/>
              </a:rPr>
              <a:t>IAEA’s work itself.</a:t>
            </a:r>
          </a:p>
        </p:txBody>
      </p:sp>
      <p:sp>
        <p:nvSpPr>
          <p:cNvPr id="29" name="Text Box 248"/>
          <p:cNvSpPr txBox="1">
            <a:spLocks noChangeArrowheads="1"/>
          </p:cNvSpPr>
          <p:nvPr/>
        </p:nvSpPr>
        <p:spPr bwMode="auto">
          <a:xfrm>
            <a:off x="361776" y="18849693"/>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METHODS</a:t>
            </a:r>
            <a:endParaRPr lang="en-US" altLang="zh-CN" sz="3200" b="1" dirty="0">
              <a:solidFill>
                <a:schemeClr val="bg1"/>
              </a:solidFill>
              <a:latin typeface="+mn-lt"/>
              <a:ea typeface="SimSun" pitchFamily="2" charset="-122"/>
              <a:cs typeface="Lucida Sans" pitchFamily="34" charset="0"/>
            </a:endParaRPr>
          </a:p>
        </p:txBody>
      </p:sp>
      <p:sp>
        <p:nvSpPr>
          <p:cNvPr id="34" name="Text Box 242"/>
          <p:cNvSpPr txBox="1">
            <a:spLocks noChangeArrowheads="1"/>
          </p:cNvSpPr>
          <p:nvPr/>
        </p:nvSpPr>
        <p:spPr bwMode="auto">
          <a:xfrm>
            <a:off x="15458692" y="23541057"/>
            <a:ext cx="14391977" cy="10276659"/>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spcAft>
                <a:spcPts val="1800"/>
              </a:spcAft>
              <a:buFontTx/>
              <a:buChar char="•"/>
            </a:pPr>
            <a:r>
              <a:rPr lang="en-US" altLang="ja-JP" sz="3600" dirty="0">
                <a:solidFill>
                  <a:schemeClr val="tx1">
                    <a:lumMod val="75000"/>
                    <a:lumOff val="25000"/>
                  </a:schemeClr>
                </a:solidFill>
                <a:latin typeface="+mn-lt"/>
                <a:ea typeface="ＭＳ Ｐゴシック" charset="-128"/>
              </a:rPr>
              <a:t>This paper discussed possibilities of expanding scope of cooperation between the IAEA and member states by focusing on substitute of the work by the IAEA instead of conventional support type cooperation.</a:t>
            </a:r>
          </a:p>
          <a:p>
            <a:pPr algn="just">
              <a:lnSpc>
                <a:spcPct val="120000"/>
              </a:lnSpc>
              <a:spcAft>
                <a:spcPts val="1800"/>
              </a:spcAft>
              <a:buFontTx/>
              <a:buChar char="•"/>
            </a:pPr>
            <a:r>
              <a:rPr lang="en-US" altLang="ja-JP" sz="3600" dirty="0" smtClean="0">
                <a:solidFill>
                  <a:schemeClr val="tx1">
                    <a:lumMod val="75000"/>
                    <a:lumOff val="25000"/>
                  </a:schemeClr>
                </a:solidFill>
                <a:latin typeface="+mn-lt"/>
                <a:ea typeface="ＭＳ Ｐゴシック" charset="-128"/>
              </a:rPr>
              <a:t>When </a:t>
            </a:r>
            <a:r>
              <a:rPr lang="en-US" altLang="ja-JP" sz="3600" dirty="0">
                <a:solidFill>
                  <a:schemeClr val="tx1">
                    <a:lumMod val="75000"/>
                    <a:lumOff val="25000"/>
                  </a:schemeClr>
                </a:solidFill>
                <a:latin typeface="+mn-lt"/>
                <a:ea typeface="ＭＳ Ｐゴシック" charset="-128"/>
              </a:rPr>
              <a:t>introducing such type of cooperation, </a:t>
            </a:r>
            <a:r>
              <a:rPr lang="en-US" altLang="ja-JP" sz="3600" i="1" dirty="0">
                <a:solidFill>
                  <a:schemeClr val="tx1">
                    <a:lumMod val="75000"/>
                    <a:lumOff val="25000"/>
                  </a:schemeClr>
                </a:solidFill>
                <a:latin typeface="+mn-lt"/>
                <a:ea typeface="ＭＳ Ｐゴシック" charset="-128"/>
              </a:rPr>
              <a:t>two important elements </a:t>
            </a:r>
            <a:r>
              <a:rPr lang="en-US" altLang="ja-JP" sz="3600" dirty="0">
                <a:solidFill>
                  <a:schemeClr val="tx1">
                    <a:lumMod val="75000"/>
                    <a:lumOff val="25000"/>
                  </a:schemeClr>
                </a:solidFill>
                <a:latin typeface="+mn-lt"/>
                <a:ea typeface="ＭＳ Ｐゴシック" charset="-128"/>
              </a:rPr>
              <a:t>to be assured by </a:t>
            </a:r>
            <a:r>
              <a:rPr lang="en-US" altLang="ja-JP" sz="3600" dirty="0" smtClean="0">
                <a:solidFill>
                  <a:schemeClr val="tx1">
                    <a:lumMod val="75000"/>
                    <a:lumOff val="25000"/>
                  </a:schemeClr>
                </a:solidFill>
                <a:latin typeface="+mn-lt"/>
                <a:ea typeface="ＭＳ Ｐゴシック" charset="-128"/>
              </a:rPr>
              <a:t>IAEA </a:t>
            </a:r>
            <a:r>
              <a:rPr lang="en-US" altLang="ja-JP" sz="3600" dirty="0">
                <a:solidFill>
                  <a:schemeClr val="tx1">
                    <a:lumMod val="75000"/>
                    <a:lumOff val="25000"/>
                  </a:schemeClr>
                </a:solidFill>
                <a:latin typeface="+mn-lt"/>
                <a:ea typeface="ＭＳ Ｐゴシック" charset="-128"/>
              </a:rPr>
              <a:t>are technical capability and credibility of the work by SIs.</a:t>
            </a:r>
          </a:p>
          <a:p>
            <a:pPr algn="just">
              <a:lnSpc>
                <a:spcPct val="120000"/>
              </a:lnSpc>
              <a:spcAft>
                <a:spcPts val="1800"/>
              </a:spcAft>
              <a:buFontTx/>
              <a:buChar char="•"/>
            </a:pPr>
            <a:r>
              <a:rPr lang="en-US" altLang="ja-JP" sz="3600" dirty="0" smtClean="0">
                <a:solidFill>
                  <a:schemeClr val="tx1">
                    <a:lumMod val="75000"/>
                    <a:lumOff val="25000"/>
                  </a:schemeClr>
                </a:solidFill>
                <a:latin typeface="+mn-lt"/>
                <a:ea typeface="ＭＳ Ｐゴシック" charset="-128"/>
              </a:rPr>
              <a:t>The </a:t>
            </a:r>
            <a:r>
              <a:rPr lang="en-US" altLang="ja-JP" sz="3600" dirty="0">
                <a:solidFill>
                  <a:schemeClr val="tx1">
                    <a:lumMod val="75000"/>
                    <a:lumOff val="25000"/>
                  </a:schemeClr>
                </a:solidFill>
                <a:latin typeface="+mn-lt"/>
                <a:ea typeface="ＭＳ Ｐゴシック" charset="-128"/>
              </a:rPr>
              <a:t>former could be achieved by providing </a:t>
            </a:r>
            <a:r>
              <a:rPr lang="en-US" altLang="ja-JP" sz="3600" i="1" dirty="0">
                <a:solidFill>
                  <a:schemeClr val="tx1">
                    <a:lumMod val="75000"/>
                    <a:lumOff val="25000"/>
                  </a:schemeClr>
                </a:solidFill>
                <a:latin typeface="+mn-lt"/>
                <a:ea typeface="ＭＳ Ｐゴシック" charset="-128"/>
              </a:rPr>
              <a:t>training programs </a:t>
            </a:r>
            <a:r>
              <a:rPr lang="en-US" altLang="ja-JP" sz="3600" dirty="0">
                <a:solidFill>
                  <a:schemeClr val="tx1">
                    <a:lumMod val="75000"/>
                    <a:lumOff val="25000"/>
                  </a:schemeClr>
                </a:solidFill>
                <a:latin typeface="+mn-lt"/>
                <a:ea typeface="ＭＳ Ｐゴシック" charset="-128"/>
              </a:rPr>
              <a:t>that are suitable for supporting </a:t>
            </a:r>
            <a:r>
              <a:rPr lang="en-US" altLang="ja-JP" sz="3600" dirty="0" smtClean="0">
                <a:solidFill>
                  <a:schemeClr val="tx1">
                    <a:lumMod val="75000"/>
                    <a:lumOff val="25000"/>
                  </a:schemeClr>
                </a:solidFill>
                <a:latin typeface="+mn-lt"/>
                <a:ea typeface="ＭＳ Ｐゴシック" charset="-128"/>
              </a:rPr>
              <a:t>SIs. </a:t>
            </a:r>
            <a:r>
              <a:rPr lang="en-US" altLang="ja-JP" sz="3600" dirty="0">
                <a:solidFill>
                  <a:schemeClr val="tx1">
                    <a:lumMod val="75000"/>
                    <a:lumOff val="25000"/>
                  </a:schemeClr>
                </a:solidFill>
                <a:latin typeface="+mn-lt"/>
                <a:ea typeface="ＭＳ Ｐゴシック" charset="-128"/>
              </a:rPr>
              <a:t>The latter should be obtained by having </a:t>
            </a:r>
            <a:r>
              <a:rPr lang="en-US" altLang="ja-JP" sz="3600" i="1" dirty="0">
                <a:solidFill>
                  <a:schemeClr val="tx1">
                    <a:lumMod val="75000"/>
                    <a:lumOff val="25000"/>
                  </a:schemeClr>
                </a:solidFill>
                <a:latin typeface="+mn-lt"/>
                <a:ea typeface="ＭＳ Ｐゴシック" charset="-128"/>
              </a:rPr>
              <a:t>proper discussion and consultation </a:t>
            </a:r>
            <a:r>
              <a:rPr lang="en-US" altLang="ja-JP" sz="3600" dirty="0">
                <a:solidFill>
                  <a:schemeClr val="tx1">
                    <a:lumMod val="75000"/>
                    <a:lumOff val="25000"/>
                  </a:schemeClr>
                </a:solidFill>
                <a:latin typeface="+mn-lt"/>
                <a:ea typeface="ＭＳ Ｐゴシック" charset="-128"/>
              </a:rPr>
              <a:t>between the IAEA and member state on the roles of each inspector, and then document the result in </a:t>
            </a:r>
            <a:r>
              <a:rPr lang="en-US" altLang="ja-JP" sz="3600" i="1" dirty="0">
                <a:solidFill>
                  <a:schemeClr val="tx1">
                    <a:lumMod val="75000"/>
                    <a:lumOff val="25000"/>
                  </a:schemeClr>
                </a:solidFill>
                <a:latin typeface="+mn-lt"/>
                <a:ea typeface="ＭＳ Ｐゴシック" charset="-128"/>
              </a:rPr>
              <a:t>procedures</a:t>
            </a:r>
            <a:r>
              <a:rPr lang="en-US" altLang="ja-JP" sz="3600" dirty="0">
                <a:solidFill>
                  <a:schemeClr val="tx1">
                    <a:lumMod val="75000"/>
                    <a:lumOff val="25000"/>
                  </a:schemeClr>
                </a:solidFill>
                <a:latin typeface="+mn-lt"/>
                <a:ea typeface="ＭＳ Ｐゴシック" charset="-128"/>
              </a:rPr>
              <a:t>.</a:t>
            </a:r>
          </a:p>
          <a:p>
            <a:pPr algn="just">
              <a:lnSpc>
                <a:spcPct val="120000"/>
              </a:lnSpc>
              <a:spcAft>
                <a:spcPts val="1800"/>
              </a:spcAft>
              <a:buFontTx/>
              <a:buChar char="•"/>
            </a:pPr>
            <a:r>
              <a:rPr lang="en-US" altLang="ja-JP" sz="3600" dirty="0" smtClean="0">
                <a:solidFill>
                  <a:schemeClr val="tx1">
                    <a:lumMod val="75000"/>
                    <a:lumOff val="25000"/>
                  </a:schemeClr>
                </a:solidFill>
                <a:latin typeface="+mn-lt"/>
                <a:ea typeface="ＭＳ Ｐゴシック" charset="-128"/>
              </a:rPr>
              <a:t>This </a:t>
            </a:r>
            <a:r>
              <a:rPr lang="en-US" altLang="ja-JP" sz="3600" dirty="0">
                <a:solidFill>
                  <a:schemeClr val="tx1">
                    <a:lumMod val="75000"/>
                    <a:lumOff val="25000"/>
                  </a:schemeClr>
                </a:solidFill>
                <a:latin typeface="+mn-lt"/>
                <a:ea typeface="ＭＳ Ｐゴシック" charset="-128"/>
              </a:rPr>
              <a:t>type of arrangement could </a:t>
            </a:r>
            <a:r>
              <a:rPr lang="en-US" altLang="ja-JP" sz="3600" i="1" dirty="0">
                <a:solidFill>
                  <a:schemeClr val="tx1">
                    <a:lumMod val="75000"/>
                    <a:lumOff val="25000"/>
                  </a:schemeClr>
                </a:solidFill>
                <a:latin typeface="+mn-lt"/>
                <a:ea typeface="ＭＳ Ｐゴシック" charset="-128"/>
              </a:rPr>
              <a:t>upgrade the level of cooperation </a:t>
            </a:r>
            <a:r>
              <a:rPr lang="en-US" altLang="ja-JP" sz="3600" dirty="0">
                <a:solidFill>
                  <a:schemeClr val="tx1">
                    <a:lumMod val="75000"/>
                    <a:lumOff val="25000"/>
                  </a:schemeClr>
                </a:solidFill>
                <a:latin typeface="+mn-lt"/>
                <a:ea typeface="ＭＳ Ｐゴシック" charset="-128"/>
              </a:rPr>
              <a:t>between the IAEA and member states that could reduce the burden on the IAEA while level of involvement of member states higher, which enhances </a:t>
            </a:r>
            <a:r>
              <a:rPr lang="en-US" altLang="ja-JP" sz="3600" i="1" dirty="0">
                <a:solidFill>
                  <a:schemeClr val="tx1">
                    <a:lumMod val="75000"/>
                    <a:lumOff val="25000"/>
                  </a:schemeClr>
                </a:solidFill>
                <a:latin typeface="+mn-lt"/>
                <a:ea typeface="ＭＳ Ｐゴシック" charset="-128"/>
              </a:rPr>
              <a:t>productivity</a:t>
            </a:r>
            <a:r>
              <a:rPr lang="en-US" altLang="ja-JP" sz="3600" dirty="0">
                <a:solidFill>
                  <a:schemeClr val="tx1">
                    <a:lumMod val="75000"/>
                    <a:lumOff val="25000"/>
                  </a:schemeClr>
                </a:solidFill>
                <a:latin typeface="+mn-lt"/>
                <a:ea typeface="ＭＳ Ｐゴシック" charset="-128"/>
              </a:rPr>
              <a:t> and </a:t>
            </a:r>
            <a:r>
              <a:rPr lang="en-US" altLang="ja-JP" sz="3600" i="1" dirty="0">
                <a:solidFill>
                  <a:schemeClr val="tx1">
                    <a:lumMod val="75000"/>
                    <a:lumOff val="25000"/>
                  </a:schemeClr>
                </a:solidFill>
                <a:latin typeface="+mn-lt"/>
                <a:ea typeface="ＭＳ Ｐゴシック" charset="-128"/>
              </a:rPr>
              <a:t>efficiency</a:t>
            </a:r>
            <a:r>
              <a:rPr lang="en-US" altLang="ja-JP" sz="3600" dirty="0">
                <a:solidFill>
                  <a:schemeClr val="tx1">
                    <a:lumMod val="75000"/>
                    <a:lumOff val="25000"/>
                  </a:schemeClr>
                </a:solidFill>
                <a:latin typeface="+mn-lt"/>
                <a:ea typeface="ＭＳ Ｐゴシック" charset="-128"/>
              </a:rPr>
              <a:t> in </a:t>
            </a:r>
            <a:r>
              <a:rPr lang="en-US" altLang="ja-JP" sz="3600" dirty="0" smtClean="0">
                <a:solidFill>
                  <a:schemeClr val="tx1">
                    <a:lumMod val="75000"/>
                    <a:lumOff val="25000"/>
                  </a:schemeClr>
                </a:solidFill>
                <a:latin typeface="+mn-lt"/>
                <a:ea typeface="ＭＳ Ｐゴシック" charset="-128"/>
              </a:rPr>
              <a:t>SG </a:t>
            </a:r>
            <a:r>
              <a:rPr lang="en-US" altLang="ja-JP" sz="3600" dirty="0">
                <a:solidFill>
                  <a:schemeClr val="tx1">
                    <a:lumMod val="75000"/>
                    <a:lumOff val="25000"/>
                  </a:schemeClr>
                </a:solidFill>
                <a:latin typeface="+mn-lt"/>
                <a:ea typeface="ＭＳ Ｐゴシック" charset="-128"/>
              </a:rPr>
              <a:t>implementation through collaboration between the IAEA and member </a:t>
            </a:r>
            <a:r>
              <a:rPr lang="en-US" altLang="ja-JP" sz="3600" dirty="0" smtClean="0">
                <a:solidFill>
                  <a:schemeClr val="tx1">
                    <a:lumMod val="75000"/>
                    <a:lumOff val="25000"/>
                  </a:schemeClr>
                </a:solidFill>
                <a:latin typeface="+mn-lt"/>
                <a:ea typeface="ＭＳ Ｐゴシック" charset="-128"/>
              </a:rPr>
              <a:t>states. </a:t>
            </a:r>
            <a:endParaRPr lang="en-US" altLang="ja-JP" sz="3600" dirty="0">
              <a:solidFill>
                <a:schemeClr val="tx1">
                  <a:lumMod val="75000"/>
                  <a:lumOff val="25000"/>
                </a:schemeClr>
              </a:solidFill>
              <a:latin typeface="+mn-lt"/>
              <a:ea typeface="ＭＳ Ｐゴシック" charset="-128"/>
            </a:endParaRPr>
          </a:p>
        </p:txBody>
      </p:sp>
      <p:sp>
        <p:nvSpPr>
          <p:cNvPr id="35" name="Text Box 248"/>
          <p:cNvSpPr txBox="1">
            <a:spLocks noChangeArrowheads="1"/>
          </p:cNvSpPr>
          <p:nvPr/>
        </p:nvSpPr>
        <p:spPr bwMode="auto">
          <a:xfrm>
            <a:off x="15458692" y="22754172"/>
            <a:ext cx="14391977"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a:solidFill>
                  <a:schemeClr val="bg1"/>
                </a:solidFill>
              </a:rPr>
              <a:t>ID: 246 </a:t>
            </a:r>
          </a:p>
        </p:txBody>
      </p:sp>
      <p:sp>
        <p:nvSpPr>
          <p:cNvPr id="23" name="Text Box 242"/>
          <p:cNvSpPr txBox="1">
            <a:spLocks noChangeArrowheads="1"/>
          </p:cNvSpPr>
          <p:nvPr/>
        </p:nvSpPr>
        <p:spPr bwMode="auto">
          <a:xfrm>
            <a:off x="15458692" y="34937174"/>
            <a:ext cx="14391977" cy="7589770"/>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dirty="0">
                <a:solidFill>
                  <a:schemeClr val="tx1">
                    <a:lumMod val="75000"/>
                    <a:lumOff val="25000"/>
                  </a:schemeClr>
                </a:solidFill>
                <a:latin typeface="+mn-lt"/>
                <a:ea typeface="ＭＳ Ｐゴシック" charset="-128"/>
              </a:rPr>
              <a:t>[1]	The Structure and Content of Agreements between the Agency and States Required in Connection with the Treaty on the Non-Proliferation of Nuclear Weapons, </a:t>
            </a:r>
            <a:r>
              <a:rPr lang="en-US" altLang="ja-JP" sz="3600" dirty="0" smtClean="0">
                <a:solidFill>
                  <a:schemeClr val="tx1">
                    <a:lumMod val="75000"/>
                    <a:lumOff val="25000"/>
                  </a:schemeClr>
                </a:solidFill>
                <a:latin typeface="+mn-lt"/>
                <a:ea typeface="ＭＳ Ｐゴシック" charset="-128"/>
              </a:rPr>
              <a:t>INFCIRC/153 </a:t>
            </a:r>
            <a:r>
              <a:rPr lang="en-US" altLang="ja-JP" sz="3600" dirty="0">
                <a:solidFill>
                  <a:schemeClr val="tx1">
                    <a:lumMod val="75000"/>
                    <a:lumOff val="25000"/>
                  </a:schemeClr>
                </a:solidFill>
                <a:latin typeface="+mn-lt"/>
                <a:ea typeface="ＭＳ Ｐゴシック" charset="-128"/>
              </a:rPr>
              <a:t>(Corrected), IAEA, Vienna (1972</a:t>
            </a:r>
            <a:r>
              <a:rPr lang="en-US" altLang="ja-JP" sz="3600" dirty="0" smtClean="0">
                <a:solidFill>
                  <a:schemeClr val="tx1">
                    <a:lumMod val="75000"/>
                    <a:lumOff val="25000"/>
                  </a:schemeClr>
                </a:solidFill>
                <a:latin typeface="+mn-lt"/>
                <a:ea typeface="ＭＳ Ｐゴシック" charset="-128"/>
              </a:rPr>
              <a:t>).</a:t>
            </a:r>
          </a:p>
          <a:p>
            <a:pPr marL="0" indent="0" algn="just">
              <a:lnSpc>
                <a:spcPct val="120000"/>
              </a:lnSpc>
            </a:pPr>
            <a:r>
              <a:rPr lang="en-US" altLang="ja-JP" sz="3600" dirty="0">
                <a:solidFill>
                  <a:schemeClr val="tx1">
                    <a:lumMod val="75000"/>
                    <a:lumOff val="25000"/>
                  </a:schemeClr>
                </a:solidFill>
                <a:latin typeface="+mn-lt"/>
                <a:ea typeface="ＭＳ Ｐゴシック" charset="-128"/>
              </a:rPr>
              <a:t>[2]	Implementation of State-level Safeguards Approaches for States under Integrated Safeguards – Experience Gained and Lessons Learned, GOV/2018/20, IAEA, Vienna (2018).</a:t>
            </a:r>
          </a:p>
          <a:p>
            <a:pPr marL="0" indent="0" algn="just">
              <a:lnSpc>
                <a:spcPct val="120000"/>
              </a:lnSpc>
            </a:pPr>
            <a:r>
              <a:rPr lang="en-US" altLang="ja-JP" sz="3600" dirty="0">
                <a:solidFill>
                  <a:schemeClr val="tx1">
                    <a:lumMod val="75000"/>
                    <a:lumOff val="25000"/>
                  </a:schemeClr>
                </a:solidFill>
                <a:latin typeface="+mn-lt"/>
                <a:ea typeface="ＭＳ Ｐゴシック" charset="-128"/>
              </a:rPr>
              <a:t>[3]	Guidance for States Implementing Comprehensive Safeguards Agreements and Additional Protocols, Service Series 21, IAEA, Vienna (2016).</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[4]</a:t>
            </a:r>
            <a:r>
              <a:rPr lang="en-US" altLang="ja-JP" sz="3600" dirty="0">
                <a:solidFill>
                  <a:schemeClr val="tx1">
                    <a:lumMod val="75000"/>
                    <a:lumOff val="25000"/>
                  </a:schemeClr>
                </a:solidFill>
                <a:latin typeface="+mn-lt"/>
                <a:ea typeface="ＭＳ Ｐゴシック" charset="-128"/>
              </a:rPr>
              <a:t>	Safeguards Implementation Practices Guide on Facilitating IAEA Verification Activities, Service Series 30, IAEA, Vienna (2014).</a:t>
            </a:r>
          </a:p>
        </p:txBody>
      </p:sp>
      <p:sp>
        <p:nvSpPr>
          <p:cNvPr id="24" name="Text Box 248"/>
          <p:cNvSpPr txBox="1">
            <a:spLocks noChangeArrowheads="1"/>
          </p:cNvSpPr>
          <p:nvPr/>
        </p:nvSpPr>
        <p:spPr bwMode="auto">
          <a:xfrm>
            <a:off x="15458692" y="34153827"/>
            <a:ext cx="14391977"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REFERENCES</a:t>
            </a:r>
            <a:endParaRPr lang="en-US" altLang="zh-CN" sz="3200" b="1" dirty="0">
              <a:solidFill>
                <a:schemeClr val="bg1"/>
              </a:solidFill>
              <a:latin typeface="+mn-lt"/>
              <a:ea typeface="SimSun" pitchFamily="2" charset="-122"/>
              <a:cs typeface="Lucida Sans" pitchFamily="34" charset="0"/>
            </a:endParaRPr>
          </a:p>
        </p:txBody>
      </p:sp>
      <p:graphicFrame>
        <p:nvGraphicFramePr>
          <p:cNvPr id="2" name="表 1"/>
          <p:cNvGraphicFramePr>
            <a:graphicFrameLocks noGrp="1"/>
          </p:cNvGraphicFramePr>
          <p:nvPr>
            <p:extLst>
              <p:ext uri="{D42A27DB-BD31-4B8C-83A1-F6EECF244321}">
                <p14:modId xmlns:p14="http://schemas.microsoft.com/office/powerpoint/2010/main" val="1241859580"/>
              </p:ext>
            </p:extLst>
          </p:nvPr>
        </p:nvGraphicFramePr>
        <p:xfrm>
          <a:off x="1094938" y="27310373"/>
          <a:ext cx="12963692" cy="4677120"/>
        </p:xfrm>
        <a:graphic>
          <a:graphicData uri="http://schemas.openxmlformats.org/drawingml/2006/table">
            <a:tbl>
              <a:tblPr firstRow="1" bandRow="1">
                <a:tableStyleId>{5C22544A-7EE6-4342-B048-85BDC9FD1C3A}</a:tableStyleId>
              </a:tblPr>
              <a:tblGrid>
                <a:gridCol w="2533165">
                  <a:extLst>
                    <a:ext uri="{9D8B030D-6E8A-4147-A177-3AD203B41FA5}">
                      <a16:colId xmlns:a16="http://schemas.microsoft.com/office/drawing/2014/main" xmlns="" val="20000"/>
                    </a:ext>
                  </a:extLst>
                </a:gridCol>
                <a:gridCol w="5073445">
                  <a:extLst>
                    <a:ext uri="{9D8B030D-6E8A-4147-A177-3AD203B41FA5}">
                      <a16:colId xmlns:a16="http://schemas.microsoft.com/office/drawing/2014/main" xmlns="" val="20001"/>
                    </a:ext>
                  </a:extLst>
                </a:gridCol>
                <a:gridCol w="5357082">
                  <a:extLst>
                    <a:ext uri="{9D8B030D-6E8A-4147-A177-3AD203B41FA5}">
                      <a16:colId xmlns:a16="http://schemas.microsoft.com/office/drawing/2014/main" xmlns="" val="20002"/>
                    </a:ext>
                  </a:extLst>
                </a:gridCol>
              </a:tblGrid>
              <a:tr h="224877">
                <a:tc>
                  <a:txBody>
                    <a:bodyPr/>
                    <a:lstStyle/>
                    <a:p>
                      <a:pPr algn="ctr"/>
                      <a:endParaRPr lang="ja-JP" altLang="en-US" sz="3200" b="1"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3200" kern="1200" dirty="0">
                          <a:solidFill>
                            <a:schemeClr val="tx1"/>
                          </a:solidFill>
                          <a:effectLst/>
                          <a:latin typeface="+mn-lt"/>
                          <a:ea typeface="+mn-ea"/>
                          <a:cs typeface="+mn-cs"/>
                        </a:rPr>
                        <a:t>Support Type</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3200" kern="1200" dirty="0">
                          <a:solidFill>
                            <a:schemeClr val="tx1"/>
                          </a:solidFill>
                          <a:effectLst/>
                          <a:latin typeface="+mn-lt"/>
                          <a:ea typeface="+mn-ea"/>
                          <a:cs typeface="+mn-cs"/>
                        </a:rPr>
                        <a:t>Substitute Type</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70840">
                <a:tc>
                  <a:txBody>
                    <a:bodyPr/>
                    <a:lstStyle/>
                    <a:p>
                      <a:pPr algn="l">
                        <a:lnSpc>
                          <a:spcPct val="100000"/>
                        </a:lnSpc>
                        <a:spcAft>
                          <a:spcPts val="0"/>
                        </a:spcAft>
                      </a:pPr>
                      <a:r>
                        <a:rPr lang="en-GB" sz="3200" kern="1200" dirty="0">
                          <a:solidFill>
                            <a:schemeClr val="tx1"/>
                          </a:solidFill>
                          <a:effectLst/>
                          <a:latin typeface="+mn-lt"/>
                          <a:ea typeface="+mn-ea"/>
                          <a:cs typeface="+mn-cs"/>
                        </a:rPr>
                        <a:t>Analysis</a:t>
                      </a:r>
                      <a:endParaRPr 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Laboratory Equipment</a:t>
                      </a:r>
                    </a:p>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Shipping Arrangement</a:t>
                      </a: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NWAL</a:t>
                      </a:r>
                    </a:p>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Analysis Service</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pPr algn="l">
                        <a:lnSpc>
                          <a:spcPct val="100000"/>
                        </a:lnSpc>
                        <a:spcAft>
                          <a:spcPts val="0"/>
                        </a:spcAft>
                      </a:pPr>
                      <a:r>
                        <a:rPr lang="en-GB" sz="3200" kern="1200" dirty="0" smtClean="0">
                          <a:solidFill>
                            <a:schemeClr val="tx1"/>
                          </a:solidFill>
                          <a:effectLst/>
                          <a:latin typeface="+mn-lt"/>
                          <a:ea typeface="+mn-ea"/>
                          <a:cs typeface="+mn-cs"/>
                        </a:rPr>
                        <a:t>C/S</a:t>
                      </a:r>
                      <a:endParaRPr 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Safeguards by Design</a:t>
                      </a:r>
                    </a:p>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Facility Equipment</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571500" indent="-571500">
                        <a:lnSpc>
                          <a:spcPct val="100000"/>
                        </a:lnSpc>
                        <a:buFont typeface="Wingdings" panose="05000000000000000000" pitchFamily="2" charset="2"/>
                        <a:buChar char="l"/>
                      </a:pPr>
                      <a:r>
                        <a:rPr lang="en-US" altLang="ja-JP" sz="3200" kern="1200" dirty="0" smtClean="0">
                          <a:solidFill>
                            <a:schemeClr val="tx1"/>
                          </a:solidFill>
                          <a:effectLst/>
                          <a:latin typeface="+mn-lt"/>
                          <a:ea typeface="+mn-ea"/>
                          <a:cs typeface="+mn-cs"/>
                        </a:rPr>
                        <a:t>Joint Use</a:t>
                      </a:r>
                      <a:r>
                        <a:rPr lang="en-US" altLang="ja-JP" sz="3200" kern="1200" baseline="0" dirty="0" smtClean="0">
                          <a:solidFill>
                            <a:schemeClr val="tx1"/>
                          </a:solidFill>
                          <a:effectLst/>
                          <a:latin typeface="+mn-lt"/>
                          <a:ea typeface="+mn-ea"/>
                          <a:cs typeface="+mn-cs"/>
                        </a:rPr>
                        <a:t> </a:t>
                      </a:r>
                      <a:r>
                        <a:rPr lang="en-US" altLang="ja-JP" sz="3200" kern="1200" dirty="0" smtClean="0">
                          <a:solidFill>
                            <a:schemeClr val="tx1"/>
                          </a:solidFill>
                          <a:effectLst/>
                          <a:latin typeface="+mn-lt"/>
                          <a:ea typeface="+mn-ea"/>
                          <a:cs typeface="+mn-cs"/>
                        </a:rPr>
                        <a:t>Equipment</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pPr algn="l">
                        <a:lnSpc>
                          <a:spcPct val="100000"/>
                        </a:lnSpc>
                        <a:spcAft>
                          <a:spcPts val="0"/>
                        </a:spcAft>
                      </a:pPr>
                      <a:r>
                        <a:rPr lang="en-GB" sz="3200" kern="1200" dirty="0">
                          <a:solidFill>
                            <a:schemeClr val="tx1"/>
                          </a:solidFill>
                          <a:effectLst/>
                          <a:latin typeface="+mn-lt"/>
                          <a:ea typeface="+mn-ea"/>
                          <a:cs typeface="+mn-cs"/>
                        </a:rPr>
                        <a:t>In-field </a:t>
                      </a:r>
                      <a:r>
                        <a:rPr lang="en-GB" sz="3200" kern="1200" dirty="0" smtClean="0">
                          <a:solidFill>
                            <a:schemeClr val="tx1"/>
                          </a:solidFill>
                          <a:effectLst/>
                          <a:latin typeface="+mn-lt"/>
                          <a:ea typeface="+mn-ea"/>
                          <a:cs typeface="+mn-cs"/>
                        </a:rPr>
                        <a:t>Verification Activities</a:t>
                      </a:r>
                      <a:endParaRPr 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571500" indent="-571500">
                        <a:lnSpc>
                          <a:spcPct val="100000"/>
                        </a:lnSpc>
                        <a:buFont typeface="Wingdings" panose="05000000000000000000" pitchFamily="2" charset="2"/>
                        <a:buChar char="l"/>
                      </a:pPr>
                      <a:r>
                        <a:rPr lang="en-US" altLang="ja-JP" sz="3200" kern="1200" dirty="0" smtClean="0">
                          <a:solidFill>
                            <a:schemeClr val="tx1"/>
                          </a:solidFill>
                          <a:effectLst/>
                          <a:latin typeface="+mn-lt"/>
                          <a:ea typeface="+mn-ea"/>
                          <a:cs typeface="+mn-cs"/>
                        </a:rPr>
                        <a:t>Providing </a:t>
                      </a:r>
                      <a:r>
                        <a:rPr lang="en-US" altLang="ja-JP" sz="3200" kern="1200" dirty="0">
                          <a:solidFill>
                            <a:schemeClr val="tx1"/>
                          </a:solidFill>
                          <a:effectLst/>
                          <a:latin typeface="+mn-lt"/>
                          <a:ea typeface="+mn-ea"/>
                          <a:cs typeface="+mn-cs"/>
                        </a:rPr>
                        <a:t>Access</a:t>
                      </a:r>
                    </a:p>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Facility Equipment</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ES Taking</a:t>
                      </a:r>
                    </a:p>
                    <a:p>
                      <a:pPr marL="571500" indent="-571500">
                        <a:lnSpc>
                          <a:spcPct val="100000"/>
                        </a:lnSpc>
                        <a:buFont typeface="Wingdings" panose="05000000000000000000" pitchFamily="2" charset="2"/>
                        <a:buChar char="l"/>
                      </a:pPr>
                      <a:r>
                        <a:rPr lang="en-US" altLang="ja-JP" sz="3200" kern="1200" dirty="0" smtClean="0">
                          <a:solidFill>
                            <a:schemeClr val="tx1"/>
                          </a:solidFill>
                          <a:effectLst/>
                          <a:latin typeface="+mn-lt"/>
                          <a:ea typeface="+mn-ea"/>
                          <a:cs typeface="+mn-cs"/>
                        </a:rPr>
                        <a:t>Nuclear Material </a:t>
                      </a:r>
                      <a:r>
                        <a:rPr lang="en-US" altLang="ja-JP" sz="3200" kern="1200" dirty="0">
                          <a:solidFill>
                            <a:schemeClr val="tx1"/>
                          </a:solidFill>
                          <a:effectLst/>
                          <a:latin typeface="+mn-lt"/>
                          <a:ea typeface="+mn-ea"/>
                          <a:cs typeface="+mn-cs"/>
                        </a:rPr>
                        <a:t>Sampling</a:t>
                      </a:r>
                    </a:p>
                    <a:p>
                      <a:pPr marL="571500" indent="-571500">
                        <a:lnSpc>
                          <a:spcPct val="100000"/>
                        </a:lnSpc>
                        <a:buFont typeface="Wingdings" panose="05000000000000000000" pitchFamily="2" charset="2"/>
                        <a:buChar char="l"/>
                      </a:pPr>
                      <a:r>
                        <a:rPr lang="en-US" altLang="ja-JP" sz="3200" kern="1200" dirty="0" smtClean="0">
                          <a:solidFill>
                            <a:schemeClr val="tx1"/>
                          </a:solidFill>
                          <a:effectLst/>
                          <a:latin typeface="+mn-lt"/>
                          <a:ea typeface="+mn-ea"/>
                          <a:cs typeface="+mn-cs"/>
                        </a:rPr>
                        <a:t>NDA </a:t>
                      </a:r>
                      <a:r>
                        <a:rPr lang="en-US" altLang="ja-JP" sz="3200" kern="1200" dirty="0">
                          <a:solidFill>
                            <a:schemeClr val="tx1"/>
                          </a:solidFill>
                          <a:effectLst/>
                          <a:latin typeface="+mn-lt"/>
                          <a:ea typeface="+mn-ea"/>
                          <a:cs typeface="+mn-cs"/>
                        </a:rPr>
                        <a:t>Handling</a:t>
                      </a:r>
                    </a:p>
                    <a:p>
                      <a:pPr marL="571500" indent="-571500">
                        <a:lnSpc>
                          <a:spcPct val="100000"/>
                        </a:lnSpc>
                        <a:buFont typeface="Wingdings" panose="05000000000000000000" pitchFamily="2" charset="2"/>
                        <a:buChar char="l"/>
                      </a:pPr>
                      <a:r>
                        <a:rPr lang="en-US" altLang="ja-JP" sz="3200" kern="1200" dirty="0">
                          <a:solidFill>
                            <a:schemeClr val="tx1"/>
                          </a:solidFill>
                          <a:effectLst/>
                          <a:latin typeface="+mn-lt"/>
                          <a:ea typeface="+mn-ea"/>
                          <a:cs typeface="+mn-cs"/>
                        </a:rPr>
                        <a:t>Checking SOH of Seals</a:t>
                      </a: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32" name="TextBox 37"/>
          <p:cNvSpPr txBox="1"/>
          <p:nvPr/>
        </p:nvSpPr>
        <p:spPr>
          <a:xfrm>
            <a:off x="1675837" y="26693223"/>
            <a:ext cx="11771877" cy="646331"/>
          </a:xfrm>
          <a:prstGeom prst="rect">
            <a:avLst/>
          </a:prstGeom>
          <a:noFill/>
        </p:spPr>
        <p:txBody>
          <a:bodyPr wrap="none" rtlCol="0">
            <a:spAutoFit/>
          </a:bodyPr>
          <a:lstStyle/>
          <a:p>
            <a:r>
              <a:rPr lang="en-US" sz="3600" i="1" dirty="0"/>
              <a:t>TABLE 1.	TWO TYPES OF COOPERATION BY </a:t>
            </a:r>
            <a:r>
              <a:rPr lang="en-US" sz="3600" i="1" dirty="0" smtClean="0"/>
              <a:t>STATE INSPECTORS</a:t>
            </a:r>
            <a:endParaRPr lang="en-US" sz="3600" i="1" dirty="0"/>
          </a:p>
        </p:txBody>
      </p:sp>
      <p:grpSp>
        <p:nvGrpSpPr>
          <p:cNvPr id="5" name="グループ化 4"/>
          <p:cNvGrpSpPr/>
          <p:nvPr/>
        </p:nvGrpSpPr>
        <p:grpSpPr>
          <a:xfrm>
            <a:off x="3384731" y="32761250"/>
            <a:ext cx="1730931" cy="908139"/>
            <a:chOff x="10115617" y="25452175"/>
            <a:chExt cx="2656814" cy="1393907"/>
          </a:xfrm>
        </p:grpSpPr>
        <p:pic>
          <p:nvPicPr>
            <p:cNvPr id="40" name="図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8081" y="25974735"/>
              <a:ext cx="666154" cy="443295"/>
            </a:xfrm>
            <a:prstGeom prst="rect">
              <a:avLst/>
            </a:prstGeom>
            <a:ln w="3175">
              <a:solidFill>
                <a:schemeClr val="bg1">
                  <a:lumMod val="75000"/>
                </a:schemeClr>
              </a:solidFill>
            </a:ln>
          </p:spPr>
        </p:pic>
        <p:pic>
          <p:nvPicPr>
            <p:cNvPr id="41" name="図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5763" y="25962841"/>
              <a:ext cx="689325" cy="458666"/>
            </a:xfrm>
            <a:prstGeom prst="rect">
              <a:avLst/>
            </a:prstGeom>
            <a:ln w="3175">
              <a:solidFill>
                <a:schemeClr val="bg1">
                  <a:lumMod val="75000"/>
                </a:schemeClr>
              </a:solidFill>
            </a:ln>
          </p:spPr>
        </p:pic>
        <p:pic>
          <p:nvPicPr>
            <p:cNvPr id="42" name="図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40455" y="25973462"/>
              <a:ext cx="660114" cy="443288"/>
            </a:xfrm>
            <a:prstGeom prst="rect">
              <a:avLst/>
            </a:prstGeom>
            <a:ln w="3175">
              <a:solidFill>
                <a:schemeClr val="bg1">
                  <a:lumMod val="75000"/>
                </a:schemeClr>
              </a:solidFill>
            </a:ln>
          </p:spPr>
        </p:pic>
        <p:pic>
          <p:nvPicPr>
            <p:cNvPr id="43" name="図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079667" y="25967578"/>
              <a:ext cx="692049" cy="460479"/>
            </a:xfrm>
            <a:prstGeom prst="rect">
              <a:avLst/>
            </a:prstGeom>
            <a:ln w="3175">
              <a:solidFill>
                <a:schemeClr val="bg1">
                  <a:lumMod val="75000"/>
                </a:schemeClr>
              </a:solidFill>
            </a:ln>
          </p:spPr>
        </p:pic>
        <p:pic>
          <p:nvPicPr>
            <p:cNvPr id="44" name="図 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15617" y="26417388"/>
              <a:ext cx="666637" cy="428694"/>
            </a:xfrm>
            <a:prstGeom prst="rect">
              <a:avLst/>
            </a:prstGeom>
            <a:ln w="3175">
              <a:solidFill>
                <a:schemeClr val="bg1">
                  <a:lumMod val="75000"/>
                </a:schemeClr>
              </a:solidFill>
            </a:ln>
          </p:spPr>
        </p:pic>
        <p:pic>
          <p:nvPicPr>
            <p:cNvPr id="45" name="図 4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80954" y="26404115"/>
              <a:ext cx="654688" cy="438024"/>
            </a:xfrm>
            <a:prstGeom prst="rect">
              <a:avLst/>
            </a:prstGeom>
            <a:ln w="3175">
              <a:solidFill>
                <a:schemeClr val="bg1">
                  <a:lumMod val="75000"/>
                </a:schemeClr>
              </a:solidFill>
            </a:ln>
          </p:spPr>
        </p:pic>
        <p:pic>
          <p:nvPicPr>
            <p:cNvPr id="46" name="図 4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434589" y="26410176"/>
              <a:ext cx="653895" cy="431578"/>
            </a:xfrm>
            <a:prstGeom prst="rect">
              <a:avLst/>
            </a:prstGeom>
            <a:ln w="3175">
              <a:solidFill>
                <a:schemeClr val="bg1">
                  <a:lumMod val="75000"/>
                </a:schemeClr>
              </a:solidFill>
            </a:ln>
          </p:spPr>
        </p:pic>
        <p:pic>
          <p:nvPicPr>
            <p:cNvPr id="47" name="図 4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43250" y="25531931"/>
              <a:ext cx="652317" cy="434088"/>
            </a:xfrm>
            <a:prstGeom prst="rect">
              <a:avLst/>
            </a:prstGeom>
            <a:ln w="3175">
              <a:solidFill>
                <a:schemeClr val="bg1">
                  <a:lumMod val="75000"/>
                </a:schemeClr>
              </a:solidFill>
            </a:ln>
          </p:spPr>
        </p:pic>
        <p:pic>
          <p:nvPicPr>
            <p:cNvPr id="48" name="Picture 73" descr="iaea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17049" y="25452175"/>
              <a:ext cx="629572" cy="55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図 4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092102" y="26419518"/>
              <a:ext cx="680329" cy="424211"/>
            </a:xfrm>
            <a:prstGeom prst="rect">
              <a:avLst/>
            </a:prstGeom>
            <a:ln w="3175">
              <a:solidFill>
                <a:schemeClr val="bg1">
                  <a:lumMod val="75000"/>
                </a:schemeClr>
              </a:solidFill>
            </a:ln>
          </p:spPr>
        </p:pic>
        <p:pic>
          <p:nvPicPr>
            <p:cNvPr id="50" name="図 4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755027" y="25510793"/>
              <a:ext cx="679273" cy="452849"/>
            </a:xfrm>
            <a:prstGeom prst="rect">
              <a:avLst/>
            </a:prstGeom>
            <a:ln w="3175">
              <a:solidFill>
                <a:schemeClr val="bg1">
                  <a:lumMod val="75000"/>
                </a:schemeClr>
              </a:solidFill>
            </a:ln>
          </p:spPr>
        </p:pic>
      </p:grpSp>
      <p:pic>
        <p:nvPicPr>
          <p:cNvPr id="55" name="Picture 69" descr="サンプリング準備２"/>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flipH="1">
            <a:off x="9980339" y="32604643"/>
            <a:ext cx="2383567" cy="270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8"/>
          <p:cNvGrpSpPr/>
          <p:nvPr/>
        </p:nvGrpSpPr>
        <p:grpSpPr>
          <a:xfrm>
            <a:off x="1094938" y="33394786"/>
            <a:ext cx="6866079" cy="1777170"/>
            <a:chOff x="4225806" y="34015333"/>
            <a:chExt cx="6866079" cy="1777170"/>
          </a:xfrm>
        </p:grpSpPr>
        <p:pic>
          <p:nvPicPr>
            <p:cNvPr id="19" name="Picture 74" descr="CLEAR･色補正"/>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56893" y="34169206"/>
              <a:ext cx="2360453" cy="145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73" descr="iaea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25806" y="34462660"/>
              <a:ext cx="995599" cy="869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71" descr="IAEACleanLab・透明"/>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013465" y="34015333"/>
              <a:ext cx="2663708" cy="177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左右矢印 3"/>
            <p:cNvSpPr/>
            <p:nvPr/>
          </p:nvSpPr>
          <p:spPr>
            <a:xfrm>
              <a:off x="7468225" y="34659698"/>
              <a:ext cx="784978" cy="490143"/>
            </a:xfrm>
            <a:prstGeom prst="leftRightArrow">
              <a:avLst>
                <a:gd name="adj1" fmla="val 50000"/>
                <a:gd name="adj2" fmla="val 3402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pic>
          <p:nvPicPr>
            <p:cNvPr id="51" name="図 5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520443" y="34714288"/>
              <a:ext cx="571442" cy="380962"/>
            </a:xfrm>
            <a:prstGeom prst="rect">
              <a:avLst/>
            </a:prstGeom>
            <a:ln w="3175">
              <a:solidFill>
                <a:schemeClr val="bg1">
                  <a:lumMod val="75000"/>
                </a:schemeClr>
              </a:solidFill>
            </a:ln>
          </p:spPr>
        </p:pic>
      </p:grpSp>
      <p:sp>
        <p:nvSpPr>
          <p:cNvPr id="10" name="テキスト ボックス 9"/>
          <p:cNvSpPr txBox="1"/>
          <p:nvPr/>
        </p:nvSpPr>
        <p:spPr>
          <a:xfrm>
            <a:off x="2776042" y="35124852"/>
            <a:ext cx="3887539" cy="584775"/>
          </a:xfrm>
          <a:prstGeom prst="rect">
            <a:avLst/>
          </a:prstGeom>
          <a:noFill/>
        </p:spPr>
        <p:txBody>
          <a:bodyPr wrap="none" rtlCol="0">
            <a:spAutoFit/>
          </a:bodyPr>
          <a:lstStyle/>
          <a:p>
            <a:r>
              <a:rPr kumimoji="1" lang="en-US" altLang="ja-JP" sz="3200" dirty="0" smtClean="0">
                <a:ea typeface="Arial Unicode MS" panose="020B0604020202020204" pitchFamily="50" charset="-128"/>
                <a:cs typeface="Arial Unicode MS" panose="020B0604020202020204" pitchFamily="50" charset="-128"/>
              </a:rPr>
              <a:t>Japan’s CLEAR (NWAL)</a:t>
            </a:r>
            <a:endParaRPr kumimoji="1" lang="ja-JP" altLang="en-US" sz="3200" dirty="0">
              <a:ea typeface="Arial Unicode MS" panose="020B0604020202020204" pitchFamily="50" charset="-128"/>
              <a:cs typeface="Arial Unicode MS" panose="020B0604020202020204" pitchFamily="50" charset="-128"/>
            </a:endParaRPr>
          </a:p>
        </p:txBody>
      </p:sp>
      <p:sp>
        <p:nvSpPr>
          <p:cNvPr id="52" name="テキスト ボックス 51"/>
          <p:cNvSpPr txBox="1"/>
          <p:nvPr/>
        </p:nvSpPr>
        <p:spPr>
          <a:xfrm>
            <a:off x="10312367" y="35291288"/>
            <a:ext cx="1719510" cy="584775"/>
          </a:xfrm>
          <a:prstGeom prst="rect">
            <a:avLst/>
          </a:prstGeom>
          <a:noFill/>
        </p:spPr>
        <p:txBody>
          <a:bodyPr wrap="none" rtlCol="0">
            <a:spAutoFit/>
          </a:bodyPr>
          <a:lstStyle/>
          <a:p>
            <a:r>
              <a:rPr kumimoji="1" lang="en-US" altLang="ja-JP" sz="3200" dirty="0" smtClean="0">
                <a:ea typeface="Arial Unicode MS" panose="020B0604020202020204" pitchFamily="50" charset="-128"/>
                <a:cs typeface="Arial Unicode MS" panose="020B0604020202020204" pitchFamily="50" charset="-128"/>
              </a:rPr>
              <a:t>ES Taking</a:t>
            </a:r>
            <a:endParaRPr kumimoji="1" lang="ja-JP" altLang="en-US" sz="3200" dirty="0">
              <a:ea typeface="Arial Unicode MS" panose="020B0604020202020204" pitchFamily="50" charset="-128"/>
              <a:cs typeface="Arial Unicode MS" panose="020B0604020202020204" pitchFamily="50" charset="-128"/>
            </a:endParaRPr>
          </a:p>
        </p:txBody>
      </p:sp>
      <p:sp>
        <p:nvSpPr>
          <p:cNvPr id="56" name="Text Box 242"/>
          <p:cNvSpPr txBox="1">
            <a:spLocks noChangeArrowheads="1"/>
          </p:cNvSpPr>
          <p:nvPr/>
        </p:nvSpPr>
        <p:spPr bwMode="auto">
          <a:xfrm>
            <a:off x="361776" y="37079880"/>
            <a:ext cx="14400000" cy="5447064"/>
          </a:xfrm>
          <a:prstGeom prst="rect">
            <a:avLst/>
          </a:prstGeom>
          <a:solidFill>
            <a:schemeClr val="bg1"/>
          </a:solidFill>
          <a:ln w="57150" cmpd="thinThick">
            <a:noFill/>
            <a:miter lim="800000"/>
          </a:ln>
          <a:extLst/>
        </p:spPr>
        <p:txBody>
          <a:bodyPr wrap="square" lIns="182880" tIns="91440" rIns="182880" bIns="3600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ASSURING CREDIBLE COOPERATION</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In case of Joint Use </a:t>
            </a:r>
            <a:r>
              <a:rPr lang="en-US" altLang="ja-JP" sz="3600" dirty="0" smtClean="0">
                <a:solidFill>
                  <a:schemeClr val="tx1">
                    <a:lumMod val="75000"/>
                    <a:lumOff val="25000"/>
                  </a:schemeClr>
                </a:solidFill>
                <a:latin typeface="+mn-lt"/>
                <a:ea typeface="ＭＳ Ｐゴシック" charset="-128"/>
              </a:rPr>
              <a:t>Equipment (JUE), </a:t>
            </a:r>
            <a:r>
              <a:rPr lang="en-US" altLang="ja-JP" sz="3600" i="1" dirty="0" smtClean="0">
                <a:solidFill>
                  <a:schemeClr val="tx1">
                    <a:lumMod val="75000"/>
                    <a:lumOff val="25000"/>
                  </a:schemeClr>
                </a:solidFill>
                <a:latin typeface="+mn-lt"/>
                <a:ea typeface="ＭＳ Ｐゴシック" charset="-128"/>
              </a:rPr>
              <a:t>a substitute </a:t>
            </a:r>
            <a:r>
              <a:rPr lang="en-US" altLang="ja-JP" sz="3600" i="1" dirty="0">
                <a:solidFill>
                  <a:schemeClr val="tx1">
                    <a:lumMod val="75000"/>
                    <a:lumOff val="25000"/>
                  </a:schemeClr>
                </a:solidFill>
                <a:latin typeface="+mn-lt"/>
                <a:ea typeface="ＭＳ Ｐゴシック" charset="-128"/>
              </a:rPr>
              <a:t>t</a:t>
            </a:r>
            <a:r>
              <a:rPr lang="en-US" altLang="ja-JP" sz="3600" i="1" dirty="0" smtClean="0">
                <a:solidFill>
                  <a:schemeClr val="tx1">
                    <a:lumMod val="75000"/>
                    <a:lumOff val="25000"/>
                  </a:schemeClr>
                </a:solidFill>
                <a:latin typeface="+mn-lt"/>
                <a:ea typeface="ＭＳ Ｐゴシック" charset="-128"/>
              </a:rPr>
              <a:t>ype cooperation</a:t>
            </a:r>
            <a:r>
              <a:rPr lang="en-US" altLang="ja-JP" sz="3600" dirty="0" smtClean="0">
                <a:solidFill>
                  <a:schemeClr val="tx1">
                    <a:lumMod val="75000"/>
                    <a:lumOff val="25000"/>
                  </a:schemeClr>
                </a:solidFill>
                <a:latin typeface="+mn-lt"/>
                <a:ea typeface="ＭＳ Ｐゴシック" charset="-128"/>
              </a:rPr>
              <a:t>, quality of JUE is assured by technical authentication. Furthermore, </a:t>
            </a:r>
            <a:r>
              <a:rPr lang="en-US" altLang="ja-JP" sz="3600" dirty="0" smtClean="0">
                <a:solidFill>
                  <a:schemeClr val="tx1">
                    <a:lumMod val="75000"/>
                    <a:lumOff val="25000"/>
                  </a:schemeClr>
                </a:solidFill>
                <a:latin typeface="+mn-lt"/>
                <a:ea typeface="ＭＳ Ｐゴシック" charset="-128"/>
              </a:rPr>
              <a:t>credibility of data obtained by </a:t>
            </a:r>
            <a:r>
              <a:rPr lang="en-US" altLang="ja-JP" sz="3600" dirty="0" smtClean="0">
                <a:solidFill>
                  <a:schemeClr val="tx1">
                    <a:lumMod val="75000"/>
                    <a:lumOff val="25000"/>
                  </a:schemeClr>
                </a:solidFill>
                <a:latin typeface="+mn-lt"/>
                <a:ea typeface="ＭＳ Ｐゴシック" charset="-128"/>
              </a:rPr>
              <a:t>JUE </a:t>
            </a:r>
            <a:r>
              <a:rPr lang="en-US" altLang="ja-JP" sz="3600" dirty="0" smtClean="0">
                <a:solidFill>
                  <a:schemeClr val="tx1">
                    <a:lumMod val="75000"/>
                    <a:lumOff val="25000"/>
                  </a:schemeClr>
                </a:solidFill>
                <a:latin typeface="+mn-lt"/>
                <a:ea typeface="ＭＳ Ｐゴシック" charset="-128"/>
              </a:rPr>
              <a:t>is </a:t>
            </a:r>
            <a:r>
              <a:rPr lang="en-US" altLang="ja-JP" sz="3600" dirty="0" smtClean="0">
                <a:solidFill>
                  <a:schemeClr val="tx1">
                    <a:lumMod val="75000"/>
                    <a:lumOff val="25000"/>
                  </a:schemeClr>
                </a:solidFill>
                <a:latin typeface="+mn-lt"/>
                <a:ea typeface="ＭＳ Ｐゴシック" charset="-128"/>
              </a:rPr>
              <a:t>assured by secured </a:t>
            </a:r>
            <a:r>
              <a:rPr lang="en-US" altLang="ja-JP" sz="3600" dirty="0" smtClean="0">
                <a:solidFill>
                  <a:schemeClr val="tx1">
                    <a:lumMod val="75000"/>
                    <a:lumOff val="25000"/>
                  </a:schemeClr>
                </a:solidFill>
                <a:latin typeface="+mn-lt"/>
                <a:ea typeface="ＭＳ Ｐゴシック" charset="-128"/>
              </a:rPr>
              <a:t>communication for drawing independent IAEA’s conclusion.</a:t>
            </a: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Similarly, when SI replace work by IAEA inspector, it is necessary to assure:</a:t>
            </a:r>
          </a:p>
          <a:p>
            <a:pPr marL="571500" indent="-571500" algn="just">
              <a:lnSpc>
                <a:spcPct val="120000"/>
              </a:lnSpc>
              <a:buFont typeface="Arial" panose="020B0604020202020204" pitchFamily="34" charset="0"/>
              <a:buChar char="•"/>
            </a:pPr>
            <a:r>
              <a:rPr lang="en-US" altLang="ja-JP" sz="3600" i="1" dirty="0" smtClean="0">
                <a:solidFill>
                  <a:schemeClr val="tx1">
                    <a:lumMod val="75000"/>
                    <a:lumOff val="25000"/>
                  </a:schemeClr>
                </a:solidFill>
                <a:latin typeface="+mn-lt"/>
                <a:ea typeface="ＭＳ Ｐゴシック" charset="-128"/>
              </a:rPr>
              <a:t>Quality of work </a:t>
            </a:r>
            <a:r>
              <a:rPr lang="en-US" altLang="ja-JP" sz="3600" dirty="0" smtClean="0">
                <a:solidFill>
                  <a:schemeClr val="tx1">
                    <a:lumMod val="75000"/>
                    <a:lumOff val="25000"/>
                  </a:schemeClr>
                </a:solidFill>
                <a:latin typeface="+mn-lt"/>
                <a:ea typeface="ＭＳ Ｐゴシック" charset="-128"/>
              </a:rPr>
              <a:t>by SIs; and</a:t>
            </a:r>
          </a:p>
          <a:p>
            <a:pPr marL="571500" indent="-571500" algn="just">
              <a:lnSpc>
                <a:spcPct val="120000"/>
              </a:lnSpc>
              <a:buFont typeface="Arial" panose="020B0604020202020204" pitchFamily="34" charset="0"/>
              <a:buChar char="•"/>
            </a:pPr>
            <a:r>
              <a:rPr lang="en-US" altLang="ja-JP" sz="3600" i="1" dirty="0" smtClean="0">
                <a:solidFill>
                  <a:schemeClr val="tx1">
                    <a:lumMod val="75000"/>
                    <a:lumOff val="25000"/>
                  </a:schemeClr>
                </a:solidFill>
                <a:latin typeface="+mn-lt"/>
                <a:ea typeface="ＭＳ Ｐゴシック" charset="-128"/>
              </a:rPr>
              <a:t>Independence</a:t>
            </a:r>
            <a:r>
              <a:rPr lang="en-US" altLang="ja-JP" sz="3600" dirty="0" smtClean="0">
                <a:solidFill>
                  <a:schemeClr val="tx1">
                    <a:lumMod val="75000"/>
                    <a:lumOff val="25000"/>
                  </a:schemeClr>
                </a:solidFill>
                <a:latin typeface="+mn-lt"/>
                <a:ea typeface="ＭＳ Ｐゴシック" charset="-128"/>
              </a:rPr>
              <a:t> of IAEA’s conclusion.</a:t>
            </a:r>
          </a:p>
        </p:txBody>
      </p:sp>
      <p:sp>
        <p:nvSpPr>
          <p:cNvPr id="58" name="Text Box 248"/>
          <p:cNvSpPr txBox="1">
            <a:spLocks noChangeArrowheads="1"/>
          </p:cNvSpPr>
          <p:nvPr/>
        </p:nvSpPr>
        <p:spPr bwMode="auto">
          <a:xfrm>
            <a:off x="361776" y="36310439"/>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CHALLENGES</a:t>
            </a:r>
            <a:endParaRPr lang="en-US" altLang="zh-CN" sz="3200" b="1" dirty="0">
              <a:solidFill>
                <a:schemeClr val="bg1"/>
              </a:solidFill>
              <a:latin typeface="+mn-lt"/>
              <a:ea typeface="SimSun" pitchFamily="2" charset="-122"/>
              <a:cs typeface="Lucida Sans" pitchFamily="34" charset="0"/>
            </a:endParaRPr>
          </a:p>
        </p:txBody>
      </p:sp>
      <p:graphicFrame>
        <p:nvGraphicFramePr>
          <p:cNvPr id="59" name="表 58"/>
          <p:cNvGraphicFramePr>
            <a:graphicFrameLocks noGrp="1"/>
          </p:cNvGraphicFramePr>
          <p:nvPr>
            <p:extLst>
              <p:ext uri="{D42A27DB-BD31-4B8C-83A1-F6EECF244321}">
                <p14:modId xmlns:p14="http://schemas.microsoft.com/office/powerpoint/2010/main" val="1663951503"/>
              </p:ext>
            </p:extLst>
          </p:nvPr>
        </p:nvGraphicFramePr>
        <p:xfrm>
          <a:off x="16172833" y="18989711"/>
          <a:ext cx="12963692" cy="2654400"/>
        </p:xfrm>
        <a:graphic>
          <a:graphicData uri="http://schemas.openxmlformats.org/drawingml/2006/table">
            <a:tbl>
              <a:tblPr firstRow="1" bandRow="1">
                <a:tableStyleId>{5C22544A-7EE6-4342-B048-85BDC9FD1C3A}</a:tableStyleId>
              </a:tblPr>
              <a:tblGrid>
                <a:gridCol w="3448740">
                  <a:extLst>
                    <a:ext uri="{9D8B030D-6E8A-4147-A177-3AD203B41FA5}">
                      <a16:colId xmlns:a16="http://schemas.microsoft.com/office/drawing/2014/main" xmlns="" val="20000"/>
                    </a:ext>
                  </a:extLst>
                </a:gridCol>
                <a:gridCol w="4630994">
                  <a:extLst>
                    <a:ext uri="{9D8B030D-6E8A-4147-A177-3AD203B41FA5}">
                      <a16:colId xmlns:a16="http://schemas.microsoft.com/office/drawing/2014/main" xmlns="" val="20001"/>
                    </a:ext>
                  </a:extLst>
                </a:gridCol>
                <a:gridCol w="4883958">
                  <a:extLst>
                    <a:ext uri="{9D8B030D-6E8A-4147-A177-3AD203B41FA5}">
                      <a16:colId xmlns:a16="http://schemas.microsoft.com/office/drawing/2014/main" xmlns="" val="20002"/>
                    </a:ext>
                  </a:extLst>
                </a:gridCol>
              </a:tblGrid>
              <a:tr h="224877">
                <a:tc>
                  <a:txBody>
                    <a:bodyPr/>
                    <a:lstStyle/>
                    <a:p>
                      <a:pPr algn="ctr"/>
                      <a:endParaRPr lang="ja-JP" altLang="en-US" sz="3200" b="1"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3200" kern="1200" dirty="0" smtClean="0">
                          <a:solidFill>
                            <a:schemeClr val="tx1"/>
                          </a:solidFill>
                          <a:effectLst/>
                          <a:latin typeface="+mn-lt"/>
                          <a:ea typeface="+mn-ea"/>
                          <a:cs typeface="+mn-cs"/>
                        </a:rPr>
                        <a:t>Quality of Work</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3200" kern="1200" dirty="0" smtClean="0">
                          <a:solidFill>
                            <a:schemeClr val="tx1"/>
                          </a:solidFill>
                          <a:effectLst/>
                          <a:latin typeface="+mn-lt"/>
                          <a:ea typeface="+mn-ea"/>
                          <a:cs typeface="+mn-cs"/>
                        </a:rPr>
                        <a:t>Independent SG Conclusion</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70840">
                <a:tc>
                  <a:txBody>
                    <a:bodyPr/>
                    <a:lstStyle/>
                    <a:p>
                      <a:pPr algn="l">
                        <a:lnSpc>
                          <a:spcPct val="100000"/>
                        </a:lnSpc>
                        <a:spcAft>
                          <a:spcPts val="0"/>
                        </a:spcAft>
                      </a:pPr>
                      <a:r>
                        <a:rPr lang="en-GB" altLang="ja-JP" sz="3200" kern="1200" dirty="0" smtClean="0">
                          <a:solidFill>
                            <a:schemeClr val="tx1"/>
                          </a:solidFill>
                          <a:effectLst/>
                          <a:latin typeface="+mn-lt"/>
                          <a:ea typeface="+mn-ea"/>
                          <a:cs typeface="+mn-cs"/>
                        </a:rPr>
                        <a:t>Joint</a:t>
                      </a:r>
                      <a:r>
                        <a:rPr lang="en-GB" altLang="ja-JP" sz="3200" kern="1200" baseline="0" dirty="0" smtClean="0">
                          <a:solidFill>
                            <a:schemeClr val="tx1"/>
                          </a:solidFill>
                          <a:effectLst/>
                          <a:latin typeface="+mn-lt"/>
                          <a:ea typeface="+mn-ea"/>
                          <a:cs typeface="+mn-cs"/>
                        </a:rPr>
                        <a:t> Use Equipment</a:t>
                      </a:r>
                      <a:endParaRPr 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buFont typeface="Wingdings" panose="05000000000000000000" pitchFamily="2" charset="2"/>
                        <a:buNone/>
                      </a:pPr>
                      <a:r>
                        <a:rPr lang="en-US" altLang="ja-JP" sz="3200" kern="1200" dirty="0" smtClean="0">
                          <a:solidFill>
                            <a:schemeClr val="tx1"/>
                          </a:solidFill>
                          <a:effectLst/>
                          <a:latin typeface="+mn-lt"/>
                          <a:ea typeface="+mn-ea"/>
                          <a:cs typeface="+mn-cs"/>
                        </a:rPr>
                        <a:t>Technical</a:t>
                      </a:r>
                      <a:r>
                        <a:rPr lang="en-US" altLang="ja-JP" sz="3200" kern="1200" baseline="0" dirty="0" smtClean="0">
                          <a:solidFill>
                            <a:schemeClr val="tx1"/>
                          </a:solidFill>
                          <a:effectLst/>
                          <a:latin typeface="+mn-lt"/>
                          <a:ea typeface="+mn-ea"/>
                          <a:cs typeface="+mn-cs"/>
                        </a:rPr>
                        <a:t> Authentication</a:t>
                      </a:r>
                      <a:endParaRPr lang="en-US" alt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buFont typeface="Wingdings" panose="05000000000000000000" pitchFamily="2" charset="2"/>
                        <a:buNone/>
                      </a:pPr>
                      <a:r>
                        <a:rPr lang="en-US" altLang="ja-JP" sz="3200" kern="1200" dirty="0" smtClean="0">
                          <a:solidFill>
                            <a:schemeClr val="tx1"/>
                          </a:solidFill>
                          <a:effectLst/>
                          <a:latin typeface="+mn-lt"/>
                          <a:ea typeface="+mn-ea"/>
                          <a:cs typeface="+mn-cs"/>
                        </a:rPr>
                        <a:t>Encrypted</a:t>
                      </a:r>
                      <a:r>
                        <a:rPr lang="en-US" altLang="ja-JP" sz="3200" kern="1200" baseline="0" dirty="0" smtClean="0">
                          <a:solidFill>
                            <a:schemeClr val="tx1"/>
                          </a:solidFill>
                          <a:effectLst/>
                          <a:latin typeface="+mn-lt"/>
                          <a:ea typeface="+mn-ea"/>
                          <a:cs typeface="+mn-cs"/>
                        </a:rPr>
                        <a:t> Secure Communication</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pPr algn="l">
                        <a:lnSpc>
                          <a:spcPct val="100000"/>
                        </a:lnSpc>
                        <a:spcAft>
                          <a:spcPts val="0"/>
                        </a:spcAft>
                      </a:pPr>
                      <a:r>
                        <a:rPr lang="en-GB" sz="3200" kern="1200" dirty="0" smtClean="0">
                          <a:solidFill>
                            <a:schemeClr val="tx1"/>
                          </a:solidFill>
                          <a:effectLst/>
                          <a:latin typeface="+mn-lt"/>
                          <a:ea typeface="+mn-ea"/>
                          <a:cs typeface="+mn-cs"/>
                        </a:rPr>
                        <a:t>In-field Verification Activities</a:t>
                      </a:r>
                      <a:endParaRPr 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buFont typeface="Wingdings" panose="05000000000000000000" pitchFamily="2" charset="2"/>
                        <a:buNone/>
                      </a:pPr>
                      <a:r>
                        <a:rPr lang="en-US" altLang="ja-JP" sz="3200" kern="1200" dirty="0" smtClean="0">
                          <a:solidFill>
                            <a:schemeClr val="tx1"/>
                          </a:solidFill>
                          <a:effectLst/>
                          <a:latin typeface="+mn-lt"/>
                          <a:ea typeface="+mn-ea"/>
                          <a:cs typeface="+mn-cs"/>
                        </a:rPr>
                        <a:t>IAEA’s Training Courses and Certificates</a:t>
                      </a:r>
                      <a:endParaRPr lang="ja-JP" altLang="en-US"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buFont typeface="Wingdings" panose="05000000000000000000" pitchFamily="2" charset="2"/>
                        <a:buNone/>
                      </a:pPr>
                      <a:r>
                        <a:rPr lang="en-US" altLang="ja-JP" sz="3200" kern="1200" dirty="0" smtClean="0">
                          <a:solidFill>
                            <a:schemeClr val="tx1"/>
                          </a:solidFill>
                          <a:effectLst/>
                          <a:latin typeface="+mn-lt"/>
                          <a:ea typeface="+mn-ea"/>
                          <a:cs typeface="+mn-cs"/>
                        </a:rPr>
                        <a:t>Proper Arrangement</a:t>
                      </a:r>
                      <a:r>
                        <a:rPr lang="en-US" altLang="ja-JP" sz="3200" kern="1200" baseline="0" dirty="0" smtClean="0">
                          <a:solidFill>
                            <a:schemeClr val="tx1"/>
                          </a:solidFill>
                          <a:effectLst/>
                          <a:latin typeface="+mn-lt"/>
                          <a:ea typeface="+mn-ea"/>
                          <a:cs typeface="+mn-cs"/>
                        </a:rPr>
                        <a:t> in Procedures</a:t>
                      </a:r>
                      <a:endParaRPr lang="en-US" altLang="ja-JP" sz="3200" kern="1200" dirty="0">
                        <a:solidFill>
                          <a:schemeClr val="tx1"/>
                        </a:solidFill>
                        <a:effectLst/>
                        <a:latin typeface="+mn-lt"/>
                        <a:ea typeface="+mn-ea"/>
                        <a:cs typeface="+mn-cs"/>
                      </a:endParaRPr>
                    </a:p>
                  </a:txBody>
                  <a:tcPr marL="108000" marR="10800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60" name="TextBox 37"/>
          <p:cNvSpPr txBox="1"/>
          <p:nvPr/>
        </p:nvSpPr>
        <p:spPr>
          <a:xfrm>
            <a:off x="18309131" y="18343380"/>
            <a:ext cx="8691097" cy="646331"/>
          </a:xfrm>
          <a:prstGeom prst="rect">
            <a:avLst/>
          </a:prstGeom>
          <a:noFill/>
        </p:spPr>
        <p:txBody>
          <a:bodyPr wrap="none" rtlCol="0">
            <a:spAutoFit/>
          </a:bodyPr>
          <a:lstStyle/>
          <a:p>
            <a:r>
              <a:rPr lang="en-US" sz="3600" i="1" dirty="0"/>
              <a:t>TABLE </a:t>
            </a:r>
            <a:r>
              <a:rPr lang="en-US" sz="3600" i="1" dirty="0" smtClean="0"/>
              <a:t>2.</a:t>
            </a:r>
            <a:r>
              <a:rPr lang="en-US" sz="3600" i="1" dirty="0"/>
              <a:t>	</a:t>
            </a:r>
            <a:r>
              <a:rPr lang="en-US" sz="3600" i="1" dirty="0" smtClean="0"/>
              <a:t>ASSURING CREDIBLE COOPERATION</a:t>
            </a:r>
            <a:endParaRPr lang="en-US" sz="3600" i="1" dirty="0"/>
          </a:p>
        </p:txBody>
      </p:sp>
    </p:spTree>
    <p:extLst>
      <p:ext uri="{BB962C8B-B14F-4D97-AF65-F5344CB8AC3E}">
        <p14:creationId xmlns:p14="http://schemas.microsoft.com/office/powerpoint/2010/main" val="3268051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2368</TotalTime>
  <Words>734</Words>
  <Application>Microsoft Office PowerPoint</Application>
  <PresentationFormat>ユーザー設定</PresentationFormat>
  <Paragraphs>71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Arial Unicode MS</vt:lpstr>
      <vt:lpstr>Lucida Sans</vt:lpstr>
      <vt:lpstr>ＭＳ Ｐゴシック</vt:lpstr>
      <vt:lpstr>SimSun</vt:lpstr>
      <vt:lpstr>游ゴシック</vt:lpstr>
      <vt:lpstr>Arial</vt:lpstr>
      <vt:lpstr>Calibri</vt:lpstr>
      <vt:lpstr>Calibri Light</vt:lpstr>
      <vt:lpstr>Wingdings</vt:lpstr>
      <vt:lpstr>Office Theme</vt:lpstr>
      <vt:lpstr>PowerPoint プレゼンテーション</vt:lpstr>
    </vt:vector>
  </TitlesOfParts>
  <Company>IAEA-SG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OA</cp:lastModifiedBy>
  <cp:revision>233</cp:revision>
  <cp:lastPrinted>2018-10-10T06:32:50Z</cp:lastPrinted>
  <dcterms:created xsi:type="dcterms:W3CDTF">2018-07-03T09:22:24Z</dcterms:created>
  <dcterms:modified xsi:type="dcterms:W3CDTF">2018-10-11T06:08:20Z</dcterms:modified>
</cp:coreProperties>
</file>