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91" r:id="rId4"/>
    <p:sldId id="292" r:id="rId5"/>
    <p:sldId id="266" r:id="rId6"/>
  </p:sldIdLst>
  <p:sldSz cx="10287000" cy="6858000" type="35mm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773">
          <p15:clr>
            <a:srgbClr val="A4A3A4"/>
          </p15:clr>
        </p15:guide>
        <p15:guide id="2" pos="379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40"/>
    <p:restoredTop sz="93982" autoAdjust="0"/>
  </p:normalViewPr>
  <p:slideViewPr>
    <p:cSldViewPr snapToGrid="0" snapToObjects="1">
      <p:cViewPr>
        <p:scale>
          <a:sx n="100" d="100"/>
          <a:sy n="100" d="100"/>
        </p:scale>
        <p:origin x="-1284" y="-330"/>
      </p:cViewPr>
      <p:guideLst>
        <p:guide orient="horz" pos="3773"/>
        <p:guide pos="32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D1BB46-523A-40CB-B9E3-1FE47734F25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4B34A82-AF39-4F78-AC8E-7A2025EA8446}">
      <dgm:prSet phldrT="[Text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de-DE" sz="2400" b="1" dirty="0" err="1" smtClean="0"/>
            <a:t>Verification</a:t>
          </a:r>
          <a:r>
            <a:rPr lang="de-DE" sz="2400" b="1" dirty="0" smtClean="0"/>
            <a:t> </a:t>
          </a:r>
          <a:r>
            <a:rPr lang="de-DE" sz="2400" b="1" dirty="0" err="1" smtClean="0"/>
            <a:t>of</a:t>
          </a:r>
          <a:r>
            <a:rPr lang="de-DE" sz="2400" b="1" dirty="0" smtClean="0"/>
            <a:t> </a:t>
          </a:r>
          <a:r>
            <a:rPr lang="de-DE" sz="2400" b="1" dirty="0" err="1" smtClean="0"/>
            <a:t>activities</a:t>
          </a:r>
          <a:r>
            <a:rPr lang="de-DE" sz="2400" b="1" dirty="0" smtClean="0"/>
            <a:t> </a:t>
          </a:r>
          <a:r>
            <a:rPr lang="de-DE" sz="2400" b="1" dirty="0" err="1" smtClean="0"/>
            <a:t>with</a:t>
          </a:r>
          <a:r>
            <a:rPr lang="de-DE" sz="2400" b="1" dirty="0" smtClean="0"/>
            <a:t> </a:t>
          </a:r>
          <a:r>
            <a:rPr lang="de-DE" sz="2400" b="1" dirty="0" err="1" smtClean="0"/>
            <a:t>nuclear</a:t>
          </a:r>
          <a:r>
            <a:rPr lang="de-DE" sz="2400" b="1" dirty="0" smtClean="0"/>
            <a:t> material </a:t>
          </a:r>
          <a:r>
            <a:rPr lang="de-DE" sz="2400" b="1" dirty="0" err="1" smtClean="0"/>
            <a:t>involved</a:t>
          </a:r>
          <a:endParaRPr lang="en-GB" sz="2400" b="1" dirty="0"/>
        </a:p>
      </dgm:t>
    </dgm:pt>
    <dgm:pt modelId="{12C9707E-6186-443B-88E6-58660E9CB8D9}" type="parTrans" cxnId="{E45BC6FE-72D1-4035-86BA-90F805753987}">
      <dgm:prSet/>
      <dgm:spPr/>
      <dgm:t>
        <a:bodyPr/>
        <a:lstStyle/>
        <a:p>
          <a:endParaRPr lang="en-GB"/>
        </a:p>
      </dgm:t>
    </dgm:pt>
    <dgm:pt modelId="{F81854D6-5C3C-4443-B3A3-0AC6B649F436}" type="sibTrans" cxnId="{E45BC6FE-72D1-4035-86BA-90F805753987}">
      <dgm:prSet/>
      <dgm:spPr/>
      <dgm:t>
        <a:bodyPr/>
        <a:lstStyle/>
        <a:p>
          <a:endParaRPr lang="en-GB"/>
        </a:p>
      </dgm:t>
    </dgm:pt>
    <dgm:pt modelId="{C2E6CDB1-FD22-4458-801E-F273F6E5FCC2}">
      <dgm:prSet phldrT="[Text]" custT="1"/>
      <dgm:spPr/>
      <dgm:t>
        <a:bodyPr/>
        <a:lstStyle/>
        <a:p>
          <a:r>
            <a:rPr lang="de-DE" sz="2400" b="1" dirty="0" smtClean="0"/>
            <a:t>High Performance Analysis</a:t>
          </a:r>
          <a:r>
            <a:rPr lang="de-DE" sz="1700" dirty="0" smtClean="0"/>
            <a:t> </a:t>
          </a:r>
          <a:endParaRPr lang="en-GB" sz="1700" dirty="0"/>
        </a:p>
      </dgm:t>
    </dgm:pt>
    <dgm:pt modelId="{17166A4D-6DB7-4F87-AA1C-8ED9395BE766}" type="parTrans" cxnId="{5E5E9370-6AB7-4CE0-8C4B-F922076BB622}">
      <dgm:prSet/>
      <dgm:spPr/>
      <dgm:t>
        <a:bodyPr/>
        <a:lstStyle/>
        <a:p>
          <a:endParaRPr lang="en-GB"/>
        </a:p>
      </dgm:t>
    </dgm:pt>
    <dgm:pt modelId="{9EB22E19-FB7E-48A3-B116-547D84B01BF0}" type="sibTrans" cxnId="{5E5E9370-6AB7-4CE0-8C4B-F922076BB622}">
      <dgm:prSet/>
      <dgm:spPr/>
      <dgm:t>
        <a:bodyPr/>
        <a:lstStyle/>
        <a:p>
          <a:endParaRPr lang="en-GB"/>
        </a:p>
      </dgm:t>
    </dgm:pt>
    <dgm:pt modelId="{CFDA7891-1DA3-4489-B737-4007DA9A1C64}">
      <dgm:prSet phldrT="[Text]" custT="1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pPr algn="ctr"/>
          <a:endParaRPr lang="de-DE" sz="2000" b="1" dirty="0" smtClean="0">
            <a:solidFill>
              <a:schemeClr val="bg1"/>
            </a:solidFill>
          </a:endParaRPr>
        </a:p>
        <a:p>
          <a:pPr algn="l"/>
          <a:r>
            <a:rPr lang="de-DE" sz="2000" b="1" dirty="0" smtClean="0">
              <a:solidFill>
                <a:schemeClr val="bg1"/>
              </a:solidFill>
            </a:rPr>
            <a:t>A ) </a:t>
          </a:r>
          <a:r>
            <a:rPr lang="de-DE" sz="2000" b="1" dirty="0" err="1" smtClean="0">
              <a:solidFill>
                <a:schemeClr val="bg1"/>
              </a:solidFill>
            </a:rPr>
            <a:t>Verifying</a:t>
          </a:r>
          <a:r>
            <a:rPr lang="de-DE" sz="2000" b="1" dirty="0" smtClean="0">
              <a:solidFill>
                <a:schemeClr val="bg1"/>
              </a:solidFill>
            </a:rPr>
            <a:t> </a:t>
          </a:r>
          <a:r>
            <a:rPr lang="de-DE" sz="2000" b="1" dirty="0" err="1" smtClean="0">
              <a:solidFill>
                <a:schemeClr val="bg1"/>
              </a:solidFill>
            </a:rPr>
            <a:t>declared</a:t>
          </a:r>
          <a:r>
            <a:rPr lang="de-DE" sz="2000" b="1" dirty="0" smtClean="0">
              <a:solidFill>
                <a:schemeClr val="bg1"/>
              </a:solidFill>
            </a:rPr>
            <a:t> </a:t>
          </a:r>
          <a:r>
            <a:rPr lang="de-DE" sz="2000" b="1" dirty="0" err="1" smtClean="0">
              <a:solidFill>
                <a:schemeClr val="bg1"/>
              </a:solidFill>
            </a:rPr>
            <a:t>nuclear</a:t>
          </a:r>
          <a:r>
            <a:rPr lang="de-DE" sz="2000" b="1" dirty="0" smtClean="0">
              <a:solidFill>
                <a:schemeClr val="bg1"/>
              </a:solidFill>
            </a:rPr>
            <a:t> </a:t>
          </a:r>
          <a:r>
            <a:rPr lang="de-DE" sz="2000" b="1" dirty="0" err="1" smtClean="0">
              <a:solidFill>
                <a:schemeClr val="bg1"/>
              </a:solidFill>
            </a:rPr>
            <a:t>activities</a:t>
          </a:r>
          <a:endParaRPr lang="de-DE" sz="2000" b="1" dirty="0" smtClean="0">
            <a:solidFill>
              <a:schemeClr val="bg1"/>
            </a:solidFill>
          </a:endParaRPr>
        </a:p>
        <a:p>
          <a:pPr algn="l"/>
          <a:r>
            <a:rPr lang="de-DE" sz="2000" b="1" dirty="0" smtClean="0">
              <a:solidFill>
                <a:schemeClr val="bg1"/>
              </a:solidFill>
            </a:rPr>
            <a:t>B) </a:t>
          </a:r>
          <a:r>
            <a:rPr lang="de-DE" sz="2000" b="1" dirty="0" err="1" smtClean="0">
              <a:solidFill>
                <a:schemeClr val="bg1"/>
              </a:solidFill>
            </a:rPr>
            <a:t>Detecting</a:t>
          </a:r>
          <a:r>
            <a:rPr lang="de-DE" sz="2000" b="1" dirty="0" smtClean="0">
              <a:solidFill>
                <a:schemeClr val="bg1"/>
              </a:solidFill>
            </a:rPr>
            <a:t> </a:t>
          </a:r>
          <a:r>
            <a:rPr lang="de-DE" sz="2000" b="1" dirty="0" err="1" smtClean="0">
              <a:solidFill>
                <a:schemeClr val="bg1"/>
              </a:solidFill>
            </a:rPr>
            <a:t>undeclared</a:t>
          </a:r>
          <a:r>
            <a:rPr lang="de-DE" sz="2000" b="1" dirty="0" smtClean="0">
              <a:solidFill>
                <a:schemeClr val="bg1"/>
              </a:solidFill>
            </a:rPr>
            <a:t> </a:t>
          </a:r>
          <a:r>
            <a:rPr lang="de-DE" sz="2000" b="1" dirty="0" err="1" smtClean="0">
              <a:solidFill>
                <a:schemeClr val="bg1"/>
              </a:solidFill>
            </a:rPr>
            <a:t>activities</a:t>
          </a:r>
          <a:endParaRPr lang="de-DE" sz="2000" b="1" dirty="0" smtClean="0">
            <a:solidFill>
              <a:schemeClr val="bg1"/>
            </a:solidFill>
          </a:endParaRPr>
        </a:p>
        <a:p>
          <a:pPr algn="ctr"/>
          <a:endParaRPr lang="en-GB" sz="1700" dirty="0"/>
        </a:p>
      </dgm:t>
    </dgm:pt>
    <dgm:pt modelId="{8CADDCE0-3536-4ABE-A33E-E28C8A24A468}" type="parTrans" cxnId="{57AA3D1C-F351-4131-BDC6-9D373062CBCE}">
      <dgm:prSet/>
      <dgm:spPr/>
      <dgm:t>
        <a:bodyPr/>
        <a:lstStyle/>
        <a:p>
          <a:endParaRPr lang="en-GB"/>
        </a:p>
      </dgm:t>
    </dgm:pt>
    <dgm:pt modelId="{130A0EF8-1702-43BD-AE6D-F5721119663F}" type="sibTrans" cxnId="{57AA3D1C-F351-4131-BDC6-9D373062CBCE}">
      <dgm:prSet/>
      <dgm:spPr/>
      <dgm:t>
        <a:bodyPr/>
        <a:lstStyle/>
        <a:p>
          <a:endParaRPr lang="en-GB"/>
        </a:p>
      </dgm:t>
    </dgm:pt>
    <dgm:pt modelId="{1804931C-7A90-495F-9F79-FF4640F6207F}" type="pres">
      <dgm:prSet presAssocID="{2DD1BB46-523A-40CB-B9E3-1FE47734F259}" presName="CompostProcess" presStyleCnt="0">
        <dgm:presLayoutVars>
          <dgm:dir/>
          <dgm:resizeHandles val="exact"/>
        </dgm:presLayoutVars>
      </dgm:prSet>
      <dgm:spPr/>
    </dgm:pt>
    <dgm:pt modelId="{946D3C94-7B6D-46C5-995A-FEC2AB328253}" type="pres">
      <dgm:prSet presAssocID="{2DD1BB46-523A-40CB-B9E3-1FE47734F259}" presName="arrow" presStyleLbl="bgShp" presStyleIdx="0" presStyleCnt="1"/>
      <dgm:spPr/>
    </dgm:pt>
    <dgm:pt modelId="{5409E480-0AB1-4AFB-B9E3-33462ECD3579}" type="pres">
      <dgm:prSet presAssocID="{2DD1BB46-523A-40CB-B9E3-1FE47734F259}" presName="linearProcess" presStyleCnt="0"/>
      <dgm:spPr/>
    </dgm:pt>
    <dgm:pt modelId="{69402560-C303-4B46-AAEB-86CE4E4DECAB}" type="pres">
      <dgm:prSet presAssocID="{94B34A82-AF39-4F78-AC8E-7A2025EA844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839119-D4E7-4D8A-88D9-223BB4381C1A}" type="pres">
      <dgm:prSet presAssocID="{F81854D6-5C3C-4443-B3A3-0AC6B649F436}" presName="sibTrans" presStyleCnt="0"/>
      <dgm:spPr/>
    </dgm:pt>
    <dgm:pt modelId="{60605F1B-CA4C-44A4-B681-2E2948C2EC46}" type="pres">
      <dgm:prSet presAssocID="{C2E6CDB1-FD22-4458-801E-F273F6E5FCC2}" presName="textNode" presStyleLbl="node1" presStyleIdx="1" presStyleCnt="3" custLinFactNeighborX="70598" custLinFactNeighborY="-19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1D5CF3-A586-46B1-8E1F-21053F9C994F}" type="pres">
      <dgm:prSet presAssocID="{9EB22E19-FB7E-48A3-B116-547D84B01BF0}" presName="sibTrans" presStyleCnt="0"/>
      <dgm:spPr/>
    </dgm:pt>
    <dgm:pt modelId="{87BB36AC-675B-47E7-B4CA-DAAF38124224}" type="pres">
      <dgm:prSet presAssocID="{CFDA7891-1DA3-4489-B737-4007DA9A1C64}" presName="textNode" presStyleLbl="node1" presStyleIdx="2" presStyleCnt="3" custLinFactNeighborX="91944" custLinFactNeighborY="-15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7AA3D1C-F351-4131-BDC6-9D373062CBCE}" srcId="{2DD1BB46-523A-40CB-B9E3-1FE47734F259}" destId="{CFDA7891-1DA3-4489-B737-4007DA9A1C64}" srcOrd="2" destOrd="0" parTransId="{8CADDCE0-3536-4ABE-A33E-E28C8A24A468}" sibTransId="{130A0EF8-1702-43BD-AE6D-F5721119663F}"/>
    <dgm:cxn modelId="{12FC3EB7-90C1-43CE-BA70-AAD7EED53C97}" type="presOf" srcId="{CFDA7891-1DA3-4489-B737-4007DA9A1C64}" destId="{87BB36AC-675B-47E7-B4CA-DAAF38124224}" srcOrd="0" destOrd="0" presId="urn:microsoft.com/office/officeart/2005/8/layout/hProcess9"/>
    <dgm:cxn modelId="{E45BC6FE-72D1-4035-86BA-90F805753987}" srcId="{2DD1BB46-523A-40CB-B9E3-1FE47734F259}" destId="{94B34A82-AF39-4F78-AC8E-7A2025EA8446}" srcOrd="0" destOrd="0" parTransId="{12C9707E-6186-443B-88E6-58660E9CB8D9}" sibTransId="{F81854D6-5C3C-4443-B3A3-0AC6B649F436}"/>
    <dgm:cxn modelId="{5E5E9370-6AB7-4CE0-8C4B-F922076BB622}" srcId="{2DD1BB46-523A-40CB-B9E3-1FE47734F259}" destId="{C2E6CDB1-FD22-4458-801E-F273F6E5FCC2}" srcOrd="1" destOrd="0" parTransId="{17166A4D-6DB7-4F87-AA1C-8ED9395BE766}" sibTransId="{9EB22E19-FB7E-48A3-B116-547D84B01BF0}"/>
    <dgm:cxn modelId="{170E66D2-8173-42EC-A628-094ECEDB6DB9}" type="presOf" srcId="{94B34A82-AF39-4F78-AC8E-7A2025EA8446}" destId="{69402560-C303-4B46-AAEB-86CE4E4DECAB}" srcOrd="0" destOrd="0" presId="urn:microsoft.com/office/officeart/2005/8/layout/hProcess9"/>
    <dgm:cxn modelId="{DB7D973F-7255-44CE-B33C-3A731AB17882}" type="presOf" srcId="{C2E6CDB1-FD22-4458-801E-F273F6E5FCC2}" destId="{60605F1B-CA4C-44A4-B681-2E2948C2EC46}" srcOrd="0" destOrd="0" presId="urn:microsoft.com/office/officeart/2005/8/layout/hProcess9"/>
    <dgm:cxn modelId="{1C687B7A-9E4C-4EE8-9322-63FD5D784D90}" type="presOf" srcId="{2DD1BB46-523A-40CB-B9E3-1FE47734F259}" destId="{1804931C-7A90-495F-9F79-FF4640F6207F}" srcOrd="0" destOrd="0" presId="urn:microsoft.com/office/officeart/2005/8/layout/hProcess9"/>
    <dgm:cxn modelId="{18154D3D-81BF-496D-8E86-953AE6A5104E}" type="presParOf" srcId="{1804931C-7A90-495F-9F79-FF4640F6207F}" destId="{946D3C94-7B6D-46C5-995A-FEC2AB328253}" srcOrd="0" destOrd="0" presId="urn:microsoft.com/office/officeart/2005/8/layout/hProcess9"/>
    <dgm:cxn modelId="{B944F2D1-B87D-4D19-87CE-262ECD7180AC}" type="presParOf" srcId="{1804931C-7A90-495F-9F79-FF4640F6207F}" destId="{5409E480-0AB1-4AFB-B9E3-33462ECD3579}" srcOrd="1" destOrd="0" presId="urn:microsoft.com/office/officeart/2005/8/layout/hProcess9"/>
    <dgm:cxn modelId="{458A8E24-7933-474C-871B-5CB833F494A9}" type="presParOf" srcId="{5409E480-0AB1-4AFB-B9E3-33462ECD3579}" destId="{69402560-C303-4B46-AAEB-86CE4E4DECAB}" srcOrd="0" destOrd="0" presId="urn:microsoft.com/office/officeart/2005/8/layout/hProcess9"/>
    <dgm:cxn modelId="{2196511B-8802-4A93-85A0-59837CFE042C}" type="presParOf" srcId="{5409E480-0AB1-4AFB-B9E3-33462ECD3579}" destId="{FA839119-D4E7-4D8A-88D9-223BB4381C1A}" srcOrd="1" destOrd="0" presId="urn:microsoft.com/office/officeart/2005/8/layout/hProcess9"/>
    <dgm:cxn modelId="{4C18C94D-BDD7-406D-9DD5-AECA746B6DCE}" type="presParOf" srcId="{5409E480-0AB1-4AFB-B9E3-33462ECD3579}" destId="{60605F1B-CA4C-44A4-B681-2E2948C2EC46}" srcOrd="2" destOrd="0" presId="urn:microsoft.com/office/officeart/2005/8/layout/hProcess9"/>
    <dgm:cxn modelId="{4F4C695B-4723-4D2D-BF95-5F69272259EE}" type="presParOf" srcId="{5409E480-0AB1-4AFB-B9E3-33462ECD3579}" destId="{261D5CF3-A586-46B1-8E1F-21053F9C994F}" srcOrd="3" destOrd="0" presId="urn:microsoft.com/office/officeart/2005/8/layout/hProcess9"/>
    <dgm:cxn modelId="{3CB3D91C-176A-47CB-BB13-CCC2E76C6A6F}" type="presParOf" srcId="{5409E480-0AB1-4AFB-B9E3-33462ECD3579}" destId="{87BB36AC-675B-47E7-B4CA-DAAF3812422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D3C94-7B6D-46C5-995A-FEC2AB328253}">
      <dsp:nvSpPr>
        <dsp:cNvPr id="0" name=""/>
        <dsp:cNvSpPr/>
      </dsp:nvSpPr>
      <dsp:spPr>
        <a:xfrm>
          <a:off x="689550" y="0"/>
          <a:ext cx="7814905" cy="400231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02560-C303-4B46-AAEB-86CE4E4DECAB}">
      <dsp:nvSpPr>
        <dsp:cNvPr id="0" name=""/>
        <dsp:cNvSpPr/>
      </dsp:nvSpPr>
      <dsp:spPr>
        <a:xfrm>
          <a:off x="1964" y="1200694"/>
          <a:ext cx="2878401" cy="1600925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err="1" smtClean="0"/>
            <a:t>Verification</a:t>
          </a:r>
          <a:r>
            <a:rPr lang="de-DE" sz="2400" b="1" kern="1200" dirty="0" smtClean="0"/>
            <a:t> </a:t>
          </a:r>
          <a:r>
            <a:rPr lang="de-DE" sz="2400" b="1" kern="1200" dirty="0" err="1" smtClean="0"/>
            <a:t>of</a:t>
          </a:r>
          <a:r>
            <a:rPr lang="de-DE" sz="2400" b="1" kern="1200" dirty="0" smtClean="0"/>
            <a:t> </a:t>
          </a:r>
          <a:r>
            <a:rPr lang="de-DE" sz="2400" b="1" kern="1200" dirty="0" err="1" smtClean="0"/>
            <a:t>activities</a:t>
          </a:r>
          <a:r>
            <a:rPr lang="de-DE" sz="2400" b="1" kern="1200" dirty="0" smtClean="0"/>
            <a:t> </a:t>
          </a:r>
          <a:r>
            <a:rPr lang="de-DE" sz="2400" b="1" kern="1200" dirty="0" err="1" smtClean="0"/>
            <a:t>with</a:t>
          </a:r>
          <a:r>
            <a:rPr lang="de-DE" sz="2400" b="1" kern="1200" dirty="0" smtClean="0"/>
            <a:t> </a:t>
          </a:r>
          <a:r>
            <a:rPr lang="de-DE" sz="2400" b="1" kern="1200" dirty="0" err="1" smtClean="0"/>
            <a:t>nuclear</a:t>
          </a:r>
          <a:r>
            <a:rPr lang="de-DE" sz="2400" b="1" kern="1200" dirty="0" smtClean="0"/>
            <a:t> material </a:t>
          </a:r>
          <a:r>
            <a:rPr lang="de-DE" sz="2400" b="1" kern="1200" dirty="0" err="1" smtClean="0"/>
            <a:t>involved</a:t>
          </a:r>
          <a:endParaRPr lang="en-GB" sz="2400" b="1" kern="1200" dirty="0"/>
        </a:p>
      </dsp:txBody>
      <dsp:txXfrm>
        <a:off x="80115" y="1278845"/>
        <a:ext cx="2722099" cy="1444623"/>
      </dsp:txXfrm>
    </dsp:sp>
    <dsp:sp modelId="{60605F1B-CA4C-44A4-B681-2E2948C2EC46}">
      <dsp:nvSpPr>
        <dsp:cNvPr id="0" name=""/>
        <dsp:cNvSpPr/>
      </dsp:nvSpPr>
      <dsp:spPr>
        <a:xfrm>
          <a:off x="3353666" y="1168931"/>
          <a:ext cx="2878401" cy="16009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/>
            <a:t>High Performance Analysis</a:t>
          </a:r>
          <a:r>
            <a:rPr lang="de-DE" sz="1700" kern="1200" dirty="0" smtClean="0"/>
            <a:t> </a:t>
          </a:r>
          <a:endParaRPr lang="en-GB" sz="1700" kern="1200" dirty="0"/>
        </a:p>
      </dsp:txBody>
      <dsp:txXfrm>
        <a:off x="3431817" y="1247082"/>
        <a:ext cx="2722099" cy="1444623"/>
      </dsp:txXfrm>
    </dsp:sp>
    <dsp:sp modelId="{87BB36AC-675B-47E7-B4CA-DAAF38124224}">
      <dsp:nvSpPr>
        <dsp:cNvPr id="0" name=""/>
        <dsp:cNvSpPr/>
      </dsp:nvSpPr>
      <dsp:spPr>
        <a:xfrm>
          <a:off x="6315604" y="1175287"/>
          <a:ext cx="2878401" cy="1600925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000" b="1" kern="1200" dirty="0" smtClean="0">
            <a:solidFill>
              <a:schemeClr val="bg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solidFill>
                <a:schemeClr val="bg1"/>
              </a:solidFill>
            </a:rPr>
            <a:t>A ) </a:t>
          </a:r>
          <a:r>
            <a:rPr lang="de-DE" sz="2000" b="1" kern="1200" dirty="0" err="1" smtClean="0">
              <a:solidFill>
                <a:schemeClr val="bg1"/>
              </a:solidFill>
            </a:rPr>
            <a:t>Verifying</a:t>
          </a:r>
          <a:r>
            <a:rPr lang="de-DE" sz="2000" b="1" kern="1200" dirty="0" smtClean="0">
              <a:solidFill>
                <a:schemeClr val="bg1"/>
              </a:solidFill>
            </a:rPr>
            <a:t> </a:t>
          </a:r>
          <a:r>
            <a:rPr lang="de-DE" sz="2000" b="1" kern="1200" dirty="0" err="1" smtClean="0">
              <a:solidFill>
                <a:schemeClr val="bg1"/>
              </a:solidFill>
            </a:rPr>
            <a:t>declared</a:t>
          </a:r>
          <a:r>
            <a:rPr lang="de-DE" sz="2000" b="1" kern="1200" dirty="0" smtClean="0">
              <a:solidFill>
                <a:schemeClr val="bg1"/>
              </a:solidFill>
            </a:rPr>
            <a:t> </a:t>
          </a:r>
          <a:r>
            <a:rPr lang="de-DE" sz="2000" b="1" kern="1200" dirty="0" err="1" smtClean="0">
              <a:solidFill>
                <a:schemeClr val="bg1"/>
              </a:solidFill>
            </a:rPr>
            <a:t>nuclear</a:t>
          </a:r>
          <a:r>
            <a:rPr lang="de-DE" sz="2000" b="1" kern="1200" dirty="0" smtClean="0">
              <a:solidFill>
                <a:schemeClr val="bg1"/>
              </a:solidFill>
            </a:rPr>
            <a:t> </a:t>
          </a:r>
          <a:r>
            <a:rPr lang="de-DE" sz="2000" b="1" kern="1200" dirty="0" err="1" smtClean="0">
              <a:solidFill>
                <a:schemeClr val="bg1"/>
              </a:solidFill>
            </a:rPr>
            <a:t>activities</a:t>
          </a:r>
          <a:endParaRPr lang="de-DE" sz="2000" b="1" kern="1200" dirty="0" smtClean="0">
            <a:solidFill>
              <a:schemeClr val="bg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solidFill>
                <a:schemeClr val="bg1"/>
              </a:solidFill>
            </a:rPr>
            <a:t>B) </a:t>
          </a:r>
          <a:r>
            <a:rPr lang="de-DE" sz="2000" b="1" kern="1200" dirty="0" err="1" smtClean="0">
              <a:solidFill>
                <a:schemeClr val="bg1"/>
              </a:solidFill>
            </a:rPr>
            <a:t>Detecting</a:t>
          </a:r>
          <a:r>
            <a:rPr lang="de-DE" sz="2000" b="1" kern="1200" dirty="0" smtClean="0">
              <a:solidFill>
                <a:schemeClr val="bg1"/>
              </a:solidFill>
            </a:rPr>
            <a:t> </a:t>
          </a:r>
          <a:r>
            <a:rPr lang="de-DE" sz="2000" b="1" kern="1200" dirty="0" err="1" smtClean="0">
              <a:solidFill>
                <a:schemeClr val="bg1"/>
              </a:solidFill>
            </a:rPr>
            <a:t>undeclared</a:t>
          </a:r>
          <a:r>
            <a:rPr lang="de-DE" sz="2000" b="1" kern="1200" dirty="0" smtClean="0">
              <a:solidFill>
                <a:schemeClr val="bg1"/>
              </a:solidFill>
            </a:rPr>
            <a:t> </a:t>
          </a:r>
          <a:r>
            <a:rPr lang="de-DE" sz="2000" b="1" kern="1200" dirty="0" err="1" smtClean="0">
              <a:solidFill>
                <a:schemeClr val="bg1"/>
              </a:solidFill>
            </a:rPr>
            <a:t>activities</a:t>
          </a:r>
          <a:endParaRPr lang="de-DE" sz="2000" b="1" kern="120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/>
        </a:p>
      </dsp:txBody>
      <dsp:txXfrm>
        <a:off x="6393755" y="1253438"/>
        <a:ext cx="2722099" cy="1444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DE467-252D-C340-B6D3-74553E62F086}" type="datetimeFigureOut">
              <a:rPr lang="nl-NL" smtClean="0"/>
              <a:t>31-10-2018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94EF4-DA67-D04B-9845-EB080743160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9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F0136DB9-5D27-1549-BD29-2B9C3D92BA6B}" type="datetimeFigureOut">
              <a:rPr lang="nl-NL" smtClean="0"/>
              <a:pPr/>
              <a:t>31-10-2018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B724C359-F21C-5144-9CEB-BDBE24445460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806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8787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RC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JRC-city-presenta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1" cy="5994400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7510" y="922707"/>
            <a:ext cx="10279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The European </a:t>
            </a:r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Commission’s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science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</a:p>
          <a:p>
            <a:pPr algn="ctr"/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and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knowledge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service</a:t>
            </a:r>
          </a:p>
        </p:txBody>
      </p:sp>
      <p:sp>
        <p:nvSpPr>
          <p:cNvPr id="15" name="Rechthoek 14"/>
          <p:cNvSpPr/>
          <p:nvPr userDrawn="1"/>
        </p:nvSpPr>
        <p:spPr>
          <a:xfrm>
            <a:off x="3169547" y="2581248"/>
            <a:ext cx="4688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0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Joint Research Centre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f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2"/>
          <p:cNvSpPr/>
          <p:nvPr userDrawn="1"/>
        </p:nvSpPr>
        <p:spPr>
          <a:xfrm>
            <a:off x="15" y="1"/>
            <a:ext cx="10286986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1" dirty="0">
              <a:solidFill>
                <a:srgbClr val="093B37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93901"/>
            <a:ext cx="10287000" cy="1146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/>
              <a:t>TEXT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140075"/>
            <a:ext cx="102870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numb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0"/>
            <a:ext cx="10287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546497" y="97460"/>
            <a:ext cx="6536531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00%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546497" y="1524622"/>
            <a:ext cx="6536531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/>
              <a:t>Text</a:t>
            </a:r>
            <a:r>
              <a:rPr lang="mr-IN" dirty="0"/>
              <a:t>…</a:t>
            </a:r>
            <a:endParaRPr lang="nl-NL" dirty="0"/>
          </a:p>
        </p:txBody>
      </p:sp>
      <p:sp>
        <p:nvSpPr>
          <p:cNvPr id="25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546497" y="2027860"/>
            <a:ext cx="6536531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00%</a:t>
            </a:r>
          </a:p>
        </p:txBody>
      </p:sp>
      <p:sp>
        <p:nvSpPr>
          <p:cNvPr id="26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546497" y="3455022"/>
            <a:ext cx="6536531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/>
              <a:t>Text</a:t>
            </a:r>
            <a:r>
              <a:rPr lang="mr-IN" dirty="0"/>
              <a:t>…</a:t>
            </a:r>
            <a:endParaRPr lang="nl-NL" dirty="0"/>
          </a:p>
        </p:txBody>
      </p:sp>
      <p:sp>
        <p:nvSpPr>
          <p:cNvPr id="27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46497" y="3975821"/>
            <a:ext cx="6536531" cy="113486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00%</a:t>
            </a:r>
          </a:p>
        </p:txBody>
      </p:sp>
      <p:sp>
        <p:nvSpPr>
          <p:cNvPr id="28" name="Tijdelijke aanduiding vo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6497" y="5326253"/>
            <a:ext cx="6536531" cy="4040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 "/>
                <a:cs typeface="Verdana 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/>
              <a:t>Text</a:t>
            </a:r>
            <a:r>
              <a:rPr lang="mr-IN" dirty="0"/>
              <a:t>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"/>
          <p:cNvSpPr/>
          <p:nvPr userDrawn="1"/>
        </p:nvSpPr>
        <p:spPr>
          <a:xfrm>
            <a:off x="1" y="1"/>
            <a:ext cx="10287000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093B37"/>
              </a:solidFill>
              <a:latin typeface="Verdana Standaard" charset="0"/>
            </a:endParaRPr>
          </a:p>
        </p:txBody>
      </p:sp>
      <p:pic>
        <p:nvPicPr>
          <p:cNvPr id="8" name="Shape 296" descr="photo-1434030216411-0b793f4b4173.jpg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0640" y="2406355"/>
            <a:ext cx="1176018" cy="13937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2041326" y="1987138"/>
            <a:ext cx="7618809" cy="137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Thanks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-2" y="0"/>
            <a:ext cx="10287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21" name="Titel 20"/>
          <p:cNvSpPr>
            <a:spLocks noGrp="1"/>
          </p:cNvSpPr>
          <p:nvPr>
            <p:ph type="title" hasCustomPrompt="1"/>
          </p:nvPr>
        </p:nvSpPr>
        <p:spPr>
          <a:xfrm>
            <a:off x="0" y="1694216"/>
            <a:ext cx="10287000" cy="15188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nl-NL" sz="3600" b="1" dirty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A modern JRC </a:t>
            </a:r>
            <a:br>
              <a:rPr lang="nl-NL" sz="3600" b="1" dirty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</a:br>
            <a:r>
              <a:rPr lang="nl-NL" sz="3600" b="1" dirty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in a modern </a:t>
            </a:r>
            <a:r>
              <a:rPr lang="nl-NL" sz="3600" b="1" dirty="0" err="1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Commission</a:t>
            </a:r>
            <a:endParaRPr lang="nl-NL" dirty="0"/>
          </a:p>
        </p:txBody>
      </p:sp>
      <p:sp>
        <p:nvSpPr>
          <p:cNvPr id="39" name="Tijdelijke aanduiding voor tekst 3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266572"/>
            <a:ext cx="10287000" cy="356859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ctr">
              <a:buNone/>
              <a:defRPr lang="nl-NL" sz="1800" b="1" dirty="0" smtClean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 sz="1100">
                <a:solidFill>
                  <a:schemeClr val="bg1"/>
                </a:solidFill>
              </a:defRPr>
            </a:lvl2pPr>
            <a:lvl3pPr marL="914400" indent="0" algn="ctr">
              <a:buNone/>
              <a:defRPr lang="nl-NL" dirty="0" smtClean="0"/>
            </a:lvl3pPr>
            <a:lvl4pPr marL="1371600" indent="0" algn="ctr">
              <a:buNone/>
              <a:defRPr lang="nl-NL" dirty="0" smtClean="0"/>
            </a:lvl4pPr>
            <a:lvl5pPr marL="1828800" indent="0" algn="ctr">
              <a:buNone/>
              <a:defRPr lang="nl-NL" dirty="0"/>
            </a:lvl5pPr>
          </a:lstStyle>
          <a:p>
            <a:pPr lvl="0"/>
            <a:r>
              <a:rPr lang="nl-NL" dirty="0"/>
              <a:t>Name</a:t>
            </a:r>
          </a:p>
        </p:txBody>
      </p:sp>
      <p:sp>
        <p:nvSpPr>
          <p:cNvPr id="42" name="Tijdelijke aanduiding voor tekst 4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08290"/>
            <a:ext cx="10287000" cy="451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nl-NL" sz="1600" b="0" i="0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, </a:t>
            </a:r>
            <a:r>
              <a:rPr lang="nl-NL" dirty="0" err="1"/>
              <a:t>Location</a:t>
            </a:r>
            <a:r>
              <a:rPr lang="nl-NL" dirty="0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0" y="1566647"/>
            <a:ext cx="10287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3" name="Rechthoek 7"/>
          <p:cNvSpPr/>
          <p:nvPr userDrawn="1"/>
        </p:nvSpPr>
        <p:spPr>
          <a:xfrm>
            <a:off x="0" y="0"/>
            <a:ext cx="10287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5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792956" y="445746"/>
            <a:ext cx="9194006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92956" y="1765300"/>
            <a:ext cx="9194006" cy="3614738"/>
          </a:xfrm>
          <a:prstGeom prst="rect">
            <a:avLst/>
          </a:prstGeom>
        </p:spPr>
        <p:txBody>
          <a:bodyPr/>
          <a:lstStyle>
            <a:lvl1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1pPr>
            <a:lvl2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2pPr>
            <a:lvl3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3pPr>
            <a:lvl4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4pPr>
            <a:lvl5pPr>
              <a:defRPr lang="en-GB" sz="2800" b="0" i="0" kern="1200" dirty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377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ing with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0" y="1566647"/>
            <a:ext cx="10287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-2" y="0"/>
            <a:ext cx="10287003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14600"/>
            <a:ext cx="10287000" cy="3475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i="0"/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6" hasCustomPrompt="1"/>
          </p:nvPr>
        </p:nvSpPr>
        <p:spPr>
          <a:xfrm>
            <a:off x="792956" y="1562100"/>
            <a:ext cx="9494044" cy="952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>
                <a:solidFill>
                  <a:srgbClr val="093B37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2400">
                <a:solidFill>
                  <a:srgbClr val="093B37"/>
                </a:solidFill>
              </a:defRPr>
            </a:lvl3pPr>
          </a:lstStyle>
          <a:p>
            <a:pPr lvl="0"/>
            <a:r>
              <a:rPr lang="nl-NL" dirty="0"/>
              <a:t>Heading2</a:t>
            </a:r>
          </a:p>
        </p:txBody>
      </p:sp>
      <p:sp>
        <p:nvSpPr>
          <p:cNvPr id="2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792956" y="445746"/>
            <a:ext cx="9194006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0287000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10287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2352"/>
            <a:ext cx="10287000" cy="44372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1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792956" y="445746"/>
            <a:ext cx="9194006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0" y="0"/>
            <a:ext cx="5313610" cy="2025214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0" y="2115454"/>
            <a:ext cx="5313610" cy="3874184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Verdana Standaard" charset="0"/>
            </a:endParaRP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5412992" y="0"/>
            <a:ext cx="4874009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quarter" idx="13" hasCustomPrompt="1"/>
          </p:nvPr>
        </p:nvSpPr>
        <p:spPr>
          <a:xfrm>
            <a:off x="615522" y="2433638"/>
            <a:ext cx="4469043" cy="3522662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charset="0"/>
              <a:buChar char="•"/>
              <a:defRPr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/>
              <a:t>Text</a:t>
            </a:r>
            <a:endParaRPr lang="nl-NL" dirty="0"/>
          </a:p>
          <a:p>
            <a:pPr lvl="0"/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27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792957" y="445746"/>
            <a:ext cx="4520651" cy="1579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ing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-8036" y="0"/>
            <a:ext cx="35235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792956" y="558800"/>
            <a:ext cx="2722508" cy="1993901"/>
          </a:xfrm>
          <a:prstGeom prst="rect">
            <a:avLst/>
          </a:prstGeom>
        </p:spPr>
        <p:txBody>
          <a:bodyPr anchor="t"/>
          <a:lstStyle>
            <a:lvl1pPr marL="0" indent="0">
              <a:buFont typeface="Arial" charset="0"/>
              <a:buNone/>
              <a:defRPr sz="3600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7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3585715" y="0"/>
            <a:ext cx="6701284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2"/>
          <p:cNvSpPr/>
          <p:nvPr userDrawn="1"/>
        </p:nvSpPr>
        <p:spPr>
          <a:xfrm>
            <a:off x="15" y="0"/>
            <a:ext cx="10286986" cy="3149600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15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0" y="3149600"/>
            <a:ext cx="10287000" cy="2840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Image</a:t>
            </a:r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814387" y="1990726"/>
            <a:ext cx="9472613" cy="1438275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charset="0"/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-JRC-logo_horizontal_EN_pos_transparent-background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69" y="6059233"/>
            <a:ext cx="207834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7" r:id="rId3"/>
    <p:sldLayoutId id="2147483650" r:id="rId4"/>
    <p:sldLayoutId id="2147483651" r:id="rId5"/>
    <p:sldLayoutId id="2147483652" r:id="rId6"/>
    <p:sldLayoutId id="2147483656" r:id="rId7"/>
    <p:sldLayoutId id="2147483657" r:id="rId8"/>
    <p:sldLayoutId id="2147483653" r:id="rId9"/>
    <p:sldLayoutId id="2147483666" r:id="rId10"/>
    <p:sldLayoutId id="2147483654" r:id="rId11"/>
    <p:sldLayoutId id="2147483655" r:id="rId12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oleObject" Target="../embeddings/oleObject2.bin"/><Relationship Id="rId10" Type="http://schemas.openxmlformats.org/officeDocument/2006/relationships/image" Target="../media/image9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emf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64" y="934773"/>
            <a:ext cx="10287000" cy="1518885"/>
          </a:xfrm>
        </p:spPr>
        <p:txBody>
          <a:bodyPr/>
          <a:lstStyle/>
          <a:p>
            <a:pPr>
              <a:lnSpc>
                <a:spcPts val="6000"/>
              </a:lnSpc>
              <a:spcBef>
                <a:spcPts val="2400"/>
              </a:spcBef>
              <a:spcAft>
                <a:spcPts val="1200"/>
              </a:spcAft>
            </a:pPr>
            <a:r>
              <a:rPr lang="en-US" sz="4000" cap="all" dirty="0"/>
              <a:t>Strengthening Safeguards laboratories </a:t>
            </a:r>
            <a:r>
              <a:rPr lang="en-US" sz="4000" dirty="0"/>
              <a:t>– A </a:t>
            </a:r>
            <a:r>
              <a:rPr lang="en-US" sz="4000" cap="all" dirty="0"/>
              <a:t>benefit </a:t>
            </a:r>
            <a:br>
              <a:rPr lang="en-US" sz="4000" cap="all" dirty="0"/>
            </a:br>
            <a:r>
              <a:rPr lang="en-US" sz="4000" cap="all" dirty="0"/>
              <a:t>to the </a:t>
            </a:r>
            <a:r>
              <a:rPr lang="en-US" sz="4000" dirty="0"/>
              <a:t>IAEA SAFEGUARDS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000" dirty="0" smtClean="0"/>
              <a:t>Joint </a:t>
            </a:r>
            <a:r>
              <a:rPr lang="en-US" sz="2000" dirty="0"/>
              <a:t>Research </a:t>
            </a:r>
            <a:r>
              <a:rPr lang="en-US" sz="2000" dirty="0" smtClean="0"/>
              <a:t>Centre, Directorate G.II.6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5426530"/>
            <a:ext cx="10287000" cy="451323"/>
          </a:xfrm>
        </p:spPr>
        <p:txBody>
          <a:bodyPr/>
          <a:lstStyle/>
          <a:p>
            <a:r>
              <a:rPr lang="en-US" dirty="0" smtClean="0"/>
              <a:t>IAEA- Symposium 5.-8.11.2018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0" y="3366686"/>
            <a:ext cx="10287000" cy="1350458"/>
          </a:xfrm>
        </p:spPr>
        <p:txBody>
          <a:bodyPr/>
          <a:lstStyle/>
          <a:p>
            <a:r>
              <a:rPr lang="en-US" dirty="0"/>
              <a:t>E. ZULEGER</a:t>
            </a:r>
          </a:p>
          <a:p>
            <a:r>
              <a:rPr lang="en-US" dirty="0" smtClean="0"/>
              <a:t>K</a:t>
            </a:r>
            <a:r>
              <a:rPr lang="en-US" dirty="0"/>
              <a:t>. LÜTZENKIRCHEN, K. CASTELEYN, L. DUINSLAEGER, S. MIALLE, </a:t>
            </a:r>
            <a:endParaRPr lang="en-US" dirty="0" smtClean="0"/>
          </a:p>
          <a:p>
            <a:pPr marL="342900" indent="-342900">
              <a:buAutoNum type="alphaUcPeriod"/>
            </a:pPr>
            <a:r>
              <a:rPr lang="en-US" dirty="0" smtClean="0"/>
              <a:t>SANCHEZ-HERNANDEZ</a:t>
            </a:r>
            <a:r>
              <a:rPr lang="en-US" dirty="0"/>
              <a:t>, </a:t>
            </a:r>
            <a:r>
              <a:rPr lang="en-US" dirty="0" smtClean="0"/>
              <a:t>R</a:t>
            </a:r>
            <a:r>
              <a:rPr lang="en-US" dirty="0"/>
              <a:t>. BUDA, S. MOREL, H. SCHORLÉ, M. TOMA, </a:t>
            </a:r>
          </a:p>
          <a:p>
            <a:r>
              <a:rPr lang="en-US" dirty="0" smtClean="0"/>
              <a:t>G</a:t>
            </a:r>
            <a:r>
              <a:rPr lang="en-US" dirty="0"/>
              <a:t>. TOMA, J. ZSIGRAI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899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 smtClean="0"/>
              <a:t>Safeguards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37286767"/>
              </p:ext>
            </p:extLst>
          </p:nvPr>
        </p:nvGraphicFramePr>
        <p:xfrm>
          <a:off x="792956" y="1712686"/>
          <a:ext cx="9194006" cy="4002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494" y="2032000"/>
            <a:ext cx="1991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FF0000"/>
                </a:solidFill>
              </a:rPr>
              <a:t>Mandate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9540" y="2017486"/>
            <a:ext cx="1814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chemeClr val="accent1"/>
                </a:solidFill>
              </a:rPr>
              <a:t>Tool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39311" y="2032000"/>
            <a:ext cx="1814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err="1" smtClean="0">
                <a:solidFill>
                  <a:schemeClr val="accent6"/>
                </a:solidFill>
              </a:rPr>
              <a:t>Aim</a:t>
            </a:r>
            <a:endParaRPr lang="en-GB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835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/>
          <p:cNvSpPr/>
          <p:nvPr/>
        </p:nvSpPr>
        <p:spPr>
          <a:xfrm>
            <a:off x="2826598" y="-1439058"/>
            <a:ext cx="4368800" cy="1224297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6" name="Group 45"/>
          <p:cNvGrpSpPr/>
          <p:nvPr/>
        </p:nvGrpSpPr>
        <p:grpSpPr>
          <a:xfrm>
            <a:off x="3002369" y="4980837"/>
            <a:ext cx="4339770" cy="1579032"/>
            <a:chOff x="2916150" y="4603731"/>
            <a:chExt cx="4339770" cy="1579032"/>
          </a:xfrm>
        </p:grpSpPr>
        <p:sp>
          <p:nvSpPr>
            <p:cNvPr id="38" name="Down Arrow 37"/>
            <p:cNvSpPr/>
            <p:nvPr/>
          </p:nvSpPr>
          <p:spPr>
            <a:xfrm>
              <a:off x="4723799" y="4603731"/>
              <a:ext cx="846666" cy="437249"/>
            </a:xfrm>
            <a:prstGeom prst="down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4" name="Group 43"/>
            <p:cNvGrpSpPr/>
            <p:nvPr/>
          </p:nvGrpSpPr>
          <p:grpSpPr>
            <a:xfrm>
              <a:off x="2916150" y="4980866"/>
              <a:ext cx="4339770" cy="1201897"/>
              <a:chOff x="2916150" y="4980866"/>
              <a:chExt cx="4339770" cy="1201897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2916150" y="4980866"/>
                <a:ext cx="4339770" cy="1201897"/>
              </a:xfrm>
              <a:prstGeom prst="ellipse">
                <a:avLst/>
              </a:prstGeom>
              <a:solidFill>
                <a:srgbClr val="FFC0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2963794" y="5164785"/>
                <a:ext cx="4244482" cy="818841"/>
              </a:xfrm>
              <a:custGeom>
                <a:avLst/>
                <a:gdLst>
                  <a:gd name="connsiteX0" fmla="*/ 0 w 4244482"/>
                  <a:gd name="connsiteY0" fmla="*/ 0 h 1014760"/>
                  <a:gd name="connsiteX1" fmla="*/ 4244482 w 4244482"/>
                  <a:gd name="connsiteY1" fmla="*/ 0 h 1014760"/>
                  <a:gd name="connsiteX2" fmla="*/ 4244482 w 4244482"/>
                  <a:gd name="connsiteY2" fmla="*/ 1014760 h 1014760"/>
                  <a:gd name="connsiteX3" fmla="*/ 0 w 4244482"/>
                  <a:gd name="connsiteY3" fmla="*/ 1014760 h 1014760"/>
                  <a:gd name="connsiteX4" fmla="*/ 0 w 4244482"/>
                  <a:gd name="connsiteY4" fmla="*/ 0 h 1014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44482" h="1014760">
                    <a:moveTo>
                      <a:pt x="0" y="0"/>
                    </a:moveTo>
                    <a:lnTo>
                      <a:pt x="4244482" y="0"/>
                    </a:lnTo>
                    <a:lnTo>
                      <a:pt x="4244482" y="1014760"/>
                    </a:lnTo>
                    <a:lnTo>
                      <a:pt x="0" y="101476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7800" tIns="177800" rIns="177800" bIns="177800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500" kern="1200" dirty="0" err="1" smtClean="0">
                    <a:solidFill>
                      <a:schemeClr val="tx1"/>
                    </a:solidFill>
                  </a:rPr>
                  <a:t>Provide</a:t>
                </a:r>
                <a:r>
                  <a:rPr lang="de-DE" sz="2500" kern="120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sz="2500" kern="1200" dirty="0" err="1" smtClean="0">
                    <a:solidFill>
                      <a:schemeClr val="tx1"/>
                    </a:solidFill>
                  </a:rPr>
                  <a:t>credible</a:t>
                </a:r>
                <a:r>
                  <a:rPr lang="de-DE" sz="2500" kern="120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sz="2500" kern="1200" dirty="0" err="1" smtClean="0">
                    <a:solidFill>
                      <a:schemeClr val="tx1"/>
                    </a:solidFill>
                  </a:rPr>
                  <a:t>verification</a:t>
                </a:r>
                <a:r>
                  <a:rPr lang="de-DE" sz="2500" kern="120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sz="2500" kern="1200" dirty="0" err="1" smtClean="0">
                    <a:solidFill>
                      <a:schemeClr val="tx1"/>
                    </a:solidFill>
                  </a:rPr>
                  <a:t>measurements</a:t>
                </a:r>
                <a:r>
                  <a:rPr lang="de-DE" sz="2500" kern="1200" dirty="0" smtClean="0">
                    <a:solidFill>
                      <a:schemeClr val="tx1"/>
                    </a:solidFill>
                  </a:rPr>
                  <a:t> in </a:t>
                </a:r>
                <a:r>
                  <a:rPr lang="de-DE" sz="2500" kern="1200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de-DE" sz="2500" kern="120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sz="2500" kern="1200" dirty="0" err="1" smtClean="0">
                    <a:solidFill>
                      <a:schemeClr val="tx1"/>
                    </a:solidFill>
                  </a:rPr>
                  <a:t>future</a:t>
                </a:r>
                <a:endParaRPr lang="en-GB" sz="2500" kern="1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0" name="Freeform 39"/>
          <p:cNvSpPr/>
          <p:nvPr/>
        </p:nvSpPr>
        <p:spPr>
          <a:xfrm>
            <a:off x="3643711" y="3155611"/>
            <a:ext cx="1774698" cy="1104757"/>
          </a:xfrm>
          <a:custGeom>
            <a:avLst/>
            <a:gdLst>
              <a:gd name="connsiteX0" fmla="*/ 0 w 1774698"/>
              <a:gd name="connsiteY0" fmla="*/ 684543 h 1369085"/>
              <a:gd name="connsiteX1" fmla="*/ 887349 w 1774698"/>
              <a:gd name="connsiteY1" fmla="*/ 0 h 1369085"/>
              <a:gd name="connsiteX2" fmla="*/ 1774698 w 1774698"/>
              <a:gd name="connsiteY2" fmla="*/ 684543 h 1369085"/>
              <a:gd name="connsiteX3" fmla="*/ 887349 w 1774698"/>
              <a:gd name="connsiteY3" fmla="*/ 1369086 h 1369085"/>
              <a:gd name="connsiteX4" fmla="*/ 0 w 1774698"/>
              <a:gd name="connsiteY4" fmla="*/ 684543 h 136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4698" h="1369085">
                <a:moveTo>
                  <a:pt x="0" y="684543"/>
                </a:moveTo>
                <a:cubicBezTo>
                  <a:pt x="0" y="306480"/>
                  <a:pt x="397280" y="0"/>
                  <a:pt x="887349" y="0"/>
                </a:cubicBezTo>
                <a:cubicBezTo>
                  <a:pt x="1377418" y="0"/>
                  <a:pt x="1774698" y="306480"/>
                  <a:pt x="1774698" y="684543"/>
                </a:cubicBezTo>
                <a:cubicBezTo>
                  <a:pt x="1774698" y="1062606"/>
                  <a:pt x="1377418" y="1369086"/>
                  <a:pt x="887349" y="1369086"/>
                </a:cubicBezTo>
                <a:cubicBezTo>
                  <a:pt x="397280" y="1369086"/>
                  <a:pt x="0" y="1062606"/>
                  <a:pt x="0" y="684543"/>
                </a:cubicBez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0379" tIns="230978" rIns="290379" bIns="23097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kern="1200" dirty="0" err="1" smtClean="0"/>
              <a:t>Method</a:t>
            </a:r>
            <a:r>
              <a:rPr lang="de-DE" sz="2400" kern="1200" dirty="0" smtClean="0"/>
              <a:t> </a:t>
            </a:r>
            <a:r>
              <a:rPr lang="de-DE" sz="2400" kern="1200" dirty="0" err="1" smtClean="0"/>
              <a:t>develop-ments</a:t>
            </a:r>
            <a:endParaRPr lang="en-GB" sz="2400" kern="1200" dirty="0"/>
          </a:p>
        </p:txBody>
      </p:sp>
      <p:sp>
        <p:nvSpPr>
          <p:cNvPr id="41" name="Freeform 40"/>
          <p:cNvSpPr/>
          <p:nvPr/>
        </p:nvSpPr>
        <p:spPr>
          <a:xfrm>
            <a:off x="3116194" y="1707794"/>
            <a:ext cx="2235286" cy="1357757"/>
          </a:xfrm>
          <a:custGeom>
            <a:avLst/>
            <a:gdLst>
              <a:gd name="connsiteX0" fmla="*/ 0 w 2302215"/>
              <a:gd name="connsiteY0" fmla="*/ 841309 h 1682618"/>
              <a:gd name="connsiteX1" fmla="*/ 1151108 w 2302215"/>
              <a:gd name="connsiteY1" fmla="*/ 0 h 1682618"/>
              <a:gd name="connsiteX2" fmla="*/ 2302216 w 2302215"/>
              <a:gd name="connsiteY2" fmla="*/ 841309 h 1682618"/>
              <a:gd name="connsiteX3" fmla="*/ 1151108 w 2302215"/>
              <a:gd name="connsiteY3" fmla="*/ 1682618 h 1682618"/>
              <a:gd name="connsiteX4" fmla="*/ 0 w 2302215"/>
              <a:gd name="connsiteY4" fmla="*/ 841309 h 168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2215" h="1682618">
                <a:moveTo>
                  <a:pt x="0" y="841309"/>
                </a:moveTo>
                <a:cubicBezTo>
                  <a:pt x="0" y="376667"/>
                  <a:pt x="515369" y="0"/>
                  <a:pt x="1151108" y="0"/>
                </a:cubicBezTo>
                <a:cubicBezTo>
                  <a:pt x="1786847" y="0"/>
                  <a:pt x="2302216" y="376667"/>
                  <a:pt x="2302216" y="841309"/>
                </a:cubicBezTo>
                <a:cubicBezTo>
                  <a:pt x="2302216" y="1305951"/>
                  <a:pt x="1786847" y="1682618"/>
                  <a:pt x="1151108" y="1682618"/>
                </a:cubicBezTo>
                <a:cubicBezTo>
                  <a:pt x="515369" y="1682618"/>
                  <a:pt x="0" y="1305951"/>
                  <a:pt x="0" y="841309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7632" tIns="276894" rIns="367632" bIns="27689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kern="1200" dirty="0" smtClean="0"/>
              <a:t>Inter- </a:t>
            </a:r>
            <a:r>
              <a:rPr lang="de-DE" sz="2400" kern="1200" dirty="0" err="1" smtClean="0"/>
              <a:t>laboratory</a:t>
            </a:r>
            <a:r>
              <a:rPr lang="de-DE" sz="2400" kern="1200" dirty="0" smtClean="0"/>
              <a:t> </a:t>
            </a:r>
            <a:r>
              <a:rPr lang="de-DE" sz="2400" kern="1200" dirty="0" err="1" smtClean="0"/>
              <a:t>comparison</a:t>
            </a:r>
            <a:r>
              <a:rPr lang="de-DE" sz="2400" kern="1200" dirty="0" smtClean="0"/>
              <a:t> (ILC)</a:t>
            </a:r>
            <a:endParaRPr lang="en-GB" sz="2400" kern="1200" dirty="0"/>
          </a:p>
        </p:txBody>
      </p:sp>
      <p:sp>
        <p:nvSpPr>
          <p:cNvPr id="42" name="Freeform 41"/>
          <p:cNvSpPr/>
          <p:nvPr/>
        </p:nvSpPr>
        <p:spPr>
          <a:xfrm>
            <a:off x="5351479" y="1712472"/>
            <a:ext cx="1990659" cy="1201243"/>
          </a:xfrm>
          <a:custGeom>
            <a:avLst/>
            <a:gdLst>
              <a:gd name="connsiteX0" fmla="*/ 0 w 1843918"/>
              <a:gd name="connsiteY0" fmla="*/ 692269 h 1384538"/>
              <a:gd name="connsiteX1" fmla="*/ 921959 w 1843918"/>
              <a:gd name="connsiteY1" fmla="*/ 0 h 1384538"/>
              <a:gd name="connsiteX2" fmla="*/ 1843918 w 1843918"/>
              <a:gd name="connsiteY2" fmla="*/ 692269 h 1384538"/>
              <a:gd name="connsiteX3" fmla="*/ 921959 w 1843918"/>
              <a:gd name="connsiteY3" fmla="*/ 1384538 h 1384538"/>
              <a:gd name="connsiteX4" fmla="*/ 0 w 1843918"/>
              <a:gd name="connsiteY4" fmla="*/ 692269 h 138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3918" h="1384538">
                <a:moveTo>
                  <a:pt x="0" y="692269"/>
                </a:moveTo>
                <a:cubicBezTo>
                  <a:pt x="0" y="309939"/>
                  <a:pt x="412775" y="0"/>
                  <a:pt x="921959" y="0"/>
                </a:cubicBezTo>
                <a:cubicBezTo>
                  <a:pt x="1431143" y="0"/>
                  <a:pt x="1843918" y="309939"/>
                  <a:pt x="1843918" y="692269"/>
                </a:cubicBezTo>
                <a:cubicBezTo>
                  <a:pt x="1843918" y="1074599"/>
                  <a:pt x="1431143" y="1384538"/>
                  <a:pt x="921959" y="1384538"/>
                </a:cubicBezTo>
                <a:cubicBezTo>
                  <a:pt x="412775" y="1384538"/>
                  <a:pt x="0" y="1074599"/>
                  <a:pt x="0" y="692269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0516" tIns="233241" rIns="300516" bIns="23324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kern="1200" dirty="0" smtClean="0"/>
              <a:t>Reference Material (CRM)</a:t>
            </a:r>
            <a:endParaRPr lang="en-GB" sz="2400" kern="1200" dirty="0"/>
          </a:p>
        </p:txBody>
      </p:sp>
      <p:sp>
        <p:nvSpPr>
          <p:cNvPr id="43" name="Shape 42"/>
          <p:cNvSpPr/>
          <p:nvPr/>
        </p:nvSpPr>
        <p:spPr>
          <a:xfrm>
            <a:off x="2309911" y="1543958"/>
            <a:ext cx="5724686" cy="3424268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/>
          <p:cNvGrpSpPr/>
          <p:nvPr/>
        </p:nvGrpSpPr>
        <p:grpSpPr>
          <a:xfrm>
            <a:off x="5172254" y="3171262"/>
            <a:ext cx="1345581" cy="1322971"/>
            <a:chOff x="3119465" y="2132388"/>
            <a:chExt cx="1254900" cy="1369085"/>
          </a:xfrm>
        </p:grpSpPr>
        <p:sp>
          <p:nvSpPr>
            <p:cNvPr id="11" name="Oval 10"/>
            <p:cNvSpPr/>
            <p:nvPr/>
          </p:nvSpPr>
          <p:spPr>
            <a:xfrm>
              <a:off x="3119465" y="2132388"/>
              <a:ext cx="1254900" cy="136908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119465" y="2332886"/>
              <a:ext cx="1254900" cy="9680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kern="1200" dirty="0" smtClean="0"/>
                <a:t>Technical Support</a:t>
              </a:r>
              <a:endParaRPr lang="en-GB" sz="2400" kern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586005" y="490425"/>
            <a:ext cx="2536958" cy="1666562"/>
            <a:chOff x="7567373" y="234212"/>
            <a:chExt cx="2536958" cy="1666562"/>
          </a:xfrm>
        </p:grpSpPr>
        <p:sp>
          <p:nvSpPr>
            <p:cNvPr id="4" name="Right Arrow 3"/>
            <p:cNvSpPr/>
            <p:nvPr/>
          </p:nvSpPr>
          <p:spPr>
            <a:xfrm rot="9731819">
              <a:off x="7567373" y="1247631"/>
              <a:ext cx="865679" cy="653143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3496080"/>
                </p:ext>
              </p:extLst>
            </p:nvPr>
          </p:nvGraphicFramePr>
          <p:xfrm>
            <a:off x="9351638" y="1217318"/>
            <a:ext cx="586506" cy="5330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" name="Photo Editor Photo" r:id="rId4" imgW="5172797" imgH="4342857" progId="MSPhotoEd.3">
                    <p:embed/>
                  </p:oleObj>
                </mc:Choice>
                <mc:Fallback>
                  <p:oleObj name="Photo Editor Photo" r:id="rId4" imgW="5172797" imgH="4342857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51638" y="1217318"/>
                          <a:ext cx="586506" cy="5330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2" name="Picture 18" descr="NBL Program Office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5030" y="734826"/>
              <a:ext cx="1599301" cy="421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0" descr="Commissariat à l&amp;#39;énergie atomique et aux énergies alternative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9584" y="1193830"/>
              <a:ext cx="695809" cy="450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41" descr="EC-logo_JRC_horizonatal_EN-01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5030" y="234212"/>
              <a:ext cx="1157080" cy="428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Group 33"/>
          <p:cNvGrpSpPr/>
          <p:nvPr/>
        </p:nvGrpSpPr>
        <p:grpSpPr>
          <a:xfrm>
            <a:off x="338535" y="2530884"/>
            <a:ext cx="3381654" cy="1680795"/>
            <a:chOff x="333579" y="2561069"/>
            <a:chExt cx="3381654" cy="1680795"/>
          </a:xfrm>
        </p:grpSpPr>
        <p:sp>
          <p:nvSpPr>
            <p:cNvPr id="14" name="Right Arrow 13"/>
            <p:cNvSpPr/>
            <p:nvPr/>
          </p:nvSpPr>
          <p:spPr>
            <a:xfrm rot="20099396">
              <a:off x="2857075" y="3588721"/>
              <a:ext cx="858158" cy="653143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33579" y="2561069"/>
              <a:ext cx="2582571" cy="1630252"/>
              <a:chOff x="333579" y="2561069"/>
              <a:chExt cx="2582571" cy="1630252"/>
            </a:xfrm>
          </p:grpSpPr>
          <p:pic>
            <p:nvPicPr>
              <p:cNvPr id="17" name="Picture 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579" y="2561069"/>
                <a:ext cx="2582571" cy="12317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436336" y="3729656"/>
                <a:ext cx="2377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200" dirty="0" smtClean="0"/>
                  <a:t>Large </a:t>
                </a:r>
                <a:r>
                  <a:rPr lang="de-DE" sz="1200" dirty="0" err="1" smtClean="0"/>
                  <a:t>size</a:t>
                </a:r>
                <a:r>
                  <a:rPr lang="de-DE" sz="1200" dirty="0" smtClean="0"/>
                  <a:t> </a:t>
                </a:r>
                <a:r>
                  <a:rPr lang="de-DE" sz="1200" dirty="0" err="1" smtClean="0"/>
                  <a:t>dried</a:t>
                </a:r>
                <a:r>
                  <a:rPr lang="de-DE" sz="1200" dirty="0" smtClean="0"/>
                  <a:t> </a:t>
                </a:r>
                <a:r>
                  <a:rPr lang="de-DE" sz="1200" dirty="0" err="1" smtClean="0"/>
                  <a:t>spike</a:t>
                </a:r>
                <a:r>
                  <a:rPr lang="de-DE" sz="1200" dirty="0" smtClean="0"/>
                  <a:t> (LSD) = </a:t>
                </a:r>
                <a:r>
                  <a:rPr lang="de-DE" sz="1200" dirty="0" err="1" smtClean="0"/>
                  <a:t>improvement</a:t>
                </a:r>
                <a:r>
                  <a:rPr lang="de-DE" sz="1200" dirty="0" smtClean="0"/>
                  <a:t> </a:t>
                </a:r>
                <a:r>
                  <a:rPr lang="de-DE" sz="1200" dirty="0" err="1" smtClean="0"/>
                  <a:t>of</a:t>
                </a:r>
                <a:r>
                  <a:rPr lang="de-DE" sz="1200" dirty="0" smtClean="0"/>
                  <a:t> </a:t>
                </a:r>
                <a:r>
                  <a:rPr lang="de-DE" sz="1200" dirty="0" err="1" smtClean="0"/>
                  <a:t>important</a:t>
                </a:r>
                <a:r>
                  <a:rPr lang="de-DE" sz="1200" dirty="0" smtClean="0"/>
                  <a:t> CRM</a:t>
                </a:r>
                <a:endParaRPr lang="en-GB" sz="1200" dirty="0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304228" y="4281342"/>
            <a:ext cx="2377056" cy="1726115"/>
            <a:chOff x="299272" y="4423351"/>
            <a:chExt cx="2377056" cy="1726115"/>
          </a:xfrm>
        </p:grpSpPr>
        <p:pic>
          <p:nvPicPr>
            <p:cNvPr id="15" name="Picture 25" descr="U:\General\Zuleger Evelyn\Zuleger restricted\EZ\Pictures\Pictures laser + ASU\ASUinGB_frontleft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336" y="4423351"/>
              <a:ext cx="2102928" cy="126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299272" y="5687801"/>
              <a:ext cx="2377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/>
                <a:t>Sample </a:t>
              </a:r>
              <a:r>
                <a:rPr lang="de-DE" sz="1200" dirty="0" err="1" smtClean="0"/>
                <a:t>preparation</a:t>
              </a:r>
              <a:r>
                <a:rPr lang="de-DE" sz="1200" dirty="0" smtClean="0"/>
                <a:t> </a:t>
              </a:r>
              <a:r>
                <a:rPr lang="de-DE" sz="1200" dirty="0" err="1" smtClean="0"/>
                <a:t>for</a:t>
              </a:r>
              <a:r>
                <a:rPr lang="de-DE" sz="1200" dirty="0" smtClean="0"/>
                <a:t> </a:t>
              </a:r>
              <a:r>
                <a:rPr lang="de-DE" sz="1200" dirty="0" err="1" smtClean="0"/>
                <a:t>mass</a:t>
              </a:r>
              <a:r>
                <a:rPr lang="de-DE" sz="1200" dirty="0" smtClean="0"/>
                <a:t> </a:t>
              </a:r>
              <a:r>
                <a:rPr lang="de-DE" sz="1200" dirty="0" err="1" smtClean="0"/>
                <a:t>spectrometry</a:t>
              </a:r>
              <a:r>
                <a:rPr lang="de-DE" sz="1200" dirty="0" smtClean="0"/>
                <a:t> ASU</a:t>
              </a:r>
              <a:endParaRPr lang="en-GB" sz="12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17835" y="3092407"/>
            <a:ext cx="3572313" cy="2858904"/>
            <a:chOff x="6532018" y="3176967"/>
            <a:chExt cx="3572313" cy="2858904"/>
          </a:xfrm>
        </p:grpSpPr>
        <p:sp>
          <p:nvSpPr>
            <p:cNvPr id="13" name="Right Arrow 12"/>
            <p:cNvSpPr/>
            <p:nvPr/>
          </p:nvSpPr>
          <p:spPr>
            <a:xfrm rot="12307887">
              <a:off x="6532018" y="3607156"/>
              <a:ext cx="858158" cy="653143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663368" y="3176967"/>
              <a:ext cx="2440963" cy="2858904"/>
              <a:chOff x="7663368" y="3176967"/>
              <a:chExt cx="2440963" cy="2858904"/>
            </a:xfrm>
          </p:grpSpPr>
          <p:pic>
            <p:nvPicPr>
              <p:cNvPr id="16" name="Picture 10" descr="IMG_1926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3368" y="3176967"/>
                <a:ext cx="2427544" cy="1491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6" name="Group 11"/>
              <p:cNvGrpSpPr>
                <a:grpSpLocks/>
              </p:cNvGrpSpPr>
              <p:nvPr/>
            </p:nvGrpSpPr>
            <p:grpSpPr bwMode="auto">
              <a:xfrm>
                <a:off x="7663368" y="4668604"/>
                <a:ext cx="2440963" cy="913211"/>
                <a:chOff x="0" y="0"/>
                <a:chExt cx="5528684" cy="2003223"/>
              </a:xfrm>
            </p:grpSpPr>
            <p:pic>
              <p:nvPicPr>
                <p:cNvPr id="27" name="Picture 12" descr="U:\COMPUCEA\UF6\Joint_UF6_Validation_ITU_IAEA_SEIB_Nov2016\for pres\PB020509-1.jpg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90950" y="0"/>
                  <a:ext cx="1828800" cy="20032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13" descr="U:\COMPUCEA\UF6\Joint_UF6_Validation_ITU_IAEA_SEIB_Nov2016\for pres\PB010348-1.jpg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25461" y="5286"/>
                  <a:ext cx="2003223" cy="19979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14" descr="U:\COMPUCEA\UF6\Joint_UF6_Validation_ITU_IAEA_SEIB_Nov2016\for pres\PA310193-1.jpg"/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527523" cy="20032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2" name="TextBox 31"/>
              <p:cNvSpPr txBox="1"/>
              <p:nvPr/>
            </p:nvSpPr>
            <p:spPr>
              <a:xfrm>
                <a:off x="7715745" y="5574206"/>
                <a:ext cx="2377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200" dirty="0" smtClean="0"/>
                  <a:t>U </a:t>
                </a:r>
                <a:r>
                  <a:rPr lang="de-DE" sz="1200" dirty="0" err="1" smtClean="0"/>
                  <a:t>concentration</a:t>
                </a:r>
                <a:r>
                  <a:rPr lang="de-DE" sz="1200" dirty="0" smtClean="0"/>
                  <a:t> </a:t>
                </a:r>
                <a:r>
                  <a:rPr lang="de-DE" sz="1200" dirty="0" err="1" smtClean="0"/>
                  <a:t>and</a:t>
                </a:r>
                <a:r>
                  <a:rPr lang="de-DE" sz="1200" dirty="0" smtClean="0"/>
                  <a:t> </a:t>
                </a:r>
                <a:r>
                  <a:rPr lang="de-DE" sz="1200" dirty="0" err="1" smtClean="0"/>
                  <a:t>enrichment</a:t>
                </a:r>
                <a:r>
                  <a:rPr lang="de-DE" sz="1200" dirty="0" smtClean="0"/>
                  <a:t> </a:t>
                </a:r>
                <a:r>
                  <a:rPr lang="de-DE" sz="1200" dirty="0" err="1" smtClean="0"/>
                  <a:t>by</a:t>
                </a:r>
                <a:r>
                  <a:rPr lang="de-DE" sz="1200" dirty="0" smtClean="0"/>
                  <a:t>  COMPUCEA</a:t>
                </a:r>
                <a:endParaRPr lang="en-GB" sz="1200" dirty="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38041" y="446664"/>
            <a:ext cx="2383065" cy="1516115"/>
            <a:chOff x="338535" y="196357"/>
            <a:chExt cx="2383065" cy="1516115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9037720"/>
                </p:ext>
              </p:extLst>
            </p:nvPr>
          </p:nvGraphicFramePr>
          <p:xfrm>
            <a:off x="1185143" y="1179463"/>
            <a:ext cx="586506" cy="5330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" name="Photo Editor Photo" r:id="rId15" imgW="5172797" imgH="4342857" progId="MSPhotoEd.3">
                    <p:embed/>
                  </p:oleObj>
                </mc:Choice>
                <mc:Fallback>
                  <p:oleObj name="Photo Editor Photo" r:id="rId15" imgW="5172797" imgH="4342857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5143" y="1179463"/>
                          <a:ext cx="586506" cy="5330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" name="Picture 18" descr="NBL Program Office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535" y="696971"/>
              <a:ext cx="1599301" cy="421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0" descr="Commissariat à l&amp;#39;énergie atomique et aux énergies alternative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89" y="1155975"/>
              <a:ext cx="695809" cy="450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1" descr="EC-logo_JRC_horizonatal_EN-01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535" y="196357"/>
              <a:ext cx="1351602" cy="500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ight Arrow 8"/>
            <p:cNvSpPr/>
            <p:nvPr/>
          </p:nvSpPr>
          <p:spPr>
            <a:xfrm rot="1337108">
              <a:off x="1863442" y="997135"/>
              <a:ext cx="858158" cy="653143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243604" y="163361"/>
            <a:ext cx="4050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 smtClean="0"/>
              <a:t>Safeguards</a:t>
            </a:r>
            <a:r>
              <a:rPr lang="de-DE" sz="2800" dirty="0" smtClean="0"/>
              <a:t> Laboratories </a:t>
            </a:r>
          </a:p>
          <a:p>
            <a:pPr algn="ctr"/>
            <a:r>
              <a:rPr lang="de-DE" sz="2800" dirty="0" err="1" smtClean="0"/>
              <a:t>round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world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80979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8"/>
          <p:cNvSpPr txBox="1"/>
          <p:nvPr/>
        </p:nvSpPr>
        <p:spPr>
          <a:xfrm>
            <a:off x="2041327" y="3273441"/>
            <a:ext cx="7763470" cy="1107996"/>
          </a:xfrm>
          <a:prstGeom prst="rect">
            <a:avLst/>
          </a:prstGeom>
          <a:noFill/>
        </p:spPr>
        <p:txBody>
          <a:bodyPr wrap="square" lIns="91356" tIns="0" rIns="91356" bIns="0" rtlCol="0">
            <a:spAutoFit/>
          </a:bodyPr>
          <a:lstStyle/>
          <a:p>
            <a:r>
              <a:rPr lang="en-GB" sz="3600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 questions?</a:t>
            </a:r>
          </a:p>
          <a:p>
            <a:r>
              <a:rPr lang="en-GB" sz="1800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find me </a:t>
            </a:r>
            <a:endParaRPr lang="en-GB" sz="1800" dirty="0" smtClean="0">
              <a:solidFill>
                <a:srgbClr val="093B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dirty="0" smtClean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800" dirty="0" smtClean="0">
                <a:solidFill>
                  <a:srgbClr val="3B83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Evelyn.Zuleger@ec</a:t>
            </a:r>
            <a:r>
              <a:rPr lang="en-GB" dirty="0" smtClean="0">
                <a:solidFill>
                  <a:srgbClr val="3B83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.europa.eu</a:t>
            </a:r>
            <a:endParaRPr lang="en-GB" sz="1800" dirty="0">
              <a:solidFill>
                <a:srgbClr val="3B83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8" descr="Social-media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0220" y="1975095"/>
            <a:ext cx="507084" cy="6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6"/>
          <p:cNvSpPr txBox="1"/>
          <p:nvPr/>
        </p:nvSpPr>
        <p:spPr>
          <a:xfrm>
            <a:off x="2949266" y="4659084"/>
            <a:ext cx="7536596" cy="680918"/>
          </a:xfrm>
          <a:prstGeom prst="rect">
            <a:avLst/>
          </a:prstGeom>
          <a:noFill/>
        </p:spPr>
        <p:txBody>
          <a:bodyPr wrap="square" lIns="87974" tIns="43987" rIns="87974" bIns="43987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300" kern="0" dirty="0">
                <a:solidFill>
                  <a:srgbClr val="093B37"/>
                </a:solidFill>
                <a:latin typeface="Verdana"/>
                <a:cs typeface="Verdana"/>
              </a:rPr>
              <a:t>EU Science Hub: </a:t>
            </a:r>
            <a:r>
              <a:rPr lang="en-GB" sz="2300" b="1" kern="0" dirty="0" smtClean="0">
                <a:solidFill>
                  <a:srgbClr val="3B83C1"/>
                </a:solidFill>
                <a:latin typeface="Verdana"/>
                <a:cs typeface="Verdana"/>
              </a:rPr>
              <a:t>ec.europa.eu/</a:t>
            </a:r>
            <a:r>
              <a:rPr lang="en-GB" sz="2300" b="1" kern="0" dirty="0" err="1" smtClean="0">
                <a:solidFill>
                  <a:srgbClr val="3B83C1"/>
                </a:solidFill>
                <a:latin typeface="Verdana"/>
                <a:cs typeface="Verdana"/>
              </a:rPr>
              <a:t>jrc</a:t>
            </a:r>
            <a:endParaRPr lang="en-GB" sz="2300" b="1" kern="0" dirty="0">
              <a:solidFill>
                <a:srgbClr val="3B83C1"/>
              </a:solidFill>
              <a:latin typeface="Verdana"/>
              <a:cs typeface="Verdana"/>
            </a:endParaRPr>
          </a:p>
        </p:txBody>
      </p:sp>
      <p:pic>
        <p:nvPicPr>
          <p:cNvPr id="6" name="Picture 8" descr="Social-media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36457" y="4836228"/>
            <a:ext cx="507084" cy="6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701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RC-presentation_new-style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JRC-presentation_new-style-Template" id="{A3811EC4-3CF2-294F-BA10-98A1FEBF725B}" vid="{04E8B2B6-6122-9247-9072-895CAD7B6100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JRC-presentation_new-style_template.potx</Template>
  <TotalTime>1127</TotalTime>
  <Words>144</Words>
  <Application>Microsoft Office PowerPoint</Application>
  <PresentationFormat>35mm Slides</PresentationFormat>
  <Paragraphs>30</Paragraphs>
  <Slides>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JRC-presentation_new-style_template</vt:lpstr>
      <vt:lpstr>Photo Editor Photo</vt:lpstr>
      <vt:lpstr>PowerPoint Presentation</vt:lpstr>
      <vt:lpstr>Strengthening Safeguards laboratories – A benefit  to the IAEA SAFEGUARDS   Joint Research Centre, Directorate G.II.6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PRIMAVERA Joris (JRC-PETTEN)</dc:creator>
  <cp:lastModifiedBy>ZULEGER Evelyn (JRC-KARLSRUHE)</cp:lastModifiedBy>
  <cp:revision>81</cp:revision>
  <dcterms:created xsi:type="dcterms:W3CDTF">2017-04-24T08:06:23Z</dcterms:created>
  <dcterms:modified xsi:type="dcterms:W3CDTF">2018-10-31T07:30:29Z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LatestUserAccountName">
    <vt:lpwstr>morelsv</vt:lpwstr>
  </property>
  <property fmtid="{D5CDD505-2E9C-101B-9397-08002B2CF9AE}" pid="3" name="Offisync_UniqueId">
    <vt:lpwstr>127154</vt:lpwstr>
  </property>
  <property fmtid="{D5CDD505-2E9C-101B-9397-08002B2CF9AE}" pid="4" name="Offisync_ProviderInitializationData">
    <vt:lpwstr>https://connected.cnect.cec.eu.int</vt:lpwstr>
  </property>
  <property fmtid="{D5CDD505-2E9C-101B-9397-08002B2CF9AE}" pid="5" name="Offisync_UpdateToken">
    <vt:lpwstr>5</vt:lpwstr>
  </property>
  <property fmtid="{D5CDD505-2E9C-101B-9397-08002B2CF9AE}" pid="6" name="Offisync_ServerID">
    <vt:lpwstr>0d3b22a6-6203-4efc-8e8e-b5279256493b</vt:lpwstr>
  </property>
  <property fmtid="{D5CDD505-2E9C-101B-9397-08002B2CF9AE}" pid="7" name="Jive_VersionGuid">
    <vt:lpwstr>a7bd810c-5242-4587-bd64-c440d612a111</vt:lpwstr>
  </property>
</Properties>
</file>