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3" r:id="rId2"/>
    <p:sldId id="269" r:id="rId3"/>
    <p:sldId id="264" r:id="rId4"/>
    <p:sldId id="270" r:id="rId5"/>
    <p:sldId id="268" r:id="rId6"/>
    <p:sldId id="271" r:id="rId7"/>
    <p:sldId id="265" r:id="rId8"/>
    <p:sldId id="266" r:id="rId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6CF"/>
    <a:srgbClr val="0F5494"/>
    <a:srgbClr val="2D5EC1"/>
    <a:srgbClr val="FFD624"/>
    <a:srgbClr val="3E6FD2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84F33-152B-4294-ADDC-C6C201AD70F0}" type="doc">
      <dgm:prSet loTypeId="urn:microsoft.com/office/officeart/2005/8/layout/funnel1" loCatId="relationship" qsTypeId="urn:microsoft.com/office/officeart/2005/8/quickstyle/3d7" qsCatId="3D" csTypeId="urn:microsoft.com/office/officeart/2005/8/colors/accent0_2" csCatId="mainScheme" phldr="1"/>
      <dgm:spPr>
        <a:scene3d>
          <a:camera prst="perspectiveLeft" zoom="91000">
            <a:rot lat="0" lon="0" rev="0"/>
          </a:camera>
          <a:lightRig rig="threePt" dir="t">
            <a:rot lat="0" lon="0" rev="20640000"/>
          </a:lightRig>
        </a:scene3d>
      </dgm:spPr>
      <dgm:t>
        <a:bodyPr/>
        <a:lstStyle/>
        <a:p>
          <a:endParaRPr lang="en-US"/>
        </a:p>
      </dgm:t>
    </dgm:pt>
    <dgm:pt modelId="{C1D4FAB2-E086-469C-8D66-6F66AD22EE3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US" b="1" dirty="0" smtClean="0"/>
            <a:t>European Energy Union Strategy</a:t>
          </a:r>
          <a:endParaRPr lang="en-GB" dirty="0"/>
        </a:p>
      </dgm:t>
    </dgm:pt>
    <dgm:pt modelId="{33DEC070-92E9-47C8-BEB6-01CFBC57FE9D}" type="parTrans" cxnId="{491B1983-2CA7-431F-857E-E0C15D991B12}">
      <dgm:prSet/>
      <dgm:spPr/>
      <dgm:t>
        <a:bodyPr/>
        <a:lstStyle/>
        <a:p>
          <a:endParaRPr lang="en-US"/>
        </a:p>
      </dgm:t>
    </dgm:pt>
    <dgm:pt modelId="{CAFC32FA-279E-4034-A9B5-874EFC80B244}" type="sibTrans" cxnId="{491B1983-2CA7-431F-857E-E0C15D991B12}">
      <dgm:prSet/>
      <dgm:spPr/>
      <dgm:t>
        <a:bodyPr/>
        <a:lstStyle/>
        <a:p>
          <a:endParaRPr lang="en-US"/>
        </a:p>
      </dgm:t>
    </dgm:pt>
    <dgm:pt modelId="{A16AC27B-C03C-425A-B99D-4EE33E62A251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en-GB" b="1" dirty="0" smtClean="0"/>
            <a:t>European Energy Security Strategy</a:t>
          </a:r>
          <a:endParaRPr lang="en-GB" dirty="0"/>
        </a:p>
      </dgm:t>
    </dgm:pt>
    <dgm:pt modelId="{3A272110-1906-4340-8C3A-4C9651373CAD}" type="parTrans" cxnId="{2D4DD65C-62FB-4666-93E4-9F29C27C6DC4}">
      <dgm:prSet/>
      <dgm:spPr/>
      <dgm:t>
        <a:bodyPr/>
        <a:lstStyle/>
        <a:p>
          <a:endParaRPr lang="en-US"/>
        </a:p>
      </dgm:t>
    </dgm:pt>
    <dgm:pt modelId="{51AD4C69-3E2C-44B2-9E0C-956B6778F6F9}" type="sibTrans" cxnId="{2D4DD65C-62FB-4666-93E4-9F29C27C6DC4}">
      <dgm:prSet/>
      <dgm:spPr/>
      <dgm:t>
        <a:bodyPr/>
        <a:lstStyle/>
        <a:p>
          <a:endParaRPr lang="en-US"/>
        </a:p>
      </dgm:t>
    </dgm:pt>
    <dgm:pt modelId="{972A1E6E-77D0-4014-BD58-0AF5746391C4}">
      <dgm:prSet custT="1"/>
      <dgm:spPr>
        <a:solidFill>
          <a:schemeClr val="accent1"/>
        </a:solidFill>
      </dgm:spPr>
      <dgm:t>
        <a:bodyPr/>
        <a:lstStyle/>
        <a:p>
          <a:pPr rtl="0"/>
          <a:r>
            <a:rPr lang="en-US" sz="2000" b="1" dirty="0" smtClean="0">
              <a:latin typeface="EC Square Sans Pro Light" panose="020B0506000000020004" pitchFamily="34" charset="0"/>
            </a:rPr>
            <a:t>Nuclear Illustrative </a:t>
          </a:r>
          <a:r>
            <a:rPr lang="en-US" sz="2000" b="1" dirty="0" err="1" smtClean="0">
              <a:latin typeface="EC Square Sans Pro Light" panose="020B0506000000020004" pitchFamily="34" charset="0"/>
            </a:rPr>
            <a:t>Programme</a:t>
          </a:r>
          <a:r>
            <a:rPr lang="en-US" sz="2000" b="1" dirty="0" smtClean="0">
              <a:latin typeface="EC Square Sans Pro Light" panose="020B0506000000020004" pitchFamily="34" charset="0"/>
            </a:rPr>
            <a:t> (PINC)</a:t>
          </a:r>
          <a:endParaRPr lang="en-GB" sz="2000" b="1" dirty="0">
            <a:latin typeface="EC Square Sans Pro Light" panose="020B0506000000020004" pitchFamily="34" charset="0"/>
          </a:endParaRPr>
        </a:p>
      </dgm:t>
    </dgm:pt>
    <dgm:pt modelId="{3C902A4B-17C8-4D4B-841E-E413E5F01C29}" type="parTrans" cxnId="{8BECA9CA-A574-4626-B086-D613D50BD1BD}">
      <dgm:prSet/>
      <dgm:spPr/>
      <dgm:t>
        <a:bodyPr/>
        <a:lstStyle/>
        <a:p>
          <a:endParaRPr lang="en-US"/>
        </a:p>
      </dgm:t>
    </dgm:pt>
    <dgm:pt modelId="{081507AB-DD72-4AE0-AA25-78E72006CD61}" type="sibTrans" cxnId="{8BECA9CA-A574-4626-B086-D613D50BD1BD}">
      <dgm:prSet/>
      <dgm:spPr/>
      <dgm:t>
        <a:bodyPr/>
        <a:lstStyle/>
        <a:p>
          <a:endParaRPr lang="en-US"/>
        </a:p>
      </dgm:t>
    </dgm:pt>
    <dgm:pt modelId="{0081BDE2-AFD6-4A9D-B83C-C37956B6E039}" type="pres">
      <dgm:prSet presAssocID="{96484F33-152B-4294-ADDC-C6C201AD70F0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03E534-A4B1-4102-9459-B3A143CC3F23}" type="pres">
      <dgm:prSet presAssocID="{96484F33-152B-4294-ADDC-C6C201AD70F0}" presName="ellipse" presStyleLbl="trBgShp" presStyleIdx="0" presStyleCnt="1"/>
      <dgm:spPr/>
      <dgm:t>
        <a:bodyPr/>
        <a:lstStyle/>
        <a:p>
          <a:endParaRPr lang="en-US"/>
        </a:p>
      </dgm:t>
    </dgm:pt>
    <dgm:pt modelId="{D1A48DBB-94A7-4AF5-B52D-4BA686FCFF48}" type="pres">
      <dgm:prSet presAssocID="{96484F33-152B-4294-ADDC-C6C201AD70F0}" presName="arrow1" presStyleLbl="fgShp" presStyleIdx="0" presStyleCnt="1"/>
      <dgm:spPr/>
      <dgm:t>
        <a:bodyPr/>
        <a:lstStyle/>
        <a:p>
          <a:endParaRPr lang="en-US"/>
        </a:p>
      </dgm:t>
    </dgm:pt>
    <dgm:pt modelId="{EB801EBB-2049-4948-8D3A-A253E60C9DC2}" type="pres">
      <dgm:prSet presAssocID="{96484F33-152B-4294-ADDC-C6C201AD70F0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C761F6-168B-4CBA-92FF-A5792DE00B88}" type="pres">
      <dgm:prSet presAssocID="{A16AC27B-C03C-425A-B99D-4EE33E62A251}" presName="item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AFEEFA-4728-4800-BDA4-13C96E50AED3}" type="pres">
      <dgm:prSet presAssocID="{972A1E6E-77D0-4014-BD58-0AF5746391C4}" presName="item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8358F5-065A-49FA-8349-8074C9712C5B}" type="pres">
      <dgm:prSet presAssocID="{96484F33-152B-4294-ADDC-C6C201AD70F0}" presName="funnel" presStyleLbl="trAlignAcc1" presStyleIdx="0" presStyleCnt="1"/>
      <dgm:spPr/>
      <dgm:t>
        <a:bodyPr/>
        <a:lstStyle/>
        <a:p>
          <a:endParaRPr lang="en-US"/>
        </a:p>
      </dgm:t>
    </dgm:pt>
  </dgm:ptLst>
  <dgm:cxnLst>
    <dgm:cxn modelId="{8BECA9CA-A574-4626-B086-D613D50BD1BD}" srcId="{96484F33-152B-4294-ADDC-C6C201AD70F0}" destId="{972A1E6E-77D0-4014-BD58-0AF5746391C4}" srcOrd="2" destOrd="0" parTransId="{3C902A4B-17C8-4D4B-841E-E413E5F01C29}" sibTransId="{081507AB-DD72-4AE0-AA25-78E72006CD61}"/>
    <dgm:cxn modelId="{3999AA5F-289F-4335-ADF1-1F2B20EE76F1}" type="presOf" srcId="{C1D4FAB2-E086-469C-8D66-6F66AD22EE3B}" destId="{F7AFEEFA-4728-4800-BDA4-13C96E50AED3}" srcOrd="0" destOrd="0" presId="urn:microsoft.com/office/officeart/2005/8/layout/funnel1"/>
    <dgm:cxn modelId="{55BBE4E4-5AD9-4428-9816-40CDD4D72BF5}" type="presOf" srcId="{A16AC27B-C03C-425A-B99D-4EE33E62A251}" destId="{5CC761F6-168B-4CBA-92FF-A5792DE00B88}" srcOrd="0" destOrd="0" presId="urn:microsoft.com/office/officeart/2005/8/layout/funnel1"/>
    <dgm:cxn modelId="{2D4DD65C-62FB-4666-93E4-9F29C27C6DC4}" srcId="{96484F33-152B-4294-ADDC-C6C201AD70F0}" destId="{A16AC27B-C03C-425A-B99D-4EE33E62A251}" srcOrd="1" destOrd="0" parTransId="{3A272110-1906-4340-8C3A-4C9651373CAD}" sibTransId="{51AD4C69-3E2C-44B2-9E0C-956B6778F6F9}"/>
    <dgm:cxn modelId="{1708D588-06E0-4D4A-A994-C84F2FAA7E49}" type="presOf" srcId="{972A1E6E-77D0-4014-BD58-0AF5746391C4}" destId="{EB801EBB-2049-4948-8D3A-A253E60C9DC2}" srcOrd="0" destOrd="0" presId="urn:microsoft.com/office/officeart/2005/8/layout/funnel1"/>
    <dgm:cxn modelId="{491B1983-2CA7-431F-857E-E0C15D991B12}" srcId="{96484F33-152B-4294-ADDC-C6C201AD70F0}" destId="{C1D4FAB2-E086-469C-8D66-6F66AD22EE3B}" srcOrd="0" destOrd="0" parTransId="{33DEC070-92E9-47C8-BEB6-01CFBC57FE9D}" sibTransId="{CAFC32FA-279E-4034-A9B5-874EFC80B244}"/>
    <dgm:cxn modelId="{3408A481-BF64-4F28-81EF-5FF5D3E8C1D4}" type="presOf" srcId="{96484F33-152B-4294-ADDC-C6C201AD70F0}" destId="{0081BDE2-AFD6-4A9D-B83C-C37956B6E039}" srcOrd="0" destOrd="0" presId="urn:microsoft.com/office/officeart/2005/8/layout/funnel1"/>
    <dgm:cxn modelId="{59E35386-FA50-4C67-A711-107EB357C06A}" type="presParOf" srcId="{0081BDE2-AFD6-4A9D-B83C-C37956B6E039}" destId="{1103E534-A4B1-4102-9459-B3A143CC3F23}" srcOrd="0" destOrd="0" presId="urn:microsoft.com/office/officeart/2005/8/layout/funnel1"/>
    <dgm:cxn modelId="{693DB547-223C-4711-8AB1-C9ED453A94B5}" type="presParOf" srcId="{0081BDE2-AFD6-4A9D-B83C-C37956B6E039}" destId="{D1A48DBB-94A7-4AF5-B52D-4BA686FCFF48}" srcOrd="1" destOrd="0" presId="urn:microsoft.com/office/officeart/2005/8/layout/funnel1"/>
    <dgm:cxn modelId="{38A7CC04-6E27-4A92-8385-06D6AF595B3A}" type="presParOf" srcId="{0081BDE2-AFD6-4A9D-B83C-C37956B6E039}" destId="{EB801EBB-2049-4948-8D3A-A253E60C9DC2}" srcOrd="2" destOrd="0" presId="urn:microsoft.com/office/officeart/2005/8/layout/funnel1"/>
    <dgm:cxn modelId="{0C6D83A7-CB76-4BBC-822D-5E61EF303EFB}" type="presParOf" srcId="{0081BDE2-AFD6-4A9D-B83C-C37956B6E039}" destId="{5CC761F6-168B-4CBA-92FF-A5792DE00B88}" srcOrd="3" destOrd="0" presId="urn:microsoft.com/office/officeart/2005/8/layout/funnel1"/>
    <dgm:cxn modelId="{79C6A2B6-EA8B-4CBB-9B59-8A52EA759E35}" type="presParOf" srcId="{0081BDE2-AFD6-4A9D-B83C-C37956B6E039}" destId="{F7AFEEFA-4728-4800-BDA4-13C96E50AED3}" srcOrd="4" destOrd="0" presId="urn:microsoft.com/office/officeart/2005/8/layout/funnel1"/>
    <dgm:cxn modelId="{6360526D-6F0C-4562-99A1-E525D59A8686}" type="presParOf" srcId="{0081BDE2-AFD6-4A9D-B83C-C37956B6E039}" destId="{D18358F5-065A-49FA-8349-8074C9712C5B}" srcOrd="5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16CEB3-52E0-475F-85D9-5A52D1BEFFAE}" type="doc">
      <dgm:prSet loTypeId="urn:microsoft.com/office/officeart/2005/8/layout/lProcess2" loCatId="list" qsTypeId="urn:microsoft.com/office/officeart/2005/8/quickstyle/simple4" qsCatId="simple" csTypeId="urn:microsoft.com/office/officeart/2005/8/colors/accent4_1" csCatId="accent4"/>
      <dgm:spPr/>
      <dgm:t>
        <a:bodyPr/>
        <a:lstStyle/>
        <a:p>
          <a:endParaRPr lang="en-US"/>
        </a:p>
      </dgm:t>
    </dgm:pt>
    <dgm:pt modelId="{2F04C288-5936-4506-AC5E-B6FE2FAE5041}">
      <dgm:prSet/>
      <dgm:spPr/>
      <dgm:t>
        <a:bodyPr/>
        <a:lstStyle/>
        <a:p>
          <a:pPr rtl="0"/>
          <a:r>
            <a:rPr lang="en-GB" i="1" dirty="0" smtClean="0"/>
            <a:t>Continuous rise of the number of cask loadings for interim dry storage</a:t>
          </a:r>
          <a:endParaRPr lang="en-GB" dirty="0"/>
        </a:p>
      </dgm:t>
    </dgm:pt>
    <dgm:pt modelId="{193CBB2E-6202-4FA2-A0BF-EA4672F803F4}" type="parTrans" cxnId="{B267BC60-C3A1-4439-A81A-76EFECF3B669}">
      <dgm:prSet/>
      <dgm:spPr/>
      <dgm:t>
        <a:bodyPr/>
        <a:lstStyle/>
        <a:p>
          <a:endParaRPr lang="en-US"/>
        </a:p>
      </dgm:t>
    </dgm:pt>
    <dgm:pt modelId="{05DB4AAB-5B2E-412C-94D3-DEEAC9BBA05A}" type="sibTrans" cxnId="{B267BC60-C3A1-4439-A81A-76EFECF3B669}">
      <dgm:prSet/>
      <dgm:spPr/>
      <dgm:t>
        <a:bodyPr/>
        <a:lstStyle/>
        <a:p>
          <a:endParaRPr lang="en-US"/>
        </a:p>
      </dgm:t>
    </dgm:pt>
    <dgm:pt modelId="{866AABC8-7216-42BD-9E84-2D75BD7033BC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rtl="0"/>
          <a:r>
            <a:rPr lang="en-US" b="1" cap="none" spc="0" smtClean="0">
              <a:ln/>
              <a:effectLst/>
            </a:rPr>
            <a:t>91 loadings in 2017</a:t>
          </a:r>
          <a:endParaRPr lang="en-GB" b="1" cap="none" spc="0">
            <a:ln/>
            <a:effectLst/>
          </a:endParaRPr>
        </a:p>
      </dgm:t>
    </dgm:pt>
    <dgm:pt modelId="{280E61B1-F2E6-4B98-B005-7F0A39685A7E}" type="parTrans" cxnId="{EEA4AE86-D77E-4DB5-B0E7-55B96FBA7063}">
      <dgm:prSet/>
      <dgm:spPr/>
      <dgm:t>
        <a:bodyPr/>
        <a:lstStyle/>
        <a:p>
          <a:endParaRPr lang="en-US"/>
        </a:p>
      </dgm:t>
    </dgm:pt>
    <dgm:pt modelId="{5D916FF7-9B4D-4E50-9B1A-9BAF4DB708FD}" type="sibTrans" cxnId="{EEA4AE86-D77E-4DB5-B0E7-55B96FBA7063}">
      <dgm:prSet/>
      <dgm:spPr/>
      <dgm:t>
        <a:bodyPr/>
        <a:lstStyle/>
        <a:p>
          <a:endParaRPr lang="en-US"/>
        </a:p>
      </dgm:t>
    </dgm:pt>
    <dgm:pt modelId="{9FA7852B-CC25-49C8-8E09-EA97DDEA6855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rtl="0"/>
          <a:r>
            <a:rPr lang="en-US" b="1" cap="none" spc="0" smtClean="0">
              <a:ln/>
              <a:effectLst/>
            </a:rPr>
            <a:t>100 and 200 casks per year for the coming years</a:t>
          </a:r>
          <a:endParaRPr lang="en-GB" b="1" cap="none" spc="0">
            <a:ln/>
            <a:effectLst/>
          </a:endParaRPr>
        </a:p>
      </dgm:t>
    </dgm:pt>
    <dgm:pt modelId="{CF8A888E-D196-432C-B92A-D27CFB95BCB2}" type="parTrans" cxnId="{FFD7990B-A344-400F-81FE-114473B44423}">
      <dgm:prSet/>
      <dgm:spPr/>
      <dgm:t>
        <a:bodyPr/>
        <a:lstStyle/>
        <a:p>
          <a:endParaRPr lang="en-US"/>
        </a:p>
      </dgm:t>
    </dgm:pt>
    <dgm:pt modelId="{D4C93D06-AFED-470F-85E9-D109F0AF48CA}" type="sibTrans" cxnId="{FFD7990B-A344-400F-81FE-114473B44423}">
      <dgm:prSet/>
      <dgm:spPr/>
      <dgm:t>
        <a:bodyPr/>
        <a:lstStyle/>
        <a:p>
          <a:endParaRPr lang="en-US"/>
        </a:p>
      </dgm:t>
    </dgm:pt>
    <dgm:pt modelId="{92C80D34-7B29-462C-B0E0-506FCEB4E6CF}">
      <dgm:prSet/>
      <dgm:spPr/>
      <dgm:t>
        <a:bodyPr/>
        <a:lstStyle/>
        <a:p>
          <a:pPr rtl="0"/>
          <a:r>
            <a:rPr lang="en-US" i="1" smtClean="0"/>
            <a:t>New types of installation </a:t>
          </a:r>
          <a:endParaRPr lang="en-GB"/>
        </a:p>
      </dgm:t>
    </dgm:pt>
    <dgm:pt modelId="{7A97CBBE-3F94-4ADA-9AB0-0D5835C2C372}" type="parTrans" cxnId="{712F548E-C189-41FD-98B8-00AB8DB283F8}">
      <dgm:prSet/>
      <dgm:spPr/>
      <dgm:t>
        <a:bodyPr/>
        <a:lstStyle/>
        <a:p>
          <a:endParaRPr lang="en-US"/>
        </a:p>
      </dgm:t>
    </dgm:pt>
    <dgm:pt modelId="{EA12C072-33F7-4DD0-BA32-A9D6DA0750BE}" type="sibTrans" cxnId="{712F548E-C189-41FD-98B8-00AB8DB283F8}">
      <dgm:prSet/>
      <dgm:spPr/>
      <dgm:t>
        <a:bodyPr/>
        <a:lstStyle/>
        <a:p>
          <a:endParaRPr lang="en-US"/>
        </a:p>
      </dgm:t>
    </dgm:pt>
    <dgm:pt modelId="{1B75E333-9C1C-4911-9107-22577EDAF02B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rtl="0"/>
          <a:r>
            <a:rPr lang="en-US" b="1" cap="none" spc="0" smtClean="0">
              <a:ln/>
              <a:effectLst/>
            </a:rPr>
            <a:t>final storage </a:t>
          </a:r>
          <a:endParaRPr lang="en-GB" b="1" cap="none" spc="0">
            <a:ln/>
            <a:effectLst/>
          </a:endParaRPr>
        </a:p>
      </dgm:t>
    </dgm:pt>
    <dgm:pt modelId="{2EE9E370-17B2-4654-A253-F20B2AA0B5CF}" type="parTrans" cxnId="{C9FA831E-551A-47A9-BB75-BCECAEBA78AA}">
      <dgm:prSet/>
      <dgm:spPr/>
      <dgm:t>
        <a:bodyPr/>
        <a:lstStyle/>
        <a:p>
          <a:endParaRPr lang="en-US"/>
        </a:p>
      </dgm:t>
    </dgm:pt>
    <dgm:pt modelId="{4E4FF0C5-9939-43AD-9A5E-6BEC67FBC21E}" type="sibTrans" cxnId="{C9FA831E-551A-47A9-BB75-BCECAEBA78AA}">
      <dgm:prSet/>
      <dgm:spPr/>
      <dgm:t>
        <a:bodyPr/>
        <a:lstStyle/>
        <a:p>
          <a:endParaRPr lang="en-US"/>
        </a:p>
      </dgm:t>
    </dgm:pt>
    <dgm:pt modelId="{24545C08-9A1E-44FD-8124-3D5C0F80738D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rtl="0"/>
          <a:r>
            <a:rPr lang="en-US" b="1" cap="none" spc="0" smtClean="0">
              <a:ln/>
              <a:effectLst/>
            </a:rPr>
            <a:t>encapsulation </a:t>
          </a:r>
          <a:endParaRPr lang="en-GB" b="1" cap="none" spc="0">
            <a:ln/>
            <a:effectLst/>
          </a:endParaRPr>
        </a:p>
      </dgm:t>
    </dgm:pt>
    <dgm:pt modelId="{1BD24BEA-ED90-4393-A33E-009D0417B143}" type="parTrans" cxnId="{5FC659D6-402F-42F3-A0B9-A5EF7173649C}">
      <dgm:prSet/>
      <dgm:spPr/>
      <dgm:t>
        <a:bodyPr/>
        <a:lstStyle/>
        <a:p>
          <a:endParaRPr lang="en-US"/>
        </a:p>
      </dgm:t>
    </dgm:pt>
    <dgm:pt modelId="{92BAB4FB-F35A-405D-8723-F3732FE51CC6}" type="sibTrans" cxnId="{5FC659D6-402F-42F3-A0B9-A5EF7173649C}">
      <dgm:prSet/>
      <dgm:spPr/>
      <dgm:t>
        <a:bodyPr/>
        <a:lstStyle/>
        <a:p>
          <a:endParaRPr lang="en-US"/>
        </a:p>
      </dgm:t>
    </dgm:pt>
    <dgm:pt modelId="{D056C05F-3A68-44E0-A8F4-E98D5D01E2A6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rtl="0"/>
          <a:r>
            <a:rPr lang="en-US" b="1" cap="none" spc="0" dirty="0" smtClean="0">
              <a:ln/>
              <a:effectLst/>
            </a:rPr>
            <a:t>geological disposal</a:t>
          </a:r>
          <a:endParaRPr lang="en-GB" b="1" cap="none" spc="0" dirty="0">
            <a:ln/>
            <a:effectLst/>
          </a:endParaRPr>
        </a:p>
      </dgm:t>
    </dgm:pt>
    <dgm:pt modelId="{38AD9709-8001-4070-8032-46FE9FE6C368}" type="parTrans" cxnId="{0360A592-9468-451E-A03B-4E41E3190E87}">
      <dgm:prSet/>
      <dgm:spPr/>
      <dgm:t>
        <a:bodyPr/>
        <a:lstStyle/>
        <a:p>
          <a:endParaRPr lang="en-US"/>
        </a:p>
      </dgm:t>
    </dgm:pt>
    <dgm:pt modelId="{E0E95D33-F010-4B8B-8D4E-B5C6FAAB9158}" type="sibTrans" cxnId="{0360A592-9468-451E-A03B-4E41E3190E87}">
      <dgm:prSet/>
      <dgm:spPr/>
      <dgm:t>
        <a:bodyPr/>
        <a:lstStyle/>
        <a:p>
          <a:endParaRPr lang="en-US"/>
        </a:p>
      </dgm:t>
    </dgm:pt>
    <dgm:pt modelId="{B7D14461-9BAB-47B2-843F-11CDF78B4CD7}">
      <dgm:prSet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rtl="0"/>
          <a:r>
            <a:rPr lang="en-GB" b="1" cap="none" spc="0" dirty="0" smtClean="0">
              <a:ln/>
              <a:effectLst/>
            </a:rPr>
            <a:t>intrinsic long-term nature: need for integrated Safety, Security, Safeguards (S</a:t>
          </a:r>
          <a:r>
            <a:rPr lang="en-GB" b="1" cap="none" spc="0" baseline="30000" dirty="0" smtClean="0">
              <a:ln/>
              <a:effectLst/>
            </a:rPr>
            <a:t>3</a:t>
          </a:r>
          <a:r>
            <a:rPr lang="en-GB" b="1" cap="none" spc="0" dirty="0" smtClean="0">
              <a:ln/>
              <a:effectLst/>
            </a:rPr>
            <a:t>) approach </a:t>
          </a:r>
          <a:endParaRPr lang="en-GB" b="1" cap="none" spc="0" dirty="0">
            <a:ln/>
            <a:effectLst/>
          </a:endParaRPr>
        </a:p>
      </dgm:t>
    </dgm:pt>
    <dgm:pt modelId="{C8BAA731-6541-465A-93F1-3A609BB2CB6E}" type="parTrans" cxnId="{06FBC2F8-FF8A-45C6-9393-F7A148AEC09B}">
      <dgm:prSet/>
      <dgm:spPr/>
      <dgm:t>
        <a:bodyPr/>
        <a:lstStyle/>
        <a:p>
          <a:endParaRPr lang="en-US"/>
        </a:p>
      </dgm:t>
    </dgm:pt>
    <dgm:pt modelId="{4E148739-63BE-4B9A-92B2-B71EB7823AC8}" type="sibTrans" cxnId="{06FBC2F8-FF8A-45C6-9393-F7A148AEC09B}">
      <dgm:prSet/>
      <dgm:spPr/>
      <dgm:t>
        <a:bodyPr/>
        <a:lstStyle/>
        <a:p>
          <a:endParaRPr lang="en-US"/>
        </a:p>
      </dgm:t>
    </dgm:pt>
    <dgm:pt modelId="{D88637D4-6E92-48AA-8777-A7E1A5F7520E}">
      <dgm:prSet/>
      <dgm:spPr/>
      <dgm:t>
        <a:bodyPr/>
        <a:lstStyle/>
        <a:p>
          <a:pPr rtl="0"/>
          <a:r>
            <a:rPr lang="en-US" i="1" dirty="0" smtClean="0"/>
            <a:t>Pressure towards improving efficient use of their resources</a:t>
          </a:r>
          <a:endParaRPr lang="en-GB" dirty="0"/>
        </a:p>
      </dgm:t>
    </dgm:pt>
    <dgm:pt modelId="{9AC42664-C5FE-47BD-BD70-AD9BE5F3C4AE}" type="parTrans" cxnId="{89660F8B-D748-4090-B389-2FBF55B133B3}">
      <dgm:prSet/>
      <dgm:spPr/>
      <dgm:t>
        <a:bodyPr/>
        <a:lstStyle/>
        <a:p>
          <a:endParaRPr lang="en-US"/>
        </a:p>
      </dgm:t>
    </dgm:pt>
    <dgm:pt modelId="{219E6992-49ED-4B8E-8134-0F27B58CB76E}" type="sibTrans" cxnId="{89660F8B-D748-4090-B389-2FBF55B133B3}">
      <dgm:prSet/>
      <dgm:spPr/>
      <dgm:t>
        <a:bodyPr/>
        <a:lstStyle/>
        <a:p>
          <a:endParaRPr lang="en-US"/>
        </a:p>
      </dgm:t>
    </dgm:pt>
    <dgm:pt modelId="{686154F4-2D38-4E7F-8086-58D4D19DEF6A}">
      <dgm:prSet/>
      <dgm:spPr/>
      <dgm:t>
        <a:bodyPr/>
        <a:lstStyle/>
        <a:p>
          <a:pPr rtl="0"/>
          <a:r>
            <a:rPr lang="en-US" b="1" dirty="0" smtClean="0"/>
            <a:t>Constant need of highly trained personnel</a:t>
          </a:r>
          <a:endParaRPr lang="en-GB" b="1" dirty="0"/>
        </a:p>
      </dgm:t>
    </dgm:pt>
    <dgm:pt modelId="{038FA92A-0258-43D7-9227-AB1AB0B7AB80}" type="parTrans" cxnId="{87FAC438-670C-4252-82B8-442EF63224FC}">
      <dgm:prSet/>
      <dgm:spPr/>
      <dgm:t>
        <a:bodyPr/>
        <a:lstStyle/>
        <a:p>
          <a:endParaRPr lang="en-US"/>
        </a:p>
      </dgm:t>
    </dgm:pt>
    <dgm:pt modelId="{DC30D5F1-18E9-4C23-A84A-1E9663DF3CE8}" type="sibTrans" cxnId="{87FAC438-670C-4252-82B8-442EF63224FC}">
      <dgm:prSet/>
      <dgm:spPr/>
      <dgm:t>
        <a:bodyPr/>
        <a:lstStyle/>
        <a:p>
          <a:endParaRPr lang="en-US"/>
        </a:p>
      </dgm:t>
    </dgm:pt>
    <dgm:pt modelId="{755E7018-97FF-4D57-A3ED-7F431F3B1A06}">
      <dgm:prSet/>
      <dgm:spPr/>
      <dgm:t>
        <a:bodyPr/>
        <a:lstStyle/>
        <a:p>
          <a:pPr rtl="0"/>
          <a:r>
            <a:rPr lang="en-US" b="1" dirty="0" smtClean="0"/>
            <a:t>Availability of technologies allowing different impact of human intervention in-presence</a:t>
          </a:r>
          <a:endParaRPr lang="en-GB" dirty="0"/>
        </a:p>
      </dgm:t>
    </dgm:pt>
    <dgm:pt modelId="{85B15C76-9FDE-4C4C-B98C-3B2360480361}" type="parTrans" cxnId="{D2F19DD5-8D69-4012-87C4-C7CF3AAD21C2}">
      <dgm:prSet/>
      <dgm:spPr/>
      <dgm:t>
        <a:bodyPr/>
        <a:lstStyle/>
        <a:p>
          <a:endParaRPr lang="en-US"/>
        </a:p>
      </dgm:t>
    </dgm:pt>
    <dgm:pt modelId="{449F4216-F21F-4263-9E0F-0A912F26E97B}" type="sibTrans" cxnId="{D2F19DD5-8D69-4012-87C4-C7CF3AAD21C2}">
      <dgm:prSet/>
      <dgm:spPr/>
      <dgm:t>
        <a:bodyPr/>
        <a:lstStyle/>
        <a:p>
          <a:endParaRPr lang="en-US"/>
        </a:p>
      </dgm:t>
    </dgm:pt>
    <dgm:pt modelId="{4848B751-C7A8-48B6-B2D0-66F186E90F02}" type="pres">
      <dgm:prSet presAssocID="{8C16CEB3-52E0-475F-85D9-5A52D1BEFFA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E8B5D5-B2B8-4F64-8992-8628A2262E69}" type="pres">
      <dgm:prSet presAssocID="{2F04C288-5936-4506-AC5E-B6FE2FAE5041}" presName="compNode" presStyleCnt="0"/>
      <dgm:spPr/>
    </dgm:pt>
    <dgm:pt modelId="{CD63900F-20F6-4603-B76A-2DE1D63EB04B}" type="pres">
      <dgm:prSet presAssocID="{2F04C288-5936-4506-AC5E-B6FE2FAE5041}" presName="aNode" presStyleLbl="bgShp" presStyleIdx="0" presStyleCnt="3"/>
      <dgm:spPr/>
      <dgm:t>
        <a:bodyPr/>
        <a:lstStyle/>
        <a:p>
          <a:endParaRPr lang="en-US"/>
        </a:p>
      </dgm:t>
    </dgm:pt>
    <dgm:pt modelId="{E6DAC3FC-4FE7-49FA-8F1D-B95A3E6A8CBF}" type="pres">
      <dgm:prSet presAssocID="{2F04C288-5936-4506-AC5E-B6FE2FAE5041}" presName="textNode" presStyleLbl="bgShp" presStyleIdx="0" presStyleCnt="3"/>
      <dgm:spPr/>
      <dgm:t>
        <a:bodyPr/>
        <a:lstStyle/>
        <a:p>
          <a:endParaRPr lang="en-US"/>
        </a:p>
      </dgm:t>
    </dgm:pt>
    <dgm:pt modelId="{E3B6E7A5-5672-438F-9D62-29CF29C49782}" type="pres">
      <dgm:prSet presAssocID="{2F04C288-5936-4506-AC5E-B6FE2FAE5041}" presName="compChildNode" presStyleCnt="0"/>
      <dgm:spPr/>
    </dgm:pt>
    <dgm:pt modelId="{C814A371-F51C-4155-9AE2-FA3B8D1B9B78}" type="pres">
      <dgm:prSet presAssocID="{2F04C288-5936-4506-AC5E-B6FE2FAE5041}" presName="theInnerList" presStyleCnt="0"/>
      <dgm:spPr/>
    </dgm:pt>
    <dgm:pt modelId="{F55B03E4-763E-4589-9855-4262EA44BAFC}" type="pres">
      <dgm:prSet presAssocID="{866AABC8-7216-42BD-9E84-2D75BD7033BC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9216B-B003-4107-85DA-A0D336F0AC65}" type="pres">
      <dgm:prSet presAssocID="{866AABC8-7216-42BD-9E84-2D75BD7033BC}" presName="aSpace2" presStyleCnt="0"/>
      <dgm:spPr/>
    </dgm:pt>
    <dgm:pt modelId="{D091B704-EF96-43FE-8DBC-97E12670B837}" type="pres">
      <dgm:prSet presAssocID="{9FA7852B-CC25-49C8-8E09-EA97DDEA6855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AC59A-4BD3-421B-A8E7-4B60EBA79428}" type="pres">
      <dgm:prSet presAssocID="{2F04C288-5936-4506-AC5E-B6FE2FAE5041}" presName="aSpace" presStyleCnt="0"/>
      <dgm:spPr/>
    </dgm:pt>
    <dgm:pt modelId="{BB435C69-DEFF-4E54-8D20-A5F0A4CA8F15}" type="pres">
      <dgm:prSet presAssocID="{92C80D34-7B29-462C-B0E0-506FCEB4E6CF}" presName="compNode" presStyleCnt="0"/>
      <dgm:spPr/>
    </dgm:pt>
    <dgm:pt modelId="{58926286-8BB0-43F7-99E7-074A26D707E8}" type="pres">
      <dgm:prSet presAssocID="{92C80D34-7B29-462C-B0E0-506FCEB4E6CF}" presName="aNode" presStyleLbl="bgShp" presStyleIdx="1" presStyleCnt="3"/>
      <dgm:spPr/>
      <dgm:t>
        <a:bodyPr/>
        <a:lstStyle/>
        <a:p>
          <a:endParaRPr lang="en-US"/>
        </a:p>
      </dgm:t>
    </dgm:pt>
    <dgm:pt modelId="{C57BE939-7D68-4E48-9A2E-3E14D5D4025C}" type="pres">
      <dgm:prSet presAssocID="{92C80D34-7B29-462C-B0E0-506FCEB4E6CF}" presName="textNode" presStyleLbl="bgShp" presStyleIdx="1" presStyleCnt="3"/>
      <dgm:spPr/>
      <dgm:t>
        <a:bodyPr/>
        <a:lstStyle/>
        <a:p>
          <a:endParaRPr lang="en-US"/>
        </a:p>
      </dgm:t>
    </dgm:pt>
    <dgm:pt modelId="{BDFE863B-97C6-4B91-B79F-E4E4947DD898}" type="pres">
      <dgm:prSet presAssocID="{92C80D34-7B29-462C-B0E0-506FCEB4E6CF}" presName="compChildNode" presStyleCnt="0"/>
      <dgm:spPr/>
    </dgm:pt>
    <dgm:pt modelId="{E4651414-CAB4-4018-96A2-FDF4AC07E0B0}" type="pres">
      <dgm:prSet presAssocID="{92C80D34-7B29-462C-B0E0-506FCEB4E6CF}" presName="theInnerList" presStyleCnt="0"/>
      <dgm:spPr/>
    </dgm:pt>
    <dgm:pt modelId="{902C94DA-8A75-40D9-8C67-22222A41812B}" type="pres">
      <dgm:prSet presAssocID="{1B75E333-9C1C-4911-9107-22577EDAF02B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75256B-3436-46A7-AEDF-3C8E21AF4F94}" type="pres">
      <dgm:prSet presAssocID="{1B75E333-9C1C-4911-9107-22577EDAF02B}" presName="aSpace2" presStyleCnt="0"/>
      <dgm:spPr/>
    </dgm:pt>
    <dgm:pt modelId="{86AF418E-05FC-475C-98C0-48AFEC94CF80}" type="pres">
      <dgm:prSet presAssocID="{24545C08-9A1E-44FD-8124-3D5C0F80738D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B1A438-B9A7-4C74-906C-F65E41D58408}" type="pres">
      <dgm:prSet presAssocID="{24545C08-9A1E-44FD-8124-3D5C0F80738D}" presName="aSpace2" presStyleCnt="0"/>
      <dgm:spPr/>
    </dgm:pt>
    <dgm:pt modelId="{A754351D-CF74-41BD-9CFD-C87ACA639B78}" type="pres">
      <dgm:prSet presAssocID="{D056C05F-3A68-44E0-A8F4-E98D5D01E2A6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F5B27B-8911-4F8B-A9DA-A0617A4DFFE8}" type="pres">
      <dgm:prSet presAssocID="{D056C05F-3A68-44E0-A8F4-E98D5D01E2A6}" presName="aSpace2" presStyleCnt="0"/>
      <dgm:spPr/>
    </dgm:pt>
    <dgm:pt modelId="{6A92515B-761F-45DD-A7AA-49CEAD8F123C}" type="pres">
      <dgm:prSet presAssocID="{B7D14461-9BAB-47B2-843F-11CDF78B4CD7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6149DB-B4DF-4448-8AB7-75BDDB07D000}" type="pres">
      <dgm:prSet presAssocID="{92C80D34-7B29-462C-B0E0-506FCEB4E6CF}" presName="aSpace" presStyleCnt="0"/>
      <dgm:spPr/>
    </dgm:pt>
    <dgm:pt modelId="{720BEBFC-EB77-49B2-84ED-CE96293C6742}" type="pres">
      <dgm:prSet presAssocID="{D88637D4-6E92-48AA-8777-A7E1A5F7520E}" presName="compNode" presStyleCnt="0"/>
      <dgm:spPr/>
    </dgm:pt>
    <dgm:pt modelId="{4FE3E3AC-ED3D-4A7B-8143-F47021C5CD53}" type="pres">
      <dgm:prSet presAssocID="{D88637D4-6E92-48AA-8777-A7E1A5F7520E}" presName="aNode" presStyleLbl="bgShp" presStyleIdx="2" presStyleCnt="3" custLinFactNeighborY="-1408"/>
      <dgm:spPr/>
      <dgm:t>
        <a:bodyPr/>
        <a:lstStyle/>
        <a:p>
          <a:endParaRPr lang="en-US"/>
        </a:p>
      </dgm:t>
    </dgm:pt>
    <dgm:pt modelId="{84BA54C4-83EC-4878-B37D-83889DA87CB6}" type="pres">
      <dgm:prSet presAssocID="{D88637D4-6E92-48AA-8777-A7E1A5F7520E}" presName="textNode" presStyleLbl="bgShp" presStyleIdx="2" presStyleCnt="3"/>
      <dgm:spPr/>
      <dgm:t>
        <a:bodyPr/>
        <a:lstStyle/>
        <a:p>
          <a:endParaRPr lang="en-US"/>
        </a:p>
      </dgm:t>
    </dgm:pt>
    <dgm:pt modelId="{961BB0CB-95E9-4643-ABE3-772A1B9AA38D}" type="pres">
      <dgm:prSet presAssocID="{D88637D4-6E92-48AA-8777-A7E1A5F7520E}" presName="compChildNode" presStyleCnt="0"/>
      <dgm:spPr/>
    </dgm:pt>
    <dgm:pt modelId="{BDD56730-4A3D-42A6-B12B-4CC9B29219DF}" type="pres">
      <dgm:prSet presAssocID="{D88637D4-6E92-48AA-8777-A7E1A5F7520E}" presName="theInnerList" presStyleCnt="0"/>
      <dgm:spPr/>
    </dgm:pt>
    <dgm:pt modelId="{15C48B97-796C-4D91-8437-6E1F092CC6F4}" type="pres">
      <dgm:prSet presAssocID="{686154F4-2D38-4E7F-8086-58D4D19DEF6A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3AD47-EE0E-45F6-A7B0-F3B6CAE0C53D}" type="pres">
      <dgm:prSet presAssocID="{686154F4-2D38-4E7F-8086-58D4D19DEF6A}" presName="aSpace2" presStyleCnt="0"/>
      <dgm:spPr/>
    </dgm:pt>
    <dgm:pt modelId="{8E3D11A3-28AA-46E1-BAE0-5CDA79732EF6}" type="pres">
      <dgm:prSet presAssocID="{755E7018-97FF-4D57-A3ED-7F431F3B1A06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E3A6B6-DCA1-4BDB-AAFF-6D69FB730623}" type="presOf" srcId="{1B75E333-9C1C-4911-9107-22577EDAF02B}" destId="{902C94DA-8A75-40D9-8C67-22222A41812B}" srcOrd="0" destOrd="0" presId="urn:microsoft.com/office/officeart/2005/8/layout/lProcess2"/>
    <dgm:cxn modelId="{90DF837C-00D2-4E2F-B884-A6176BDEE253}" type="presOf" srcId="{686154F4-2D38-4E7F-8086-58D4D19DEF6A}" destId="{15C48B97-796C-4D91-8437-6E1F092CC6F4}" srcOrd="0" destOrd="0" presId="urn:microsoft.com/office/officeart/2005/8/layout/lProcess2"/>
    <dgm:cxn modelId="{712F548E-C189-41FD-98B8-00AB8DB283F8}" srcId="{8C16CEB3-52E0-475F-85D9-5A52D1BEFFAE}" destId="{92C80D34-7B29-462C-B0E0-506FCEB4E6CF}" srcOrd="1" destOrd="0" parTransId="{7A97CBBE-3F94-4ADA-9AB0-0D5835C2C372}" sibTransId="{EA12C072-33F7-4DD0-BA32-A9D6DA0750BE}"/>
    <dgm:cxn modelId="{FFD7990B-A344-400F-81FE-114473B44423}" srcId="{2F04C288-5936-4506-AC5E-B6FE2FAE5041}" destId="{9FA7852B-CC25-49C8-8E09-EA97DDEA6855}" srcOrd="1" destOrd="0" parTransId="{CF8A888E-D196-432C-B92A-D27CFB95BCB2}" sibTransId="{D4C93D06-AFED-470F-85E9-D109F0AF48CA}"/>
    <dgm:cxn modelId="{89660F8B-D748-4090-B389-2FBF55B133B3}" srcId="{8C16CEB3-52E0-475F-85D9-5A52D1BEFFAE}" destId="{D88637D4-6E92-48AA-8777-A7E1A5F7520E}" srcOrd="2" destOrd="0" parTransId="{9AC42664-C5FE-47BD-BD70-AD9BE5F3C4AE}" sibTransId="{219E6992-49ED-4B8E-8134-0F27B58CB76E}"/>
    <dgm:cxn modelId="{41DE8F0F-C521-4B3F-8D28-468373EA59AC}" type="presOf" srcId="{24545C08-9A1E-44FD-8124-3D5C0F80738D}" destId="{86AF418E-05FC-475C-98C0-48AFEC94CF80}" srcOrd="0" destOrd="0" presId="urn:microsoft.com/office/officeart/2005/8/layout/lProcess2"/>
    <dgm:cxn modelId="{A3C90CF1-1093-4AE8-B1CA-9E077ABBA800}" type="presOf" srcId="{D88637D4-6E92-48AA-8777-A7E1A5F7520E}" destId="{4FE3E3AC-ED3D-4A7B-8143-F47021C5CD53}" srcOrd="0" destOrd="0" presId="urn:microsoft.com/office/officeart/2005/8/layout/lProcess2"/>
    <dgm:cxn modelId="{64A2758A-4DF5-43D5-855F-9C102DA221E7}" type="presOf" srcId="{D056C05F-3A68-44E0-A8F4-E98D5D01E2A6}" destId="{A754351D-CF74-41BD-9CFD-C87ACA639B78}" srcOrd="0" destOrd="0" presId="urn:microsoft.com/office/officeart/2005/8/layout/lProcess2"/>
    <dgm:cxn modelId="{F3981578-DBE5-4E18-BD75-A76E23D1464E}" type="presOf" srcId="{2F04C288-5936-4506-AC5E-B6FE2FAE5041}" destId="{E6DAC3FC-4FE7-49FA-8F1D-B95A3E6A8CBF}" srcOrd="1" destOrd="0" presId="urn:microsoft.com/office/officeart/2005/8/layout/lProcess2"/>
    <dgm:cxn modelId="{87FAC438-670C-4252-82B8-442EF63224FC}" srcId="{D88637D4-6E92-48AA-8777-A7E1A5F7520E}" destId="{686154F4-2D38-4E7F-8086-58D4D19DEF6A}" srcOrd="0" destOrd="0" parTransId="{038FA92A-0258-43D7-9227-AB1AB0B7AB80}" sibTransId="{DC30D5F1-18E9-4C23-A84A-1E9663DF3CE8}"/>
    <dgm:cxn modelId="{0495BC91-AFE4-40A1-8BFE-64BCE024998A}" type="presOf" srcId="{8C16CEB3-52E0-475F-85D9-5A52D1BEFFAE}" destId="{4848B751-C7A8-48B6-B2D0-66F186E90F02}" srcOrd="0" destOrd="0" presId="urn:microsoft.com/office/officeart/2005/8/layout/lProcess2"/>
    <dgm:cxn modelId="{0360A592-9468-451E-A03B-4E41E3190E87}" srcId="{92C80D34-7B29-462C-B0E0-506FCEB4E6CF}" destId="{D056C05F-3A68-44E0-A8F4-E98D5D01E2A6}" srcOrd="2" destOrd="0" parTransId="{38AD9709-8001-4070-8032-46FE9FE6C368}" sibTransId="{E0E95D33-F010-4B8B-8D4E-B5C6FAAB9158}"/>
    <dgm:cxn modelId="{06FBC2F8-FF8A-45C6-9393-F7A148AEC09B}" srcId="{92C80D34-7B29-462C-B0E0-506FCEB4E6CF}" destId="{B7D14461-9BAB-47B2-843F-11CDF78B4CD7}" srcOrd="3" destOrd="0" parTransId="{C8BAA731-6541-465A-93F1-3A609BB2CB6E}" sibTransId="{4E148739-63BE-4B9A-92B2-B71EB7823AC8}"/>
    <dgm:cxn modelId="{FAFF3CE0-36A1-4F3C-9375-1F7C9CEF1FCC}" type="presOf" srcId="{D88637D4-6E92-48AA-8777-A7E1A5F7520E}" destId="{84BA54C4-83EC-4878-B37D-83889DA87CB6}" srcOrd="1" destOrd="0" presId="urn:microsoft.com/office/officeart/2005/8/layout/lProcess2"/>
    <dgm:cxn modelId="{C9FA831E-551A-47A9-BB75-BCECAEBA78AA}" srcId="{92C80D34-7B29-462C-B0E0-506FCEB4E6CF}" destId="{1B75E333-9C1C-4911-9107-22577EDAF02B}" srcOrd="0" destOrd="0" parTransId="{2EE9E370-17B2-4654-A253-F20B2AA0B5CF}" sibTransId="{4E4FF0C5-9939-43AD-9A5E-6BEC67FBC21E}"/>
    <dgm:cxn modelId="{EEA4AE86-D77E-4DB5-B0E7-55B96FBA7063}" srcId="{2F04C288-5936-4506-AC5E-B6FE2FAE5041}" destId="{866AABC8-7216-42BD-9E84-2D75BD7033BC}" srcOrd="0" destOrd="0" parTransId="{280E61B1-F2E6-4B98-B005-7F0A39685A7E}" sibTransId="{5D916FF7-9B4D-4E50-9B1A-9BAF4DB708FD}"/>
    <dgm:cxn modelId="{C91978BF-4958-4991-89A8-FDEE494C0B56}" type="presOf" srcId="{2F04C288-5936-4506-AC5E-B6FE2FAE5041}" destId="{CD63900F-20F6-4603-B76A-2DE1D63EB04B}" srcOrd="0" destOrd="0" presId="urn:microsoft.com/office/officeart/2005/8/layout/lProcess2"/>
    <dgm:cxn modelId="{D5A579EF-6529-4027-9A48-5E55556DB1E1}" type="presOf" srcId="{B7D14461-9BAB-47B2-843F-11CDF78B4CD7}" destId="{6A92515B-761F-45DD-A7AA-49CEAD8F123C}" srcOrd="0" destOrd="0" presId="urn:microsoft.com/office/officeart/2005/8/layout/lProcess2"/>
    <dgm:cxn modelId="{09A9654E-DA23-46BF-BA25-A7045DEB8859}" type="presOf" srcId="{755E7018-97FF-4D57-A3ED-7F431F3B1A06}" destId="{8E3D11A3-28AA-46E1-BAE0-5CDA79732EF6}" srcOrd="0" destOrd="0" presId="urn:microsoft.com/office/officeart/2005/8/layout/lProcess2"/>
    <dgm:cxn modelId="{4E03D895-EF71-4B17-A4F9-F1153BE10AA0}" type="presOf" srcId="{92C80D34-7B29-462C-B0E0-506FCEB4E6CF}" destId="{58926286-8BB0-43F7-99E7-074A26D707E8}" srcOrd="0" destOrd="0" presId="urn:microsoft.com/office/officeart/2005/8/layout/lProcess2"/>
    <dgm:cxn modelId="{DCCB2CC9-8D72-4A24-AA24-70D5AA93C277}" type="presOf" srcId="{866AABC8-7216-42BD-9E84-2D75BD7033BC}" destId="{F55B03E4-763E-4589-9855-4262EA44BAFC}" srcOrd="0" destOrd="0" presId="urn:microsoft.com/office/officeart/2005/8/layout/lProcess2"/>
    <dgm:cxn modelId="{CF0EF152-858A-4757-85B8-68599020FA7E}" type="presOf" srcId="{92C80D34-7B29-462C-B0E0-506FCEB4E6CF}" destId="{C57BE939-7D68-4E48-9A2E-3E14D5D4025C}" srcOrd="1" destOrd="0" presId="urn:microsoft.com/office/officeart/2005/8/layout/lProcess2"/>
    <dgm:cxn modelId="{D2F19DD5-8D69-4012-87C4-C7CF3AAD21C2}" srcId="{D88637D4-6E92-48AA-8777-A7E1A5F7520E}" destId="{755E7018-97FF-4D57-A3ED-7F431F3B1A06}" srcOrd="1" destOrd="0" parTransId="{85B15C76-9FDE-4C4C-B98C-3B2360480361}" sibTransId="{449F4216-F21F-4263-9E0F-0A912F26E97B}"/>
    <dgm:cxn modelId="{5FC659D6-402F-42F3-A0B9-A5EF7173649C}" srcId="{92C80D34-7B29-462C-B0E0-506FCEB4E6CF}" destId="{24545C08-9A1E-44FD-8124-3D5C0F80738D}" srcOrd="1" destOrd="0" parTransId="{1BD24BEA-ED90-4393-A33E-009D0417B143}" sibTransId="{92BAB4FB-F35A-405D-8723-F3732FE51CC6}"/>
    <dgm:cxn modelId="{4D583248-D308-4F94-AF5E-9A80D3F5F9A1}" type="presOf" srcId="{9FA7852B-CC25-49C8-8E09-EA97DDEA6855}" destId="{D091B704-EF96-43FE-8DBC-97E12670B837}" srcOrd="0" destOrd="0" presId="urn:microsoft.com/office/officeart/2005/8/layout/lProcess2"/>
    <dgm:cxn modelId="{B267BC60-C3A1-4439-A81A-76EFECF3B669}" srcId="{8C16CEB3-52E0-475F-85D9-5A52D1BEFFAE}" destId="{2F04C288-5936-4506-AC5E-B6FE2FAE5041}" srcOrd="0" destOrd="0" parTransId="{193CBB2E-6202-4FA2-A0BF-EA4672F803F4}" sibTransId="{05DB4AAB-5B2E-412C-94D3-DEEAC9BBA05A}"/>
    <dgm:cxn modelId="{F05A07BD-A67F-4EE4-95E1-033E85D75091}" type="presParOf" srcId="{4848B751-C7A8-48B6-B2D0-66F186E90F02}" destId="{9BE8B5D5-B2B8-4F64-8992-8628A2262E69}" srcOrd="0" destOrd="0" presId="urn:microsoft.com/office/officeart/2005/8/layout/lProcess2"/>
    <dgm:cxn modelId="{6D52646C-112F-4B78-AE0A-0F4F1403F82C}" type="presParOf" srcId="{9BE8B5D5-B2B8-4F64-8992-8628A2262E69}" destId="{CD63900F-20F6-4603-B76A-2DE1D63EB04B}" srcOrd="0" destOrd="0" presId="urn:microsoft.com/office/officeart/2005/8/layout/lProcess2"/>
    <dgm:cxn modelId="{18C37DA7-90C0-4DBE-B824-C269E96C9099}" type="presParOf" srcId="{9BE8B5D5-B2B8-4F64-8992-8628A2262E69}" destId="{E6DAC3FC-4FE7-49FA-8F1D-B95A3E6A8CBF}" srcOrd="1" destOrd="0" presId="urn:microsoft.com/office/officeart/2005/8/layout/lProcess2"/>
    <dgm:cxn modelId="{973A250F-8EFA-424D-90E8-F1325FC54C9A}" type="presParOf" srcId="{9BE8B5D5-B2B8-4F64-8992-8628A2262E69}" destId="{E3B6E7A5-5672-438F-9D62-29CF29C49782}" srcOrd="2" destOrd="0" presId="urn:microsoft.com/office/officeart/2005/8/layout/lProcess2"/>
    <dgm:cxn modelId="{BBC5E866-819E-49F9-B996-6A1944FE7103}" type="presParOf" srcId="{E3B6E7A5-5672-438F-9D62-29CF29C49782}" destId="{C814A371-F51C-4155-9AE2-FA3B8D1B9B78}" srcOrd="0" destOrd="0" presId="urn:microsoft.com/office/officeart/2005/8/layout/lProcess2"/>
    <dgm:cxn modelId="{80F6207F-E629-4730-A626-BFADDB492397}" type="presParOf" srcId="{C814A371-F51C-4155-9AE2-FA3B8D1B9B78}" destId="{F55B03E4-763E-4589-9855-4262EA44BAFC}" srcOrd="0" destOrd="0" presId="urn:microsoft.com/office/officeart/2005/8/layout/lProcess2"/>
    <dgm:cxn modelId="{D30C7763-CEC7-485B-9A7A-06B9E41A502F}" type="presParOf" srcId="{C814A371-F51C-4155-9AE2-FA3B8D1B9B78}" destId="{0829216B-B003-4107-85DA-A0D336F0AC65}" srcOrd="1" destOrd="0" presId="urn:microsoft.com/office/officeart/2005/8/layout/lProcess2"/>
    <dgm:cxn modelId="{E37ED12A-6684-4632-98BE-C59B451DD186}" type="presParOf" srcId="{C814A371-F51C-4155-9AE2-FA3B8D1B9B78}" destId="{D091B704-EF96-43FE-8DBC-97E12670B837}" srcOrd="2" destOrd="0" presId="urn:microsoft.com/office/officeart/2005/8/layout/lProcess2"/>
    <dgm:cxn modelId="{5A78DF60-B082-490F-AC9B-BDB143649FD7}" type="presParOf" srcId="{4848B751-C7A8-48B6-B2D0-66F186E90F02}" destId="{E79AC59A-4BD3-421B-A8E7-4B60EBA79428}" srcOrd="1" destOrd="0" presId="urn:microsoft.com/office/officeart/2005/8/layout/lProcess2"/>
    <dgm:cxn modelId="{EE6EECD6-4663-42CA-A1DE-70FFFAC8BD6E}" type="presParOf" srcId="{4848B751-C7A8-48B6-B2D0-66F186E90F02}" destId="{BB435C69-DEFF-4E54-8D20-A5F0A4CA8F15}" srcOrd="2" destOrd="0" presId="urn:microsoft.com/office/officeart/2005/8/layout/lProcess2"/>
    <dgm:cxn modelId="{CE92D5D9-DFEF-4ABD-8250-57017CB906AA}" type="presParOf" srcId="{BB435C69-DEFF-4E54-8D20-A5F0A4CA8F15}" destId="{58926286-8BB0-43F7-99E7-074A26D707E8}" srcOrd="0" destOrd="0" presId="urn:microsoft.com/office/officeart/2005/8/layout/lProcess2"/>
    <dgm:cxn modelId="{A4BF030D-D12E-490B-97C2-77482B7816FF}" type="presParOf" srcId="{BB435C69-DEFF-4E54-8D20-A5F0A4CA8F15}" destId="{C57BE939-7D68-4E48-9A2E-3E14D5D4025C}" srcOrd="1" destOrd="0" presId="urn:microsoft.com/office/officeart/2005/8/layout/lProcess2"/>
    <dgm:cxn modelId="{71536838-C31D-44B2-A0A7-DA47F5DEF036}" type="presParOf" srcId="{BB435C69-DEFF-4E54-8D20-A5F0A4CA8F15}" destId="{BDFE863B-97C6-4B91-B79F-E4E4947DD898}" srcOrd="2" destOrd="0" presId="urn:microsoft.com/office/officeart/2005/8/layout/lProcess2"/>
    <dgm:cxn modelId="{C0402082-E781-47AA-85A8-B44FAE478F37}" type="presParOf" srcId="{BDFE863B-97C6-4B91-B79F-E4E4947DD898}" destId="{E4651414-CAB4-4018-96A2-FDF4AC07E0B0}" srcOrd="0" destOrd="0" presId="urn:microsoft.com/office/officeart/2005/8/layout/lProcess2"/>
    <dgm:cxn modelId="{A742486D-4303-4065-93C5-2C3A5A5F786D}" type="presParOf" srcId="{E4651414-CAB4-4018-96A2-FDF4AC07E0B0}" destId="{902C94DA-8A75-40D9-8C67-22222A41812B}" srcOrd="0" destOrd="0" presId="urn:microsoft.com/office/officeart/2005/8/layout/lProcess2"/>
    <dgm:cxn modelId="{EF7F288B-2B88-4FED-8B4C-F3E2C0C07317}" type="presParOf" srcId="{E4651414-CAB4-4018-96A2-FDF4AC07E0B0}" destId="{AE75256B-3436-46A7-AEDF-3C8E21AF4F94}" srcOrd="1" destOrd="0" presId="urn:microsoft.com/office/officeart/2005/8/layout/lProcess2"/>
    <dgm:cxn modelId="{20851C6A-A94F-473F-97BD-2161C88F9357}" type="presParOf" srcId="{E4651414-CAB4-4018-96A2-FDF4AC07E0B0}" destId="{86AF418E-05FC-475C-98C0-48AFEC94CF80}" srcOrd="2" destOrd="0" presId="urn:microsoft.com/office/officeart/2005/8/layout/lProcess2"/>
    <dgm:cxn modelId="{8D2A5AE3-1450-49B6-A8EB-04D2AF209E05}" type="presParOf" srcId="{E4651414-CAB4-4018-96A2-FDF4AC07E0B0}" destId="{30B1A438-B9A7-4C74-906C-F65E41D58408}" srcOrd="3" destOrd="0" presId="urn:microsoft.com/office/officeart/2005/8/layout/lProcess2"/>
    <dgm:cxn modelId="{D308DEB6-4A15-47A2-8FFB-2DECA3B3081D}" type="presParOf" srcId="{E4651414-CAB4-4018-96A2-FDF4AC07E0B0}" destId="{A754351D-CF74-41BD-9CFD-C87ACA639B78}" srcOrd="4" destOrd="0" presId="urn:microsoft.com/office/officeart/2005/8/layout/lProcess2"/>
    <dgm:cxn modelId="{526B3920-3BA1-4AA9-B10C-AE0EC6774A9E}" type="presParOf" srcId="{E4651414-CAB4-4018-96A2-FDF4AC07E0B0}" destId="{E6F5B27B-8911-4F8B-A9DA-A0617A4DFFE8}" srcOrd="5" destOrd="0" presId="urn:microsoft.com/office/officeart/2005/8/layout/lProcess2"/>
    <dgm:cxn modelId="{AF7E259A-1B64-45CC-84D5-909C7831C66C}" type="presParOf" srcId="{E4651414-CAB4-4018-96A2-FDF4AC07E0B0}" destId="{6A92515B-761F-45DD-A7AA-49CEAD8F123C}" srcOrd="6" destOrd="0" presId="urn:microsoft.com/office/officeart/2005/8/layout/lProcess2"/>
    <dgm:cxn modelId="{9AE6D3F2-154A-46DA-A62A-788FC389B862}" type="presParOf" srcId="{4848B751-C7A8-48B6-B2D0-66F186E90F02}" destId="{656149DB-B4DF-4448-8AB7-75BDDB07D000}" srcOrd="3" destOrd="0" presId="urn:microsoft.com/office/officeart/2005/8/layout/lProcess2"/>
    <dgm:cxn modelId="{1703A357-8F50-437F-9590-9879D6CDFEF4}" type="presParOf" srcId="{4848B751-C7A8-48B6-B2D0-66F186E90F02}" destId="{720BEBFC-EB77-49B2-84ED-CE96293C6742}" srcOrd="4" destOrd="0" presId="urn:microsoft.com/office/officeart/2005/8/layout/lProcess2"/>
    <dgm:cxn modelId="{3D50FDBA-B352-4510-9EF3-4FB368819CC3}" type="presParOf" srcId="{720BEBFC-EB77-49B2-84ED-CE96293C6742}" destId="{4FE3E3AC-ED3D-4A7B-8143-F47021C5CD53}" srcOrd="0" destOrd="0" presId="urn:microsoft.com/office/officeart/2005/8/layout/lProcess2"/>
    <dgm:cxn modelId="{02A0F1EA-54B6-4A30-B182-11D4CA156CFE}" type="presParOf" srcId="{720BEBFC-EB77-49B2-84ED-CE96293C6742}" destId="{84BA54C4-83EC-4878-B37D-83889DA87CB6}" srcOrd="1" destOrd="0" presId="urn:microsoft.com/office/officeart/2005/8/layout/lProcess2"/>
    <dgm:cxn modelId="{BA8973E2-8F08-4891-826D-26C274E7A799}" type="presParOf" srcId="{720BEBFC-EB77-49B2-84ED-CE96293C6742}" destId="{961BB0CB-95E9-4643-ABE3-772A1B9AA38D}" srcOrd="2" destOrd="0" presId="urn:microsoft.com/office/officeart/2005/8/layout/lProcess2"/>
    <dgm:cxn modelId="{7FDCC5BB-B898-4073-B199-91CCAA15EEDD}" type="presParOf" srcId="{961BB0CB-95E9-4643-ABE3-772A1B9AA38D}" destId="{BDD56730-4A3D-42A6-B12B-4CC9B29219DF}" srcOrd="0" destOrd="0" presId="urn:microsoft.com/office/officeart/2005/8/layout/lProcess2"/>
    <dgm:cxn modelId="{10B2DBB4-C519-47FE-9E8B-0076867AD461}" type="presParOf" srcId="{BDD56730-4A3D-42A6-B12B-4CC9B29219DF}" destId="{15C48B97-796C-4D91-8437-6E1F092CC6F4}" srcOrd="0" destOrd="0" presId="urn:microsoft.com/office/officeart/2005/8/layout/lProcess2"/>
    <dgm:cxn modelId="{5C037389-EF14-4C22-B8F4-C5070CAE3E61}" type="presParOf" srcId="{BDD56730-4A3D-42A6-B12B-4CC9B29219DF}" destId="{5A83AD47-EE0E-45F6-A7B0-F3B6CAE0C53D}" srcOrd="1" destOrd="0" presId="urn:microsoft.com/office/officeart/2005/8/layout/lProcess2"/>
    <dgm:cxn modelId="{8D39EAC7-E901-4AA6-915C-BEEA8C4FBE6D}" type="presParOf" srcId="{BDD56730-4A3D-42A6-B12B-4CC9B29219DF}" destId="{8E3D11A3-28AA-46E1-BAE0-5CDA79732EF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03E534-A4B1-4102-9459-B3A143CC3F23}">
      <dsp:nvSpPr>
        <dsp:cNvPr id="0" name=""/>
        <dsp:cNvSpPr/>
      </dsp:nvSpPr>
      <dsp:spPr>
        <a:xfrm>
          <a:off x="2120137" y="208016"/>
          <a:ext cx="4128329" cy="1433714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A48DBB-94A7-4AF5-B52D-4BA686FCFF48}">
      <dsp:nvSpPr>
        <dsp:cNvPr id="0" name=""/>
        <dsp:cNvSpPr/>
      </dsp:nvSpPr>
      <dsp:spPr>
        <a:xfrm>
          <a:off x="3790670" y="3718697"/>
          <a:ext cx="800063" cy="512040"/>
        </a:xfrm>
        <a:prstGeom prst="down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801EBB-2049-4948-8D3A-A253E60C9DC2}">
      <dsp:nvSpPr>
        <dsp:cNvPr id="0" name=""/>
        <dsp:cNvSpPr/>
      </dsp:nvSpPr>
      <dsp:spPr>
        <a:xfrm>
          <a:off x="2270549" y="4128329"/>
          <a:ext cx="3840306" cy="960076"/>
        </a:xfrm>
        <a:prstGeom prst="rect">
          <a:avLst/>
        </a:prstGeom>
        <a:solidFill>
          <a:schemeClr val="accent1"/>
        </a:solidFill>
        <a:ln>
          <a:noFill/>
        </a:ln>
        <a:effectLst/>
        <a:scene3d>
          <a:camera prst="perspectiveLeft" zoom="91000">
            <a:rot lat="0" lon="0" rev="0"/>
          </a:camera>
          <a:lightRig rig="threePt" dir="t">
            <a:rot lat="0" lon="0" rev="20640000"/>
          </a:lightRig>
        </a:scene3d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EC Square Sans Pro Light" panose="020B0506000000020004" pitchFamily="34" charset="0"/>
            </a:rPr>
            <a:t>Nuclear Illustrative </a:t>
          </a:r>
          <a:r>
            <a:rPr lang="en-US" sz="2000" b="1" kern="1200" dirty="0" err="1" smtClean="0">
              <a:latin typeface="EC Square Sans Pro Light" panose="020B0506000000020004" pitchFamily="34" charset="0"/>
            </a:rPr>
            <a:t>Programme</a:t>
          </a:r>
          <a:r>
            <a:rPr lang="en-US" sz="2000" b="1" kern="1200" dirty="0" smtClean="0">
              <a:latin typeface="EC Square Sans Pro Light" panose="020B0506000000020004" pitchFamily="34" charset="0"/>
            </a:rPr>
            <a:t> (PINC)</a:t>
          </a:r>
          <a:endParaRPr lang="en-GB" sz="2000" b="1" kern="1200" dirty="0">
            <a:latin typeface="EC Square Sans Pro Light" panose="020B0506000000020004" pitchFamily="34" charset="0"/>
          </a:endParaRPr>
        </a:p>
      </dsp:txBody>
      <dsp:txXfrm>
        <a:off x="2270549" y="4128329"/>
        <a:ext cx="3840306" cy="960076"/>
      </dsp:txXfrm>
    </dsp:sp>
    <dsp:sp modelId="{5CC761F6-168B-4CBA-92FF-A5792DE00B88}">
      <dsp:nvSpPr>
        <dsp:cNvPr id="0" name=""/>
        <dsp:cNvSpPr/>
      </dsp:nvSpPr>
      <dsp:spPr>
        <a:xfrm>
          <a:off x="3621056" y="1752459"/>
          <a:ext cx="1440115" cy="1440115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zoom="91000">
            <a:rot lat="0" lon="0" rev="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dirty="0" smtClean="0"/>
            <a:t>European Energy Security Strategy</a:t>
          </a:r>
          <a:endParaRPr lang="en-GB" sz="1400" kern="1200" dirty="0"/>
        </a:p>
      </dsp:txBody>
      <dsp:txXfrm>
        <a:off x="3831956" y="1963359"/>
        <a:ext cx="1018315" cy="1018315"/>
      </dsp:txXfrm>
    </dsp:sp>
    <dsp:sp modelId="{F7AFEEFA-4728-4800-BDA4-13C96E50AED3}">
      <dsp:nvSpPr>
        <dsp:cNvPr id="0" name=""/>
        <dsp:cNvSpPr/>
      </dsp:nvSpPr>
      <dsp:spPr>
        <a:xfrm>
          <a:off x="2590574" y="672053"/>
          <a:ext cx="1440115" cy="1440115"/>
        </a:xfrm>
        <a:prstGeom prst="ellipse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perspectiveLeft" zoom="91000">
            <a:rot lat="0" lon="0" rev="0"/>
          </a:camera>
          <a:lightRig rig="threePt" dir="t">
            <a:rot lat="0" lon="0" rev="20640000"/>
          </a:lightRig>
        </a:scene3d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European Energy Union Strategy</a:t>
          </a:r>
          <a:endParaRPr lang="en-GB" sz="1400" kern="1200" dirty="0"/>
        </a:p>
      </dsp:txBody>
      <dsp:txXfrm>
        <a:off x="2801474" y="882953"/>
        <a:ext cx="1018315" cy="1018315"/>
      </dsp:txXfrm>
    </dsp:sp>
    <dsp:sp modelId="{D18358F5-065A-49FA-8349-8074C9712C5B}">
      <dsp:nvSpPr>
        <dsp:cNvPr id="0" name=""/>
        <dsp:cNvSpPr/>
      </dsp:nvSpPr>
      <dsp:spPr>
        <a:xfrm>
          <a:off x="1950523" y="32002"/>
          <a:ext cx="4480357" cy="3584286"/>
        </a:xfrm>
        <a:prstGeom prst="funnel">
          <a:avLst/>
        </a:prstGeom>
        <a:solidFill>
          <a:schemeClr val="dk2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extrusionH="50600">
          <a:bevelT w="101600" h="806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63900F-20F6-4603-B76A-2DE1D63EB04B}">
      <dsp:nvSpPr>
        <dsp:cNvPr id="0" name=""/>
        <dsp:cNvSpPr/>
      </dsp:nvSpPr>
      <dsp:spPr>
        <a:xfrm>
          <a:off x="1004" y="0"/>
          <a:ext cx="2611933" cy="511256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i="1" kern="1200" dirty="0" smtClean="0"/>
            <a:t>Continuous rise of the number of cask loadings for interim dry storage</a:t>
          </a:r>
          <a:endParaRPr lang="en-GB" sz="2000" kern="1200" dirty="0"/>
        </a:p>
      </dsp:txBody>
      <dsp:txXfrm>
        <a:off x="1004" y="0"/>
        <a:ext cx="2611933" cy="1533770"/>
      </dsp:txXfrm>
    </dsp:sp>
    <dsp:sp modelId="{F55B03E4-763E-4589-9855-4262EA44BAFC}">
      <dsp:nvSpPr>
        <dsp:cNvPr id="0" name=""/>
        <dsp:cNvSpPr/>
      </dsp:nvSpPr>
      <dsp:spPr>
        <a:xfrm>
          <a:off x="262197" y="1535268"/>
          <a:ext cx="2089546" cy="1541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cap="none" spc="0" smtClean="0">
              <a:ln/>
              <a:effectLst/>
            </a:rPr>
            <a:t>91 loadings in 2017</a:t>
          </a:r>
          <a:endParaRPr lang="en-GB" sz="1000" b="1" kern="1200" cap="none" spc="0">
            <a:ln/>
            <a:effectLst/>
          </a:endParaRPr>
        </a:p>
      </dsp:txBody>
      <dsp:txXfrm>
        <a:off x="307346" y="1580417"/>
        <a:ext cx="1999248" cy="1451211"/>
      </dsp:txXfrm>
    </dsp:sp>
    <dsp:sp modelId="{D091B704-EF96-43FE-8DBC-97E12670B837}">
      <dsp:nvSpPr>
        <dsp:cNvPr id="0" name=""/>
        <dsp:cNvSpPr/>
      </dsp:nvSpPr>
      <dsp:spPr>
        <a:xfrm>
          <a:off x="262197" y="3313932"/>
          <a:ext cx="2089546" cy="1541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cap="none" spc="0" smtClean="0">
              <a:ln/>
              <a:effectLst/>
            </a:rPr>
            <a:t>100 and 200 casks per year for the coming years</a:t>
          </a:r>
          <a:endParaRPr lang="en-GB" sz="1000" b="1" kern="1200" cap="none" spc="0">
            <a:ln/>
            <a:effectLst/>
          </a:endParaRPr>
        </a:p>
      </dsp:txBody>
      <dsp:txXfrm>
        <a:off x="307346" y="3359081"/>
        <a:ext cx="1999248" cy="1451211"/>
      </dsp:txXfrm>
    </dsp:sp>
    <dsp:sp modelId="{58926286-8BB0-43F7-99E7-074A26D707E8}">
      <dsp:nvSpPr>
        <dsp:cNvPr id="0" name=""/>
        <dsp:cNvSpPr/>
      </dsp:nvSpPr>
      <dsp:spPr>
        <a:xfrm>
          <a:off x="2808833" y="0"/>
          <a:ext cx="2611933" cy="511256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smtClean="0"/>
            <a:t>New types of installation </a:t>
          </a:r>
          <a:endParaRPr lang="en-GB" sz="2000" kern="1200"/>
        </a:p>
      </dsp:txBody>
      <dsp:txXfrm>
        <a:off x="2808833" y="0"/>
        <a:ext cx="2611933" cy="1533770"/>
      </dsp:txXfrm>
    </dsp:sp>
    <dsp:sp modelId="{902C94DA-8A75-40D9-8C67-22222A41812B}">
      <dsp:nvSpPr>
        <dsp:cNvPr id="0" name=""/>
        <dsp:cNvSpPr/>
      </dsp:nvSpPr>
      <dsp:spPr>
        <a:xfrm>
          <a:off x="3070026" y="1533895"/>
          <a:ext cx="2089546" cy="7447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cap="none" spc="0" smtClean="0">
              <a:ln/>
              <a:effectLst/>
            </a:rPr>
            <a:t>final storage </a:t>
          </a:r>
          <a:endParaRPr lang="en-GB" sz="1000" b="1" kern="1200" cap="none" spc="0">
            <a:ln/>
            <a:effectLst/>
          </a:endParaRPr>
        </a:p>
      </dsp:txBody>
      <dsp:txXfrm>
        <a:off x="3091840" y="1555709"/>
        <a:ext cx="2045918" cy="701164"/>
      </dsp:txXfrm>
    </dsp:sp>
    <dsp:sp modelId="{86AF418E-05FC-475C-98C0-48AFEC94CF80}">
      <dsp:nvSpPr>
        <dsp:cNvPr id="0" name=""/>
        <dsp:cNvSpPr/>
      </dsp:nvSpPr>
      <dsp:spPr>
        <a:xfrm>
          <a:off x="3070026" y="2393270"/>
          <a:ext cx="2089546" cy="7447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cap="none" spc="0" smtClean="0">
              <a:ln/>
              <a:effectLst/>
            </a:rPr>
            <a:t>encapsulation </a:t>
          </a:r>
          <a:endParaRPr lang="en-GB" sz="1000" b="1" kern="1200" cap="none" spc="0">
            <a:ln/>
            <a:effectLst/>
          </a:endParaRPr>
        </a:p>
      </dsp:txBody>
      <dsp:txXfrm>
        <a:off x="3091840" y="2415084"/>
        <a:ext cx="2045918" cy="701164"/>
      </dsp:txXfrm>
    </dsp:sp>
    <dsp:sp modelId="{A754351D-CF74-41BD-9CFD-C87ACA639B78}">
      <dsp:nvSpPr>
        <dsp:cNvPr id="0" name=""/>
        <dsp:cNvSpPr/>
      </dsp:nvSpPr>
      <dsp:spPr>
        <a:xfrm>
          <a:off x="3070026" y="3252646"/>
          <a:ext cx="2089546" cy="7447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cap="none" spc="0" dirty="0" smtClean="0">
              <a:ln/>
              <a:effectLst/>
            </a:rPr>
            <a:t>geological disposal</a:t>
          </a:r>
          <a:endParaRPr lang="en-GB" sz="1000" b="1" kern="1200" cap="none" spc="0" dirty="0">
            <a:ln/>
            <a:effectLst/>
          </a:endParaRPr>
        </a:p>
      </dsp:txBody>
      <dsp:txXfrm>
        <a:off x="3091840" y="3274460"/>
        <a:ext cx="2045918" cy="701164"/>
      </dsp:txXfrm>
    </dsp:sp>
    <dsp:sp modelId="{6A92515B-761F-45DD-A7AA-49CEAD8F123C}">
      <dsp:nvSpPr>
        <dsp:cNvPr id="0" name=""/>
        <dsp:cNvSpPr/>
      </dsp:nvSpPr>
      <dsp:spPr>
        <a:xfrm>
          <a:off x="3070026" y="4112022"/>
          <a:ext cx="2089546" cy="7447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cap="none" spc="0" dirty="0" smtClean="0">
              <a:ln/>
              <a:effectLst/>
            </a:rPr>
            <a:t>intrinsic long-term nature: need for integrated Safety, Security, Safeguards (S</a:t>
          </a:r>
          <a:r>
            <a:rPr lang="en-GB" sz="1000" b="1" kern="1200" cap="none" spc="0" baseline="30000" dirty="0" smtClean="0">
              <a:ln/>
              <a:effectLst/>
            </a:rPr>
            <a:t>3</a:t>
          </a:r>
          <a:r>
            <a:rPr lang="en-GB" sz="1000" b="1" kern="1200" cap="none" spc="0" dirty="0" smtClean="0">
              <a:ln/>
              <a:effectLst/>
            </a:rPr>
            <a:t>) approach </a:t>
          </a:r>
          <a:endParaRPr lang="en-GB" sz="1000" b="1" kern="1200" cap="none" spc="0" dirty="0">
            <a:ln/>
            <a:effectLst/>
          </a:endParaRPr>
        </a:p>
      </dsp:txBody>
      <dsp:txXfrm>
        <a:off x="3091840" y="4133836"/>
        <a:ext cx="2045918" cy="701164"/>
      </dsp:txXfrm>
    </dsp:sp>
    <dsp:sp modelId="{4FE3E3AC-ED3D-4A7B-8143-F47021C5CD53}">
      <dsp:nvSpPr>
        <dsp:cNvPr id="0" name=""/>
        <dsp:cNvSpPr/>
      </dsp:nvSpPr>
      <dsp:spPr>
        <a:xfrm>
          <a:off x="5616661" y="0"/>
          <a:ext cx="2611933" cy="511256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1" kern="1200" dirty="0" smtClean="0"/>
            <a:t>Pressure towards improving efficient use of their resources</a:t>
          </a:r>
          <a:endParaRPr lang="en-GB" sz="2000" kern="1200" dirty="0"/>
        </a:p>
      </dsp:txBody>
      <dsp:txXfrm>
        <a:off x="5616661" y="0"/>
        <a:ext cx="2611933" cy="1533770"/>
      </dsp:txXfrm>
    </dsp:sp>
    <dsp:sp modelId="{15C48B97-796C-4D91-8437-6E1F092CC6F4}">
      <dsp:nvSpPr>
        <dsp:cNvPr id="0" name=""/>
        <dsp:cNvSpPr/>
      </dsp:nvSpPr>
      <dsp:spPr>
        <a:xfrm>
          <a:off x="5877855" y="1535268"/>
          <a:ext cx="2089546" cy="1541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Constant need of highly trained personnel</a:t>
          </a:r>
          <a:endParaRPr lang="en-GB" sz="1000" b="1" kern="1200" dirty="0"/>
        </a:p>
      </dsp:txBody>
      <dsp:txXfrm>
        <a:off x="5923004" y="1580417"/>
        <a:ext cx="1999248" cy="1451211"/>
      </dsp:txXfrm>
    </dsp:sp>
    <dsp:sp modelId="{8E3D11A3-28AA-46E1-BAE0-5CDA79732EF6}">
      <dsp:nvSpPr>
        <dsp:cNvPr id="0" name=""/>
        <dsp:cNvSpPr/>
      </dsp:nvSpPr>
      <dsp:spPr>
        <a:xfrm>
          <a:off x="5877855" y="3313932"/>
          <a:ext cx="2089546" cy="15415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b="1" kern="1200" dirty="0" smtClean="0"/>
            <a:t>Availability of technologies allowing different impact of human intervention in-presence</a:t>
          </a:r>
          <a:endParaRPr lang="en-GB" sz="1000" kern="1200" dirty="0"/>
        </a:p>
      </dsp:txBody>
      <dsp:txXfrm>
        <a:off x="5923004" y="3359081"/>
        <a:ext cx="1999248" cy="14512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700808"/>
            <a:ext cx="4536504" cy="2016224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marL="0"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200400" y="6260819"/>
            <a:ext cx="2895600" cy="476250"/>
          </a:xfrm>
        </p:spPr>
        <p:txBody>
          <a:bodyPr/>
          <a:lstStyle>
            <a:lvl1pPr>
              <a:defRPr sz="1100" i="1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IAEA Safeguards symposium, Vienna, November 2018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28"/>
            <a:ext cx="8229600" cy="936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6632"/>
            <a:ext cx="2133600" cy="476250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126"/>
            <a:ext cx="2895600" cy="476250"/>
          </a:xfrm>
        </p:spPr>
        <p:txBody>
          <a:bodyPr/>
          <a:lstStyle>
            <a:lvl1pPr>
              <a:defRPr sz="1100" i="1"/>
            </a:lvl1pPr>
          </a:lstStyle>
          <a:p>
            <a:pPr>
              <a:defRPr/>
            </a:pPr>
            <a:r>
              <a:rPr lang="en-US" smtClean="0"/>
              <a:t>IAEA Safeguards symposium, Vienna, November 2018</a:t>
            </a:r>
          </a:p>
          <a:p>
            <a:pPr>
              <a:defRPr/>
            </a:pPr>
            <a:endParaRPr lang="en-US" sz="120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7544" y="6297439"/>
            <a:ext cx="2133600" cy="47625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37EC8A20-BA03-4FF7-8742-03D8AD4CA4F4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dolor 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11960" y="1484784"/>
            <a:ext cx="4536504" cy="2736304"/>
          </a:xfrm>
        </p:spPr>
        <p:txBody>
          <a:bodyPr>
            <a:normAutofit/>
          </a:bodyPr>
          <a:lstStyle/>
          <a:p>
            <a:r>
              <a:rPr lang="en-US" sz="2400" dirty="0"/>
              <a:t>CHALLENGES AND ADVANCEMENTS IN SPENT FUEL SAFEGUARDS IN THE EUROPEAN UNION</a:t>
            </a:r>
            <a:endParaRPr lang="en-GB" sz="24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08004" y="4045058"/>
            <a:ext cx="3780420" cy="1328157"/>
          </a:xfrm>
        </p:spPr>
        <p:txBody>
          <a:bodyPr/>
          <a:lstStyle/>
          <a:p>
            <a:r>
              <a:rPr lang="en-US" sz="1400" dirty="0" smtClean="0"/>
              <a:t>Stefano Vaccaro</a:t>
            </a:r>
          </a:p>
          <a:p>
            <a:r>
              <a:rPr lang="sv-SE" sz="1400" b="0" dirty="0"/>
              <a:t>D. </a:t>
            </a:r>
            <a:r>
              <a:rPr lang="sv-SE" sz="1400" b="0" dirty="0" err="1"/>
              <a:t>Ancius</a:t>
            </a:r>
            <a:r>
              <a:rPr lang="sv-SE" sz="1400" b="0" dirty="0"/>
              <a:t>, P. </a:t>
            </a:r>
            <a:r>
              <a:rPr lang="sv-SE" sz="1400" b="0" dirty="0" err="1"/>
              <a:t>Klumpp</a:t>
            </a:r>
            <a:r>
              <a:rPr lang="sv-SE" sz="1400" b="0" dirty="0"/>
              <a:t>, </a:t>
            </a:r>
            <a:r>
              <a:rPr lang="sv-SE" sz="1400" b="0" dirty="0" smtClean="0"/>
              <a:t/>
            </a:r>
            <a:br>
              <a:rPr lang="sv-SE" sz="1400" b="0" dirty="0" smtClean="0"/>
            </a:br>
            <a:r>
              <a:rPr lang="sv-SE" sz="1400" b="0" dirty="0" smtClean="0"/>
              <a:t>C</a:t>
            </a:r>
            <a:r>
              <a:rPr lang="sv-SE" sz="1400" b="0" dirty="0"/>
              <a:t>. </a:t>
            </a:r>
            <a:r>
              <a:rPr lang="sv-SE" sz="1400" b="0" dirty="0" err="1"/>
              <a:t>Kroeger</a:t>
            </a:r>
            <a:r>
              <a:rPr lang="sv-SE" sz="1400" b="0" dirty="0"/>
              <a:t> </a:t>
            </a:r>
            <a:r>
              <a:rPr lang="sv-SE" sz="1400" b="0" dirty="0" err="1"/>
              <a:t>Negoita</a:t>
            </a:r>
            <a:r>
              <a:rPr lang="sv-SE" sz="1400" b="0" dirty="0"/>
              <a:t>, J. </a:t>
            </a:r>
            <a:r>
              <a:rPr lang="sv-SE" sz="1400" b="0" dirty="0" err="1"/>
              <a:t>Pekkarinnen</a:t>
            </a:r>
            <a:r>
              <a:rPr lang="sv-SE" sz="1400" b="0" dirty="0"/>
              <a:t>, </a:t>
            </a:r>
            <a:r>
              <a:rPr lang="sv-SE" sz="1400" b="0" dirty="0" smtClean="0"/>
              <a:t/>
            </a:r>
            <a:br>
              <a:rPr lang="sv-SE" sz="1400" b="0" dirty="0" smtClean="0"/>
            </a:br>
            <a:r>
              <a:rPr lang="sv-SE" sz="1400" b="0" dirty="0" smtClean="0"/>
              <a:t>P</a:t>
            </a:r>
            <a:r>
              <a:rPr lang="sv-SE" sz="1400" b="0" dirty="0"/>
              <a:t>. </a:t>
            </a:r>
            <a:r>
              <a:rPr lang="sv-SE" sz="1400" b="0" dirty="0" err="1"/>
              <a:t>Schwalbach</a:t>
            </a:r>
            <a:r>
              <a:rPr lang="sv-SE" sz="1400" b="0" dirty="0"/>
              <a:t>, A. </a:t>
            </a:r>
            <a:r>
              <a:rPr lang="sv-SE" sz="1400" b="0" dirty="0" err="1"/>
              <a:t>Smejkal</a:t>
            </a:r>
            <a:r>
              <a:rPr lang="sv-SE" sz="1400" b="0" dirty="0"/>
              <a:t>, A. Tomanin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905869"/>
            <a:ext cx="3798137" cy="3676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4608004" y="511981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buClr>
                <a:srgbClr val="FFFFFF"/>
              </a:buClr>
            </a:pPr>
            <a:r>
              <a:rPr lang="en-US" sz="1800" b="0" i="1" kern="0" dirty="0">
                <a:solidFill>
                  <a:srgbClr val="FFFFFF"/>
                </a:solidFill>
                <a:latin typeface="Verdana"/>
              </a:rPr>
              <a:t>European Commission, </a:t>
            </a:r>
            <a:br>
              <a:rPr lang="en-US" sz="1800" b="0" i="1" kern="0" dirty="0">
                <a:solidFill>
                  <a:srgbClr val="FFFFFF"/>
                </a:solidFill>
                <a:latin typeface="Verdana"/>
              </a:rPr>
            </a:br>
            <a:r>
              <a:rPr lang="en-US" sz="1800" b="0" i="1" kern="0" dirty="0">
                <a:solidFill>
                  <a:srgbClr val="FFFFFF"/>
                </a:solidFill>
                <a:latin typeface="Verdana"/>
              </a:rPr>
              <a:t>Directorate General for Energy, Euratom Safeguards</a:t>
            </a:r>
            <a:endParaRPr lang="en-GB" sz="1800" b="0" i="1" kern="0" dirty="0">
              <a:solidFill>
                <a:srgbClr val="FFFFFF"/>
              </a:solidFill>
              <a:latin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6455"/>
            <a:ext cx="8229600" cy="936625"/>
          </a:xfrm>
        </p:spPr>
        <p:txBody>
          <a:bodyPr/>
          <a:lstStyle/>
          <a:p>
            <a:r>
              <a:rPr lang="en-US" sz="2400" dirty="0" smtClean="0"/>
              <a:t>Background</a:t>
            </a:r>
            <a:endParaRPr lang="en-GB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353974"/>
              </p:ext>
            </p:extLst>
          </p:nvPr>
        </p:nvGraphicFramePr>
        <p:xfrm>
          <a:off x="-2009205" y="937419"/>
          <a:ext cx="8381405" cy="5120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6"/>
          <p:cNvSpPr/>
          <p:nvPr/>
        </p:nvSpPr>
        <p:spPr>
          <a:xfrm>
            <a:off x="4355976" y="1325086"/>
            <a:ext cx="4572000" cy="18158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n-US" sz="1600" b="0" i="1" dirty="0">
                <a:solidFill>
                  <a:srgbClr val="3166CF"/>
                </a:solidFill>
              </a:rPr>
              <a:t>EU's Member States need to apply the highest standards of safety, security, waste management and non-proliferation, as well as diversify nuclear fuel supplies. Doing so will help achieve the objectives of the 2030 EU climate and energy </a:t>
            </a:r>
            <a:r>
              <a:rPr lang="en-US" sz="1600" b="0" i="1" dirty="0" smtClean="0">
                <a:solidFill>
                  <a:srgbClr val="3166CF"/>
                </a:solidFill>
              </a:rPr>
              <a:t>framework.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67744" y="21647024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2400" b="0" dirty="0" err="1" smtClean="0">
              <a:solidFill>
                <a:srgbClr val="0F5494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>
            <a:off x="4932040" y="5013176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4355976" y="4653136"/>
            <a:ext cx="45720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 algn="ctr"/>
            <a:r>
              <a:rPr lang="en-US" sz="1600" b="0" i="1" dirty="0" smtClean="0">
                <a:solidFill>
                  <a:srgbClr val="3166CF"/>
                </a:solidFill>
              </a:rPr>
              <a:t>Attention to c</a:t>
            </a:r>
            <a:r>
              <a:rPr lang="en-US" sz="1600" b="0" i="1" dirty="0" smtClean="0">
                <a:solidFill>
                  <a:srgbClr val="3166CF"/>
                </a:solidFill>
                <a:latin typeface="+mn-lt"/>
              </a:rPr>
              <a:t>hallenges</a:t>
            </a:r>
            <a:r>
              <a:rPr lang="en-US" sz="1600" b="0" i="1" dirty="0" smtClean="0">
                <a:solidFill>
                  <a:srgbClr val="3166CF"/>
                </a:solidFill>
                <a:latin typeface="Verdana"/>
              </a:rPr>
              <a:t> </a:t>
            </a:r>
            <a:r>
              <a:rPr lang="en-US" sz="1600" b="0" i="1" dirty="0">
                <a:solidFill>
                  <a:srgbClr val="3166CF"/>
                </a:solidFill>
                <a:latin typeface="Verdana"/>
              </a:rPr>
              <a:t>and opportunities related to increased activities in the back-end of the fuel cycle and especially to spent fuel and radioactive waste </a:t>
            </a:r>
            <a:r>
              <a:rPr lang="en-US" sz="1600" b="0" i="1" dirty="0" smtClean="0">
                <a:solidFill>
                  <a:srgbClr val="3166CF"/>
                </a:solidFill>
                <a:latin typeface="Verdana"/>
              </a:rPr>
              <a:t>management.</a:t>
            </a:r>
            <a:endParaRPr lang="en-GB" sz="1600" b="0" i="1" dirty="0">
              <a:solidFill>
                <a:srgbClr val="3166CF"/>
              </a:solidFill>
              <a:latin typeface="Verdana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6281936" y="3645024"/>
            <a:ext cx="720080" cy="792088"/>
          </a:xfrm>
          <a:prstGeom prst="downArrow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25595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36625"/>
          </a:xfrm>
        </p:spPr>
        <p:txBody>
          <a:bodyPr/>
          <a:lstStyle/>
          <a:p>
            <a:r>
              <a:rPr lang="en-US" sz="3200" dirty="0" smtClean="0"/>
              <a:t>Challenges in SF verification</a:t>
            </a:r>
            <a:endParaRPr lang="en-GB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825438"/>
              </p:ext>
            </p:extLst>
          </p:nvPr>
        </p:nvGraphicFramePr>
        <p:xfrm>
          <a:off x="467544" y="936625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7086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149" y="936624"/>
            <a:ext cx="8229600" cy="3716512"/>
          </a:xfrm>
        </p:spPr>
        <p:txBody>
          <a:bodyPr/>
          <a:lstStyle/>
          <a:p>
            <a:endParaRPr lang="en-US" dirty="0"/>
          </a:p>
          <a:p>
            <a:r>
              <a:rPr lang="en-US" dirty="0" smtClean="0"/>
              <a:t>Need to improve efficiency in Spent fuel verification</a:t>
            </a:r>
          </a:p>
          <a:p>
            <a:r>
              <a:rPr lang="en-US" dirty="0" smtClean="0"/>
              <a:t>Reduce inspector presence on-site without decreasing safeguards quality</a:t>
            </a:r>
            <a:endParaRPr lang="en-GB" dirty="0" smtClean="0"/>
          </a:p>
          <a:p>
            <a:pPr lvl="1"/>
            <a:r>
              <a:rPr lang="en-US" dirty="0" smtClean="0"/>
              <a:t>Less burden to the operator</a:t>
            </a:r>
          </a:p>
          <a:p>
            <a:pPr lvl="1"/>
            <a:r>
              <a:rPr lang="en-US" dirty="0" smtClean="0"/>
              <a:t>Better use of human and technical resources</a:t>
            </a:r>
          </a:p>
          <a:p>
            <a:r>
              <a:rPr lang="en-US" dirty="0" smtClean="0"/>
              <a:t>Pursue complementarity between verification </a:t>
            </a:r>
            <a:r>
              <a:rPr lang="en-US" dirty="0" smtClean="0"/>
              <a:t>methods</a:t>
            </a:r>
          </a:p>
          <a:p>
            <a:endParaRPr lang="en-US" dirty="0"/>
          </a:p>
          <a:p>
            <a:r>
              <a:rPr lang="en-US" dirty="0" smtClean="0"/>
              <a:t>Example: use of unattended Fork detector, in RDT and with data review at the HQ.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467544" y="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sz="3200" kern="0" dirty="0" smtClean="0"/>
              <a:t>Addressing challenges in SF verification</a:t>
            </a:r>
            <a:endParaRPr lang="en-GB" sz="3200" kern="0" dirty="0"/>
          </a:p>
        </p:txBody>
      </p:sp>
    </p:spTree>
    <p:extLst>
      <p:ext uri="{BB962C8B-B14F-4D97-AF65-F5344CB8AC3E}">
        <p14:creationId xmlns:p14="http://schemas.microsoft.com/office/powerpoint/2010/main" val="198477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340768"/>
            <a:ext cx="4248472" cy="5256584"/>
          </a:xfrm>
        </p:spPr>
        <p:txBody>
          <a:bodyPr/>
          <a:lstStyle/>
          <a:p>
            <a:r>
              <a:rPr lang="en-US" sz="1600" dirty="0" smtClean="0"/>
              <a:t>A field test has been carried out over a full campaign of 7 casks loadings for a total of 168 fuel assemblies;</a:t>
            </a:r>
          </a:p>
          <a:p>
            <a:endParaRPr lang="en-US" sz="1600" dirty="0" smtClean="0"/>
          </a:p>
          <a:p>
            <a:r>
              <a:rPr lang="en-US" sz="1600" u="sng" dirty="0" smtClean="0"/>
              <a:t>The acquisition system was in RDT </a:t>
            </a:r>
            <a:r>
              <a:rPr lang="en-US" sz="1600" dirty="0" smtClean="0"/>
              <a:t>and the loadings were completely unattended: </a:t>
            </a:r>
            <a:r>
              <a:rPr lang="en-US" sz="1600" u="sng" dirty="0" smtClean="0"/>
              <a:t>the measurements were carried out by the operator under surveillance;</a:t>
            </a:r>
            <a:endParaRPr lang="en-US" sz="1600" dirty="0" smtClean="0"/>
          </a:p>
          <a:p>
            <a:endParaRPr lang="en-US" sz="1600" u="sng" dirty="0"/>
          </a:p>
          <a:p>
            <a:r>
              <a:rPr lang="en-US" sz="1600" dirty="0" smtClean="0"/>
              <a:t>We were able to observe details like never before:</a:t>
            </a:r>
          </a:p>
          <a:p>
            <a:pPr lvl="1"/>
            <a:r>
              <a:rPr lang="en-US" sz="1200" dirty="0" smtClean="0"/>
              <a:t>e.g. dependencies from the fuel design and from the poison type and quantities; </a:t>
            </a:r>
          </a:p>
          <a:p>
            <a:endParaRPr lang="en-US" sz="1600" dirty="0" smtClean="0"/>
          </a:p>
          <a:p>
            <a:r>
              <a:rPr lang="en-US" sz="1600" dirty="0" smtClean="0"/>
              <a:t>Anomaly management policy to be implemented.</a:t>
            </a:r>
          </a:p>
          <a:p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95536" y="1251917"/>
            <a:ext cx="4543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Field test in real unattended inspection conditions </a:t>
            </a:r>
            <a:endParaRPr lang="en-GB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23" y="2852936"/>
            <a:ext cx="3797832" cy="3675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 bwMode="auto">
          <a:xfrm>
            <a:off x="457200" y="260648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/>
              <a:t>Lessons learned from </a:t>
            </a:r>
            <a:r>
              <a:rPr lang="en-US" kern="0" dirty="0" smtClean="0"/>
              <a:t>in-field deployment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0896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 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659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936625"/>
          </a:xfrm>
        </p:spPr>
        <p:txBody>
          <a:bodyPr/>
          <a:lstStyle/>
          <a:p>
            <a:r>
              <a:rPr lang="en-US" dirty="0" smtClean="0"/>
              <a:t>Unattended Fork Architecture</a:t>
            </a:r>
            <a:endParaRPr lang="en-GB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574" r="-599" b="3464"/>
          <a:stretch/>
        </p:blipFill>
        <p:spPr bwMode="auto">
          <a:xfrm>
            <a:off x="1403648" y="1412776"/>
            <a:ext cx="6552728" cy="4497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138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111"/>
            <a:ext cx="8229600" cy="936625"/>
          </a:xfrm>
        </p:spPr>
        <p:txBody>
          <a:bodyPr/>
          <a:lstStyle/>
          <a:p>
            <a:r>
              <a:rPr lang="en-US" dirty="0" smtClean="0"/>
              <a:t>ORIGEN IRAP workflow and Outcome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052736"/>
            <a:ext cx="4718874" cy="33123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143" y="3284984"/>
            <a:ext cx="4132348" cy="2630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21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397</TotalTime>
  <Words>345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EC Square Sans Pro Light</vt:lpstr>
      <vt:lpstr>Verdana</vt:lpstr>
      <vt:lpstr>Blank</vt:lpstr>
      <vt:lpstr>CHALLENGES AND ADVANCEMENTS IN SPENT FUEL SAFEGUARDS IN THE EUROPEAN UNION</vt:lpstr>
      <vt:lpstr>Background</vt:lpstr>
      <vt:lpstr>Challenges in SF verification</vt:lpstr>
      <vt:lpstr>PowerPoint Presentation</vt:lpstr>
      <vt:lpstr>PowerPoint Presentation</vt:lpstr>
      <vt:lpstr>Thank you! </vt:lpstr>
      <vt:lpstr>Unattended Fork Architecture</vt:lpstr>
      <vt:lpstr>ORIGEN IRAP workflow and Outcome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Detectors placement simulation</dc:title>
  <dc:creator>VACCARO Stefano (ENER)</dc:creator>
  <cp:lastModifiedBy>VACCARO Stefano (ENER)</cp:lastModifiedBy>
  <cp:revision>39</cp:revision>
  <dcterms:created xsi:type="dcterms:W3CDTF">2018-05-18T12:38:44Z</dcterms:created>
  <dcterms:modified xsi:type="dcterms:W3CDTF">2018-10-12T13:55:10Z</dcterms:modified>
</cp:coreProperties>
</file>