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7"/>
  </p:notesMasterIdLst>
  <p:sldIdLst>
    <p:sldId id="274" r:id="rId2"/>
    <p:sldId id="257" r:id="rId3"/>
    <p:sldId id="259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</p:sldIdLst>
  <p:sldSz cx="9144000" cy="6858000" type="screen4x3"/>
  <p:notesSz cx="6858000" cy="9144000"/>
  <p:embeddedFontLst>
    <p:embeddedFont>
      <p:font typeface="Lucida Fax" panose="02060602050505020204" pitchFamily="18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Microsoft JhengHei UI" panose="020B0604030504040204" pitchFamily="34" charset="-120"/>
      <p:regular r:id="rId30"/>
      <p:bold r:id="rId31"/>
    </p:embeddedFont>
    <p:embeddedFont>
      <p:font typeface="Microsoft Sans Serif" panose="020B0604020202020204" pitchFamily="34" charset="0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834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FA35A-EFD5-4943-BF44-1F7E382DFD12}" type="datetimeFigureOut">
              <a:rPr lang="ko-KR" altLang="en-US" smtClean="0"/>
              <a:pPr/>
              <a:t>2018-10-11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186BB-73F4-4FE1-BF2F-AFC09E8EC9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B01C3562-3162-4EF6-9259-FD771922B7F2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A2156CD-7BA9-4C14-9DD4-5763AA42561E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072B870-AAC7-46CF-B2C6-8FFC0D5663D3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8890AA0-8FD6-4B84-AFD4-6C732CCAD1DE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F647C0F-AE9C-4207-829A-1E72CD073144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F2F746D-0C2C-42D7-BE8F-F54357500F60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661BBC55-0DF0-422E-9FCF-F1CF3317DB94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B3C76CC6-3A7F-4754-9BAC-5E0247355C58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EC2709F-8FDF-4DC5-A599-70E8FB733E29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5A3B801-D4EC-4051-A8C7-38E0A36D6EEB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BBF47AE-1F5A-4F44-B588-20D543234621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62142A5E-3118-4729-9600-CA07A7A4DE57}" type="datetime1">
              <a:rPr lang="ko-KR" altLang="en-US" smtClean="0"/>
              <a:pPr lvl="0">
                <a:defRPr lang="ko-KR" altLang="en-US"/>
              </a:pPr>
              <a:t>2018-10-11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BC24A344-5658-44FF-BA1B-C7CB127BCC8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04664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52536" y="1772816"/>
            <a:ext cx="9396536" cy="1368152"/>
          </a:xfrm>
        </p:spPr>
        <p:txBody>
          <a:bodyPr>
            <a:no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Asia-Pacific regional</a:t>
            </a:r>
            <a:br>
              <a:rPr lang="en-US" altLang="ko-KR" sz="4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ko-KR" sz="4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altLang="ko-KR" sz="4000" b="1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afeguards Network(APSN</a:t>
            </a:r>
            <a:r>
              <a:rPr lang="en-US" altLang="ko-KR" sz="4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7704856" cy="1800200"/>
          </a:xfrm>
        </p:spPr>
        <p:txBody>
          <a:bodyPr>
            <a:normAutofit/>
          </a:bodyPr>
          <a:lstStyle/>
          <a:p>
            <a:pPr algn="l">
              <a:defRPr lang="ko-KR" altLang="en-US"/>
            </a:pPr>
            <a:r>
              <a:rPr lang="en-US" altLang="ko-KR" sz="2800" b="1" dirty="0" err="1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Hosik</a:t>
            </a:r>
            <a:r>
              <a:rPr lang="en-US" altLang="ko-KR" sz="2800" b="1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Yoo</a:t>
            </a:r>
            <a:endParaRPr lang="en-US" altLang="ko-KR" sz="2800" b="1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>
              <a:defRPr lang="ko-KR" altLang="en-US"/>
            </a:pPr>
            <a:r>
              <a:rPr lang="en-US" altLang="ko-KR" sz="2000" b="1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Korea Institute of Nuclear Nonproliferation and Control(KINAC)</a:t>
            </a:r>
            <a:endParaRPr lang="en-US" altLang="ko-KR" sz="2000" b="1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dirty="0"/>
              <a:t>                                           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359532" y="3284984"/>
            <a:ext cx="8424936" cy="144016"/>
            <a:chOff x="467544" y="3212976"/>
            <a:chExt cx="8424936" cy="144016"/>
          </a:xfrm>
        </p:grpSpPr>
        <p:sp>
          <p:nvSpPr>
            <p:cNvPr id="8" name="직사각형 7"/>
            <p:cNvSpPr/>
            <p:nvPr/>
          </p:nvSpPr>
          <p:spPr>
            <a:xfrm>
              <a:off x="467544" y="3212976"/>
              <a:ext cx="8424936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67544" y="3212976"/>
              <a:ext cx="3015952" cy="135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3" name="직사각형 12"/>
          <p:cNvSpPr/>
          <p:nvPr/>
        </p:nvSpPr>
        <p:spPr>
          <a:xfrm flipV="1">
            <a:off x="0" y="6669359"/>
            <a:ext cx="9144000" cy="2343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7504" y="656020"/>
            <a:ext cx="385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2018 IAEA Safeguards Symposium</a:t>
            </a:r>
            <a:endParaRPr lang="ko-KR" altLang="en-US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Picture 11" descr="kinac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26835"/>
            <a:ext cx="1289797" cy="3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0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WG2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3316" y="2132856"/>
            <a:ext cx="4064668" cy="375185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/>
        </p:spPr>
        <p:txBody>
          <a:bodyPr wrap="none" lIns="44015" tIns="44015" rIns="44015" bIns="44015" anchor="ctr"/>
          <a:lstStyle>
            <a:lvl1pPr marL="1095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302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50863" indent="-111125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99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906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478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050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622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194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ko-KR" sz="16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 building facilitated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6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Japan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61646" y="2508041"/>
            <a:ext cx="8406680" cy="21133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on safeguards infrastructure implementation and awareness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Introduce legal status and implementation of each states related to safeguards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coordinates APSN programs and activities in the areas of: infrastructure; implementation and R&amp;D collaboration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70725"/>
            <a:ext cx="2437291" cy="173488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36" y="4657012"/>
            <a:ext cx="2664296" cy="198532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7" y="4656641"/>
            <a:ext cx="2664296" cy="19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WG3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3316" y="2132856"/>
            <a:ext cx="6296916" cy="375185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/>
        </p:spPr>
        <p:txBody>
          <a:bodyPr wrap="none" lIns="44015" tIns="44015" rIns="44015" bIns="44015" anchor="ctr"/>
          <a:lstStyle>
            <a:lvl1pPr marL="1095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302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50863" indent="-111125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99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906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478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050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622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194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IT Support, communication, and information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facilitated </a:t>
            </a: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by USA</a:t>
            </a:r>
            <a:endParaRPr lang="ko-KR" altLang="ko-KR" sz="1600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1646" y="2508041"/>
            <a:ext cx="8406680" cy="2528897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 APSN website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on IT support, communication, and information with respect to APSN activities through APSN website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Ensures whether the APSN web-site satisfies members’ needs, examines other IT issues relevant to APSN operations and develops communication plans for raising APSN’s profile.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698407"/>
            <a:ext cx="3744416" cy="19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WG4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3316" y="2132856"/>
            <a:ext cx="6584948" cy="375185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/>
        </p:spPr>
        <p:txBody>
          <a:bodyPr wrap="none" lIns="44015" tIns="44015" rIns="44015" bIns="44015" anchor="ctr"/>
          <a:lstStyle>
            <a:lvl1pPr marL="1095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302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50863" indent="-111125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99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906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478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050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622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194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Model safeguards and security legislation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facilitated </a:t>
            </a: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by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Indonesia</a:t>
            </a:r>
            <a:endParaRPr lang="ko-KR" altLang="ko-KR" sz="1600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1646" y="2508041"/>
            <a:ext cx="8406680" cy="1754326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member states with references to a wide array of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consolidated elements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provisions contained in the global framework for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safeguards </a:t>
            </a:r>
            <a:endParaRPr lang="en-US" altLang="ko-KR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 more comprehensive national legislation on nuclear safeguards 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314285"/>
            <a:ext cx="2952328" cy="219449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b="9875"/>
          <a:stretch/>
        </p:blipFill>
        <p:spPr>
          <a:xfrm>
            <a:off x="4572000" y="4323078"/>
            <a:ext cx="3159864" cy="23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WG5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3316" y="2132856"/>
            <a:ext cx="7161012" cy="375185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/>
        </p:spPr>
        <p:txBody>
          <a:bodyPr wrap="none" lIns="44015" tIns="44015" rIns="44015" bIns="44015" anchor="ctr"/>
          <a:lstStyle>
            <a:lvl1pPr marL="1095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302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50863" indent="-111125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99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906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478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050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622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194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Physical Protection in Support of Nuclear Safeguards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facilitated by </a:t>
            </a: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ROK</a:t>
            </a:r>
            <a:endParaRPr lang="ko-KR" altLang="ko-KR" sz="1600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1646" y="2508041"/>
            <a:ext cx="8406680" cy="128240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physical protection matters that can support national safeguards activities. 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Interface between safeguards and other areas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1" y="4126066"/>
            <a:ext cx="2756471" cy="207573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87" y="4219133"/>
            <a:ext cx="2808312" cy="19937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750" y="4126066"/>
            <a:ext cx="2715722" cy="20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Future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8660" y="1945622"/>
            <a:ext cx="8406680" cy="4247317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u="sng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Strengthen the cooperation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other regional entities such as ASEANTOM and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ESARDA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u="sng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 a network of networks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 to bring together representative from different regional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u="sng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experiences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cultivating collaboration on capacity building and explore how the work of regional networks could be enhanced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u="sng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 member states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establish their own non-proliferation regime</a:t>
            </a:r>
          </a:p>
        </p:txBody>
      </p:sp>
    </p:spTree>
    <p:extLst>
      <p:ext uri="{BB962C8B-B14F-4D97-AF65-F5344CB8AC3E}">
        <p14:creationId xmlns:p14="http://schemas.microsoft.com/office/powerpoint/2010/main" val="38521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52536" y="2564904"/>
            <a:ext cx="9396536" cy="13681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Thank You</a:t>
            </a:r>
            <a:br>
              <a:rPr lang="en-US" altLang="ko-KR" sz="40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ko-KR" sz="40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Q&amp;A</a:t>
            </a:r>
            <a:endParaRPr lang="en-US" altLang="ko-KR" sz="4000" b="1" dirty="0">
              <a:solidFill>
                <a:schemeClr val="bg1"/>
              </a:solidFill>
              <a:latin typeface="Lucida Fax" panose="020606020505050202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59532" y="3284984"/>
            <a:ext cx="8424936" cy="144016"/>
            <a:chOff x="467544" y="3212976"/>
            <a:chExt cx="8424936" cy="144016"/>
          </a:xfrm>
        </p:grpSpPr>
        <p:sp>
          <p:nvSpPr>
            <p:cNvPr id="8" name="직사각형 7"/>
            <p:cNvSpPr/>
            <p:nvPr/>
          </p:nvSpPr>
          <p:spPr>
            <a:xfrm>
              <a:off x="467544" y="3212976"/>
              <a:ext cx="8424936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67544" y="3212976"/>
              <a:ext cx="3015952" cy="135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3" name="직사각형 12"/>
          <p:cNvSpPr/>
          <p:nvPr/>
        </p:nvSpPr>
        <p:spPr>
          <a:xfrm flipV="1">
            <a:off x="0" y="6669359"/>
            <a:ext cx="9144000" cy="2343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8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43011" y="404664"/>
            <a:ext cx="9396536" cy="792088"/>
          </a:xfrm>
        </p:spPr>
        <p:txBody>
          <a:bodyPr>
            <a:no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Microsoft Sans Serif" panose="020B0604020202020204" pitchFamily="34" charset="0"/>
              </a:rPr>
              <a:t>CONTENTS</a:t>
            </a:r>
            <a:endParaRPr lang="en-US" altLang="ko-KR" sz="3200" b="1" dirty="0">
              <a:solidFill>
                <a:schemeClr val="bg1"/>
              </a:solidFill>
              <a:latin typeface="Lucida Fax" panose="02060602050505020204" pitchFamily="18" charset="0"/>
              <a:ea typeface="Microsoft JhengHei UI" panose="020B0604030504040204" pitchFamily="34" charset="-120"/>
              <a:cs typeface="Microsoft Sans Serif" panose="020B0604020202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704856" cy="4752528"/>
          </a:xfrm>
          <a:solidFill>
            <a:schemeClr val="bg1">
              <a:alpha val="17000"/>
            </a:schemeClr>
          </a:solidFill>
          <a:ln cmpd="dbl">
            <a:noFill/>
          </a:ln>
        </p:spPr>
        <p:txBody>
          <a:bodyPr>
            <a:normAutofit/>
            <a:scene3d>
              <a:camera prst="obliqueBottomRight"/>
              <a:lightRig rig="threePt" dir="t"/>
            </a:scene3d>
          </a:bodyPr>
          <a:lstStyle/>
          <a:p>
            <a:pPr algn="l">
              <a:lnSpc>
                <a:spcPct val="150000"/>
              </a:lnSpc>
              <a:defRPr lang="ko-KR" altLang="en-US"/>
            </a:pPr>
            <a:r>
              <a:rPr lang="en-US" altLang="ko-KR" sz="4400" b="1" dirty="0" smtClean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ko-KR" sz="4400" b="1" dirty="0" smtClean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01.</a:t>
            </a:r>
            <a:r>
              <a:rPr lang="en-US" altLang="ko-KR" sz="28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     Introduction of APSN </a:t>
            </a:r>
          </a:p>
          <a:p>
            <a:pPr algn="l">
              <a:lnSpc>
                <a:spcPct val="150000"/>
              </a:lnSpc>
              <a:defRPr lang="ko-KR" altLang="en-US"/>
            </a:pPr>
            <a:r>
              <a:rPr lang="en-US" altLang="ko-KR" sz="4400" b="1" dirty="0" smtClean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02</a:t>
            </a:r>
            <a:r>
              <a:rPr lang="en-US" altLang="ko-KR" sz="4400" b="1" dirty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.</a:t>
            </a:r>
            <a:r>
              <a:rPr lang="en-US" altLang="ko-KR" sz="28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     Activities</a:t>
            </a:r>
          </a:p>
          <a:p>
            <a:pPr algn="l">
              <a:lnSpc>
                <a:spcPct val="150000"/>
              </a:lnSpc>
              <a:defRPr lang="ko-KR" altLang="en-US"/>
            </a:pPr>
            <a:r>
              <a:rPr lang="en-US" altLang="ko-KR" sz="4400" b="1" dirty="0" smtClean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03</a:t>
            </a:r>
            <a:r>
              <a:rPr lang="en-US" altLang="ko-KR" sz="4400" b="1" dirty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.</a:t>
            </a:r>
            <a:r>
              <a:rPr lang="en-US" altLang="ko-KR" sz="28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     Working Groups</a:t>
            </a:r>
          </a:p>
          <a:p>
            <a:pPr algn="l">
              <a:lnSpc>
                <a:spcPct val="150000"/>
              </a:lnSpc>
              <a:defRPr lang="ko-KR" altLang="en-US"/>
            </a:pPr>
            <a:r>
              <a:rPr lang="en-US" altLang="ko-KR" sz="4400" b="1" dirty="0" smtClean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04</a:t>
            </a:r>
            <a:r>
              <a:rPr lang="en-US" altLang="ko-KR" sz="4400" b="1" dirty="0">
                <a:solidFill>
                  <a:schemeClr val="bg1">
                    <a:lumMod val="65000"/>
                  </a:schemeClr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.</a:t>
            </a:r>
            <a:r>
              <a:rPr lang="en-US" altLang="ko-KR" sz="2800" b="1" dirty="0" smtClean="0">
                <a:solidFill>
                  <a:schemeClr val="bg1"/>
                </a:solidFill>
                <a:latin typeface="Lucida Fax" panose="02060602050505020204" pitchFamily="18" charset="0"/>
                <a:ea typeface="Microsoft JhengHei UI" panose="020B0604030504040204" pitchFamily="34" charset="-120"/>
                <a:cs typeface="Tahoma" panose="020B0604030504040204" pitchFamily="34" charset="0"/>
              </a:rPr>
              <a:t>       Future Plan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0" y="1052737"/>
            <a:ext cx="9252520" cy="67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bliqueBottomRight"/>
              <a:lightRig rig="threePt" dir="t"/>
            </a:scene3d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1052737"/>
            <a:ext cx="2255338" cy="67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bliqueBottomRight"/>
              <a:lightRig rig="threePt" dir="t"/>
            </a:scene3d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flipV="1">
            <a:off x="0" y="6669359"/>
            <a:ext cx="9144000" cy="2343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bliqueBottomRight"/>
              <a:lightRig rig="threePt" dir="t"/>
            </a:scene3d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 of APSN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APSN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39552" y="2112121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97968" y="2052573"/>
            <a:ext cx="656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APSN has helped its members improve the quality, effectiveness, and efficiency of safeguards implementation by:</a:t>
            </a:r>
            <a:endParaRPr lang="en-US" altLang="ko-KR" b="1" dirty="0"/>
          </a:p>
        </p:txBody>
      </p:sp>
      <p:sp>
        <p:nvSpPr>
          <p:cNvPr id="8" name="직사각형 7"/>
          <p:cNvSpPr/>
          <p:nvPr/>
        </p:nvSpPr>
        <p:spPr>
          <a:xfrm>
            <a:off x="368660" y="2973189"/>
            <a:ext cx="8406680" cy="335989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sustainable national nuclear safeguards capabilities 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regional cooperation in appropriate nuclear safeguards applications and practices 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Facilitating the coordination and provision of nuclear safeguards technical assistance 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a forum for sharing appropriate knowledge on nuclear safeguards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a network of national nuclear safeguards practitioners in the region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Introduction of APSN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8660" y="2361655"/>
            <a:ext cx="8406680" cy="92333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ASNO(Australia Safeguards &amp; Non-Proliferation Office) suggested to formulate a new regional network in 2006 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8660" y="4705394"/>
            <a:ext cx="8406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9</a:t>
            </a:r>
            <a:r>
              <a:rPr lang="en-US" altLang="ko-KR" kern="1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held in Austria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November 1~2, 2018,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conjunction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IAEA Safeguards Symposium 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8660" y="4197499"/>
            <a:ext cx="8406680" cy="50783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1</a:t>
            </a:r>
            <a:r>
              <a:rPr lang="en-US" altLang="ko-KR" kern="1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was held in Indonesia in June, 2010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8660" y="3279615"/>
            <a:ext cx="8406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TOR(Terms of Reference) was adopted in April, 2009 and established APSN in October, 2009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521425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Member States</a:t>
            </a:r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Introduction of APSN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rcRect l="1771" t="18501" r="50782" b="42300"/>
          <a:stretch/>
        </p:blipFill>
        <p:spPr>
          <a:xfrm>
            <a:off x="575556" y="2204864"/>
            <a:ext cx="7992888" cy="185726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/>
          <a:srcRect l="19687" t="71000" r="74801" b="11882"/>
          <a:stretch/>
        </p:blipFill>
        <p:spPr>
          <a:xfrm>
            <a:off x="7524328" y="2276872"/>
            <a:ext cx="919266" cy="802853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75556" y="4901498"/>
            <a:ext cx="5418348" cy="1375481"/>
            <a:chOff x="521804" y="4281192"/>
            <a:chExt cx="8793360" cy="2232248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/>
            <a:srcRect l="1575" t="70300" r="80510" b="8000"/>
            <a:stretch/>
          </p:blipFill>
          <p:spPr>
            <a:xfrm>
              <a:off x="521804" y="4281192"/>
              <a:ext cx="6552728" cy="2232248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2"/>
            <a:srcRect l="25177" t="70300" r="68697" b="8000"/>
            <a:stretch/>
          </p:blipFill>
          <p:spPr>
            <a:xfrm>
              <a:off x="7074532" y="4281192"/>
              <a:ext cx="2240632" cy="2232248"/>
            </a:xfrm>
            <a:prstGeom prst="rect">
              <a:avLst/>
            </a:prstGeom>
          </p:spPr>
        </p:pic>
      </p:grpSp>
      <p:sp>
        <p:nvSpPr>
          <p:cNvPr id="21" name="내용 개체 틀 3"/>
          <p:cNvSpPr txBox="1">
            <a:spLocks/>
          </p:cNvSpPr>
          <p:nvPr/>
        </p:nvSpPr>
        <p:spPr>
          <a:xfrm>
            <a:off x="457200" y="4248407"/>
            <a:ext cx="8229600" cy="521425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Observers</a:t>
            </a:r>
          </a:p>
        </p:txBody>
      </p:sp>
    </p:spTree>
    <p:extLst>
      <p:ext uri="{BB962C8B-B14F-4D97-AF65-F5344CB8AC3E}">
        <p14:creationId xmlns:p14="http://schemas.microsoft.com/office/powerpoint/2010/main" val="2938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521425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Introduction of APSN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63" name="Rectangle 22"/>
          <p:cNvSpPr>
            <a:spLocks noChangeArrowheads="1"/>
          </p:cNvSpPr>
          <p:nvPr/>
        </p:nvSpPr>
        <p:spPr bwMode="auto">
          <a:xfrm>
            <a:off x="2987823" y="3952454"/>
            <a:ext cx="3093223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Secretriat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>
            <a:off x="514012" y="5544902"/>
            <a:ext cx="1495186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WG 1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Australia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7059671" y="5544902"/>
            <a:ext cx="1495186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WG 5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ROK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69" name="Rectangle 27"/>
          <p:cNvSpPr>
            <a:spLocks noChangeArrowheads="1"/>
          </p:cNvSpPr>
          <p:nvPr/>
        </p:nvSpPr>
        <p:spPr bwMode="auto">
          <a:xfrm>
            <a:off x="3786841" y="5544902"/>
            <a:ext cx="1495186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WG 3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USA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Rectangle 29"/>
          <p:cNvSpPr>
            <a:spLocks noChangeArrowheads="1"/>
          </p:cNvSpPr>
          <p:nvPr/>
        </p:nvSpPr>
        <p:spPr bwMode="auto">
          <a:xfrm>
            <a:off x="2150427" y="5544902"/>
            <a:ext cx="1495186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WG 2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Japan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73" name="Rectangle 31"/>
          <p:cNvSpPr>
            <a:spLocks noChangeArrowheads="1"/>
          </p:cNvSpPr>
          <p:nvPr/>
        </p:nvSpPr>
        <p:spPr bwMode="auto">
          <a:xfrm>
            <a:off x="5423256" y="5544902"/>
            <a:ext cx="1495186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WG 4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Indonesia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Rectangle 22"/>
          <p:cNvSpPr>
            <a:spLocks noChangeArrowheads="1"/>
          </p:cNvSpPr>
          <p:nvPr/>
        </p:nvSpPr>
        <p:spPr bwMode="auto">
          <a:xfrm>
            <a:off x="2987824" y="2187495"/>
            <a:ext cx="3093223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Chair Person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Rectangle 22"/>
          <p:cNvSpPr>
            <a:spLocks noChangeArrowheads="1"/>
          </p:cNvSpPr>
          <p:nvPr/>
        </p:nvSpPr>
        <p:spPr bwMode="auto">
          <a:xfrm>
            <a:off x="5504155" y="3078659"/>
            <a:ext cx="3093223" cy="70068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164" tIns="0" rIns="15164" bIns="0" anchor="ctr"/>
          <a:lstStyle>
            <a:lvl1pPr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6588" indent="-19685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4088" indent="-73025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0800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60538" defTabSz="439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177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749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321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9338" defTabSz="439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Steering Committee</a:t>
            </a:r>
          </a:p>
          <a:p>
            <a:pPr algn="ctr"/>
            <a:r>
              <a:rPr lang="en-US" altLang="ko-KR" sz="1600" noProof="1" smtClean="0">
                <a:solidFill>
                  <a:schemeClr val="bg2"/>
                </a:solidFill>
                <a:latin typeface="Verdana" panose="020B0604030504040204" pitchFamily="34" charset="0"/>
              </a:rPr>
              <a:t>AS, Jpan, ROK, Indonesia</a:t>
            </a:r>
            <a:endParaRPr lang="ko-KR" altLang="ko-KR" sz="1600" noProof="1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cxnSp>
        <p:nvCxnSpPr>
          <p:cNvPr id="90" name="직선 연결선 89"/>
          <p:cNvCxnSpPr>
            <a:stCxn id="74" idx="2"/>
            <a:endCxn id="63" idx="0"/>
          </p:cNvCxnSpPr>
          <p:nvPr/>
        </p:nvCxnSpPr>
        <p:spPr>
          <a:xfrm flipH="1">
            <a:off x="4534435" y="2888177"/>
            <a:ext cx="1" cy="106427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직선 연결선 91"/>
          <p:cNvCxnSpPr>
            <a:endCxn id="75" idx="1"/>
          </p:cNvCxnSpPr>
          <p:nvPr/>
        </p:nvCxnSpPr>
        <p:spPr>
          <a:xfrm>
            <a:off x="4534434" y="3429000"/>
            <a:ext cx="969721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직선 연결선 93"/>
          <p:cNvCxnSpPr>
            <a:stCxn id="63" idx="2"/>
            <a:endCxn id="69" idx="0"/>
          </p:cNvCxnSpPr>
          <p:nvPr/>
        </p:nvCxnSpPr>
        <p:spPr>
          <a:xfrm flipH="1">
            <a:off x="4534434" y="4653136"/>
            <a:ext cx="1" cy="89176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직선 연결선 96"/>
          <p:cNvCxnSpPr>
            <a:stCxn id="65" idx="0"/>
          </p:cNvCxnSpPr>
          <p:nvPr/>
        </p:nvCxnSpPr>
        <p:spPr>
          <a:xfrm flipV="1">
            <a:off x="1261605" y="5157192"/>
            <a:ext cx="0" cy="3877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직선 연결선 98"/>
          <p:cNvCxnSpPr/>
          <p:nvPr/>
        </p:nvCxnSpPr>
        <p:spPr>
          <a:xfrm>
            <a:off x="1261605" y="5157192"/>
            <a:ext cx="654565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직선 연결선 100"/>
          <p:cNvCxnSpPr>
            <a:endCxn id="66" idx="0"/>
          </p:cNvCxnSpPr>
          <p:nvPr/>
        </p:nvCxnSpPr>
        <p:spPr>
          <a:xfrm>
            <a:off x="7807264" y="5157192"/>
            <a:ext cx="0" cy="3877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직선 연결선 102"/>
          <p:cNvCxnSpPr>
            <a:stCxn id="71" idx="0"/>
          </p:cNvCxnSpPr>
          <p:nvPr/>
        </p:nvCxnSpPr>
        <p:spPr>
          <a:xfrm flipV="1">
            <a:off x="2898020" y="5157192"/>
            <a:ext cx="0" cy="3877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 flipV="1">
            <a:off x="6158029" y="5157192"/>
            <a:ext cx="0" cy="3877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 of APSN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Acitivities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8660" y="2186858"/>
            <a:ext cx="8406680" cy="419089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Holding meetings and other such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an internet portal for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convenient and rapid interchange of information 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Coordinating and supporting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on safeguards issues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Cooperating in making available to professionals of member organizations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on resources and </a:t>
            </a:r>
            <a:r>
              <a:rPr lang="en-US" altLang="ko-KR" b="1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assistance</a:t>
            </a:r>
            <a:endParaRPr lang="en-US" altLang="ko-KR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opportunities for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exchange programs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Facilitating collaboration in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and </a:t>
            </a:r>
            <a:r>
              <a:rPr lang="en-US" altLang="ko-KR" b="1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other </a:t>
            </a:r>
            <a:r>
              <a:rPr lang="en-US" altLang="ko-KR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support and assistance</a:t>
            </a: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safeguards </a:t>
            </a:r>
            <a:r>
              <a:rPr lang="en-US" altLang="ko-KR" kern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issues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Undertaking other activities of interest to member organizations.</a:t>
            </a:r>
            <a:endParaRPr lang="ko-KR" altLang="ko-KR" kern="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679144"/>
              </p:ext>
            </p:extLst>
          </p:nvPr>
        </p:nvGraphicFramePr>
        <p:xfrm>
          <a:off x="971600" y="2096850"/>
          <a:ext cx="7200800" cy="3888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3545300118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439151193"/>
                    </a:ext>
                  </a:extLst>
                </a:gridCol>
              </a:tblGrid>
              <a:tr h="7776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WG1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Safeguards infrastructure implementation and awareness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41456"/>
                  </a:ext>
                </a:extLst>
              </a:tr>
              <a:tr h="7776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WG2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Capacity</a:t>
                      </a:r>
                      <a:r>
                        <a:rPr lang="en-US" altLang="ko-KR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Building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575284"/>
                  </a:ext>
                </a:extLst>
              </a:tr>
              <a:tr h="7776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WG3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IT Support, communication, and information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656636"/>
                  </a:ext>
                </a:extLst>
              </a:tr>
              <a:tr h="7776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WG4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Model safeguards and security legislation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670895"/>
                  </a:ext>
                </a:extLst>
              </a:tr>
              <a:tr h="7776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WG5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Physical Protection in Support of Nuclear Safeguards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4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9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196752"/>
            <a:ext cx="9144000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flipV="1">
            <a:off x="0" y="6669360"/>
            <a:ext cx="9144000" cy="2343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내용 개체 틀 2"/>
          <p:cNvSpPr txBox="1"/>
          <p:nvPr/>
        </p:nvSpPr>
        <p:spPr>
          <a:xfrm>
            <a:off x="683568" y="2780928"/>
            <a:ext cx="8028384" cy="648072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342900" lvl="0" indent="-342900" algn="l" defTabSz="91440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ko-KR"/>
            </a:pPr>
            <a:endParaRPr lang="ko-KR" altLang="en-US" i="0" spc="5">
              <a:solidFill>
                <a:schemeClr val="tx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내용 개체 틀 3"/>
          <p:cNvSpPr>
            <a:spLocks noGrp="1"/>
          </p:cNvSpPr>
          <p:nvPr>
            <p:ph idx="1"/>
          </p:nvPr>
        </p:nvSpPr>
        <p:spPr>
          <a:xfrm>
            <a:off x="457200" y="1539423"/>
            <a:ext cx="8229600" cy="1145397"/>
          </a:xfrm>
        </p:spPr>
        <p:txBody>
          <a:bodyPr>
            <a:normAutofit/>
          </a:bodyPr>
          <a:lstStyle/>
          <a:p>
            <a:pPr>
              <a:buFont typeface="Wingdings"/>
              <a:buChar char="v"/>
              <a:defRPr lang="ko-KR" altLang="en-US"/>
            </a:pPr>
            <a:r>
              <a:rPr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WG1</a:t>
            </a:r>
          </a:p>
          <a:p>
            <a:pPr>
              <a:buNone/>
              <a:defRPr lang="ko-KR" altLang="en-US"/>
            </a:pP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3316" y="2132856"/>
            <a:ext cx="8412024" cy="375185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/>
        </p:spPr>
        <p:txBody>
          <a:bodyPr wrap="none" lIns="44015" tIns="44015" rIns="44015" bIns="44015" anchor="ctr"/>
          <a:lstStyle>
            <a:lvl1pPr marL="1095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302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50863" indent="-111125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9938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990600" indent="-109538" defTabSz="881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4478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050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622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819400" indent="-109538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ko-KR" sz="1600" b="1" kern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Safeguards infrastructure implementation and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awareness facilitated by Australia</a:t>
            </a:r>
            <a:endParaRPr lang="ko-KR" altLang="ko-KR" sz="1600" b="1" kern="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1646" y="2508041"/>
            <a:ext cx="8406680" cy="21133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on safeguards infrastructure implementation and awareness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Introduce legal status and implementation of each states related to safeguards</a:t>
            </a:r>
          </a:p>
          <a:p>
            <a:pPr marL="342900" lvl="0" indent="-342900" algn="just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coordinates APSN programs and activities in the areas of: infrastructure; implementation and R&amp;D collaboration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06703"/>
            <a:ext cx="2922748" cy="189436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268" y="4761429"/>
            <a:ext cx="3467242" cy="182818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653206"/>
            <a:ext cx="2956638" cy="19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2799</TotalTime>
  <Words>610</Words>
  <Application>Microsoft Office PowerPoint</Application>
  <PresentationFormat>화면 슬라이드 쇼(4:3)</PresentationFormat>
  <Paragraphs>101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6" baseType="lpstr">
      <vt:lpstr>Lucida Fax</vt:lpstr>
      <vt:lpstr>Verdana</vt:lpstr>
      <vt:lpstr>Tahoma</vt:lpstr>
      <vt:lpstr>맑은 고딕</vt:lpstr>
      <vt:lpstr>Microsoft JhengHei UI</vt:lpstr>
      <vt:lpstr>Microsoft Sans Serif</vt:lpstr>
      <vt:lpstr>Arial</vt:lpstr>
      <vt:lpstr>Times New Roman</vt:lpstr>
      <vt:lpstr>Arial Unicode MS</vt:lpstr>
      <vt:lpstr>Wingdings</vt:lpstr>
      <vt:lpstr>Office 테마</vt:lpstr>
      <vt:lpstr>Asia-Pacific regional Safeguards Network(APSN)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 Q&amp;A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Graphene synthesis:  relationship to applications</dc:title>
  <dc:creator>김지운</dc:creator>
  <cp:lastModifiedBy>장은지</cp:lastModifiedBy>
  <cp:revision>41</cp:revision>
  <dcterms:created xsi:type="dcterms:W3CDTF">2015-01-07T06:52:49Z</dcterms:created>
  <dcterms:modified xsi:type="dcterms:W3CDTF">2018-10-11T05:09:53Z</dcterms:modified>
</cp:coreProperties>
</file>