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4660"/>
  </p:normalViewPr>
  <p:slideViewPr>
    <p:cSldViewPr snapToGrid="0">
      <p:cViewPr>
        <p:scale>
          <a:sx n="25" d="100"/>
          <a:sy n="25" d="100"/>
        </p:scale>
        <p:origin x="31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931645263878267"/>
          <c:y val="0.18571379241848082"/>
          <c:w val="0.58091671027736402"/>
          <c:h val="0.64213550703536437"/>
        </c:manualLayout>
      </c:layout>
      <c:radarChart>
        <c:radarStyle val="filled"/>
        <c:varyColors val="0"/>
        <c:ser>
          <c:idx val="0"/>
          <c:order val="0"/>
          <c:tx>
            <c:strRef>
              <c:f>Sheet1!$B$1</c:f>
              <c:strCache>
                <c:ptCount val="1"/>
                <c:pt idx="0">
                  <c:v>KINAC</c:v>
                </c:pt>
              </c:strCache>
            </c:strRef>
          </c:tx>
          <c:spPr>
            <a:solidFill>
              <a:schemeClr val="accent2"/>
            </a:solidFill>
          </c:spPr>
          <c:dLbls>
            <c:dLbl>
              <c:idx val="0"/>
              <c:layout>
                <c:manualLayout>
                  <c:x val="0"/>
                  <c:y val="4.83235440106677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166-4F6B-99A1-91A5FE17EBBE}"/>
                </c:ext>
              </c:extLst>
            </c:dLbl>
            <c:dLbl>
              <c:idx val="1"/>
              <c:layout>
                <c:manualLayout>
                  <c:x val="-6.7209245752476388E-2"/>
                  <c:y val="-2.416177200533386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166-4F6B-99A1-91A5FE17EBBE}"/>
                </c:ext>
              </c:extLst>
            </c:dLbl>
            <c:dLbl>
              <c:idx val="2"/>
              <c:layout>
                <c:manualLayout>
                  <c:x val="1.5176281298946281E-2"/>
                  <c:y val="-7.00691388154681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166-4F6B-99A1-91A5FE17EBBE}"/>
                </c:ext>
              </c:extLst>
            </c:dLbl>
            <c:dLbl>
              <c:idx val="3"/>
              <c:layout>
                <c:manualLayout>
                  <c:x val="5.8537085010221389E-2"/>
                  <c:y val="4.8323544010667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166-4F6B-99A1-91A5FE17EBBE}"/>
                </c:ext>
              </c:extLst>
            </c:dLbl>
            <c:spPr>
              <a:noFill/>
              <a:ln>
                <a:noFill/>
              </a:ln>
              <a:effectLst/>
            </c:spPr>
            <c:txPr>
              <a:bodyPr/>
              <a:lstStyle/>
              <a:p>
                <a:pPr>
                  <a:defRPr sz="1000"/>
                </a:pPr>
                <a:endParaRPr lang="ko-K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Resolution (㎟)</c:v>
                </c:pt>
                <c:pt idx="1">
                  <c:v>Detection time (h)</c:v>
                </c:pt>
                <c:pt idx="2">
                  <c:v>Detection limit (ng)</c:v>
                </c:pt>
                <c:pt idx="3">
                  <c:v>Uncertainty (%)</c:v>
                </c:pt>
              </c:strCache>
            </c:strRef>
          </c:cat>
          <c:val>
            <c:numRef>
              <c:f>Sheet1!$B$2:$B$5</c:f>
              <c:numCache>
                <c:formatCode>General</c:formatCode>
                <c:ptCount val="4"/>
                <c:pt idx="0">
                  <c:v>9</c:v>
                </c:pt>
                <c:pt idx="1">
                  <c:v>2</c:v>
                </c:pt>
                <c:pt idx="2">
                  <c:v>2.2999999999999998</c:v>
                </c:pt>
                <c:pt idx="3">
                  <c:v>35</c:v>
                </c:pt>
              </c:numCache>
            </c:numRef>
          </c:val>
          <c:extLst>
            <c:ext xmlns:c16="http://schemas.microsoft.com/office/drawing/2014/chart" uri="{C3380CC4-5D6E-409C-BE32-E72D297353CC}">
              <c16:uniqueId val="{00000004-B166-4F6B-99A1-91A5FE17EBBE}"/>
            </c:ext>
          </c:extLst>
        </c:ser>
        <c:ser>
          <c:idx val="1"/>
          <c:order val="1"/>
          <c:tx>
            <c:strRef>
              <c:f>Sheet1!$C$1</c:f>
              <c:strCache>
                <c:ptCount val="1"/>
                <c:pt idx="0">
                  <c:v>IAEA</c:v>
                </c:pt>
              </c:strCache>
            </c:strRef>
          </c:tx>
          <c:spPr>
            <a:solidFill>
              <a:schemeClr val="tx2"/>
            </a:solidFill>
          </c:spPr>
          <c:dLbls>
            <c:dLbl>
              <c:idx val="0"/>
              <c:layout>
                <c:manualLayout>
                  <c:x val="0"/>
                  <c:y val="4.34911896096009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166-4F6B-99A1-91A5FE17EBBE}"/>
                </c:ext>
              </c:extLst>
            </c:dLbl>
            <c:dLbl>
              <c:idx val="1"/>
              <c:layout>
                <c:manualLayout>
                  <c:x val="-8.6721607422550195E-2"/>
                  <c:y val="-2.416177200533386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166-4F6B-99A1-91A5FE17EBBE}"/>
                </c:ext>
              </c:extLst>
            </c:dLbl>
            <c:dLbl>
              <c:idx val="2"/>
              <c:layout>
                <c:manualLayout>
                  <c:x val="6.5041205566912638E-3"/>
                  <c:y val="-8.6982379219201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166-4F6B-99A1-91A5FE17EBBE}"/>
                </c:ext>
              </c:extLst>
            </c:dLbl>
            <c:dLbl>
              <c:idx val="3"/>
              <c:layout>
                <c:manualLayout>
                  <c:x val="4.3360803711275077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166-4F6B-99A1-91A5FE17EBBE}"/>
                </c:ext>
              </c:extLst>
            </c:dLbl>
            <c:spPr>
              <a:noFill/>
              <a:ln>
                <a:noFill/>
              </a:ln>
              <a:effectLst/>
            </c:spPr>
            <c:txPr>
              <a:bodyPr/>
              <a:lstStyle/>
              <a:p>
                <a:pPr>
                  <a:defRPr sz="1000"/>
                </a:pPr>
                <a:endParaRPr lang="ko-K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Resolution (㎟)</c:v>
                </c:pt>
                <c:pt idx="1">
                  <c:v>Detection time (h)</c:v>
                </c:pt>
                <c:pt idx="2">
                  <c:v>Detection limit (ng)</c:v>
                </c:pt>
                <c:pt idx="3">
                  <c:v>Uncertainty (%)</c:v>
                </c:pt>
              </c:strCache>
            </c:strRef>
          </c:cat>
          <c:val>
            <c:numRef>
              <c:f>Sheet1!$C$2:$C$5</c:f>
              <c:numCache>
                <c:formatCode>General</c:formatCode>
                <c:ptCount val="4"/>
                <c:pt idx="0">
                  <c:v>36</c:v>
                </c:pt>
                <c:pt idx="1">
                  <c:v>4</c:v>
                </c:pt>
                <c:pt idx="2">
                  <c:v>14</c:v>
                </c:pt>
                <c:pt idx="3">
                  <c:v>30</c:v>
                </c:pt>
              </c:numCache>
            </c:numRef>
          </c:val>
          <c:extLst>
            <c:ext xmlns:c16="http://schemas.microsoft.com/office/drawing/2014/chart" uri="{C3380CC4-5D6E-409C-BE32-E72D297353CC}">
              <c16:uniqueId val="{00000009-B166-4F6B-99A1-91A5FE17EBBE}"/>
            </c:ext>
          </c:extLst>
        </c:ser>
        <c:dLbls>
          <c:showLegendKey val="0"/>
          <c:showVal val="0"/>
          <c:showCatName val="0"/>
          <c:showSerName val="0"/>
          <c:showPercent val="0"/>
          <c:showBubbleSize val="0"/>
        </c:dLbls>
        <c:axId val="110388736"/>
        <c:axId val="116560640"/>
      </c:radarChart>
      <c:catAx>
        <c:axId val="110388736"/>
        <c:scaling>
          <c:orientation val="minMax"/>
        </c:scaling>
        <c:delete val="0"/>
        <c:axPos val="b"/>
        <c:majorGridlines/>
        <c:numFmt formatCode="General" sourceLinked="1"/>
        <c:majorTickMark val="out"/>
        <c:minorTickMark val="none"/>
        <c:tickLblPos val="nextTo"/>
        <c:txPr>
          <a:bodyPr/>
          <a:lstStyle/>
          <a:p>
            <a:pPr>
              <a:defRPr sz="1200"/>
            </a:pPr>
            <a:endParaRPr lang="ko-KR"/>
          </a:p>
        </c:txPr>
        <c:crossAx val="116560640"/>
        <c:crosses val="autoZero"/>
        <c:auto val="1"/>
        <c:lblAlgn val="ctr"/>
        <c:lblOffset val="100"/>
        <c:noMultiLvlLbl val="0"/>
      </c:catAx>
      <c:valAx>
        <c:axId val="116560640"/>
        <c:scaling>
          <c:orientation val="maxMin"/>
        </c:scaling>
        <c:delete val="0"/>
        <c:axPos val="l"/>
        <c:majorGridlines/>
        <c:numFmt formatCode="General" sourceLinked="1"/>
        <c:majorTickMark val="cross"/>
        <c:minorTickMark val="none"/>
        <c:tickLblPos val="none"/>
        <c:crossAx val="110388736"/>
        <c:crosses val="autoZero"/>
        <c:crossBetween val="between"/>
        <c:majorUnit val="5"/>
      </c:valAx>
    </c:plotArea>
    <c:plotVisOnly val="1"/>
    <c:dispBlanksAs val="gap"/>
    <c:showDLblsOverMax val="0"/>
  </c:chart>
  <c:txPr>
    <a:bodyPr/>
    <a:lstStyle/>
    <a:p>
      <a:pPr>
        <a:defRPr sz="1800"/>
      </a:pPr>
      <a:endParaRPr lang="ko-KR"/>
    </a:p>
  </c:txPr>
  <c:externalData r:id="rId2">
    <c:autoUpdate val="0"/>
  </c:externalData>
  <c:userShapes r:id="rId3"/>
</c:chartSpace>
</file>

<file path=ppt/drawing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0.48456</cdr:x>
      <cdr:y>0.34431</cdr:y>
    </cdr:from>
    <cdr:to>
      <cdr:x>0.84989</cdr:x>
      <cdr:y>0.41063</cdr:y>
    </cdr:to>
    <cdr:sp macro="" textlink="">
      <cdr:nvSpPr>
        <cdr:cNvPr id="7" name="TextBox 3"/>
        <cdr:cNvSpPr txBox="1"/>
      </cdr:nvSpPr>
      <cdr:spPr>
        <a:xfrm xmlns:a="http://schemas.openxmlformats.org/drawingml/2006/main">
          <a:off x="1717163" y="1438179"/>
          <a:ext cx="1294650"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ko-KR"/>
          </a:defPPr>
          <a:lvl1pPr marL="0" algn="l" defTabSz="914400" rtl="0" eaLnBrk="1" latinLnBrk="1" hangingPunct="1">
            <a:defRPr sz="1800" kern="1200">
              <a:solidFill>
                <a:sysClr val="windowText" lastClr="000000"/>
              </a:solidFill>
              <a:latin typeface="맑은 고딕"/>
            </a:defRPr>
          </a:lvl1pPr>
          <a:lvl2pPr marL="457200" algn="l" defTabSz="914400" rtl="0" eaLnBrk="1" latinLnBrk="1" hangingPunct="1">
            <a:defRPr sz="1800" kern="1200">
              <a:solidFill>
                <a:sysClr val="windowText" lastClr="000000"/>
              </a:solidFill>
              <a:latin typeface="맑은 고딕"/>
            </a:defRPr>
          </a:lvl2pPr>
          <a:lvl3pPr marL="914400" algn="l" defTabSz="914400" rtl="0" eaLnBrk="1" latinLnBrk="1" hangingPunct="1">
            <a:defRPr sz="1800" kern="1200">
              <a:solidFill>
                <a:sysClr val="windowText" lastClr="000000"/>
              </a:solidFill>
              <a:latin typeface="맑은 고딕"/>
            </a:defRPr>
          </a:lvl3pPr>
          <a:lvl4pPr marL="1371600" algn="l" defTabSz="914400" rtl="0" eaLnBrk="1" latinLnBrk="1" hangingPunct="1">
            <a:defRPr sz="1800" kern="1200">
              <a:solidFill>
                <a:sysClr val="windowText" lastClr="000000"/>
              </a:solidFill>
              <a:latin typeface="맑은 고딕"/>
            </a:defRPr>
          </a:lvl4pPr>
          <a:lvl5pPr marL="1828800" algn="l" defTabSz="914400" rtl="0" eaLnBrk="1" latinLnBrk="1" hangingPunct="1">
            <a:defRPr sz="1800" kern="1200">
              <a:solidFill>
                <a:sysClr val="windowText" lastClr="000000"/>
              </a:solidFill>
              <a:latin typeface="맑은 고딕"/>
            </a:defRPr>
          </a:lvl5pPr>
          <a:lvl6pPr marL="2286000" algn="l" defTabSz="914400" rtl="0" eaLnBrk="1" latinLnBrk="1" hangingPunct="1">
            <a:defRPr sz="1800" kern="1200">
              <a:solidFill>
                <a:sysClr val="windowText" lastClr="000000"/>
              </a:solidFill>
              <a:latin typeface="맑은 고딕"/>
            </a:defRPr>
          </a:lvl6pPr>
          <a:lvl7pPr marL="2743200" algn="l" defTabSz="914400" rtl="0" eaLnBrk="1" latinLnBrk="1" hangingPunct="1">
            <a:defRPr sz="1800" kern="1200">
              <a:solidFill>
                <a:sysClr val="windowText" lastClr="000000"/>
              </a:solidFill>
              <a:latin typeface="맑은 고딕"/>
            </a:defRPr>
          </a:lvl7pPr>
          <a:lvl8pPr marL="3200400" algn="l" defTabSz="914400" rtl="0" eaLnBrk="1" latinLnBrk="1" hangingPunct="1">
            <a:defRPr sz="1800" kern="1200">
              <a:solidFill>
                <a:sysClr val="windowText" lastClr="000000"/>
              </a:solidFill>
              <a:latin typeface="맑은 고딕"/>
            </a:defRPr>
          </a:lvl8pPr>
          <a:lvl9pPr marL="3657600" algn="l" defTabSz="914400" rtl="0" eaLnBrk="1" latinLnBrk="1" hangingPunct="1">
            <a:defRPr sz="1800" kern="1200">
              <a:solidFill>
                <a:sysClr val="windowText" lastClr="000000"/>
              </a:solidFill>
              <a:latin typeface="맑은 고딕"/>
            </a:defRPr>
          </a:lvl9pPr>
        </a:lstStyle>
        <a:p xmlns:a="http://schemas.openxmlformats.org/drawingml/2006/main">
          <a:r>
            <a:rPr lang="en-US" altLang="ko-KR" sz="1200" b="1" dirty="0" smtClean="0"/>
            <a:t>KINAC MMXRF</a:t>
          </a:r>
          <a:endParaRPr lang="ko-KR" altLang="en-US" sz="1200" b="1" dirty="0"/>
        </a:p>
      </cdr:txBody>
    </cdr:sp>
  </cdr:relSizeAnchor>
  <cdr:relSizeAnchor xmlns:cdr="http://schemas.openxmlformats.org/drawingml/2006/chartDrawing">
    <cdr:from>
      <cdr:x>0.30147</cdr:x>
      <cdr:y>0.11636</cdr:y>
    </cdr:from>
    <cdr:to>
      <cdr:x>0.40006</cdr:x>
      <cdr:y>0.21472</cdr:y>
    </cdr:to>
    <cdr:pic>
      <cdr:nvPicPr>
        <cdr:cNvPr id="2" name="그림 1" descr="0006.png"/>
        <cdr:cNvPicPr>
          <a:picLocks xmlns:a="http://schemas.openxmlformats.org/drawingml/2006/main" noChangeAspect="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1872208" y="653708"/>
          <a:ext cx="612269" cy="55260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dr:relSizeAnchor xmlns:cdr="http://schemas.openxmlformats.org/drawingml/2006/chartDrawing">
    <cdr:from>
      <cdr:x>0.10026</cdr:x>
      <cdr:y>0.3805</cdr:y>
    </cdr:from>
    <cdr:to>
      <cdr:x>0.18481</cdr:x>
      <cdr:y>0.46899</cdr:y>
    </cdr:to>
    <cdr:pic>
      <cdr:nvPicPr>
        <cdr:cNvPr id="4" name="그림 3" descr="0006.png"/>
        <cdr:cNvPicPr>
          <a:picLocks xmlns:a="http://schemas.openxmlformats.org/drawingml/2006/main" noChangeAspect="1"/>
        </cdr:cNvPicPr>
      </cdr:nvPicPr>
      <cdr:blipFill>
        <a:blip xmlns:a="http://schemas.openxmlformats.org/drawingml/2006/main" xmlns:r="http://schemas.openxmlformats.org/officeDocument/2006/relationships" r:embed="rId2" cstate="print">
          <a:lum bright="-20000"/>
        </a:blip>
        <a:stretch xmlns:a="http://schemas.openxmlformats.org/drawingml/2006/main">
          <a:fillRect/>
        </a:stretch>
      </cdr:blipFill>
      <cdr:spPr>
        <a:xfrm xmlns:a="http://schemas.openxmlformats.org/drawingml/2006/main">
          <a:off x="622640" y="2137721"/>
          <a:ext cx="525076" cy="497153"/>
        </a:xfrm>
        <a:prstGeom xmlns:a="http://schemas.openxmlformats.org/drawingml/2006/main" prst="rect">
          <a:avLst/>
        </a:prstGeom>
      </cdr:spPr>
    </cdr:pic>
  </cdr:relSizeAnchor>
  <cdr:relSizeAnchor xmlns:cdr="http://schemas.openxmlformats.org/drawingml/2006/chartDrawing">
    <cdr:from>
      <cdr:x>0.31505</cdr:x>
      <cdr:y>0.80378</cdr:y>
    </cdr:from>
    <cdr:to>
      <cdr:x>0.38659</cdr:x>
      <cdr:y>0.91383</cdr:y>
    </cdr:to>
    <cdr:pic>
      <cdr:nvPicPr>
        <cdr:cNvPr id="5" name="그림 4" descr="0088.png"/>
        <cdr:cNvPicPr>
          <a:picLocks xmlns:a="http://schemas.openxmlformats.org/drawingml/2006/main" noChangeAspect="1"/>
        </cdr:cNvPicPr>
      </cdr:nvPicPr>
      <cdr:blipFill>
        <a:blip xmlns:a="http://schemas.openxmlformats.org/drawingml/2006/main" xmlns:r="http://schemas.openxmlformats.org/officeDocument/2006/relationships" r:embed="rId3" cstate="print">
          <a:lum bright="-30000"/>
        </a:blip>
        <a:stretch xmlns:a="http://schemas.openxmlformats.org/drawingml/2006/main">
          <a:fillRect/>
        </a:stretch>
      </cdr:blipFill>
      <cdr:spPr>
        <a:xfrm xmlns:a="http://schemas.openxmlformats.org/drawingml/2006/main">
          <a:off x="1956562" y="4515765"/>
          <a:ext cx="444281" cy="618281"/>
        </a:xfrm>
        <a:prstGeom xmlns:a="http://schemas.openxmlformats.org/drawingml/2006/main" prst="rect">
          <a:avLst/>
        </a:prstGeom>
      </cdr:spPr>
    </cdr:pic>
  </cdr:relSizeAnchor>
  <cdr:relSizeAnchor xmlns:cdr="http://schemas.openxmlformats.org/drawingml/2006/chartDrawing">
    <cdr:from>
      <cdr:x>0.44733</cdr:x>
      <cdr:y>0.52227</cdr:y>
    </cdr:from>
    <cdr:to>
      <cdr:x>0.74586</cdr:x>
      <cdr:y>0.58859</cdr:y>
    </cdr:to>
    <cdr:sp macro="" textlink="">
      <cdr:nvSpPr>
        <cdr:cNvPr id="6" name="TextBox 2"/>
        <cdr:cNvSpPr txBox="1"/>
      </cdr:nvSpPr>
      <cdr:spPr>
        <a:xfrm xmlns:a="http://schemas.openxmlformats.org/drawingml/2006/main">
          <a:off x="1585228" y="2181515"/>
          <a:ext cx="1057918"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ko-KR"/>
          </a:defPPr>
          <a:lvl1pPr marL="0" algn="l" defTabSz="914400" rtl="0" eaLnBrk="1" latinLnBrk="1" hangingPunct="1">
            <a:defRPr sz="1800" kern="1200">
              <a:solidFill>
                <a:sysClr val="windowText" lastClr="000000"/>
              </a:solidFill>
              <a:latin typeface="맑은 고딕"/>
            </a:defRPr>
          </a:lvl1pPr>
          <a:lvl2pPr marL="457200" algn="l" defTabSz="914400" rtl="0" eaLnBrk="1" latinLnBrk="1" hangingPunct="1">
            <a:defRPr sz="1800" kern="1200">
              <a:solidFill>
                <a:sysClr val="windowText" lastClr="000000"/>
              </a:solidFill>
              <a:latin typeface="맑은 고딕"/>
            </a:defRPr>
          </a:lvl2pPr>
          <a:lvl3pPr marL="914400" algn="l" defTabSz="914400" rtl="0" eaLnBrk="1" latinLnBrk="1" hangingPunct="1">
            <a:defRPr sz="1800" kern="1200">
              <a:solidFill>
                <a:sysClr val="windowText" lastClr="000000"/>
              </a:solidFill>
              <a:latin typeface="맑은 고딕"/>
            </a:defRPr>
          </a:lvl3pPr>
          <a:lvl4pPr marL="1371600" algn="l" defTabSz="914400" rtl="0" eaLnBrk="1" latinLnBrk="1" hangingPunct="1">
            <a:defRPr sz="1800" kern="1200">
              <a:solidFill>
                <a:sysClr val="windowText" lastClr="000000"/>
              </a:solidFill>
              <a:latin typeface="맑은 고딕"/>
            </a:defRPr>
          </a:lvl4pPr>
          <a:lvl5pPr marL="1828800" algn="l" defTabSz="914400" rtl="0" eaLnBrk="1" latinLnBrk="1" hangingPunct="1">
            <a:defRPr sz="1800" kern="1200">
              <a:solidFill>
                <a:sysClr val="windowText" lastClr="000000"/>
              </a:solidFill>
              <a:latin typeface="맑은 고딕"/>
            </a:defRPr>
          </a:lvl5pPr>
          <a:lvl6pPr marL="2286000" algn="l" defTabSz="914400" rtl="0" eaLnBrk="1" latinLnBrk="1" hangingPunct="1">
            <a:defRPr sz="1800" kern="1200">
              <a:solidFill>
                <a:sysClr val="windowText" lastClr="000000"/>
              </a:solidFill>
              <a:latin typeface="맑은 고딕"/>
            </a:defRPr>
          </a:lvl6pPr>
          <a:lvl7pPr marL="2743200" algn="l" defTabSz="914400" rtl="0" eaLnBrk="1" latinLnBrk="1" hangingPunct="1">
            <a:defRPr sz="1800" kern="1200">
              <a:solidFill>
                <a:sysClr val="windowText" lastClr="000000"/>
              </a:solidFill>
              <a:latin typeface="맑은 고딕"/>
            </a:defRPr>
          </a:lvl7pPr>
          <a:lvl8pPr marL="3200400" algn="l" defTabSz="914400" rtl="0" eaLnBrk="1" latinLnBrk="1" hangingPunct="1">
            <a:defRPr sz="1800" kern="1200">
              <a:solidFill>
                <a:sysClr val="windowText" lastClr="000000"/>
              </a:solidFill>
              <a:latin typeface="맑은 고딕"/>
            </a:defRPr>
          </a:lvl8pPr>
          <a:lvl9pPr marL="3657600" algn="l" defTabSz="914400" rtl="0" eaLnBrk="1" latinLnBrk="1" hangingPunct="1">
            <a:defRPr sz="1800" kern="1200">
              <a:solidFill>
                <a:sysClr val="windowText" lastClr="000000"/>
              </a:solidFill>
              <a:latin typeface="맑은 고딕"/>
            </a:defRPr>
          </a:lvl9pPr>
        </a:lstStyle>
        <a:p xmlns:a="http://schemas.openxmlformats.org/drawingml/2006/main">
          <a:r>
            <a:rPr lang="en-US" altLang="ko-KR" sz="1200" b="1" dirty="0" smtClean="0">
              <a:solidFill>
                <a:schemeClr val="bg1"/>
              </a:solidFill>
            </a:rPr>
            <a:t>IAEA Tripod</a:t>
          </a:r>
          <a:endParaRPr lang="ko-KR" altLang="en-US" sz="1200" b="1" dirty="0">
            <a:solidFill>
              <a:schemeClr val="bg1"/>
            </a:solidFill>
          </a:endParaRPr>
        </a:p>
      </cdr:txBody>
    </cdr:sp>
  </cdr:relSizeAnchor>
  <cdr:relSizeAnchor xmlns:cdr="http://schemas.openxmlformats.org/drawingml/2006/chartDrawing">
    <cdr:from>
      <cdr:x>0.84588</cdr:x>
      <cdr:y>0.38451</cdr:y>
    </cdr:from>
    <cdr:to>
      <cdr:x>0.90785</cdr:x>
      <cdr:y>0.46994</cdr:y>
    </cdr:to>
    <cdr:pic>
      <cdr:nvPicPr>
        <cdr:cNvPr id="8" name="그림 7" descr="0019.png"/>
        <cdr:cNvPicPr>
          <a:picLocks xmlns:a="http://schemas.openxmlformats.org/drawingml/2006/main" noChangeAspect="1"/>
        </cdr:cNvPicPr>
      </cdr:nvPicPr>
      <cdr:blipFill>
        <a:blip xmlns:a="http://schemas.openxmlformats.org/drawingml/2006/main" xmlns:r="http://schemas.openxmlformats.org/officeDocument/2006/relationships" r:embed="rId4" cstate="print"/>
        <a:stretch xmlns:a="http://schemas.openxmlformats.org/drawingml/2006/main">
          <a:fillRect/>
        </a:stretch>
      </cdr:blipFill>
      <cdr:spPr>
        <a:xfrm xmlns:a="http://schemas.openxmlformats.org/drawingml/2006/main">
          <a:off x="5253096" y="2160240"/>
          <a:ext cx="384849" cy="479962"/>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9/27/2018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2"/>
            <a:ext cx="30275213" cy="5732338"/>
          </a:xfrm>
          <a:prstGeom prst="rect">
            <a:avLst/>
          </a:prstGeom>
          <a:solidFill>
            <a:schemeClr val="tx2"/>
          </a:solidFill>
        </p:spPr>
        <p:txBody>
          <a:bodyPr wrap="square" rtlCol="0">
            <a:spAutoFit/>
          </a:bodyPr>
          <a:lstStyle/>
          <a:p>
            <a:pPr algn="ctr">
              <a:lnSpc>
                <a:spcPct val="150000"/>
              </a:lnSpc>
            </a:pPr>
            <a:r>
              <a:rPr lang="en-US" sz="9600" b="1" dirty="0" smtClean="0">
                <a:solidFill>
                  <a:schemeClr val="bg1"/>
                </a:solidFill>
              </a:rPr>
              <a:t>ROK-IAEA ENHANCED COOPERATION ARRANGEMENTS</a:t>
            </a:r>
            <a:endParaRPr lang="en-US" sz="23900" b="1" dirty="0">
              <a:solidFill>
                <a:schemeClr val="bg1"/>
              </a:solidFill>
            </a:endParaRPr>
          </a:p>
          <a:p>
            <a:pPr algn="ctr">
              <a:lnSpc>
                <a:spcPts val="6000"/>
              </a:lnSpc>
            </a:pPr>
            <a:r>
              <a:rPr lang="en-US" altLang="ko-KR" sz="6000" dirty="0" err="1" smtClean="0">
                <a:solidFill>
                  <a:schemeClr val="bg1"/>
                </a:solidFill>
              </a:rPr>
              <a:t>Yunjo</a:t>
            </a:r>
            <a:r>
              <a:rPr lang="en-US" altLang="ko-KR" sz="6000" dirty="0" smtClean="0">
                <a:solidFill>
                  <a:schemeClr val="bg1"/>
                </a:solidFill>
              </a:rPr>
              <a:t> Hwang, </a:t>
            </a:r>
            <a:r>
              <a:rPr lang="en-US" altLang="ko-KR" sz="6000" dirty="0" err="1" smtClean="0">
                <a:solidFill>
                  <a:schemeClr val="bg1"/>
                </a:solidFill>
              </a:rPr>
              <a:t>Hosik</a:t>
            </a:r>
            <a:r>
              <a:rPr lang="en-US" altLang="ko-KR" sz="6000" dirty="0" smtClean="0">
                <a:solidFill>
                  <a:schemeClr val="bg1"/>
                </a:solidFill>
              </a:rPr>
              <a:t> </a:t>
            </a:r>
            <a:r>
              <a:rPr lang="en-US" altLang="ko-KR" sz="6000" dirty="0" err="1" smtClean="0">
                <a:solidFill>
                  <a:schemeClr val="bg1"/>
                </a:solidFill>
              </a:rPr>
              <a:t>Yoo</a:t>
            </a:r>
            <a:r>
              <a:rPr lang="en-US" altLang="ko-KR" sz="6000" dirty="0" smtClean="0">
                <a:solidFill>
                  <a:schemeClr val="bg1"/>
                </a:solidFill>
              </a:rPr>
              <a:t>, </a:t>
            </a:r>
            <a:r>
              <a:rPr lang="en-GB" altLang="ko-KR" sz="6000" dirty="0" err="1" smtClean="0">
                <a:solidFill>
                  <a:schemeClr val="bg1"/>
                </a:solidFill>
              </a:rPr>
              <a:t>Ryszard</a:t>
            </a:r>
            <a:r>
              <a:rPr lang="en-GB" altLang="ko-KR" sz="6000" dirty="0" smtClean="0">
                <a:solidFill>
                  <a:schemeClr val="bg1"/>
                </a:solidFill>
              </a:rPr>
              <a:t> </a:t>
            </a:r>
            <a:r>
              <a:rPr lang="en-GB" altLang="ko-KR" sz="6000" dirty="0" err="1" smtClean="0">
                <a:solidFill>
                  <a:schemeClr val="bg1"/>
                </a:solidFill>
              </a:rPr>
              <a:t>Zarucki</a:t>
            </a:r>
            <a:r>
              <a:rPr lang="en-GB" altLang="ko-KR" sz="6000" dirty="0" smtClean="0">
                <a:solidFill>
                  <a:schemeClr val="bg1"/>
                </a:solidFill>
              </a:rPr>
              <a:t>, So Young Son, </a:t>
            </a:r>
            <a:r>
              <a:rPr lang="en-GB" altLang="ko-KR" sz="6000" dirty="0" err="1">
                <a:solidFill>
                  <a:schemeClr val="bg1"/>
                </a:solidFill>
              </a:rPr>
              <a:t>Seung</a:t>
            </a:r>
            <a:r>
              <a:rPr lang="en-GB" altLang="ko-KR" sz="6000" dirty="0">
                <a:solidFill>
                  <a:schemeClr val="bg1"/>
                </a:solidFill>
              </a:rPr>
              <a:t> </a:t>
            </a:r>
            <a:r>
              <a:rPr lang="en-GB" altLang="ko-KR" sz="6000" dirty="0" err="1" smtClean="0">
                <a:solidFill>
                  <a:schemeClr val="bg1"/>
                </a:solidFill>
              </a:rPr>
              <a:t>Ho</a:t>
            </a:r>
            <a:r>
              <a:rPr lang="en-GB" altLang="ko-KR" sz="6000" dirty="0" smtClean="0">
                <a:solidFill>
                  <a:schemeClr val="bg1"/>
                </a:solidFill>
              </a:rPr>
              <a:t> </a:t>
            </a:r>
            <a:r>
              <a:rPr lang="en-GB" altLang="ko-KR" sz="6000" dirty="0" err="1" smtClean="0">
                <a:solidFill>
                  <a:schemeClr val="bg1"/>
                </a:solidFill>
              </a:rPr>
              <a:t>Ahn</a:t>
            </a:r>
            <a:endParaRPr lang="ko-KR" altLang="ko-KR" sz="6000" dirty="0">
              <a:solidFill>
                <a:schemeClr val="bg1"/>
              </a:solidFill>
            </a:endParaRPr>
          </a:p>
          <a:p>
            <a:pPr algn="ctr">
              <a:lnSpc>
                <a:spcPts val="6914"/>
              </a:lnSpc>
            </a:pPr>
            <a:r>
              <a:rPr lang="en-GB" altLang="ko-KR" sz="6000" dirty="0">
                <a:solidFill>
                  <a:schemeClr val="bg1"/>
                </a:solidFill>
              </a:rPr>
              <a:t>Nuclear Safety and Security </a:t>
            </a:r>
            <a:r>
              <a:rPr lang="en-GB" altLang="ko-KR" sz="6000" dirty="0">
                <a:solidFill>
                  <a:schemeClr val="bg1"/>
                </a:solidFill>
              </a:rPr>
              <a:t>Commission, </a:t>
            </a:r>
            <a:r>
              <a:rPr lang="en-US" altLang="ko-KR" sz="6000" dirty="0">
                <a:solidFill>
                  <a:schemeClr val="bg1"/>
                </a:solidFill>
              </a:rPr>
              <a:t>Korea Institute of Nuclear Nonproliferation and </a:t>
            </a:r>
            <a:r>
              <a:rPr lang="en-US" altLang="ko-KR" sz="6000" dirty="0">
                <a:solidFill>
                  <a:schemeClr val="bg1"/>
                </a:solidFill>
              </a:rPr>
              <a:t>Control, </a:t>
            </a:r>
            <a:r>
              <a:rPr lang="en-GB" altLang="ko-KR" sz="6000" dirty="0">
                <a:solidFill>
                  <a:schemeClr val="bg1"/>
                </a:solidFill>
              </a:rPr>
              <a:t>International Atomic Energy Agency</a:t>
            </a:r>
            <a:endParaRPr lang="ko-KR" altLang="ko-KR" sz="6000" dirty="0">
              <a:solidFill>
                <a:schemeClr val="bg1"/>
              </a:solidFill>
            </a:endParaRPr>
          </a:p>
          <a:p>
            <a:pPr algn="ctr">
              <a:lnSpc>
                <a:spcPts val="6914"/>
              </a:lnSpc>
            </a:pPr>
            <a:r>
              <a:rPr lang="en-US" sz="5400" dirty="0" smtClean="0">
                <a:solidFill>
                  <a:schemeClr val="bg1"/>
                </a:solidFill>
              </a:rPr>
              <a:t>shahn@kinac.re.kr</a:t>
            </a:r>
            <a:endParaRPr lang="en-US" sz="6600" b="1" dirty="0">
              <a:solidFill>
                <a:schemeClr val="bg1"/>
              </a:solidFill>
            </a:endParaRPr>
          </a:p>
        </p:txBody>
      </p:sp>
      <p:sp>
        <p:nvSpPr>
          <p:cNvPr id="14" name="Text Box 242"/>
          <p:cNvSpPr txBox="1">
            <a:spLocks noChangeArrowheads="1"/>
          </p:cNvSpPr>
          <p:nvPr/>
        </p:nvSpPr>
        <p:spPr bwMode="auto">
          <a:xfrm>
            <a:off x="642256" y="6776571"/>
            <a:ext cx="14400000" cy="692497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ko-KR" sz="3600" dirty="0">
                <a:solidFill>
                  <a:schemeClr val="tx1">
                    <a:lumMod val="75000"/>
                    <a:lumOff val="25000"/>
                  </a:schemeClr>
                </a:solidFill>
                <a:latin typeface="+mn-lt"/>
                <a:ea typeface="ＭＳ Ｐゴシック" charset="-128"/>
              </a:rPr>
              <a:t>Enhanced </a:t>
            </a:r>
            <a:r>
              <a:rPr lang="en-GB" altLang="ko-KR" sz="3600" dirty="0" smtClean="0">
                <a:solidFill>
                  <a:schemeClr val="tx1">
                    <a:lumMod val="75000"/>
                    <a:lumOff val="25000"/>
                  </a:schemeClr>
                </a:solidFill>
                <a:latin typeface="+mn-lt"/>
                <a:ea typeface="ＭＳ Ｐゴシック" charset="-128"/>
              </a:rPr>
              <a:t>co-operation (</a:t>
            </a:r>
            <a:r>
              <a:rPr lang="en-GB" altLang="ko-KR" sz="3600" dirty="0" smtClean="0">
                <a:solidFill>
                  <a:schemeClr val="tx1">
                    <a:lumMod val="75000"/>
                    <a:lumOff val="25000"/>
                  </a:schemeClr>
                </a:solidFill>
                <a:latin typeface="+mn-lt"/>
                <a:ea typeface="ＭＳ Ｐゴシック" charset="-128"/>
              </a:rPr>
              <a:t>EC) arrangement </a:t>
            </a:r>
            <a:r>
              <a:rPr lang="en-US" altLang="ko-KR" sz="3600" dirty="0" smtClean="0">
                <a:solidFill>
                  <a:schemeClr val="tx1">
                    <a:lumMod val="75000"/>
                    <a:lumOff val="25000"/>
                  </a:schemeClr>
                </a:solidFill>
                <a:latin typeface="+mn-lt"/>
                <a:ea typeface="ＭＳ Ｐゴシック" charset="-128"/>
              </a:rPr>
              <a:t>between </a:t>
            </a:r>
            <a:r>
              <a:rPr lang="en-US" altLang="ko-KR" sz="3600" dirty="0">
                <a:solidFill>
                  <a:schemeClr val="tx1">
                    <a:lumMod val="75000"/>
                    <a:lumOff val="25000"/>
                  </a:schemeClr>
                </a:solidFill>
                <a:latin typeface="+mn-lt"/>
                <a:ea typeface="ＭＳ Ｐゴシック" charset="-128"/>
              </a:rPr>
              <a:t>the IAEA and the ROK was signed in 2012 </a:t>
            </a:r>
            <a:r>
              <a:rPr lang="en-GB" altLang="ko-KR" sz="3600" dirty="0">
                <a:solidFill>
                  <a:schemeClr val="tx1">
                    <a:lumMod val="75000"/>
                    <a:lumOff val="25000"/>
                  </a:schemeClr>
                </a:solidFill>
                <a:latin typeface="+mn-lt"/>
                <a:ea typeface="ＭＳ Ｐゴシック" charset="-128"/>
              </a:rPr>
              <a:t>in line with evolving safeguards </a:t>
            </a:r>
            <a:r>
              <a:rPr lang="en-GB" altLang="ko-KR" sz="3600" dirty="0" smtClean="0">
                <a:solidFill>
                  <a:schemeClr val="tx1">
                    <a:lumMod val="75000"/>
                    <a:lumOff val="25000"/>
                  </a:schemeClr>
                </a:solidFill>
                <a:latin typeface="+mn-lt"/>
                <a:ea typeface="ＭＳ Ｐゴシック" charset="-128"/>
              </a:rPr>
              <a:t>implementation.</a:t>
            </a:r>
            <a:endParaRPr lang="en-US" altLang="ko-KR" sz="3600" dirty="0">
              <a:solidFill>
                <a:schemeClr val="tx1">
                  <a:lumMod val="75000"/>
                  <a:lumOff val="25000"/>
                </a:schemeClr>
              </a:solidFill>
              <a:latin typeface="+mn-lt"/>
              <a:ea typeface="ＭＳ Ｐゴシック" charset="-128"/>
            </a:endParaRPr>
          </a:p>
          <a:p>
            <a:pPr algn="just">
              <a:lnSpc>
                <a:spcPct val="120000"/>
              </a:lnSpc>
              <a:buFontTx/>
              <a:buChar char="•"/>
            </a:pPr>
            <a:r>
              <a:rPr lang="en-GB" altLang="ko-KR" sz="3600" dirty="0" smtClean="0">
                <a:solidFill>
                  <a:schemeClr val="tx1">
                    <a:lumMod val="75000"/>
                    <a:lumOff val="25000"/>
                  </a:schemeClr>
                </a:solidFill>
                <a:latin typeface="+mn-lt"/>
                <a:ea typeface="ＭＳ Ｐゴシック" charset="-128"/>
              </a:rPr>
              <a:t>EC covered </a:t>
            </a:r>
            <a:r>
              <a:rPr lang="en-GB" altLang="ko-KR" sz="3600" dirty="0">
                <a:solidFill>
                  <a:schemeClr val="tx1">
                    <a:lumMod val="75000"/>
                    <a:lumOff val="25000"/>
                  </a:schemeClr>
                </a:solidFill>
                <a:latin typeface="+mn-lt"/>
                <a:ea typeface="ＭＳ Ｐゴシック" charset="-128"/>
              </a:rPr>
              <a:t>all nuclear fuel cycle-related facilities, activities and nuclear material in the ROK, requiring full use of the SSAC and avoiding unnecessary duplication of the State’s accounting and control activities.</a:t>
            </a: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Until now, </a:t>
            </a:r>
            <a:r>
              <a:rPr lang="en-GB" altLang="ko-KR" sz="3600" dirty="0" smtClean="0">
                <a:solidFill>
                  <a:schemeClr val="tx1">
                    <a:lumMod val="75000"/>
                    <a:lumOff val="25000"/>
                  </a:schemeClr>
                </a:solidFill>
                <a:latin typeface="+mn-lt"/>
                <a:ea typeface="ＭＳ Ｐゴシック" charset="-128"/>
              </a:rPr>
              <a:t>EC </a:t>
            </a:r>
            <a:r>
              <a:rPr lang="en-GB" altLang="ko-KR" sz="3600" dirty="0">
                <a:solidFill>
                  <a:schemeClr val="tx1">
                    <a:lumMod val="75000"/>
                    <a:lumOff val="25000"/>
                  </a:schemeClr>
                </a:solidFill>
                <a:latin typeface="+mn-lt"/>
                <a:ea typeface="ＭＳ Ｐゴシック" charset="-128"/>
              </a:rPr>
              <a:t>between the ROK and the IAEA has brought about benefits in safeguards implementation, technology development, and training.</a:t>
            </a: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Work on specifying the implementation of additional areas of cooperation is on-going smoothly and will soon make additional contributions to improving the effectiveness and efficiency of the safeguards in the </a:t>
            </a:r>
            <a:r>
              <a:rPr lang="en-GB" altLang="ko-KR" sz="3600" dirty="0" smtClean="0">
                <a:solidFill>
                  <a:schemeClr val="tx1">
                    <a:lumMod val="75000"/>
                    <a:lumOff val="25000"/>
                  </a:schemeClr>
                </a:solidFill>
                <a:latin typeface="+mn-lt"/>
                <a:ea typeface="ＭＳ Ｐゴシック" charset="-128"/>
              </a:rPr>
              <a:t>ROK.</a:t>
            </a:r>
            <a:endParaRPr lang="en-US" altLang="ja-JP" sz="36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642256" y="59932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50670" y="6803288"/>
            <a:ext cx="14400000" cy="1570583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smtClean="0">
                <a:latin typeface="+mn-lt"/>
                <a:ea typeface="ＭＳ Ｐゴシック" charset="-128"/>
              </a:rPr>
              <a:t>UIs implementation </a:t>
            </a:r>
            <a:r>
              <a:rPr lang="en-US" altLang="ja-JP" sz="3600" b="1" dirty="0" smtClean="0">
                <a:latin typeface="+mn-lt"/>
                <a:ea typeface="ＭＳ Ｐゴシック" charset="-128"/>
              </a:rPr>
              <a:t>at LWRs</a:t>
            </a:r>
          </a:p>
          <a:p>
            <a:pPr>
              <a:lnSpc>
                <a:spcPct val="125000"/>
              </a:lnSpc>
            </a:pPr>
            <a:r>
              <a:rPr lang="en-GB" altLang="ko-KR" sz="3600" dirty="0" smtClean="0">
                <a:solidFill>
                  <a:schemeClr val="tx1">
                    <a:lumMod val="75000"/>
                    <a:lumOff val="25000"/>
                  </a:schemeClr>
                </a:solidFill>
                <a:latin typeface="+mn-lt"/>
                <a:ea typeface="ＭＳ Ｐゴシック" charset="-128"/>
              </a:rPr>
              <a:t>The </a:t>
            </a:r>
            <a:r>
              <a:rPr lang="en-GB" altLang="ko-KR" sz="3600" dirty="0">
                <a:solidFill>
                  <a:schemeClr val="tx1">
                    <a:lumMod val="75000"/>
                    <a:lumOff val="25000"/>
                  </a:schemeClr>
                </a:solidFill>
                <a:latin typeface="+mn-lt"/>
                <a:ea typeface="ＭＳ Ｐゴシック" charset="-128"/>
              </a:rPr>
              <a:t>UI was introduced on May 1, </a:t>
            </a:r>
            <a:r>
              <a:rPr lang="en-GB" altLang="ko-KR" sz="3600" dirty="0" smtClean="0">
                <a:solidFill>
                  <a:schemeClr val="tx1">
                    <a:lumMod val="75000"/>
                    <a:lumOff val="25000"/>
                  </a:schemeClr>
                </a:solidFill>
                <a:latin typeface="+mn-lt"/>
                <a:ea typeface="ＭＳ Ｐゴシック" charset="-128"/>
              </a:rPr>
              <a:t>2016. The </a:t>
            </a:r>
            <a:r>
              <a:rPr lang="en-GB" altLang="ko-KR" sz="3600" dirty="0">
                <a:solidFill>
                  <a:schemeClr val="tx1">
                    <a:lumMod val="75000"/>
                    <a:lumOff val="25000"/>
                  </a:schemeClr>
                </a:solidFill>
                <a:latin typeface="+mn-lt"/>
                <a:ea typeface="ＭＳ Ｐゴシック" charset="-128"/>
              </a:rPr>
              <a:t>application of </a:t>
            </a:r>
            <a:r>
              <a:rPr lang="en-GB" altLang="ko-KR" sz="3600" dirty="0" smtClean="0">
                <a:solidFill>
                  <a:schemeClr val="tx1">
                    <a:lumMod val="75000"/>
                    <a:lumOff val="25000"/>
                  </a:schemeClr>
                </a:solidFill>
                <a:latin typeface="+mn-lt"/>
                <a:ea typeface="ＭＳ Ｐゴシック" charset="-128"/>
              </a:rPr>
              <a:t>UI has </a:t>
            </a:r>
            <a:r>
              <a:rPr lang="en-GB" altLang="ko-KR" sz="3600" dirty="0">
                <a:solidFill>
                  <a:schemeClr val="tx1">
                    <a:lumMod val="75000"/>
                    <a:lumOff val="25000"/>
                  </a:schemeClr>
                </a:solidFill>
                <a:latin typeface="+mn-lt"/>
                <a:ea typeface="ＭＳ Ｐゴシック" charset="-128"/>
              </a:rPr>
              <a:t>improved efficiency of the safeguards activities in the ROK. In particular, the technical activities of the </a:t>
            </a:r>
            <a:r>
              <a:rPr lang="en-GB" altLang="ko-KR" sz="3600" dirty="0" smtClean="0">
                <a:solidFill>
                  <a:schemeClr val="tx1">
                    <a:lumMod val="75000"/>
                    <a:lumOff val="25000"/>
                  </a:schemeClr>
                </a:solidFill>
                <a:latin typeface="+mn-lt"/>
                <a:ea typeface="ＭＳ Ｐゴシック" charset="-128"/>
              </a:rPr>
              <a:t>IAEA </a:t>
            </a:r>
            <a:r>
              <a:rPr lang="en-GB" altLang="ko-KR" sz="3600" dirty="0">
                <a:solidFill>
                  <a:schemeClr val="tx1">
                    <a:lumMod val="75000"/>
                    <a:lumOff val="25000"/>
                  </a:schemeClr>
                </a:solidFill>
                <a:latin typeface="+mn-lt"/>
                <a:ea typeface="ＭＳ Ｐゴシック" charset="-128"/>
              </a:rPr>
              <a:t>at LWRs in 2015 &amp; 2016 have been reduced by 80% compared to 2014, when UI was not applied</a:t>
            </a:r>
            <a:r>
              <a:rPr lang="en-GB" altLang="ko-KR" sz="3600" dirty="0" smtClean="0">
                <a:solidFill>
                  <a:schemeClr val="tx1">
                    <a:lumMod val="75000"/>
                    <a:lumOff val="25000"/>
                  </a:schemeClr>
                </a:solidFill>
                <a:latin typeface="+mn-lt"/>
                <a:ea typeface="ＭＳ Ｐゴシック" charset="-128"/>
              </a:rPr>
              <a:t>.</a:t>
            </a:r>
            <a:endParaRPr lang="en-GB" altLang="ko-KR" sz="3600" dirty="0">
              <a:solidFill>
                <a:schemeClr val="tx1">
                  <a:lumMod val="75000"/>
                  <a:lumOff val="25000"/>
                </a:schemeClr>
              </a:solidFill>
            </a:endParaRPr>
          </a:p>
          <a:p>
            <a:pPr algn="just">
              <a:lnSpc>
                <a:spcPct val="120000"/>
              </a:lnSpc>
            </a:pPr>
            <a:r>
              <a:rPr lang="en-US" altLang="ja-JP" sz="3600" b="1" dirty="0">
                <a:latin typeface="+mn-lt"/>
                <a:ea typeface="ＭＳ Ｐゴシック" charset="-128"/>
              </a:rPr>
              <a:t>Joint-Use Equipment</a:t>
            </a:r>
          </a:p>
          <a:p>
            <a:pPr algn="just">
              <a:lnSpc>
                <a:spcPct val="120000"/>
              </a:lnSpc>
            </a:pPr>
            <a:r>
              <a:rPr lang="en-GB" altLang="ko-KR" sz="3600" dirty="0">
                <a:solidFill>
                  <a:schemeClr val="tx1">
                    <a:lumMod val="75000"/>
                    <a:lumOff val="25000"/>
                  </a:schemeClr>
                </a:solidFill>
                <a:latin typeface="+mn-lt"/>
                <a:ea typeface="ＭＳ Ｐゴシック" charset="-128"/>
              </a:rPr>
              <a:t>the Joint-Use Equipment (JUE) procedure for ICVD was approved by the </a:t>
            </a:r>
            <a:r>
              <a:rPr lang="en-GB" altLang="ko-KR" sz="3600" dirty="0">
                <a:latin typeface="+mn-lt"/>
                <a:ea typeface="ＭＳ Ｐゴシック" charset="-128"/>
              </a:rPr>
              <a:t>DDG-SG in </a:t>
            </a:r>
            <a:r>
              <a:rPr lang="en-GB" altLang="ko-KR" sz="3600" dirty="0" smtClean="0">
                <a:latin typeface="+mn-lt"/>
                <a:ea typeface="ＭＳ Ｐゴシック" charset="-128"/>
              </a:rPr>
              <a:t>2016</a:t>
            </a:r>
            <a:r>
              <a:rPr lang="en-GB" altLang="ko-KR" sz="3600" dirty="0">
                <a:latin typeface="+mn-lt"/>
                <a:ea typeface="ＭＳ Ｐゴシック" charset="-128"/>
              </a:rPr>
              <a:t>. </a:t>
            </a:r>
            <a:r>
              <a:rPr lang="en-GB" altLang="ko-KR" sz="3600" dirty="0">
                <a:solidFill>
                  <a:schemeClr val="tx1">
                    <a:lumMod val="75000"/>
                    <a:lumOff val="25000"/>
                  </a:schemeClr>
                </a:solidFill>
                <a:latin typeface="+mn-lt"/>
                <a:ea typeface="ＭＳ Ｐゴシック" charset="-128"/>
              </a:rPr>
              <a:t>Additionally the approval of the JUE procedure for </a:t>
            </a:r>
            <a:r>
              <a:rPr lang="en-GB" altLang="ko-KR" sz="3600" dirty="0" smtClean="0">
                <a:solidFill>
                  <a:schemeClr val="tx1">
                    <a:lumMod val="75000"/>
                    <a:lumOff val="25000"/>
                  </a:schemeClr>
                </a:solidFill>
                <a:latin typeface="+mn-lt"/>
                <a:ea typeface="ＭＳ Ｐゴシック" charset="-128"/>
              </a:rPr>
              <a:t>the OFPS</a:t>
            </a:r>
            <a:r>
              <a:rPr lang="en-GB" altLang="ko-KR" sz="3600" dirty="0">
                <a:solidFill>
                  <a:schemeClr val="tx1">
                    <a:lumMod val="75000"/>
                    <a:lumOff val="25000"/>
                  </a:schemeClr>
                </a:solidFill>
                <a:latin typeface="+mn-lt"/>
                <a:ea typeface="ＭＳ Ｐゴシック" charset="-128"/>
              </a:rPr>
              <a:t>, which </a:t>
            </a:r>
            <a:r>
              <a:rPr lang="en-GB" altLang="ko-KR" sz="3600" dirty="0" smtClean="0">
                <a:solidFill>
                  <a:schemeClr val="tx1">
                    <a:lumMod val="75000"/>
                    <a:lumOff val="25000"/>
                  </a:schemeClr>
                </a:solidFill>
                <a:latin typeface="+mn-lt"/>
                <a:ea typeface="ＭＳ Ｐゴシック" charset="-128"/>
              </a:rPr>
              <a:t>was </a:t>
            </a:r>
            <a:r>
              <a:rPr lang="en-GB" altLang="ko-KR" sz="3600" dirty="0">
                <a:solidFill>
                  <a:schemeClr val="tx1">
                    <a:lumMod val="75000"/>
                    <a:lumOff val="25000"/>
                  </a:schemeClr>
                </a:solidFill>
                <a:latin typeface="+mn-lt"/>
                <a:ea typeface="ＭＳ Ｐゴシック" charset="-128"/>
              </a:rPr>
              <a:t>developed by the ROK and authorized by the </a:t>
            </a:r>
            <a:r>
              <a:rPr lang="en-GB" altLang="ko-KR" sz="3600" dirty="0" smtClean="0">
                <a:solidFill>
                  <a:schemeClr val="tx1">
                    <a:lumMod val="75000"/>
                    <a:lumOff val="25000"/>
                  </a:schemeClr>
                </a:solidFill>
                <a:latin typeface="+mn-lt"/>
                <a:ea typeface="ＭＳ Ｐゴシック" charset="-128"/>
              </a:rPr>
              <a:t>IAEA </a:t>
            </a:r>
            <a:r>
              <a:rPr lang="en-GB" altLang="ko-KR" sz="3600" dirty="0">
                <a:solidFill>
                  <a:schemeClr val="tx1">
                    <a:lumMod val="75000"/>
                    <a:lumOff val="25000"/>
                  </a:schemeClr>
                </a:solidFill>
                <a:latin typeface="+mn-lt"/>
                <a:ea typeface="ＭＳ Ｐゴシック" charset="-128"/>
              </a:rPr>
              <a:t>as a category </a:t>
            </a:r>
            <a:r>
              <a:rPr lang="en-US" altLang="ko-KR" sz="3600" dirty="0">
                <a:solidFill>
                  <a:schemeClr val="tx1">
                    <a:lumMod val="75000"/>
                    <a:lumOff val="25000"/>
                  </a:schemeClr>
                </a:solidFill>
                <a:latin typeface="+mn-lt"/>
                <a:ea typeface="ＭＳ Ｐゴシック" charset="-128"/>
              </a:rPr>
              <a:t>A equipment,</a:t>
            </a:r>
            <a:r>
              <a:rPr lang="en-GB" altLang="ko-KR" sz="3600" dirty="0">
                <a:solidFill>
                  <a:schemeClr val="tx1">
                    <a:lumMod val="75000"/>
                    <a:lumOff val="25000"/>
                  </a:schemeClr>
                </a:solidFill>
                <a:latin typeface="+mn-lt"/>
                <a:ea typeface="ＭＳ Ｐゴシック" charset="-128"/>
              </a:rPr>
              <a:t> is underway</a:t>
            </a:r>
            <a:r>
              <a:rPr lang="en-GB" altLang="ko-KR" sz="3600" dirty="0" smtClean="0">
                <a:solidFill>
                  <a:schemeClr val="tx1">
                    <a:lumMod val="75000"/>
                    <a:lumOff val="25000"/>
                  </a:schemeClr>
                </a:solidFill>
                <a:latin typeface="+mn-lt"/>
                <a:ea typeface="ＭＳ Ｐゴシック" charset="-128"/>
              </a:rPr>
              <a:t>.</a:t>
            </a:r>
            <a:endParaRPr lang="en-US" altLang="ja-JP" sz="3600" dirty="0">
              <a:solidFill>
                <a:schemeClr val="tx1">
                  <a:lumMod val="75000"/>
                  <a:lumOff val="25000"/>
                </a:schemeClr>
              </a:solidFill>
            </a:endParaRPr>
          </a:p>
          <a:p>
            <a:pPr algn="just">
              <a:lnSpc>
                <a:spcPct val="120000"/>
              </a:lnSpc>
            </a:pPr>
            <a:r>
              <a:rPr lang="en-US" altLang="ja-JP" sz="3600" b="1" dirty="0">
                <a:latin typeface="+mn-lt"/>
                <a:ea typeface="ＭＳ Ｐゴシック" charset="-128"/>
              </a:rPr>
              <a:t>MMXRF</a:t>
            </a:r>
          </a:p>
          <a:p>
            <a:pPr algn="just">
              <a:lnSpc>
                <a:spcPct val="120000"/>
              </a:lnSpc>
            </a:pPr>
            <a:r>
              <a:rPr lang="en-GB" altLang="ko-KR" sz="3600" dirty="0" smtClean="0">
                <a:solidFill>
                  <a:schemeClr val="tx1">
                    <a:lumMod val="75000"/>
                    <a:lumOff val="25000"/>
                  </a:schemeClr>
                </a:solidFill>
                <a:latin typeface="+mn-lt"/>
                <a:ea typeface="ＭＳ Ｐゴシック" charset="-128"/>
              </a:rPr>
              <a:t>In </a:t>
            </a:r>
            <a:r>
              <a:rPr lang="en-GB" altLang="ko-KR" sz="3600" dirty="0">
                <a:solidFill>
                  <a:schemeClr val="tx1">
                    <a:lumMod val="75000"/>
                    <a:lumOff val="25000"/>
                  </a:schemeClr>
                </a:solidFill>
                <a:latin typeface="+mn-lt"/>
                <a:ea typeface="ＭＳ Ｐゴシック" charset="-128"/>
              </a:rPr>
              <a:t>2017, the ROK proposed a newly developed technology for environmental sample screening, namely Monochromatic Micro X-ray Fluorescence (MMXRF). It is screening equipment to search the location of uranium particle in samples through detection of characteristic X-ray emitted from small spot. Currently consultation with the IAEA is progressing to develop the portable MMXRF version for on-site inspections under the MSSP</a:t>
            </a:r>
            <a:r>
              <a:rPr lang="en-GB" altLang="ko-KR" sz="3600" dirty="0" smtClean="0">
                <a:solidFill>
                  <a:schemeClr val="tx1">
                    <a:lumMod val="75000"/>
                    <a:lumOff val="25000"/>
                  </a:schemeClr>
                </a:solidFill>
                <a:latin typeface="+mn-lt"/>
                <a:ea typeface="ＭＳ Ｐゴシック" charset="-128"/>
              </a:rPr>
              <a:t>.</a:t>
            </a:r>
            <a:endParaRPr lang="en-US" altLang="zh-CN" sz="3600" b="1" dirty="0" smtClean="0">
              <a:latin typeface="+mn-lt"/>
              <a:ea typeface="ＭＳ Ｐゴシック" charset="-128"/>
            </a:endParaRPr>
          </a:p>
          <a:p>
            <a:pPr marL="0" lvl="1" indent="0" algn="just">
              <a:lnSpc>
                <a:spcPct val="120000"/>
              </a:lnSpc>
            </a:pPr>
            <a:r>
              <a:rPr lang="en-US" altLang="zh-CN" sz="3600" b="1" dirty="0">
                <a:latin typeface="+mn-lt"/>
                <a:ea typeface="ＭＳ Ｐゴシック" charset="-128"/>
              </a:rPr>
              <a:t>Roaming Camera </a:t>
            </a:r>
            <a:r>
              <a:rPr lang="en-US" altLang="zh-CN" sz="3600" b="1" dirty="0" smtClean="0">
                <a:latin typeface="+mn-lt"/>
                <a:ea typeface="ＭＳ Ｐゴシック" charset="-128"/>
              </a:rPr>
              <a:t>Procedure</a:t>
            </a:r>
          </a:p>
          <a:p>
            <a:pPr marL="0" lvl="1" indent="0" algn="just">
              <a:lnSpc>
                <a:spcPct val="120000"/>
              </a:lnSpc>
            </a:pPr>
            <a:r>
              <a:rPr lang="en-GB" altLang="ko-KR" sz="3600" dirty="0">
                <a:solidFill>
                  <a:schemeClr val="tx1">
                    <a:lumMod val="75000"/>
                    <a:lumOff val="25000"/>
                  </a:schemeClr>
                </a:solidFill>
                <a:latin typeface="+mn-lt"/>
                <a:ea typeface="ＭＳ Ｐゴシック" charset="-128"/>
              </a:rPr>
              <a:t>In order to streamline the transfer of IAEA cameras for LWRs in the ROK, both side agreed on the Roaming Camera </a:t>
            </a:r>
            <a:r>
              <a:rPr lang="en-GB" altLang="ko-KR" sz="3600" dirty="0" smtClean="0">
                <a:solidFill>
                  <a:schemeClr val="tx1">
                    <a:lumMod val="75000"/>
                    <a:lumOff val="25000"/>
                  </a:schemeClr>
                </a:solidFill>
                <a:latin typeface="+mn-lt"/>
                <a:ea typeface="ＭＳ Ｐゴシック" charset="-128"/>
              </a:rPr>
              <a:t>Procedure. </a:t>
            </a:r>
            <a:r>
              <a:rPr lang="en-GB" altLang="ko-KR" sz="3600" dirty="0">
                <a:solidFill>
                  <a:schemeClr val="tx1">
                    <a:lumMod val="75000"/>
                    <a:lumOff val="25000"/>
                  </a:schemeClr>
                </a:solidFill>
                <a:latin typeface="+mn-lt"/>
                <a:ea typeface="ＭＳ Ｐゴシック" charset="-128"/>
              </a:rPr>
              <a:t>It minimized the movement of IAEA cameras for LWRs and contributes to </a:t>
            </a:r>
            <a:r>
              <a:rPr lang="en-GB" altLang="ko-KR" sz="3600" dirty="0" smtClean="0">
                <a:solidFill>
                  <a:schemeClr val="tx1">
                    <a:lumMod val="75000"/>
                    <a:lumOff val="25000"/>
                  </a:schemeClr>
                </a:solidFill>
                <a:latin typeface="+mn-lt"/>
                <a:ea typeface="ＭＳ Ｐゴシック" charset="-128"/>
              </a:rPr>
              <a:t>more efficient </a:t>
            </a:r>
            <a:r>
              <a:rPr lang="en-GB" altLang="ko-KR" sz="3600" dirty="0">
                <a:solidFill>
                  <a:schemeClr val="tx1">
                    <a:lumMod val="75000"/>
                    <a:lumOff val="25000"/>
                  </a:schemeClr>
                </a:solidFill>
                <a:latin typeface="+mn-lt"/>
                <a:ea typeface="ＭＳ Ｐゴシック" charset="-128"/>
              </a:rPr>
              <a:t>implementation of UIs in the ROK.</a:t>
            </a:r>
            <a:endParaRPr lang="en-US" altLang="zh-CN" sz="3600" dirty="0">
              <a:solidFill>
                <a:schemeClr val="tx1">
                  <a:lumMod val="75000"/>
                  <a:lumOff val="25000"/>
                </a:schemeClr>
              </a:solidFill>
              <a:latin typeface="+mn-lt"/>
              <a:ea typeface="ＭＳ Ｐゴシック" charset="-128"/>
            </a:endParaRPr>
          </a:p>
        </p:txBody>
      </p:sp>
      <p:sp>
        <p:nvSpPr>
          <p:cNvPr id="25" name="Text Box 248"/>
          <p:cNvSpPr txBox="1">
            <a:spLocks noChangeArrowheads="1"/>
          </p:cNvSpPr>
          <p:nvPr/>
        </p:nvSpPr>
        <p:spPr bwMode="auto">
          <a:xfrm>
            <a:off x="15450670" y="6033847"/>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627247" y="14859114"/>
            <a:ext cx="14400000" cy="7589770"/>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ko-KR" sz="3600" dirty="0" smtClean="0">
                <a:solidFill>
                  <a:schemeClr val="tx1">
                    <a:lumMod val="75000"/>
                    <a:lumOff val="25000"/>
                  </a:schemeClr>
                </a:solidFill>
                <a:latin typeface="+mn-lt"/>
                <a:ea typeface="ＭＳ Ｐゴシック" charset="-128"/>
              </a:rPr>
              <a:t>The </a:t>
            </a:r>
            <a:r>
              <a:rPr lang="en-GB" altLang="ko-KR" sz="3600" dirty="0">
                <a:solidFill>
                  <a:schemeClr val="tx1">
                    <a:lumMod val="75000"/>
                    <a:lumOff val="25000"/>
                  </a:schemeClr>
                </a:solidFill>
                <a:latin typeface="+mn-lt"/>
                <a:ea typeface="ＭＳ Ｐゴシック" charset="-128"/>
              </a:rPr>
              <a:t>ROK SSAC can be a good reference for newcomer countries introducing nuclear power plants as it has evolved in parallel with developments in the IAEA safeguards </a:t>
            </a:r>
            <a:r>
              <a:rPr lang="en-GB" altLang="ko-KR" sz="3600" dirty="0" smtClean="0">
                <a:solidFill>
                  <a:schemeClr val="tx1">
                    <a:lumMod val="75000"/>
                    <a:lumOff val="25000"/>
                  </a:schemeClr>
                </a:solidFill>
                <a:latin typeface="+mn-lt"/>
                <a:ea typeface="ＭＳ Ｐゴシック" charset="-128"/>
              </a:rPr>
              <a:t>system. The </a:t>
            </a:r>
            <a:r>
              <a:rPr lang="en-GB" altLang="ko-KR" sz="3600" dirty="0">
                <a:solidFill>
                  <a:schemeClr val="tx1">
                    <a:lumMod val="75000"/>
                    <a:lumOff val="25000"/>
                  </a:schemeClr>
                </a:solidFill>
                <a:latin typeface="+mn-lt"/>
                <a:ea typeface="ＭＳ Ｐゴシック" charset="-128"/>
              </a:rPr>
              <a:t>technical capability of the ROK SSAC reached to the level of providing sufficient support for IAEA verification activities</a:t>
            </a:r>
            <a:r>
              <a:rPr lang="en-GB" altLang="ko-KR" sz="3600" dirty="0" smtClean="0">
                <a:solidFill>
                  <a:schemeClr val="tx1">
                    <a:lumMod val="75000"/>
                    <a:lumOff val="25000"/>
                  </a:schemeClr>
                </a:solidFill>
                <a:latin typeface="+mn-lt"/>
                <a:ea typeface="ＭＳ Ｐゴシック" charset="-128"/>
              </a:rPr>
              <a:t>.</a:t>
            </a:r>
          </a:p>
          <a:p>
            <a:pPr algn="just">
              <a:lnSpc>
                <a:spcPct val="120000"/>
              </a:lnSpc>
              <a:buFontTx/>
              <a:buChar char="•"/>
            </a:pPr>
            <a:r>
              <a:rPr lang="en-US" altLang="ko-KR" sz="3600" dirty="0" smtClean="0">
                <a:solidFill>
                  <a:schemeClr val="tx1">
                    <a:lumMod val="75000"/>
                    <a:lumOff val="25000"/>
                  </a:schemeClr>
                </a:solidFill>
                <a:latin typeface="+mn-lt"/>
                <a:ea typeface="ＭＳ Ｐゴシック" charset="-128"/>
              </a:rPr>
              <a:t>The </a:t>
            </a:r>
            <a:r>
              <a:rPr lang="en-US" altLang="ko-KR" sz="3600" dirty="0">
                <a:solidFill>
                  <a:schemeClr val="tx1">
                    <a:lumMod val="75000"/>
                    <a:lumOff val="25000"/>
                  </a:schemeClr>
                </a:solidFill>
                <a:latin typeface="+mn-lt"/>
                <a:ea typeface="ＭＳ Ｐゴシック" charset="-128"/>
              </a:rPr>
              <a:t>first enhanced cooperation between the IAEA and the ROK SSAC took place in </a:t>
            </a:r>
            <a:r>
              <a:rPr lang="en-US" altLang="ko-KR" sz="3600" dirty="0" smtClean="0">
                <a:solidFill>
                  <a:schemeClr val="tx1">
                    <a:lumMod val="75000"/>
                    <a:lumOff val="25000"/>
                  </a:schemeClr>
                </a:solidFill>
                <a:latin typeface="+mn-lt"/>
                <a:ea typeface="ＭＳ Ｐゴシック" charset="-128"/>
              </a:rPr>
              <a:t>LWRs in October 2001, and thus the efficiency of the IAEA’s LWRs inspections has been improved based on the </a:t>
            </a:r>
            <a:r>
              <a:rPr lang="en-US" altLang="ko-KR" sz="3600" dirty="0">
                <a:solidFill>
                  <a:schemeClr val="tx1">
                    <a:lumMod val="75000"/>
                    <a:lumOff val="25000"/>
                  </a:schemeClr>
                </a:solidFill>
                <a:latin typeface="+mn-lt"/>
                <a:ea typeface="ＭＳ Ｐゴシック" charset="-128"/>
              </a:rPr>
              <a:t>remote monitoring scheme. </a:t>
            </a:r>
          </a:p>
          <a:p>
            <a:pPr algn="just">
              <a:lnSpc>
                <a:spcPct val="120000"/>
              </a:lnSpc>
              <a:buFontTx/>
              <a:buChar char="•"/>
            </a:pPr>
            <a:r>
              <a:rPr lang="en-US" altLang="ko-KR" sz="3600" dirty="0">
                <a:solidFill>
                  <a:schemeClr val="tx1">
                    <a:lumMod val="75000"/>
                    <a:lumOff val="25000"/>
                  </a:schemeClr>
                </a:solidFill>
                <a:latin typeface="+mn-lt"/>
                <a:ea typeface="ＭＳ Ｐゴシック" charset="-128"/>
              </a:rPr>
              <a:t>The efforts to continue and expand co-operation within the framework of integrated safeguards and in line with evolving safeguards implementation, led to finalization of the new EC arrangements. </a:t>
            </a:r>
            <a:endParaRPr lang="en-US" altLang="ko-KR" sz="3600" dirty="0" smtClean="0">
              <a:solidFill>
                <a:schemeClr val="tx1">
                  <a:lumMod val="75000"/>
                  <a:lumOff val="25000"/>
                </a:schemeClr>
              </a:solidFill>
              <a:latin typeface="+mn-lt"/>
              <a:ea typeface="ＭＳ Ｐゴシック" charset="-128"/>
            </a:endParaRPr>
          </a:p>
        </p:txBody>
      </p:sp>
      <p:sp>
        <p:nvSpPr>
          <p:cNvPr id="27" name="Text Box 248"/>
          <p:cNvSpPr txBox="1">
            <a:spLocks noChangeArrowheads="1"/>
          </p:cNvSpPr>
          <p:nvPr/>
        </p:nvSpPr>
        <p:spPr bwMode="auto">
          <a:xfrm>
            <a:off x="612238" y="14082803"/>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642256" y="23619578"/>
            <a:ext cx="14400000" cy="1135695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nSpc>
                <a:spcPct val="125000"/>
              </a:lnSpc>
            </a:pPr>
            <a:r>
              <a:rPr lang="en-US" altLang="ja-JP" sz="3600" b="1" dirty="0">
                <a:latin typeface="+mn-lt"/>
                <a:ea typeface="ＭＳ Ｐゴシック" charset="-128"/>
              </a:rPr>
              <a:t>Enhanced Cooperation Task Force </a:t>
            </a:r>
            <a:r>
              <a:rPr lang="en-US" altLang="ja-JP" sz="3600" b="1" dirty="0" smtClean="0">
                <a:latin typeface="+mn-lt"/>
                <a:ea typeface="ＭＳ Ｐゴシック" charset="-128"/>
              </a:rPr>
              <a:t>Group</a:t>
            </a:r>
          </a:p>
          <a:p>
            <a:pPr marL="0" indent="0">
              <a:lnSpc>
                <a:spcPct val="125000"/>
              </a:lnSpc>
            </a:pPr>
            <a:r>
              <a:rPr lang="en-GB" altLang="ko-KR" sz="3600" dirty="0">
                <a:solidFill>
                  <a:schemeClr val="tx1">
                    <a:lumMod val="75000"/>
                    <a:lumOff val="25000"/>
                  </a:schemeClr>
                </a:solidFill>
                <a:latin typeface="+mn-lt"/>
                <a:ea typeface="ＭＳ Ｐゴシック" charset="-128"/>
              </a:rPr>
              <a:t>Both parties agreed </a:t>
            </a:r>
            <a:r>
              <a:rPr lang="en-GB" altLang="ko-KR" sz="3600" dirty="0" smtClean="0">
                <a:solidFill>
                  <a:schemeClr val="tx1">
                    <a:lumMod val="75000"/>
                    <a:lumOff val="25000"/>
                  </a:schemeClr>
                </a:solidFill>
                <a:latin typeface="+mn-lt"/>
                <a:ea typeface="ＭＳ Ｐゴシック" charset="-128"/>
              </a:rPr>
              <a:t>to established the EC Task Force </a:t>
            </a:r>
            <a:r>
              <a:rPr lang="en-GB" altLang="ko-KR" sz="3600" dirty="0" smtClean="0">
                <a:solidFill>
                  <a:schemeClr val="tx1">
                    <a:lumMod val="75000"/>
                    <a:lumOff val="25000"/>
                  </a:schemeClr>
                </a:solidFill>
                <a:latin typeface="+mn-lt"/>
                <a:ea typeface="ＭＳ Ｐゴシック" charset="-128"/>
              </a:rPr>
              <a:t>Group (</a:t>
            </a:r>
            <a:r>
              <a:rPr lang="en-GB" altLang="ko-KR" sz="3600" dirty="0" smtClean="0">
                <a:solidFill>
                  <a:schemeClr val="tx1">
                    <a:lumMod val="75000"/>
                    <a:lumOff val="25000"/>
                  </a:schemeClr>
                </a:solidFill>
                <a:latin typeface="+mn-lt"/>
                <a:ea typeface="ＭＳ Ｐゴシック" charset="-128"/>
              </a:rPr>
              <a:t>TFG) to review the matters on various aspects of EC. Based on the EC TEG report which was finalized in 2008, the new arrangements would be elaborated and agreed in a </a:t>
            </a:r>
            <a:r>
              <a:rPr lang="en-GB" altLang="ko-KR" sz="3600" dirty="0" smtClean="0">
                <a:solidFill>
                  <a:schemeClr val="tx1">
                    <a:lumMod val="75000"/>
                    <a:lumOff val="25000"/>
                  </a:schemeClr>
                </a:solidFill>
                <a:latin typeface="+mn-lt"/>
                <a:ea typeface="ＭＳ Ｐゴシック" charset="-128"/>
              </a:rPr>
              <a:t>new </a:t>
            </a:r>
            <a:r>
              <a:rPr lang="en-GB" altLang="ko-KR" sz="3600" dirty="0" smtClean="0">
                <a:solidFill>
                  <a:schemeClr val="tx1">
                    <a:lumMod val="75000"/>
                    <a:lumOff val="25000"/>
                  </a:schemeClr>
                </a:solidFill>
                <a:latin typeface="+mn-lt"/>
                <a:ea typeface="ＭＳ Ｐゴシック" charset="-128"/>
              </a:rPr>
              <a:t>document to cover the avoid duplication of verification work, joint use of equipment and cost sharing, joint development for the use of pioneer technology and transparency policy.</a:t>
            </a:r>
          </a:p>
          <a:p>
            <a:pPr marL="0" indent="0">
              <a:lnSpc>
                <a:spcPct val="125000"/>
              </a:lnSpc>
            </a:pPr>
            <a:r>
              <a:rPr lang="en-US" altLang="ja-JP" sz="3600" b="1" dirty="0" smtClean="0">
                <a:latin typeface="+mn-lt"/>
                <a:ea typeface="ＭＳ Ｐゴシック" charset="-128"/>
              </a:rPr>
              <a:t>Coordination </a:t>
            </a:r>
            <a:r>
              <a:rPr lang="en-US" altLang="ja-JP" sz="3600" b="1" dirty="0">
                <a:latin typeface="+mn-lt"/>
                <a:ea typeface="ＭＳ Ｐゴシック" charset="-128"/>
              </a:rPr>
              <a:t>Group for Enhanced Cooperation</a:t>
            </a:r>
            <a:endParaRPr lang="en-GB" altLang="ko-KR" sz="3600" b="1" dirty="0">
              <a:latin typeface="+mn-lt"/>
              <a:ea typeface="ＭＳ Ｐゴシック" charset="-128"/>
            </a:endParaRPr>
          </a:p>
          <a:p>
            <a:pPr marL="0" indent="0">
              <a:lnSpc>
                <a:spcPct val="125000"/>
              </a:lnSpc>
            </a:pPr>
            <a:r>
              <a:rPr lang="en-GB" altLang="ko-KR" sz="3600" dirty="0">
                <a:solidFill>
                  <a:schemeClr val="tx1">
                    <a:lumMod val="75000"/>
                    <a:lumOff val="25000"/>
                  </a:schemeClr>
                </a:solidFill>
                <a:latin typeface="+mn-lt"/>
                <a:ea typeface="ＭＳ Ｐゴシック" charset="-128"/>
              </a:rPr>
              <a:t>Both parties agreed on the prioritization of five identified areas as described in the </a:t>
            </a:r>
            <a:r>
              <a:rPr lang="en-GB" altLang="ko-KR" sz="3600" dirty="0" smtClean="0">
                <a:solidFill>
                  <a:schemeClr val="tx1">
                    <a:lumMod val="75000"/>
                    <a:lumOff val="25000"/>
                  </a:schemeClr>
                </a:solidFill>
                <a:latin typeface="+mn-lt"/>
                <a:ea typeface="ＭＳ Ｐゴシック" charset="-128"/>
              </a:rPr>
              <a:t>TOR (</a:t>
            </a:r>
            <a:r>
              <a:rPr lang="en-GB" altLang="ko-KR" sz="3600" dirty="0">
                <a:solidFill>
                  <a:schemeClr val="tx1">
                    <a:lumMod val="75000"/>
                    <a:lumOff val="25000"/>
                  </a:schemeClr>
                </a:solidFill>
                <a:latin typeface="+mn-lt"/>
                <a:ea typeface="ＭＳ Ｐゴシック" charset="-128"/>
              </a:rPr>
              <a:t>prescribed SSAC activities, training, joint-use equipment, modalities of reporting to the IAEA of all relevant activities performed by the SSAC in the absence of the IAEA) and a joint ROK-IAEA </a:t>
            </a:r>
            <a:r>
              <a:rPr lang="en-GB" altLang="ko-KR" sz="3600" dirty="0" smtClean="0">
                <a:solidFill>
                  <a:schemeClr val="tx1">
                    <a:lumMod val="75000"/>
                    <a:lumOff val="25000"/>
                  </a:schemeClr>
                </a:solidFill>
                <a:latin typeface="+mn-lt"/>
                <a:ea typeface="ＭＳ Ｐゴシック" charset="-128"/>
              </a:rPr>
              <a:t>CGEC (</a:t>
            </a:r>
            <a:r>
              <a:rPr lang="en-GB" altLang="ko-KR" sz="3600" dirty="0">
                <a:solidFill>
                  <a:schemeClr val="tx1">
                    <a:lumMod val="75000"/>
                    <a:lumOff val="25000"/>
                  </a:schemeClr>
                </a:solidFill>
                <a:latin typeface="+mn-lt"/>
                <a:ea typeface="ＭＳ Ｐゴシック" charset="-128"/>
              </a:rPr>
              <a:t>Coordination Group for EC) was established for identifying, prioritizing and implementing prescribed SSAC actions in an agreeable manner.  By the beginning of 2018, the ROK and the IAEA has held the 12th CGEC meeting.</a:t>
            </a:r>
          </a:p>
        </p:txBody>
      </p:sp>
      <p:sp>
        <p:nvSpPr>
          <p:cNvPr id="29" name="Text Box 248"/>
          <p:cNvSpPr txBox="1">
            <a:spLocks noChangeArrowheads="1"/>
          </p:cNvSpPr>
          <p:nvPr/>
        </p:nvSpPr>
        <p:spPr bwMode="auto">
          <a:xfrm>
            <a:off x="642256" y="22831086"/>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 METHODS</a:t>
            </a:r>
            <a:endParaRPr lang="en-US" altLang="zh-CN" sz="3200" b="1" dirty="0">
              <a:solidFill>
                <a:schemeClr val="bg1"/>
              </a:solidFill>
              <a:latin typeface="+mn-lt"/>
              <a:ea typeface="SimSun" pitchFamily="2" charset="-122"/>
              <a:cs typeface="Lucida Sans" pitchFamily="34" charset="0"/>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solidFill>
                  <a:schemeClr val="bg1"/>
                </a:solidFill>
              </a:rPr>
              <a:t>ID: </a:t>
            </a:r>
            <a:r>
              <a:rPr lang="en-US" sz="4400" b="1" dirty="0" smtClean="0">
                <a:solidFill>
                  <a:schemeClr val="bg1"/>
                </a:solidFill>
              </a:rPr>
              <a:t>245 </a:t>
            </a:r>
            <a:endParaRPr lang="en-US" sz="4400" b="1" dirty="0">
              <a:solidFill>
                <a:schemeClr val="bg1"/>
              </a:solidFill>
            </a:endParaRPr>
          </a:p>
        </p:txBody>
      </p:sp>
      <p:sp>
        <p:nvSpPr>
          <p:cNvPr id="23" name="Text Box 242"/>
          <p:cNvSpPr txBox="1">
            <a:spLocks noChangeArrowheads="1"/>
          </p:cNvSpPr>
          <p:nvPr/>
        </p:nvSpPr>
        <p:spPr bwMode="auto">
          <a:xfrm>
            <a:off x="15754569" y="38899997"/>
            <a:ext cx="14096100" cy="227139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Special thanks to Mr. </a:t>
            </a:r>
            <a:r>
              <a:rPr lang="en-US" altLang="ja-JP" sz="3600" dirty="0" err="1" smtClean="0">
                <a:solidFill>
                  <a:schemeClr val="tx1">
                    <a:lumMod val="75000"/>
                    <a:lumOff val="25000"/>
                  </a:schemeClr>
                </a:solidFill>
                <a:latin typeface="+mn-lt"/>
                <a:ea typeface="ＭＳ Ｐゴシック" charset="-128"/>
              </a:rPr>
              <a:t>Ryszard</a:t>
            </a:r>
            <a:r>
              <a:rPr lang="en-US" altLang="ja-JP" sz="3600" dirty="0" smtClean="0">
                <a:solidFill>
                  <a:schemeClr val="tx1">
                    <a:lumMod val="75000"/>
                    <a:lumOff val="25000"/>
                  </a:schemeClr>
                </a:solidFill>
                <a:latin typeface="+mn-lt"/>
                <a:ea typeface="ＭＳ Ｐゴシック" charset="-128"/>
              </a:rPr>
              <a:t> </a:t>
            </a:r>
            <a:r>
              <a:rPr lang="en-US" altLang="ja-JP" sz="3600" dirty="0" err="1" smtClean="0">
                <a:solidFill>
                  <a:schemeClr val="tx1">
                    <a:lumMod val="75000"/>
                    <a:lumOff val="25000"/>
                  </a:schemeClr>
                </a:solidFill>
                <a:latin typeface="+mn-lt"/>
                <a:ea typeface="ＭＳ Ｐゴシック" charset="-128"/>
              </a:rPr>
              <a:t>Zarucki</a:t>
            </a:r>
            <a:r>
              <a:rPr lang="en-US" altLang="ja-JP" sz="3600" dirty="0" smtClean="0">
                <a:solidFill>
                  <a:schemeClr val="tx1">
                    <a:lumMod val="75000"/>
                    <a:lumOff val="25000"/>
                  </a:schemeClr>
                </a:solidFill>
                <a:latin typeface="+mn-lt"/>
                <a:ea typeface="ＭＳ Ｐゴシック" charset="-128"/>
              </a:rPr>
              <a:t> for his devotion and contribution for the </a:t>
            </a:r>
            <a:r>
              <a:rPr lang="en-US" altLang="ja-JP" sz="3600" dirty="0" smtClean="0">
                <a:solidFill>
                  <a:schemeClr val="tx1">
                    <a:lumMod val="75000"/>
                    <a:lumOff val="25000"/>
                  </a:schemeClr>
                </a:solidFill>
                <a:latin typeface="+mn-lt"/>
                <a:ea typeface="ＭＳ Ｐゴシック" charset="-128"/>
              </a:rPr>
              <a:t>development </a:t>
            </a:r>
            <a:r>
              <a:rPr lang="en-US" altLang="ja-JP" sz="3600" dirty="0" smtClean="0">
                <a:solidFill>
                  <a:schemeClr val="tx1">
                    <a:lumMod val="75000"/>
                    <a:lumOff val="25000"/>
                  </a:schemeClr>
                </a:solidFill>
                <a:latin typeface="+mn-lt"/>
                <a:ea typeface="ＭＳ Ｐゴシック" charset="-128"/>
              </a:rPr>
              <a:t>of the</a:t>
            </a:r>
            <a:r>
              <a:rPr lang="en-US" altLang="ja-JP" sz="3600" dirty="0" smtClean="0">
                <a:solidFill>
                  <a:schemeClr val="tx1">
                    <a:lumMod val="75000"/>
                    <a:lumOff val="25000"/>
                  </a:schemeClr>
                </a:solidFill>
                <a:latin typeface="+mn-lt"/>
                <a:ea typeface="ＭＳ Ｐゴシック" charset="-128"/>
              </a:rPr>
              <a:t> </a:t>
            </a:r>
            <a:r>
              <a:rPr lang="en-US" altLang="ja-JP" sz="3600" dirty="0" smtClean="0">
                <a:solidFill>
                  <a:schemeClr val="tx1">
                    <a:lumMod val="75000"/>
                    <a:lumOff val="25000"/>
                  </a:schemeClr>
                </a:solidFill>
                <a:latin typeface="+mn-lt"/>
                <a:ea typeface="ＭＳ Ｐゴシック" charset="-128"/>
              </a:rPr>
              <a:t>ROK safeguards and cooperation between ROK and IAEA.</a:t>
            </a:r>
          </a:p>
        </p:txBody>
      </p:sp>
      <p:sp>
        <p:nvSpPr>
          <p:cNvPr id="24" name="Text Box 248"/>
          <p:cNvSpPr txBox="1">
            <a:spLocks noChangeArrowheads="1"/>
          </p:cNvSpPr>
          <p:nvPr/>
        </p:nvSpPr>
        <p:spPr bwMode="auto">
          <a:xfrm>
            <a:off x="15754569" y="38116650"/>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ACKNOWLEDGEMENTS</a:t>
            </a:r>
            <a:endParaRPr lang="en-US" altLang="zh-CN" sz="3200" b="1" dirty="0">
              <a:solidFill>
                <a:schemeClr val="bg1"/>
              </a:solidFill>
              <a:latin typeface="+mn-lt"/>
              <a:ea typeface="SimSun" pitchFamily="2" charset="-122"/>
              <a:cs typeface="Lucida Sans" pitchFamily="34" charset="0"/>
            </a:endParaRPr>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256" y="35110068"/>
            <a:ext cx="7811732" cy="5643857"/>
          </a:xfrm>
          <a:prstGeom prst="rect">
            <a:avLst/>
          </a:prstGeom>
        </p:spPr>
      </p:pic>
      <p:sp>
        <p:nvSpPr>
          <p:cNvPr id="19" name="Text Box 242"/>
          <p:cNvSpPr txBox="1">
            <a:spLocks noChangeArrowheads="1"/>
          </p:cNvSpPr>
          <p:nvPr/>
        </p:nvSpPr>
        <p:spPr bwMode="auto">
          <a:xfrm>
            <a:off x="15754569" y="29712453"/>
            <a:ext cx="14096100" cy="8210261"/>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ko-KR" sz="3600" dirty="0">
                <a:solidFill>
                  <a:schemeClr val="tx1">
                    <a:lumMod val="75000"/>
                    <a:lumOff val="25000"/>
                  </a:schemeClr>
                </a:solidFill>
                <a:latin typeface="+mn-lt"/>
                <a:ea typeface="ＭＳ Ｐゴシック" charset="-128"/>
              </a:rPr>
              <a:t>The IAEA’s efforts for enhancing efficiency of safeguards is critical for not only saving </a:t>
            </a:r>
            <a:r>
              <a:rPr lang="en-GB" altLang="ko-KR" sz="3600" dirty="0" smtClean="0">
                <a:solidFill>
                  <a:schemeClr val="tx1">
                    <a:lumMod val="75000"/>
                    <a:lumOff val="25000"/>
                  </a:schemeClr>
                </a:solidFill>
                <a:latin typeface="+mn-lt"/>
                <a:ea typeface="ＭＳ Ｐゴシック" charset="-128"/>
              </a:rPr>
              <a:t>IAEA’s </a:t>
            </a:r>
            <a:r>
              <a:rPr lang="en-GB" altLang="ko-KR" sz="3600" dirty="0">
                <a:solidFill>
                  <a:schemeClr val="tx1">
                    <a:lumMod val="75000"/>
                    <a:lumOff val="25000"/>
                  </a:schemeClr>
                </a:solidFill>
                <a:latin typeface="+mn-lt"/>
                <a:ea typeface="ＭＳ Ｐゴシック" charset="-128"/>
              </a:rPr>
              <a:t>inspection resources but also rendering ultimate benefits on the part of member states.</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A state with a well-organized and trained SSAC could improve its nuclear transparency while providing high-level support with the IAEA.</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The ROK SSAC has well exemplified the IAEA safeguard, especially in the area of safeguards implementation.</a:t>
            </a:r>
            <a:r>
              <a:rPr lang="en-US" altLang="ja-JP" sz="3600" dirty="0">
                <a:solidFill>
                  <a:schemeClr val="tx1">
                    <a:lumMod val="75000"/>
                    <a:lumOff val="25000"/>
                  </a:schemeClr>
                </a:solidFill>
                <a:latin typeface="+mn-lt"/>
                <a:ea typeface="ＭＳ Ｐゴシック" charset="-128"/>
              </a:rPr>
              <a:t> </a:t>
            </a: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The ECA can be the good practice of the advanced SSAC upon its completion. </a:t>
            </a:r>
          </a:p>
          <a:p>
            <a:pPr algn="just">
              <a:lnSpc>
                <a:spcPct val="120000"/>
              </a:lnSpc>
              <a:buFontTx/>
              <a:buChar char="•"/>
            </a:pPr>
            <a:r>
              <a:rPr lang="en-GB" altLang="ko-KR" sz="3600" dirty="0">
                <a:solidFill>
                  <a:schemeClr val="tx1">
                    <a:lumMod val="75000"/>
                    <a:lumOff val="25000"/>
                  </a:schemeClr>
                </a:solidFill>
                <a:latin typeface="+mn-lt"/>
                <a:ea typeface="ＭＳ Ｐゴシック" charset="-128"/>
              </a:rPr>
              <a:t>Continued EC will bring about further improved efficiency in IAEA safeguards, which will facilitate successful implementation of national inspections and strengthened technical capability of ROK SSAC.</a:t>
            </a:r>
            <a:endParaRPr lang="en-US" altLang="ja-JP" sz="3600" dirty="0">
              <a:solidFill>
                <a:schemeClr val="tx1">
                  <a:lumMod val="75000"/>
                  <a:lumOff val="25000"/>
                </a:schemeClr>
              </a:solidFill>
              <a:latin typeface="+mn-lt"/>
              <a:ea typeface="ＭＳ Ｐゴシック" charset="-128"/>
            </a:endParaRPr>
          </a:p>
        </p:txBody>
      </p:sp>
      <p:sp>
        <p:nvSpPr>
          <p:cNvPr id="20" name="Text Box 248"/>
          <p:cNvSpPr txBox="1">
            <a:spLocks noChangeArrowheads="1"/>
          </p:cNvSpPr>
          <p:nvPr/>
        </p:nvSpPr>
        <p:spPr bwMode="auto">
          <a:xfrm>
            <a:off x="15754569" y="28955062"/>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graphicFrame>
        <p:nvGraphicFramePr>
          <p:cNvPr id="21" name="차트 20"/>
          <p:cNvGraphicFramePr/>
          <p:nvPr>
            <p:extLst>
              <p:ext uri="{D42A27DB-BD31-4B8C-83A1-F6EECF244321}">
                <p14:modId xmlns:p14="http://schemas.microsoft.com/office/powerpoint/2010/main" val="3877083594"/>
              </p:ext>
            </p:extLst>
          </p:nvPr>
        </p:nvGraphicFramePr>
        <p:xfrm>
          <a:off x="22968217" y="22978479"/>
          <a:ext cx="3543756" cy="51601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표 21"/>
          <p:cNvGraphicFramePr>
            <a:graphicFrameLocks noGrp="1"/>
          </p:cNvGraphicFramePr>
          <p:nvPr>
            <p:extLst>
              <p:ext uri="{D42A27DB-BD31-4B8C-83A1-F6EECF244321}">
                <p14:modId xmlns:p14="http://schemas.microsoft.com/office/powerpoint/2010/main" val="2640528002"/>
              </p:ext>
            </p:extLst>
          </p:nvPr>
        </p:nvGraphicFramePr>
        <p:xfrm>
          <a:off x="26575207" y="25575453"/>
          <a:ext cx="3266618" cy="1769697"/>
        </p:xfrm>
        <a:graphic>
          <a:graphicData uri="http://schemas.openxmlformats.org/drawingml/2006/table">
            <a:tbl>
              <a:tblPr/>
              <a:tblGrid>
                <a:gridCol w="1418024">
                  <a:extLst>
                    <a:ext uri="{9D8B030D-6E8A-4147-A177-3AD203B41FA5}">
                      <a16:colId xmlns:a16="http://schemas.microsoft.com/office/drawing/2014/main" val="1585115117"/>
                    </a:ext>
                  </a:extLst>
                </a:gridCol>
                <a:gridCol w="924297">
                  <a:extLst>
                    <a:ext uri="{9D8B030D-6E8A-4147-A177-3AD203B41FA5}">
                      <a16:colId xmlns:a16="http://schemas.microsoft.com/office/drawing/2014/main" val="1574511718"/>
                    </a:ext>
                  </a:extLst>
                </a:gridCol>
                <a:gridCol w="924297">
                  <a:extLst>
                    <a:ext uri="{9D8B030D-6E8A-4147-A177-3AD203B41FA5}">
                      <a16:colId xmlns:a16="http://schemas.microsoft.com/office/drawing/2014/main" val="1704618205"/>
                    </a:ext>
                  </a:extLst>
                </a:gridCol>
              </a:tblGrid>
              <a:tr h="587869">
                <a:tc>
                  <a:txBody>
                    <a:bodyPr/>
                    <a:lstStyle/>
                    <a:p>
                      <a:pPr marL="0" marR="0" indent="0" algn="ctr" fontAlgn="base" latinLnBrk="0">
                        <a:lnSpc>
                          <a:spcPct val="160000"/>
                        </a:lnSpc>
                        <a:spcBef>
                          <a:spcPts val="0"/>
                        </a:spcBef>
                        <a:spcAft>
                          <a:spcPts val="0"/>
                        </a:spcAft>
                      </a:pPr>
                      <a:endParaRPr lang="ko-KR" altLang="en-US" sz="1000" b="1" kern="0" spc="0" dirty="0">
                        <a:solidFill>
                          <a:srgbClr val="000000"/>
                        </a:solidFill>
                        <a:effectLst/>
                        <a:latin typeface="바탕" panose="02030600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IAEA </a:t>
                      </a:r>
                      <a:endParaRPr lang="en-US" sz="1000" b="1" kern="0" spc="0">
                        <a:solidFill>
                          <a:srgbClr val="000000"/>
                        </a:solidFill>
                        <a:effectLst/>
                        <a:latin typeface="맑은 고딕" panose="020B0503020000020004" pitchFamily="50" charset="-127"/>
                      </a:endParaRPr>
                    </a:p>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Tripod</a:t>
                      </a:r>
                      <a:endParaRPr lang="en-US" sz="1000" b="1"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b="1" kern="0" spc="0" dirty="0">
                          <a:solidFill>
                            <a:srgbClr val="000000"/>
                          </a:solidFill>
                          <a:effectLst/>
                          <a:latin typeface="맑은 고딕" panose="020B0503020000020004" pitchFamily="50" charset="-127"/>
                          <a:ea typeface="맑은 고딕" panose="020B0503020000020004" pitchFamily="50" charset="-127"/>
                        </a:rPr>
                        <a:t>KINAC</a:t>
                      </a:r>
                      <a:endParaRPr lang="en-US" sz="1000" b="1" kern="0" spc="0" dirty="0">
                        <a:solidFill>
                          <a:srgbClr val="000000"/>
                        </a:solidFill>
                        <a:effectLst/>
                        <a:latin typeface="맑은 고딕" panose="020B0503020000020004" pitchFamily="50" charset="-127"/>
                      </a:endParaRPr>
                    </a:p>
                    <a:p>
                      <a:pPr marL="0" marR="0" indent="0" algn="ctr" fontAlgn="base" latinLnBrk="0">
                        <a:lnSpc>
                          <a:spcPct val="160000"/>
                        </a:lnSpc>
                        <a:spcBef>
                          <a:spcPts val="0"/>
                        </a:spcBef>
                        <a:spcAft>
                          <a:spcPts val="0"/>
                        </a:spcAft>
                      </a:pPr>
                      <a:r>
                        <a:rPr lang="en-US" sz="1000" b="1" kern="0" spc="0" dirty="0">
                          <a:solidFill>
                            <a:srgbClr val="000000"/>
                          </a:solidFill>
                          <a:effectLst/>
                          <a:latin typeface="맑은 고딕" panose="020B0503020000020004" pitchFamily="50" charset="-127"/>
                          <a:ea typeface="맑은 고딕" panose="020B0503020000020004" pitchFamily="50" charset="-127"/>
                        </a:rPr>
                        <a:t>MMXRF</a:t>
                      </a:r>
                      <a:endParaRPr lang="en-US" sz="1000" b="1" kern="0" spc="0" dirty="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155111"/>
                  </a:ext>
                </a:extLst>
              </a:tr>
              <a:tr h="295457">
                <a:tc>
                  <a:txBody>
                    <a:bodyPr/>
                    <a:lstStyle/>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Resolution [mm</a:t>
                      </a:r>
                      <a:r>
                        <a:rPr lang="en-US" sz="1000" b="1" kern="0" spc="0" baseline="30000">
                          <a:solidFill>
                            <a:srgbClr val="000000"/>
                          </a:solidFill>
                          <a:effectLst/>
                          <a:latin typeface="맑은 고딕" panose="020B0503020000020004" pitchFamily="50" charset="-127"/>
                          <a:ea typeface="맑은 고딕" panose="020B0503020000020004" pitchFamily="50" charset="-127"/>
                        </a:rPr>
                        <a:t>2</a:t>
                      </a:r>
                      <a:r>
                        <a:rPr lang="en-US" sz="1000" b="1" kern="0" spc="0">
                          <a:solidFill>
                            <a:srgbClr val="000000"/>
                          </a:solidFill>
                          <a:effectLst/>
                          <a:latin typeface="맑은 고딕" panose="020B0503020000020004" pitchFamily="50" charset="-127"/>
                          <a:ea typeface="맑은 고딕" panose="020B0503020000020004" pitchFamily="50" charset="-127"/>
                        </a:rPr>
                        <a:t>]</a:t>
                      </a:r>
                      <a:endParaRPr lang="en-US" sz="1000" b="1"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36</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9</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8682449"/>
                  </a:ext>
                </a:extLst>
              </a:tr>
              <a:tr h="295457">
                <a:tc>
                  <a:txBody>
                    <a:bodyPr/>
                    <a:lstStyle/>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Detection time [hr]</a:t>
                      </a:r>
                      <a:endParaRPr lang="en-US" sz="1000" b="1"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4</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2</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516878"/>
                  </a:ext>
                </a:extLst>
              </a:tr>
              <a:tr h="295457">
                <a:tc>
                  <a:txBody>
                    <a:bodyPr/>
                    <a:lstStyle/>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Detection limit [ng]</a:t>
                      </a:r>
                      <a:endParaRPr lang="en-US" sz="1000" b="1"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14</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2.3</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376185"/>
                  </a:ext>
                </a:extLst>
              </a:tr>
              <a:tr h="295457">
                <a:tc>
                  <a:txBody>
                    <a:bodyPr/>
                    <a:lstStyle/>
                    <a:p>
                      <a:pPr marL="0" marR="0" indent="0" algn="ctr" fontAlgn="base" latinLnBrk="0">
                        <a:lnSpc>
                          <a:spcPct val="160000"/>
                        </a:lnSpc>
                        <a:spcBef>
                          <a:spcPts val="0"/>
                        </a:spcBef>
                        <a:spcAft>
                          <a:spcPts val="0"/>
                        </a:spcAft>
                      </a:pPr>
                      <a:r>
                        <a:rPr lang="en-US" sz="1000" b="1" kern="0" spc="0">
                          <a:solidFill>
                            <a:srgbClr val="000000"/>
                          </a:solidFill>
                          <a:effectLst/>
                          <a:latin typeface="맑은 고딕" panose="020B0503020000020004" pitchFamily="50" charset="-127"/>
                          <a:ea typeface="맑은 고딕" panose="020B0503020000020004" pitchFamily="50" charset="-127"/>
                        </a:rPr>
                        <a:t>Uncertainty [%]</a:t>
                      </a:r>
                      <a:endParaRPr lang="en-US" sz="1000" b="1"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a:solidFill>
                            <a:srgbClr val="000000"/>
                          </a:solidFill>
                          <a:effectLst/>
                          <a:latin typeface="맑은 고딕" panose="020B0503020000020004" pitchFamily="50" charset="-127"/>
                          <a:ea typeface="맑은 고딕" panose="020B0503020000020004" pitchFamily="50" charset="-127"/>
                        </a:rPr>
                        <a:t>30</a:t>
                      </a:r>
                      <a:endParaRPr lang="en-US" sz="1000" kern="0" spc="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r>
                        <a:rPr lang="en-US" sz="1000" kern="0" spc="0" dirty="0">
                          <a:solidFill>
                            <a:srgbClr val="000000"/>
                          </a:solidFill>
                          <a:effectLst/>
                          <a:latin typeface="맑은 고딕" panose="020B0503020000020004" pitchFamily="50" charset="-127"/>
                          <a:ea typeface="맑은 고딕" panose="020B0503020000020004" pitchFamily="50" charset="-127"/>
                        </a:rPr>
                        <a:t>35</a:t>
                      </a:r>
                      <a:endParaRPr lang="en-US" sz="1000" kern="0" spc="0" dirty="0">
                        <a:solidFill>
                          <a:srgbClr val="000000"/>
                        </a:solidFill>
                        <a:effectLst/>
                        <a:latin typeface="맑은 고딕" panose="020B0503020000020004" pitchFamily="50"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416518"/>
                  </a:ext>
                </a:extLst>
              </a:tr>
            </a:tbl>
          </a:graphicData>
        </a:graphic>
      </p:graphicFrame>
      <p:pic>
        <p:nvPicPr>
          <p:cNvPr id="30" name="그림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75205" y="23245079"/>
            <a:ext cx="3266620" cy="2186055"/>
          </a:xfrm>
          <a:prstGeom prst="rect">
            <a:avLst/>
          </a:prstGeom>
        </p:spPr>
      </p:pic>
      <p:sp>
        <p:nvSpPr>
          <p:cNvPr id="31" name="TextBox 30"/>
          <p:cNvSpPr txBox="1"/>
          <p:nvPr/>
        </p:nvSpPr>
        <p:spPr>
          <a:xfrm>
            <a:off x="25553957" y="28036491"/>
            <a:ext cx="1673856" cy="646331"/>
          </a:xfrm>
          <a:prstGeom prst="rect">
            <a:avLst/>
          </a:prstGeom>
          <a:noFill/>
        </p:spPr>
        <p:txBody>
          <a:bodyPr wrap="none" rtlCol="0">
            <a:spAutoFit/>
          </a:bodyPr>
          <a:lstStyle/>
          <a:p>
            <a:r>
              <a:rPr lang="en-US" sz="3600" i="1" dirty="0" smtClean="0"/>
              <a:t>MMXRF</a:t>
            </a:r>
            <a:endParaRPr lang="en-US" sz="3600" i="1" dirty="0"/>
          </a:p>
        </p:txBody>
      </p:sp>
      <p:sp>
        <p:nvSpPr>
          <p:cNvPr id="32" name="TextBox 31"/>
          <p:cNvSpPr txBox="1"/>
          <p:nvPr/>
        </p:nvSpPr>
        <p:spPr>
          <a:xfrm>
            <a:off x="2009999" y="40887461"/>
            <a:ext cx="4368953" cy="646331"/>
          </a:xfrm>
          <a:prstGeom prst="rect">
            <a:avLst/>
          </a:prstGeom>
          <a:noFill/>
        </p:spPr>
        <p:txBody>
          <a:bodyPr wrap="none" rtlCol="0">
            <a:spAutoFit/>
          </a:bodyPr>
          <a:lstStyle/>
          <a:p>
            <a:r>
              <a:rPr lang="en-US" sz="3600" i="1" dirty="0" smtClean="0"/>
              <a:t>ECA Signing Ceremony</a:t>
            </a:r>
            <a:endParaRPr lang="en-US" sz="3600" i="1" dirty="0"/>
          </a:p>
        </p:txBody>
      </p:sp>
      <p:graphicFrame>
        <p:nvGraphicFramePr>
          <p:cNvPr id="33" name="Table 4"/>
          <p:cNvGraphicFramePr>
            <a:graphicFrameLocks noGrp="1"/>
          </p:cNvGraphicFramePr>
          <p:nvPr>
            <p:extLst>
              <p:ext uri="{D42A27DB-BD31-4B8C-83A1-F6EECF244321}">
                <p14:modId xmlns:p14="http://schemas.microsoft.com/office/powerpoint/2010/main" val="1811148876"/>
              </p:ext>
            </p:extLst>
          </p:nvPr>
        </p:nvGraphicFramePr>
        <p:xfrm>
          <a:off x="15754569" y="25847058"/>
          <a:ext cx="6428740" cy="1430024"/>
        </p:xfrm>
        <a:graphic>
          <a:graphicData uri="http://schemas.openxmlformats.org/drawingml/2006/table">
            <a:tbl>
              <a:tblPr firstRow="1" firstCol="1" bandRow="1"/>
              <a:tblGrid>
                <a:gridCol w="2969260">
                  <a:extLst>
                    <a:ext uri="{9D8B030D-6E8A-4147-A177-3AD203B41FA5}">
                      <a16:colId xmlns:a16="http://schemas.microsoft.com/office/drawing/2014/main" val="20000"/>
                    </a:ext>
                  </a:extLst>
                </a:gridCol>
                <a:gridCol w="1170305">
                  <a:extLst>
                    <a:ext uri="{9D8B030D-6E8A-4147-A177-3AD203B41FA5}">
                      <a16:colId xmlns:a16="http://schemas.microsoft.com/office/drawing/2014/main" val="20001"/>
                    </a:ext>
                  </a:extLst>
                </a:gridCol>
                <a:gridCol w="1259840">
                  <a:extLst>
                    <a:ext uri="{9D8B030D-6E8A-4147-A177-3AD203B41FA5}">
                      <a16:colId xmlns:a16="http://schemas.microsoft.com/office/drawing/2014/main" val="20002"/>
                    </a:ext>
                  </a:extLst>
                </a:gridCol>
                <a:gridCol w="1029335">
                  <a:extLst>
                    <a:ext uri="{9D8B030D-6E8A-4147-A177-3AD203B41FA5}">
                      <a16:colId xmlns:a16="http://schemas.microsoft.com/office/drawing/2014/main" val="20003"/>
                    </a:ext>
                  </a:extLst>
                </a:gridCol>
              </a:tblGrid>
              <a:tr h="0">
                <a:tc>
                  <a:txBody>
                    <a:bodyPr/>
                    <a:lstStyle/>
                    <a:p>
                      <a:pPr algn="ctr">
                        <a:lnSpc>
                          <a:spcPct val="105000"/>
                        </a:lnSpc>
                        <a:spcAft>
                          <a:spcPts val="0"/>
                        </a:spcAft>
                      </a:pPr>
                      <a:r>
                        <a:rPr lang="en-GB" sz="1200" kern="0" dirty="0">
                          <a:solidFill>
                            <a:srgbClr val="003399"/>
                          </a:solidFill>
                          <a:latin typeface="Arial"/>
                          <a:ea typeface="+mn-ea"/>
                          <a:cs typeface="+mn-cs"/>
                        </a:rPr>
                        <a:t>Only LWRs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2014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dirty="0">
                          <a:solidFill>
                            <a:srgbClr val="003399"/>
                          </a:solidFill>
                          <a:latin typeface="Arial"/>
                          <a:ea typeface="+mn-ea"/>
                          <a:cs typeface="+mn-cs"/>
                        </a:rPr>
                        <a:t>2015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2016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l">
                        <a:lnSpc>
                          <a:spcPct val="105000"/>
                        </a:lnSpc>
                        <a:spcAft>
                          <a:spcPts val="0"/>
                        </a:spcAft>
                      </a:pPr>
                      <a:r>
                        <a:rPr lang="en-GB" sz="1200" kern="0" dirty="0">
                          <a:solidFill>
                            <a:srgbClr val="003399"/>
                          </a:solidFill>
                          <a:latin typeface="Arial"/>
                          <a:ea typeface="+mn-ea"/>
                          <a:cs typeface="+mn-cs"/>
                        </a:rPr>
                        <a:t>Inspections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1"/>
                  </a:ext>
                </a:extLst>
              </a:tr>
              <a:tr h="0">
                <a:tc>
                  <a:txBody>
                    <a:bodyPr/>
                    <a:lstStyle/>
                    <a:p>
                      <a:pPr algn="l">
                        <a:lnSpc>
                          <a:spcPct val="105000"/>
                        </a:lnSpc>
                        <a:spcAft>
                          <a:spcPts val="0"/>
                        </a:spcAft>
                      </a:pPr>
                      <a:r>
                        <a:rPr lang="en-GB" sz="1200" kern="0" dirty="0">
                          <a:solidFill>
                            <a:srgbClr val="003399"/>
                          </a:solidFill>
                          <a:latin typeface="Arial"/>
                          <a:ea typeface="+mn-ea"/>
                          <a:cs typeface="+mn-cs"/>
                        </a:rPr>
                        <a:t>Technical and others*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45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3</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a:lnSpc>
                          <a:spcPct val="105000"/>
                        </a:lnSpc>
                        <a:spcAft>
                          <a:spcPts val="0"/>
                        </a:spcAft>
                      </a:pPr>
                      <a:r>
                        <a:rPr lang="en-GB" sz="1200" kern="0" dirty="0">
                          <a:solidFill>
                            <a:srgbClr val="003399"/>
                          </a:solidFill>
                          <a:latin typeface="Arial"/>
                          <a:ea typeface="+mn-ea"/>
                          <a:cs typeface="+mn-cs"/>
                        </a:rPr>
                        <a:t>DIVs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10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3"/>
                  </a:ext>
                </a:extLst>
              </a:tr>
              <a:tr h="0">
                <a:tc>
                  <a:txBody>
                    <a:bodyPr/>
                    <a:lstStyle/>
                    <a:p>
                      <a:pPr algn="l">
                        <a:lnSpc>
                          <a:spcPct val="105000"/>
                        </a:lnSpc>
                        <a:spcAft>
                          <a:spcPts val="0"/>
                        </a:spcAft>
                      </a:pPr>
                      <a:r>
                        <a:rPr lang="en-GB" sz="1200" kern="0" dirty="0">
                          <a:solidFill>
                            <a:srgbClr val="003399"/>
                          </a:solidFill>
                          <a:latin typeface="Arial"/>
                          <a:ea typeface="+mn-ea"/>
                          <a:cs typeface="+mn-cs"/>
                        </a:rPr>
                        <a:t>Total efforts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96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49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56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l">
                        <a:lnSpc>
                          <a:spcPct val="105000"/>
                        </a:lnSpc>
                        <a:spcAft>
                          <a:spcPts val="0"/>
                        </a:spcAft>
                      </a:pPr>
                      <a:r>
                        <a:rPr lang="en-GB" sz="1200" kern="0" dirty="0">
                          <a:solidFill>
                            <a:srgbClr val="003399"/>
                          </a:solidFill>
                          <a:latin typeface="Arial"/>
                          <a:ea typeface="+mn-ea"/>
                          <a:cs typeface="+mn-cs"/>
                        </a:rPr>
                        <a:t>Reduction % in total efforts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Reference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a:solidFill>
                            <a:srgbClr val="003399"/>
                          </a:solidFill>
                          <a:latin typeface="Arial"/>
                          <a:ea typeface="+mn-ea"/>
                          <a:cs typeface="+mn-cs"/>
                        </a:rPr>
                        <a:t>41%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5"/>
                  </a:ext>
                </a:extLst>
              </a:tr>
              <a:tr h="0">
                <a:tc>
                  <a:txBody>
                    <a:bodyPr/>
                    <a:lstStyle/>
                    <a:p>
                      <a:pPr algn="l">
                        <a:lnSpc>
                          <a:spcPct val="105000"/>
                        </a:lnSpc>
                        <a:spcAft>
                          <a:spcPts val="0"/>
                        </a:spcAft>
                      </a:pPr>
                      <a:r>
                        <a:rPr lang="en-GB" sz="1200" kern="0" dirty="0">
                          <a:solidFill>
                            <a:srgbClr val="003399"/>
                          </a:solidFill>
                          <a:latin typeface="Arial"/>
                          <a:ea typeface="+mn-ea"/>
                          <a:cs typeface="+mn-cs"/>
                        </a:rPr>
                        <a:t>Reduction % in pure technical activities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Reference</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85%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5000"/>
                        </a:lnSpc>
                        <a:spcAft>
                          <a:spcPts val="0"/>
                        </a:spcAft>
                      </a:pPr>
                      <a:r>
                        <a:rPr lang="en-GB" sz="1200" kern="0">
                          <a:solidFill>
                            <a:srgbClr val="003399"/>
                          </a:solidFill>
                          <a:latin typeface="Arial"/>
                          <a:ea typeface="+mn-ea"/>
                          <a:cs typeface="+mn-cs"/>
                        </a:rPr>
                        <a:t>85%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l">
                        <a:lnSpc>
                          <a:spcPct val="105000"/>
                        </a:lnSpc>
                        <a:spcAft>
                          <a:spcPts val="0"/>
                        </a:spcAft>
                      </a:pPr>
                      <a:r>
                        <a:rPr lang="en-GB" sz="1200" kern="0" dirty="0">
                          <a:solidFill>
                            <a:srgbClr val="003399"/>
                          </a:solidFill>
                          <a:latin typeface="Arial"/>
                          <a:ea typeface="+mn-ea"/>
                          <a:cs typeface="+mn-cs"/>
                        </a:rPr>
                        <a:t>Reduction % in pure inspection</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dirty="0">
                          <a:solidFill>
                            <a:srgbClr val="003399"/>
                          </a:solidFill>
                          <a:latin typeface="Arial"/>
                          <a:ea typeface="+mn-ea"/>
                          <a:cs typeface="+mn-cs"/>
                        </a:rPr>
                        <a:t>Reference</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dirty="0">
                          <a:solidFill>
                            <a:srgbClr val="003399"/>
                          </a:solidFill>
                          <a:latin typeface="Arial"/>
                          <a:ea typeface="+mn-ea"/>
                          <a:cs typeface="+mn-cs"/>
                        </a:rPr>
                        <a:t>8%</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05000"/>
                        </a:lnSpc>
                        <a:spcAft>
                          <a:spcPts val="0"/>
                        </a:spcAft>
                      </a:pPr>
                      <a:r>
                        <a:rPr lang="en-GB" sz="1200" kern="0" dirty="0">
                          <a:solidFill>
                            <a:srgbClr val="003399"/>
                          </a:solidFill>
                          <a:latin typeface="Arial"/>
                          <a:ea typeface="+mn-ea"/>
                          <a:cs typeface="+mn-cs"/>
                        </a:rPr>
                        <a:t>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7"/>
                  </a:ext>
                </a:extLst>
              </a:tr>
            </a:tbl>
          </a:graphicData>
        </a:graphic>
      </p:graphicFrame>
      <p:pic>
        <p:nvPicPr>
          <p:cNvPr id="3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54569" y="23191576"/>
            <a:ext cx="5707063" cy="230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TextBox 36"/>
          <p:cNvSpPr txBox="1"/>
          <p:nvPr/>
        </p:nvSpPr>
        <p:spPr>
          <a:xfrm>
            <a:off x="15794215" y="28036491"/>
            <a:ext cx="7325660" cy="646331"/>
          </a:xfrm>
          <a:prstGeom prst="rect">
            <a:avLst/>
          </a:prstGeom>
          <a:noFill/>
        </p:spPr>
        <p:txBody>
          <a:bodyPr wrap="none" rtlCol="0">
            <a:spAutoFit/>
          </a:bodyPr>
          <a:lstStyle/>
          <a:p>
            <a:r>
              <a:rPr lang="en-US" sz="3600" i="1" dirty="0" smtClean="0"/>
              <a:t>Implementation of UI at LWRs in ROK</a:t>
            </a:r>
            <a:endParaRPr lang="en-US" sz="3600" i="1" dirty="0"/>
          </a:p>
        </p:txBody>
      </p:sp>
      <p:grpSp>
        <p:nvGrpSpPr>
          <p:cNvPr id="38" name="그룹 37"/>
          <p:cNvGrpSpPr/>
          <p:nvPr/>
        </p:nvGrpSpPr>
        <p:grpSpPr>
          <a:xfrm>
            <a:off x="8701293" y="35110069"/>
            <a:ext cx="6340963" cy="5580732"/>
            <a:chOff x="310618" y="1158473"/>
            <a:chExt cx="8515575" cy="3905759"/>
          </a:xfrm>
        </p:grpSpPr>
        <p:sp>
          <p:nvSpPr>
            <p:cNvPr id="39" name="Rectangle 1"/>
            <p:cNvSpPr/>
            <p:nvPr/>
          </p:nvSpPr>
          <p:spPr>
            <a:xfrm>
              <a:off x="310618" y="1977227"/>
              <a:ext cx="8509854" cy="308700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b="1" dirty="0">
                <a:ln w="12700">
                  <a:solidFill>
                    <a:srgbClr val="003399">
                      <a:satMod val="155000"/>
                    </a:srgbClr>
                  </a:solidFill>
                  <a:prstDash val="solid"/>
                </a:ln>
                <a:solidFill>
                  <a:srgbClr val="000000">
                    <a:tint val="85000"/>
                    <a:satMod val="155000"/>
                  </a:srgbClr>
                </a:solidFill>
                <a:effectLst>
                  <a:outerShdw blurRad="41275" dist="20320" dir="1800000" algn="tl" rotWithShape="0">
                    <a:srgbClr val="000000">
                      <a:alpha val="40000"/>
                    </a:srgbClr>
                  </a:outerShdw>
                </a:effectLst>
              </a:endParaRPr>
            </a:p>
          </p:txBody>
        </p:sp>
        <p:sp>
          <p:nvSpPr>
            <p:cNvPr id="40" name="TextBox 39"/>
            <p:cNvSpPr txBox="1"/>
            <p:nvPr/>
          </p:nvSpPr>
          <p:spPr>
            <a:xfrm>
              <a:off x="310618" y="1158473"/>
              <a:ext cx="8509854" cy="523220"/>
            </a:xfrm>
            <a:prstGeom prst="rect">
              <a:avLst/>
            </a:prstGeom>
            <a:solidFill>
              <a:schemeClr val="bg1">
                <a:lumMod val="75000"/>
              </a:schemeClr>
            </a:solidFill>
            <a:ln>
              <a:solidFill>
                <a:schemeClr val="tx1"/>
              </a:solidFill>
            </a:ln>
          </p:spPr>
          <p:txBody>
            <a:bodyPr wrap="square" rtlCol="0">
              <a:spAutoFit/>
            </a:bodyPr>
            <a:lstStyle/>
            <a:p>
              <a:pPr algn="ctr"/>
              <a:r>
                <a:rPr lang="en-US" sz="2800" b="1" dirty="0" smtClean="0">
                  <a:solidFill>
                    <a:srgbClr val="000000"/>
                  </a:solidFill>
                  <a:effectLst>
                    <a:outerShdw blurRad="38100" dist="38100" dir="2700000" algn="tl">
                      <a:srgbClr val="000000">
                        <a:alpha val="43137"/>
                      </a:srgbClr>
                    </a:outerShdw>
                  </a:effectLst>
                </a:rPr>
                <a:t>CGEC</a:t>
              </a:r>
              <a:endParaRPr lang="en-GB" sz="2800" b="1" dirty="0">
                <a:solidFill>
                  <a:srgbClr val="000000"/>
                </a:solidFill>
                <a:effectLst>
                  <a:outerShdw blurRad="38100" dist="38100" dir="2700000" algn="tl">
                    <a:srgbClr val="000000">
                      <a:alpha val="43137"/>
                    </a:srgbClr>
                  </a:outerShdw>
                </a:effectLst>
              </a:endParaRPr>
            </a:p>
          </p:txBody>
        </p:sp>
        <p:sp>
          <p:nvSpPr>
            <p:cNvPr id="41" name="TextBox 40"/>
            <p:cNvSpPr txBox="1"/>
            <p:nvPr/>
          </p:nvSpPr>
          <p:spPr>
            <a:xfrm>
              <a:off x="5796136" y="2897241"/>
              <a:ext cx="2376264" cy="452344"/>
            </a:xfrm>
            <a:prstGeom prst="rect">
              <a:avLst/>
            </a:prstGeom>
            <a:solidFill>
              <a:srgbClr val="FF0000"/>
            </a:solidFill>
            <a:ln>
              <a:solidFill>
                <a:schemeClr val="tx1"/>
              </a:solidFill>
            </a:ln>
          </p:spPr>
          <p:txBody>
            <a:bodyPr wrap="square" rtlCol="0">
              <a:spAutoFit/>
            </a:bodyPr>
            <a:lstStyle/>
            <a:p>
              <a:pPr algn="ctr"/>
              <a:r>
                <a:rPr lang="en-US" sz="2400" b="1" dirty="0" smtClean="0">
                  <a:solidFill>
                    <a:srgbClr val="000000"/>
                  </a:solidFill>
                  <a:effectLst>
                    <a:outerShdw blurRad="38100" dist="38100" dir="2700000" algn="tl">
                      <a:srgbClr val="000000">
                        <a:alpha val="43137"/>
                      </a:srgbClr>
                    </a:outerShdw>
                  </a:effectLst>
                </a:rPr>
                <a:t>ROK</a:t>
              </a:r>
            </a:p>
            <a:p>
              <a:pPr algn="ctr"/>
              <a:r>
                <a:rPr lang="en-US" sz="1200" dirty="0" smtClean="0">
                  <a:solidFill>
                    <a:srgbClr val="000000"/>
                  </a:solidFill>
                </a:rPr>
                <a:t>Assistant DIR-NSSC </a:t>
              </a:r>
              <a:endParaRPr lang="en-GB" sz="1200" dirty="0">
                <a:solidFill>
                  <a:srgbClr val="000000"/>
                </a:solidFill>
              </a:endParaRPr>
            </a:p>
          </p:txBody>
        </p:sp>
        <p:cxnSp>
          <p:nvCxnSpPr>
            <p:cNvPr id="42" name="Straight Arrow Connector 104"/>
            <p:cNvCxnSpPr>
              <a:stCxn id="39" idx="0"/>
              <a:endCxn id="46" idx="0"/>
            </p:cNvCxnSpPr>
            <p:nvPr/>
          </p:nvCxnSpPr>
          <p:spPr>
            <a:xfrm flipH="1">
              <a:off x="2159732" y="1977227"/>
              <a:ext cx="2405814" cy="894348"/>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106"/>
            <p:cNvCxnSpPr>
              <a:stCxn id="39" idx="0"/>
              <a:endCxn id="41" idx="0"/>
            </p:cNvCxnSpPr>
            <p:nvPr/>
          </p:nvCxnSpPr>
          <p:spPr>
            <a:xfrm>
              <a:off x="4565546" y="1977227"/>
              <a:ext cx="2418722" cy="920014"/>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3"/>
            <p:cNvCxnSpPr>
              <a:stCxn id="39" idx="0"/>
              <a:endCxn id="40" idx="2"/>
            </p:cNvCxnSpPr>
            <p:nvPr/>
          </p:nvCxnSpPr>
          <p:spPr>
            <a:xfrm flipV="1">
              <a:off x="4565546" y="1681693"/>
              <a:ext cx="0" cy="2955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275856" y="2913081"/>
              <a:ext cx="2520278" cy="369332"/>
            </a:xfrm>
            <a:prstGeom prst="rect">
              <a:avLst/>
            </a:prstGeom>
            <a:solidFill>
              <a:srgbClr val="FF0000"/>
            </a:solidFill>
          </p:spPr>
          <p:txBody>
            <a:bodyPr wrap="square" rtlCol="0">
              <a:spAutoFit/>
            </a:bodyPr>
            <a:lstStyle/>
            <a:p>
              <a:pPr algn="ctr"/>
              <a:r>
                <a:rPr lang="en-US" b="1" dirty="0" smtClean="0">
                  <a:solidFill>
                    <a:srgbClr val="000000"/>
                  </a:solidFill>
                </a:rPr>
                <a:t>Chairpersons</a:t>
              </a:r>
              <a:endParaRPr lang="en-GB" b="1" dirty="0">
                <a:solidFill>
                  <a:srgbClr val="000000"/>
                </a:solidFill>
              </a:endParaRPr>
            </a:p>
          </p:txBody>
        </p:sp>
        <p:sp>
          <p:nvSpPr>
            <p:cNvPr id="46" name="TextBox 45"/>
            <p:cNvSpPr txBox="1"/>
            <p:nvPr/>
          </p:nvSpPr>
          <p:spPr>
            <a:xfrm>
              <a:off x="1043608" y="2871575"/>
              <a:ext cx="2232249" cy="452344"/>
            </a:xfrm>
            <a:prstGeom prst="rect">
              <a:avLst/>
            </a:prstGeom>
            <a:solidFill>
              <a:srgbClr val="FF0000"/>
            </a:solidFill>
            <a:ln>
              <a:solidFill>
                <a:schemeClr val="tx1"/>
              </a:solidFill>
            </a:ln>
          </p:spPr>
          <p:txBody>
            <a:bodyPr wrap="square" rtlCol="0" anchor="ctr">
              <a:spAutoFit/>
            </a:bodyPr>
            <a:lstStyle/>
            <a:p>
              <a:pPr algn="ctr"/>
              <a:r>
                <a:rPr lang="en-US" sz="2400" b="1" dirty="0" smtClean="0">
                  <a:solidFill>
                    <a:srgbClr val="000000"/>
                  </a:solidFill>
                  <a:effectLst>
                    <a:outerShdw blurRad="38100" dist="38100" dir="2700000" algn="tl">
                      <a:srgbClr val="000000">
                        <a:alpha val="43137"/>
                      </a:srgbClr>
                    </a:outerShdw>
                  </a:effectLst>
                </a:rPr>
                <a:t>IAEA</a:t>
              </a:r>
            </a:p>
            <a:p>
              <a:pPr algn="ctr"/>
              <a:r>
                <a:rPr lang="en-US" sz="1200" dirty="0" smtClean="0">
                  <a:solidFill>
                    <a:srgbClr val="000000"/>
                  </a:solidFill>
                </a:rPr>
                <a:t>SH-SGOA3</a:t>
              </a:r>
              <a:endParaRPr lang="en-GB" sz="2400" dirty="0">
                <a:solidFill>
                  <a:srgbClr val="000000"/>
                </a:solidFill>
              </a:endParaRPr>
            </a:p>
          </p:txBody>
        </p:sp>
        <p:cxnSp>
          <p:nvCxnSpPr>
            <p:cNvPr id="47" name="Straight Arrow Connector 47"/>
            <p:cNvCxnSpPr>
              <a:endCxn id="58" idx="0"/>
            </p:cNvCxnSpPr>
            <p:nvPr/>
          </p:nvCxnSpPr>
          <p:spPr>
            <a:xfrm flipH="1">
              <a:off x="1151621" y="3330252"/>
              <a:ext cx="1008112" cy="619616"/>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8"/>
            <p:cNvCxnSpPr>
              <a:endCxn id="59" idx="0"/>
            </p:cNvCxnSpPr>
            <p:nvPr/>
          </p:nvCxnSpPr>
          <p:spPr>
            <a:xfrm>
              <a:off x="2159733" y="3330252"/>
              <a:ext cx="586677" cy="619616"/>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9"/>
            <p:cNvCxnSpPr>
              <a:endCxn id="61" idx="0"/>
            </p:cNvCxnSpPr>
            <p:nvPr/>
          </p:nvCxnSpPr>
          <p:spPr>
            <a:xfrm>
              <a:off x="2159733" y="3330252"/>
              <a:ext cx="5814647" cy="640040"/>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50"/>
            <p:cNvCxnSpPr>
              <a:endCxn id="60" idx="0"/>
            </p:cNvCxnSpPr>
            <p:nvPr/>
          </p:nvCxnSpPr>
          <p:spPr>
            <a:xfrm>
              <a:off x="2159733" y="3330252"/>
              <a:ext cx="2484275" cy="640040"/>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1"/>
            <p:cNvCxnSpPr>
              <a:endCxn id="62" idx="0"/>
            </p:cNvCxnSpPr>
            <p:nvPr/>
          </p:nvCxnSpPr>
          <p:spPr>
            <a:xfrm>
              <a:off x="2159733" y="3330252"/>
              <a:ext cx="4309866" cy="638780"/>
            </a:xfrm>
            <a:prstGeom prst="straightConnector1">
              <a:avLst/>
            </a:prstGeom>
            <a:ln w="28575">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2"/>
            <p:cNvCxnSpPr>
              <a:endCxn id="62" idx="0"/>
            </p:cNvCxnSpPr>
            <p:nvPr/>
          </p:nvCxnSpPr>
          <p:spPr>
            <a:xfrm flipH="1">
              <a:off x="6469600" y="3359869"/>
              <a:ext cx="514671" cy="6091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3"/>
            <p:cNvCxnSpPr>
              <a:endCxn id="61" idx="0"/>
            </p:cNvCxnSpPr>
            <p:nvPr/>
          </p:nvCxnSpPr>
          <p:spPr>
            <a:xfrm>
              <a:off x="6984268" y="3349416"/>
              <a:ext cx="990113" cy="6208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4"/>
            <p:cNvCxnSpPr>
              <a:endCxn id="60" idx="0"/>
            </p:cNvCxnSpPr>
            <p:nvPr/>
          </p:nvCxnSpPr>
          <p:spPr>
            <a:xfrm flipH="1">
              <a:off x="4644009" y="3359869"/>
              <a:ext cx="2340262" cy="6104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6"/>
            <p:cNvCxnSpPr>
              <a:endCxn id="59" idx="0"/>
            </p:cNvCxnSpPr>
            <p:nvPr/>
          </p:nvCxnSpPr>
          <p:spPr>
            <a:xfrm flipH="1">
              <a:off x="2746410" y="3359869"/>
              <a:ext cx="4237862" cy="589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7"/>
            <p:cNvCxnSpPr>
              <a:endCxn id="58" idx="0"/>
            </p:cNvCxnSpPr>
            <p:nvPr/>
          </p:nvCxnSpPr>
          <p:spPr>
            <a:xfrm flipH="1">
              <a:off x="1151621" y="3359869"/>
              <a:ext cx="5832648" cy="589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16338" y="4694900"/>
              <a:ext cx="8509855" cy="369332"/>
            </a:xfrm>
            <a:prstGeom prst="rect">
              <a:avLst/>
            </a:prstGeom>
            <a:solidFill>
              <a:schemeClr val="tx2">
                <a:lumMod val="40000"/>
                <a:lumOff val="60000"/>
              </a:schemeClr>
            </a:solidFill>
          </p:spPr>
          <p:txBody>
            <a:bodyPr wrap="square" rtlCol="0">
              <a:spAutoFit/>
            </a:bodyPr>
            <a:lstStyle/>
            <a:p>
              <a:pPr algn="ctr"/>
              <a:r>
                <a:rPr lang="en-US" b="1" dirty="0" smtClean="0">
                  <a:solidFill>
                    <a:srgbClr val="000000"/>
                  </a:solidFill>
                </a:rPr>
                <a:t>Identified Areas</a:t>
              </a:r>
              <a:endParaRPr lang="en-GB" b="1" dirty="0">
                <a:solidFill>
                  <a:srgbClr val="000000"/>
                </a:solidFill>
              </a:endParaRPr>
            </a:p>
          </p:txBody>
        </p:sp>
        <p:sp>
          <p:nvSpPr>
            <p:cNvPr id="58" name="TextBox 57"/>
            <p:cNvSpPr txBox="1"/>
            <p:nvPr/>
          </p:nvSpPr>
          <p:spPr>
            <a:xfrm>
              <a:off x="467544" y="3949867"/>
              <a:ext cx="1368152" cy="345243"/>
            </a:xfrm>
            <a:prstGeom prst="rect">
              <a:avLst/>
            </a:prstGeom>
            <a:solidFill>
              <a:schemeClr val="tx2">
                <a:lumMod val="40000"/>
                <a:lumOff val="60000"/>
              </a:schemeClr>
            </a:solidFill>
            <a:ln w="3175">
              <a:solidFill>
                <a:schemeClr val="tx1"/>
              </a:solidFill>
            </a:ln>
          </p:spPr>
          <p:txBody>
            <a:bodyPr wrap="square" rtlCol="0">
              <a:spAutoFit/>
            </a:bodyPr>
            <a:lstStyle/>
            <a:p>
              <a:pPr algn="ctr"/>
              <a:r>
                <a:rPr lang="en-US" sz="1400" dirty="0" smtClean="0">
                  <a:solidFill>
                    <a:srgbClr val="000000"/>
                  </a:solidFill>
                </a:rPr>
                <a:t>Specific SG Activities</a:t>
              </a:r>
              <a:endParaRPr lang="en-GB" sz="1400" dirty="0">
                <a:solidFill>
                  <a:srgbClr val="000000"/>
                </a:solidFill>
              </a:endParaRPr>
            </a:p>
          </p:txBody>
        </p:sp>
        <p:sp>
          <p:nvSpPr>
            <p:cNvPr id="59" name="TextBox 58"/>
            <p:cNvSpPr txBox="1"/>
            <p:nvPr/>
          </p:nvSpPr>
          <p:spPr>
            <a:xfrm>
              <a:off x="2072949" y="3949867"/>
              <a:ext cx="1346922" cy="345243"/>
            </a:xfrm>
            <a:prstGeom prst="rect">
              <a:avLst/>
            </a:prstGeom>
            <a:solidFill>
              <a:schemeClr val="tx2">
                <a:lumMod val="40000"/>
                <a:lumOff val="60000"/>
              </a:schemeClr>
            </a:solidFill>
            <a:ln w="3175">
              <a:solidFill>
                <a:schemeClr val="tx1"/>
              </a:solidFill>
            </a:ln>
          </p:spPr>
          <p:txBody>
            <a:bodyPr wrap="square" rtlCol="0">
              <a:spAutoFit/>
            </a:bodyPr>
            <a:lstStyle/>
            <a:p>
              <a:pPr algn="ctr"/>
              <a:r>
                <a:rPr lang="en-US" sz="1400" dirty="0" smtClean="0">
                  <a:solidFill>
                    <a:srgbClr val="000000"/>
                  </a:solidFill>
                </a:rPr>
                <a:t>Joint-Use Equipment</a:t>
              </a:r>
              <a:endParaRPr lang="en-GB" sz="1400" dirty="0">
                <a:solidFill>
                  <a:srgbClr val="000000"/>
                </a:solidFill>
              </a:endParaRPr>
            </a:p>
          </p:txBody>
        </p:sp>
        <p:sp>
          <p:nvSpPr>
            <p:cNvPr id="60" name="TextBox 59"/>
            <p:cNvSpPr txBox="1"/>
            <p:nvPr/>
          </p:nvSpPr>
          <p:spPr>
            <a:xfrm>
              <a:off x="3635896" y="3970292"/>
              <a:ext cx="2016224" cy="487402"/>
            </a:xfrm>
            <a:prstGeom prst="rect">
              <a:avLst/>
            </a:prstGeom>
            <a:solidFill>
              <a:schemeClr val="tx2">
                <a:lumMod val="40000"/>
                <a:lumOff val="60000"/>
              </a:schemeClr>
            </a:solidFill>
            <a:ln w="3175">
              <a:solidFill>
                <a:schemeClr val="tx1"/>
              </a:solidFill>
            </a:ln>
          </p:spPr>
          <p:txBody>
            <a:bodyPr wrap="square" rtlCol="0">
              <a:spAutoFit/>
            </a:bodyPr>
            <a:lstStyle/>
            <a:p>
              <a:pPr algn="ctr"/>
              <a:r>
                <a:rPr lang="en-US" sz="1400" dirty="0" smtClean="0">
                  <a:solidFill>
                    <a:srgbClr val="000000"/>
                  </a:solidFill>
                </a:rPr>
                <a:t>Modalities of Reporting to the IAEA</a:t>
              </a:r>
              <a:endParaRPr lang="en-GB" sz="1400" dirty="0">
                <a:solidFill>
                  <a:srgbClr val="000000"/>
                </a:solidFill>
              </a:endParaRPr>
            </a:p>
          </p:txBody>
        </p:sp>
        <p:sp>
          <p:nvSpPr>
            <p:cNvPr id="61" name="TextBox 60"/>
            <p:cNvSpPr txBox="1"/>
            <p:nvPr/>
          </p:nvSpPr>
          <p:spPr>
            <a:xfrm>
              <a:off x="7200296" y="3970292"/>
              <a:ext cx="1548169" cy="487402"/>
            </a:xfrm>
            <a:prstGeom prst="rect">
              <a:avLst/>
            </a:prstGeom>
            <a:solidFill>
              <a:schemeClr val="tx2">
                <a:lumMod val="40000"/>
                <a:lumOff val="60000"/>
              </a:schemeClr>
            </a:solidFill>
            <a:ln w="3175">
              <a:solidFill>
                <a:schemeClr val="tx1"/>
              </a:solidFill>
            </a:ln>
          </p:spPr>
          <p:txBody>
            <a:bodyPr wrap="square" rtlCol="0">
              <a:spAutoFit/>
            </a:bodyPr>
            <a:lstStyle/>
            <a:p>
              <a:pPr algn="ctr"/>
              <a:r>
                <a:rPr lang="en-US" sz="1400" dirty="0" smtClean="0">
                  <a:solidFill>
                    <a:srgbClr val="000000"/>
                  </a:solidFill>
                </a:rPr>
                <a:t>New technology development</a:t>
              </a:r>
              <a:endParaRPr lang="en-GB" sz="1400" dirty="0">
                <a:solidFill>
                  <a:srgbClr val="000000"/>
                </a:solidFill>
              </a:endParaRPr>
            </a:p>
          </p:txBody>
        </p:sp>
        <p:sp>
          <p:nvSpPr>
            <p:cNvPr id="62" name="TextBox 61"/>
            <p:cNvSpPr txBox="1"/>
            <p:nvPr/>
          </p:nvSpPr>
          <p:spPr>
            <a:xfrm>
              <a:off x="5868145" y="3969032"/>
              <a:ext cx="1202908" cy="385859"/>
            </a:xfrm>
            <a:prstGeom prst="rect">
              <a:avLst/>
            </a:prstGeom>
            <a:solidFill>
              <a:schemeClr val="tx2">
                <a:lumMod val="40000"/>
                <a:lumOff val="60000"/>
              </a:schemeClr>
            </a:solidFill>
            <a:ln w="3175">
              <a:solidFill>
                <a:schemeClr val="tx1"/>
              </a:solidFill>
            </a:ln>
          </p:spPr>
          <p:txBody>
            <a:bodyPr wrap="square" rtlCol="0">
              <a:spAutoFit/>
            </a:bodyPr>
            <a:lstStyle/>
            <a:p>
              <a:pPr algn="ctr"/>
              <a:r>
                <a:rPr lang="en-US" sz="1600" dirty="0" smtClean="0">
                  <a:solidFill>
                    <a:srgbClr val="000000"/>
                  </a:solidFill>
                </a:rPr>
                <a:t>Training</a:t>
              </a:r>
            </a:p>
            <a:p>
              <a:pPr algn="ctr"/>
              <a:endParaRPr lang="en-GB" sz="1600" dirty="0">
                <a:solidFill>
                  <a:srgbClr val="000000"/>
                </a:solidFill>
              </a:endParaRPr>
            </a:p>
          </p:txBody>
        </p:sp>
      </p:grpSp>
      <p:sp>
        <p:nvSpPr>
          <p:cNvPr id="63" name="TextBox 62"/>
          <p:cNvSpPr txBox="1"/>
          <p:nvPr/>
        </p:nvSpPr>
        <p:spPr>
          <a:xfrm>
            <a:off x="10274015" y="40862879"/>
            <a:ext cx="3397853" cy="646331"/>
          </a:xfrm>
          <a:prstGeom prst="rect">
            <a:avLst/>
          </a:prstGeom>
          <a:noFill/>
        </p:spPr>
        <p:txBody>
          <a:bodyPr wrap="none" rtlCol="0">
            <a:spAutoFit/>
          </a:bodyPr>
          <a:lstStyle/>
          <a:p>
            <a:r>
              <a:rPr lang="en-US" sz="3600" i="1" dirty="0" smtClean="0"/>
              <a:t>CGEC Framework</a:t>
            </a:r>
            <a:endParaRPr lang="en-US" sz="3600" i="1" dirty="0"/>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1788</TotalTime>
  <Words>951</Words>
  <Application>Microsoft Office PowerPoint</Application>
  <PresentationFormat>사용자 지정</PresentationFormat>
  <Paragraphs>110</Paragraphs>
  <Slides>1</Slides>
  <Notes>0</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vt:i4>
      </vt:variant>
    </vt:vector>
  </HeadingPairs>
  <TitlesOfParts>
    <vt:vector size="12" baseType="lpstr">
      <vt:lpstr>ＭＳ Ｐゴシック</vt:lpstr>
      <vt:lpstr>SimSun</vt:lpstr>
      <vt:lpstr>游ゴシック</vt:lpstr>
      <vt:lpstr>맑은 고딕</vt:lpstr>
      <vt:lpstr>바탕</vt:lpstr>
      <vt:lpstr>Arial</vt:lpstr>
      <vt:lpstr>Calibri</vt:lpstr>
      <vt:lpstr>Calibri Light</vt:lpstr>
      <vt:lpstr>Lucida Sans</vt:lpstr>
      <vt:lpstr>Times New Roman</vt:lpstr>
      <vt:lpstr>Office Theme</vt:lpstr>
      <vt:lpstr>PowerPoint 프레젠테이션</vt:lpstr>
    </vt:vector>
  </TitlesOfParts>
  <Company>IAEA-SG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user</cp:lastModifiedBy>
  <cp:revision>165</cp:revision>
  <cp:lastPrinted>2018-09-27T05:20:27Z</cp:lastPrinted>
  <dcterms:created xsi:type="dcterms:W3CDTF">2018-07-03T09:22:24Z</dcterms:created>
  <dcterms:modified xsi:type="dcterms:W3CDTF">2018-09-27T07:39:37Z</dcterms:modified>
</cp:coreProperties>
</file>