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58" r:id="rId6"/>
    <p:sldId id="269" r:id="rId7"/>
    <p:sldId id="270" r:id="rId8"/>
    <p:sldId id="271" r:id="rId9"/>
    <p:sldId id="265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/>
    <p:restoredTop sz="94599"/>
  </p:normalViewPr>
  <p:slideViewPr>
    <p:cSldViewPr snapToGrid="0" snapToObjects="1">
      <p:cViewPr varScale="1">
        <p:scale>
          <a:sx n="70" d="100"/>
          <a:sy n="70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 flipV="1">
            <a:off x="7638702" y="6101055"/>
            <a:ext cx="1" cy="1642759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508000" y="8178800"/>
            <a:ext cx="11999453" cy="0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ne"/>
          <p:cNvSpPr/>
          <p:nvPr/>
        </p:nvSpPr>
        <p:spPr>
          <a:xfrm>
            <a:off x="508000" y="5676900"/>
            <a:ext cx="12000019" cy="0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ine"/>
          <p:cNvSpPr/>
          <p:nvPr/>
        </p:nvSpPr>
        <p:spPr>
          <a:xfrm flipV="1">
            <a:off x="7638702" y="6101055"/>
            <a:ext cx="1" cy="1642759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508000" y="5727700"/>
            <a:ext cx="7200900" cy="241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925891" y="5727700"/>
            <a:ext cx="4596309" cy="2413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3300"/>
            </a:lvl1pPr>
            <a:lvl2pPr marL="0" indent="228600">
              <a:buClrTx/>
              <a:buSzTx/>
              <a:buFontTx/>
              <a:buNone/>
              <a:defRPr sz="3300"/>
            </a:lvl2pPr>
            <a:lvl3pPr marL="0" indent="457200">
              <a:buClrTx/>
              <a:buSzTx/>
              <a:buFontTx/>
              <a:buNone/>
              <a:defRPr sz="3300"/>
            </a:lvl3pPr>
            <a:lvl4pPr marL="0" indent="685800">
              <a:buClrTx/>
              <a:buSzTx/>
              <a:buFontTx/>
              <a:buNone/>
              <a:defRPr sz="3300"/>
            </a:lvl4pPr>
            <a:lvl5pPr marL="0" indent="914400">
              <a:buClrTx/>
              <a:buSzTx/>
              <a:buFontTx/>
              <a:buNone/>
              <a:defRPr sz="3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9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5775" y="510432"/>
            <a:ext cx="10093250" cy="37035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6025" y="9093200"/>
            <a:ext cx="400051" cy="444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B253E1-BB3F-6E4F-BDCB-6C2284CFE97E}"/>
              </a:ext>
            </a:extLst>
          </p:cNvPr>
          <p:cNvSpPr/>
          <p:nvPr userDrawn="1"/>
        </p:nvSpPr>
        <p:spPr>
          <a:xfrm>
            <a:off x="5632704" y="3108960"/>
            <a:ext cx="5669280" cy="585216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Char char="-"/>
            </a:lvl1pPr>
            <a:lvl2pPr>
              <a:buChar char="-"/>
            </a:lvl2pPr>
            <a:lvl3pPr>
              <a:buChar char="-"/>
            </a:lvl3pPr>
            <a:lvl4pPr>
              <a:buChar char="-"/>
            </a:lvl4pPr>
            <a:lvl5pPr>
              <a:buChar char="-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6025" y="9067800"/>
            <a:ext cx="400051" cy="444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508000" y="57404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Line"/>
          <p:cNvSpPr/>
          <p:nvPr/>
        </p:nvSpPr>
        <p:spPr>
          <a:xfrm flipV="1">
            <a:off x="7664102" y="6113755"/>
            <a:ext cx="1" cy="1642759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Line"/>
          <p:cNvSpPr/>
          <p:nvPr/>
        </p:nvSpPr>
        <p:spPr>
          <a:xfrm>
            <a:off x="508000" y="8191500"/>
            <a:ext cx="11999453" cy="0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6" name="Line"/>
          <p:cNvSpPr/>
          <p:nvPr/>
        </p:nvSpPr>
        <p:spPr>
          <a:xfrm>
            <a:off x="508000" y="5689600"/>
            <a:ext cx="12000019" cy="0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" name="Line"/>
          <p:cNvSpPr/>
          <p:nvPr/>
        </p:nvSpPr>
        <p:spPr>
          <a:xfrm flipV="1">
            <a:off x="7664102" y="6113755"/>
            <a:ext cx="1" cy="1642759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43416" y="5740400"/>
            <a:ext cx="4478784" cy="2413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3300"/>
            </a:lvl1pPr>
            <a:lvl2pPr marL="0" indent="228600">
              <a:buClrTx/>
              <a:buSzTx/>
              <a:buFontTx/>
              <a:buNone/>
              <a:defRPr sz="3300"/>
            </a:lvl2pPr>
            <a:lvl3pPr marL="0" indent="457200">
              <a:buClrTx/>
              <a:buSzTx/>
              <a:buFontTx/>
              <a:buNone/>
              <a:defRPr sz="3300"/>
            </a:lvl3pPr>
            <a:lvl4pPr marL="0" indent="685800">
              <a:buClrTx/>
              <a:buSzTx/>
              <a:buFontTx/>
              <a:buNone/>
              <a:defRPr sz="3300"/>
            </a:lvl4pPr>
            <a:lvl5pPr marL="0" indent="914400">
              <a:buClrTx/>
              <a:buSzTx/>
              <a:buFontTx/>
              <a:buNone/>
              <a:defRPr sz="3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6025" y="9080500"/>
            <a:ext cx="400051" cy="444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unknown.jpg" descr="unknown.jpg">
            <a:extLst>
              <a:ext uri="{FF2B5EF4-FFF2-40B4-BE49-F238E27FC236}">
                <a16:creationId xmlns:a16="http://schemas.microsoft.com/office/drawing/2014/main" id="{D887B033-554C-7E43-9B37-B3D1157EB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455775" y="510432"/>
            <a:ext cx="10093250" cy="370353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FBB20A-F99E-6A49-A061-7AA4F5FB0D7D}"/>
              </a:ext>
            </a:extLst>
          </p:cNvPr>
          <p:cNvSpPr/>
          <p:nvPr userDrawn="1"/>
        </p:nvSpPr>
        <p:spPr>
          <a:xfrm>
            <a:off x="5632704" y="3108960"/>
            <a:ext cx="5669280" cy="585216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8403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6025" y="9029700"/>
            <a:ext cx="400051" cy="444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8" r:id="rId3"/>
    <p:sldLayoutId id="2147483659" r:id="rId4"/>
  </p:sldLayoutIdLst>
  <p:transition spd="med"/>
  <p:txStyles>
    <p:titleStyle>
      <a:lvl1pPr marL="0" marR="0" indent="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2286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4572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6858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9144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11430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13716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16002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18288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9pPr>
    </p:titleStyle>
    <p:bodyStyle>
      <a:lvl1pPr marL="4176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1pPr>
      <a:lvl2pPr marL="8875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2pPr>
      <a:lvl3pPr marL="13574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3pPr>
      <a:lvl4pPr marL="18273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4pPr>
      <a:lvl5pPr marL="22972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5pPr>
      <a:lvl6pPr marL="27671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6pPr>
      <a:lvl7pPr marL="32370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7pPr>
      <a:lvl8pPr marL="37069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8pPr>
      <a:lvl9pPr marL="4176888" marR="0" indent="-417688" algn="l" defTabSz="584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aramond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orand.bodo@ridgeway-information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esentation Title"/>
          <p:cNvSpPr txBox="1">
            <a:spLocks noGrp="1"/>
          </p:cNvSpPr>
          <p:nvPr>
            <p:ph type="ctrTitle"/>
          </p:nvPr>
        </p:nvSpPr>
        <p:spPr>
          <a:xfrm>
            <a:off x="416560" y="5727700"/>
            <a:ext cx="7200900" cy="241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cap="all" dirty="0"/>
              <a:t>Safeguards and Multimedia Data: </a:t>
            </a:r>
            <a:br>
              <a:rPr lang="en-US" sz="3600" cap="all" dirty="0"/>
            </a:br>
            <a:r>
              <a:rPr lang="en-US" sz="3600" cap="all" dirty="0"/>
              <a:t>Appraisal of New Techniques</a:t>
            </a:r>
            <a:endParaRPr lang="en-GB" sz="3600" cap="all" dirty="0"/>
          </a:p>
        </p:txBody>
      </p:sp>
      <p:sp>
        <p:nvSpPr>
          <p:cNvPr id="120" name="Your Nam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Mr Lorand Bodo</a:t>
            </a:r>
            <a:endParaRPr dirty="0"/>
          </a:p>
          <a:p>
            <a:r>
              <a:rPr dirty="0"/>
              <a:t>Ridgeway Information Ltd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7462" y="9093200"/>
            <a:ext cx="257176" cy="444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ection Title T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Research Methodology</a:t>
            </a:r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7462" y="9029700"/>
            <a:ext cx="257176" cy="444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98D94-AFFC-9C44-91ED-85F6AED6B251}"/>
              </a:ext>
            </a:extLst>
          </p:cNvPr>
          <p:cNvSpPr txBox="1"/>
          <p:nvPr/>
        </p:nvSpPr>
        <p:spPr>
          <a:xfrm>
            <a:off x="508000" y="2698750"/>
            <a:ext cx="11988800" cy="6135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/>
              <a:t>OSIF plays an important role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New technologies would provide greater sophistication and reach for IAEA verification activities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We assessed the suitability for verific</a:t>
            </a:r>
            <a:r>
              <a:rPr lang="en-US" sz="2800" dirty="0"/>
              <a:t>ation analysis of a range of commonly-available open license and commercial tools for analyzing audio and video data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Use-case approach in order to test the efficacy of tools &amp; techniques in scenarios directly relevant to IAEA </a:t>
            </a:r>
            <a:r>
              <a:rPr lang="en-US" sz="2800" dirty="0"/>
              <a:t>Safeguards research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In total, over 45 tools were identified – of these</a:t>
            </a:r>
            <a:r>
              <a:rPr lang="en-US" sz="2800" dirty="0"/>
              <a:t> tools a shortlist of 16 were selected for further evaluation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/>
              <a:t>Four were selected for an in-depth evaluation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ISO/IEC standard 25010:2011 + vendor related criteria + nuclear nonproliferation related criteria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/>
              <a:t>Setup &amp; Limitations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17563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with Bullet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Video Indexer (COTS)</a:t>
            </a:r>
            <a:endParaRPr dirty="0"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7462" y="9067800"/>
            <a:ext cx="257176" cy="444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69218-CE50-9D41-B95D-C599C0327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2" y="2869111"/>
            <a:ext cx="11404600" cy="5261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0641F7-96B7-6943-97D9-A3F9F600F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2" y="2869111"/>
            <a:ext cx="11836400" cy="4744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D1BF8-EEFE-EE49-B1A9-8A6533036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2" y="2869111"/>
            <a:ext cx="5301702" cy="6441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F4C59-89F0-7B48-8C09-5E380CF18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61" y="2643270"/>
            <a:ext cx="7200900" cy="666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BA3AF3-D375-FE4B-A833-6CB1E8557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" y="2362200"/>
            <a:ext cx="7188200" cy="7150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6D48E4-F5DB-104B-9CB8-863C37F5E8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61" y="2362200"/>
            <a:ext cx="7302500" cy="7150100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4EC53AF7-D3CA-2B47-90FF-76BCC379F081}"/>
              </a:ext>
            </a:extLst>
          </p:cNvPr>
          <p:cNvSpPr/>
          <p:nvPr/>
        </p:nvSpPr>
        <p:spPr>
          <a:xfrm>
            <a:off x="5500961" y="7182348"/>
            <a:ext cx="6397624" cy="2525712"/>
          </a:xfrm>
          <a:prstGeom prst="fram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7600AF-BBEE-0944-9E09-98291E4C9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672"/>
            <a:ext cx="13004800" cy="72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with Bullet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Mercury</a:t>
            </a:r>
            <a:endParaRPr dirty="0"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7462" y="9067800"/>
            <a:ext cx="257176" cy="444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F2DC9-F42A-4E4F-A611-38C3E1493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491"/>
            <a:ext cx="13004800" cy="6196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EBB2B-54C3-A242-8E01-E7763621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2564491"/>
            <a:ext cx="13004800" cy="5612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39683-DD5D-7E4B-8E4F-6B0220173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491"/>
            <a:ext cx="13004800" cy="5904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5A3CE2-9444-5444-9183-9153326F1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491"/>
            <a:ext cx="13004800" cy="55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ection Title T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Conclusions</a:t>
            </a:r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7462" y="9029700"/>
            <a:ext cx="257176" cy="444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98D94-AFFC-9C44-91ED-85F6AED6B251}"/>
              </a:ext>
            </a:extLst>
          </p:cNvPr>
          <p:cNvSpPr txBox="1"/>
          <p:nvPr/>
        </p:nvSpPr>
        <p:spPr>
          <a:xfrm>
            <a:off x="508000" y="3965098"/>
            <a:ext cx="1198880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This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 paper established a methodology  for assessing the viability of software used to transcribe audio and video files as well as text-embedded characters in imagery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aseline="0" dirty="0"/>
              <a:t>Video</a:t>
            </a:r>
            <a:r>
              <a:rPr lang="en-US" sz="2800" dirty="0"/>
              <a:t> Indexer, Mercury as well as Google Docs provided quick, good-enough transcripts</a:t>
            </a:r>
          </a:p>
          <a:p>
            <a:pPr marL="457200" marR="0" indent="-457200" algn="l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The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 evaluation of audio and video transcription as wel</a:t>
            </a:r>
            <a:r>
              <a:rPr lang="en-US" sz="2800" dirty="0"/>
              <a:t>l as OCR tools will continue beyond this proof of concept phase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14402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Your Contact Detai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4400" dirty="0">
                <a:hlinkClick r:id="rId2"/>
              </a:rPr>
              <a:t>lorand.bodo@ridgeway-information.com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@</a:t>
            </a:r>
            <a:r>
              <a:rPr lang="en-GB" sz="4400" dirty="0" err="1"/>
              <a:t>LorandBodo</a:t>
            </a:r>
            <a:endParaRPr sz="4400" dirty="0"/>
          </a:p>
        </p:txBody>
      </p:sp>
      <p:sp>
        <p:nvSpPr>
          <p:cNvPr id="156" name="Ridgeway Information Ltd…"/>
          <p:cNvSpPr txBox="1">
            <a:spLocks noGrp="1"/>
          </p:cNvSpPr>
          <p:nvPr>
            <p:ph type="body" sz="quarter" idx="1"/>
          </p:nvPr>
        </p:nvSpPr>
        <p:spPr>
          <a:xfrm>
            <a:off x="7964239" y="5740400"/>
            <a:ext cx="4557961" cy="241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66674">
              <a:spcBef>
                <a:spcPts val="1100"/>
              </a:spcBef>
              <a:defRPr sz="3201"/>
            </a:pPr>
            <a:r>
              <a:t>Ridgeway Information Ltd</a:t>
            </a:r>
          </a:p>
          <a:p>
            <a:pPr defTabSz="566674">
              <a:spcBef>
                <a:spcPts val="1100"/>
              </a:spcBef>
              <a:defRPr sz="3201"/>
            </a:pPr>
            <a:r>
              <a:t>Hogarth House</a:t>
            </a:r>
          </a:p>
          <a:p>
            <a:pPr defTabSz="566674">
              <a:spcBef>
                <a:spcPts val="1100"/>
              </a:spcBef>
              <a:defRPr sz="3201"/>
            </a:pPr>
            <a:r>
              <a:t>136 High Holborn</a:t>
            </a:r>
          </a:p>
          <a:p>
            <a:pPr defTabSz="566674">
              <a:spcBef>
                <a:spcPts val="1100"/>
              </a:spcBef>
              <a:defRPr sz="3201"/>
            </a:pPr>
            <a:r>
              <a:t>London, WC1V 6PX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aramond"/>
        <a:ea typeface="Garamond"/>
        <a:cs typeface="Garamond"/>
      </a:majorFont>
      <a:minorFont>
        <a:latin typeface="Garamond"/>
        <a:ea typeface="Garamond"/>
        <a:cs typeface="Garamond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idgeway Powerpoint Template" id="{748142D9-DB5E-CF49-9B3B-D9D80E2F6033}" vid="{BC3E0632-45FA-3248-BFE3-61D0B75AC5DB}"/>
    </a:ext>
  </a:extLst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aramond"/>
        <a:ea typeface="Garamond"/>
        <a:cs typeface="Garamond"/>
      </a:majorFont>
      <a:minorFont>
        <a:latin typeface="Garamond"/>
        <a:ea typeface="Garamond"/>
        <a:cs typeface="Garamond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36EDE76B2D54DBEA76AB3BCDA8B34" ma:contentTypeVersion="7" ma:contentTypeDescription="Create a new document." ma:contentTypeScope="" ma:versionID="69aabdbe96ec09ba971dc9780edbdbbb">
  <xsd:schema xmlns:xsd="http://www.w3.org/2001/XMLSchema" xmlns:xs="http://www.w3.org/2001/XMLSchema" xmlns:p="http://schemas.microsoft.com/office/2006/metadata/properties" xmlns:ns2="24d060df-75e0-4ea0-9f9c-a9e4062795ee" xmlns:ns3="36ec357f-980f-4404-9b58-eaff94b571ee" targetNamespace="http://schemas.microsoft.com/office/2006/metadata/properties" ma:root="true" ma:fieldsID="e9a2f459833f4febd682ab52ae7caf5c" ns2:_="" ns3:_="">
    <xsd:import namespace="24d060df-75e0-4ea0-9f9c-a9e4062795ee"/>
    <xsd:import namespace="36ec357f-980f-4404-9b58-eaff94b571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060df-75e0-4ea0-9f9c-a9e4062795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c357f-980f-4404-9b58-eaff94b57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835646-401C-436C-B46B-34F765DEAE01}">
  <ds:schemaRefs>
    <ds:schemaRef ds:uri="http://schemas.microsoft.com/office/infopath/2007/PartnerControls"/>
    <ds:schemaRef ds:uri="http://purl.org/dc/elements/1.1/"/>
    <ds:schemaRef ds:uri="24d060df-75e0-4ea0-9f9c-a9e4062795ee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36ec357f-980f-4404-9b58-eaff94b571e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3F289F-8517-46AB-AD7C-12309B5AAE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8A447-8981-4A60-A988-313A73B22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d060df-75e0-4ea0-9f9c-a9e4062795ee"/>
    <ds:schemaRef ds:uri="36ec357f-980f-4404-9b58-eaff94b57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New_Template4</Template>
  <TotalTime>4</TotalTime>
  <Words>209</Words>
  <Application>Microsoft Macintosh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Garamond</vt:lpstr>
      <vt:lpstr>Helvetica</vt:lpstr>
      <vt:lpstr>Helvetica Neue</vt:lpstr>
      <vt:lpstr>Palatino</vt:lpstr>
      <vt:lpstr>Zapf Dingbats</vt:lpstr>
      <vt:lpstr>New_Template4</vt:lpstr>
      <vt:lpstr>Safeguards and Multimedia Data:  Appraisal of New Techniques</vt:lpstr>
      <vt:lpstr>Research Methodology</vt:lpstr>
      <vt:lpstr>Video Indexer (COTS)</vt:lpstr>
      <vt:lpstr>Mercury</vt:lpstr>
      <vt:lpstr>Conclusions</vt:lpstr>
      <vt:lpstr>lorand.bodo@ridgeway-information.com  @LorandBodo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Safeguards and Multimedia Data:  Appraisal of New Techniques</dc:title>
  <dc:creator>Lorand Bodo</dc:creator>
  <cp:lastModifiedBy>Lorand Bodo</cp:lastModifiedBy>
  <cp:revision>2</cp:revision>
  <dcterms:created xsi:type="dcterms:W3CDTF">2018-10-15T15:34:46Z</dcterms:created>
  <dcterms:modified xsi:type="dcterms:W3CDTF">2018-10-16T10:19:22Z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0x01010045D36EDE76B2D54DBEA76AB3BCDA8B34</vt:lpwstr>
  </property>
</Properties>
</file>