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6" autoAdjust="0"/>
  </p:normalViewPr>
  <p:slideViewPr>
    <p:cSldViewPr>
      <p:cViewPr varScale="1">
        <p:scale>
          <a:sx n="100" d="100"/>
          <a:sy n="100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5DB62-ED8A-48E5-A74F-3D3E16615A0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8BAE0-56C0-4BBA-8AEC-A841806A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4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Web based GIS portals offer facility operators, SRAs and the IAEA a mechanism to connect map data related to section 2.a.(iii) of the AP.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BAE0-56C0-4BBA-8AEC-A841806A26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/>
        </p:nvSpPr>
        <p:spPr>
          <a:xfrm>
            <a:off x="0" y="344715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xmlns="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261CF04-8600-4D27-A32A-58BDC5EC7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E1C6-423F-434E-ADEE-6E6FCB30195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D37B-FB97-466C-9339-B33808C2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6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5A5BA46-025C-436B-9A80-CB512831CC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CCA27721-1E41-417D-8DF5-46DDCB2333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638BB4E3-787B-47B4-88F3-9120850BA7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D5BE1C6-423F-434E-ADEE-6E6FCB30195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0D015E3-1500-4467-838A-D43DFB3993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89D37B-FB97-466C-9339-B33808C2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D5BE1C6-423F-434E-ADEE-6E6FCB30195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F875563-0529-42C2-9984-E5F23A746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89D37B-FB97-466C-9339-B33808C2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E1C6-423F-434E-ADEE-6E6FCB30195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xmlns="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828A205A-812B-4C2C-A158-F2D3E2D155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F89D37B-FB97-466C-9339-B33808C2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E1C6-423F-434E-ADEE-6E6FCB30195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xmlns="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5897E41C-A88B-47B0-B79C-28D81C4A9E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89D37B-FB97-466C-9339-B33808C2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E1C6-423F-434E-ADEE-6E6FCB30195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65B6F71C-5F68-4765-9167-2DF971FD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89D37B-FB97-466C-9339-B33808C2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D5BE1C6-423F-434E-ADEE-6E6FCB30195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F89D37B-FB97-466C-9339-B33808C28E5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1F2B40BD-2E84-45F1-85D7-C908895E91A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EB6CB968-4FF1-45BC-BA3C-E1CAF26A678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Digital Site Maps for the Additional Protocol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J. Rutkowski</a:t>
            </a:r>
            <a:r>
              <a:rPr lang="en-US" baseline="30000" dirty="0"/>
              <a:t>1</a:t>
            </a:r>
            <a:r>
              <a:rPr lang="en-US" dirty="0"/>
              <a:t>, A. Rezniczek</a:t>
            </a:r>
            <a:r>
              <a:rPr lang="en-US" baseline="30000" dirty="0"/>
              <a:t>2</a:t>
            </a:r>
            <a:r>
              <a:rPr lang="en-US" dirty="0"/>
              <a:t> and I. Niemeyer</a:t>
            </a:r>
            <a:r>
              <a:rPr lang="en-US" baseline="30000" dirty="0"/>
              <a:t>1</a:t>
            </a:r>
          </a:p>
          <a:p>
            <a:r>
              <a:rPr lang="en-US" sz="1400" baseline="30000" dirty="0"/>
              <a:t>1</a:t>
            </a:r>
            <a:r>
              <a:rPr lang="en-US" sz="1400" dirty="0"/>
              <a:t>Forschungszentrum Jülich </a:t>
            </a:r>
            <a:r>
              <a:rPr lang="en-US" sz="1400" dirty="0" smtClean="0"/>
              <a:t>GmbH</a:t>
            </a:r>
          </a:p>
          <a:p>
            <a:r>
              <a:rPr lang="en-US" sz="1400" baseline="30000" dirty="0" smtClean="0"/>
              <a:t>2</a:t>
            </a:r>
            <a:r>
              <a:rPr lang="en-US" sz="1400" dirty="0" smtClean="0"/>
              <a:t>UBA </a:t>
            </a:r>
            <a:r>
              <a:rPr lang="en-US" sz="1400" dirty="0" err="1"/>
              <a:t>Unternehmensberatung</a:t>
            </a:r>
            <a:r>
              <a:rPr lang="en-US" sz="1400" dirty="0"/>
              <a:t> GmbH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3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2334785"/>
            <a:ext cx="4114800" cy="2188430"/>
          </a:xfrm>
          <a:prstGeom prst="rect">
            <a:avLst/>
          </a:prstGeom>
        </p:spPr>
        <p:txBody>
          <a:bodyPr lIns="0" tIns="0" rIns="91424" bIns="45712">
            <a:noAutofit/>
          </a:bodyPr>
          <a:lstStyle>
            <a:lvl1pPr marL="0" indent="0" algn="l" defTabSz="1043056" rtl="0" eaLnBrk="1" latinLnBrk="0" hangingPunct="1">
              <a:spcBef>
                <a:spcPct val="20000"/>
              </a:spcBef>
              <a:spcAft>
                <a:spcPts val="570"/>
              </a:spcAft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91146" indent="-391146" algn="l" defTabSz="1043056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lang="de-DE" sz="23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i="1" u="sng" dirty="0" smtClean="0"/>
              <a:t>Article </a:t>
            </a:r>
            <a:r>
              <a:rPr lang="en-US" sz="1100" i="1" u="sng" dirty="0"/>
              <a:t>2.a.(iii):</a:t>
            </a:r>
          </a:p>
          <a:p>
            <a:pPr marL="313075"/>
            <a:r>
              <a:rPr lang="en-GB" sz="1100" i="1" dirty="0"/>
              <a:t>“.......... shall provide the Agency with a declaration containing:</a:t>
            </a:r>
          </a:p>
          <a:p>
            <a:pPr marL="786166"/>
            <a:r>
              <a:rPr lang="en-GB" sz="1100" i="1" dirty="0"/>
              <a:t>(iii)  </a:t>
            </a:r>
            <a:r>
              <a:rPr lang="en-GB" sz="1100" b="1" i="1" dirty="0">
                <a:solidFill>
                  <a:srgbClr val="003D66"/>
                </a:solidFill>
              </a:rPr>
              <a:t>A general description of each building on each site</a:t>
            </a:r>
            <a:r>
              <a:rPr lang="en-GB" sz="1100" i="1" dirty="0"/>
              <a:t>, including its use and, if not apparent from that description, its contents. The description shall include a </a:t>
            </a:r>
            <a:r>
              <a:rPr lang="en-GB" sz="1100" b="1" i="1" dirty="0">
                <a:solidFill>
                  <a:srgbClr val="003D66"/>
                </a:solidFill>
              </a:rPr>
              <a:t>map</a:t>
            </a:r>
            <a:r>
              <a:rPr lang="en-GB" sz="1100" i="1" dirty="0">
                <a:solidFill>
                  <a:srgbClr val="00B050"/>
                </a:solidFill>
              </a:rPr>
              <a:t> </a:t>
            </a:r>
            <a:r>
              <a:rPr lang="en-GB" sz="1100" i="1" dirty="0"/>
              <a:t>of the site</a:t>
            </a:r>
            <a:r>
              <a:rPr lang="en-GB" sz="1100" i="1" dirty="0" smtClean="0"/>
              <a:t>.”</a:t>
            </a:r>
            <a:endParaRPr lang="en-GB" sz="11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14438"/>
            <a:ext cx="3666055" cy="442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3350"/>
            <a:ext cx="801991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267200"/>
            <a:ext cx="8229600" cy="193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The separation of AP declarations from attached documents and maps causes problems in subsequent data storage and retrieval.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The prototype described in this paper would assist the Department of Safeguards by reducing their efforts to associate each 2.a.(iii) entry with a spatial location.</a:t>
            </a:r>
            <a:endParaRPr lang="en-US" dirty="0" smtClean="0"/>
          </a:p>
          <a:p>
            <a:pPr algn="l">
              <a:lnSpc>
                <a:spcPct val="95000"/>
              </a:lnSpc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13242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68" y="2781300"/>
            <a:ext cx="659606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09600"/>
            <a:ext cx="8229600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A map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webportal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prototype was designed to demonstrate the viability of server-based geographic information systems to support site map submissions</a:t>
            </a:r>
          </a:p>
          <a:p>
            <a:pPr>
              <a:lnSpc>
                <a:spcPct val="95000"/>
              </a:lnSpc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The web-portal prototype uses several free and open source software applications in order to create the web-portal platform. 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</a:endParaRPr>
          </a:p>
          <a:p>
            <a:pPr algn="l">
              <a:lnSpc>
                <a:spcPct val="95000"/>
              </a:lnSpc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399133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08" y="762000"/>
            <a:ext cx="4991785" cy="4724400"/>
          </a:xfrm>
          <a:prstGeom prst="rect">
            <a:avLst/>
          </a:prstGeom>
          <a:ln>
            <a:solidFill>
              <a:srgbClr val="023D6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0500" y="5255871"/>
            <a:ext cx="87630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</a:endParaRPr>
          </a:p>
          <a:p>
            <a:pPr>
              <a:lnSpc>
                <a:spcPct val="95000"/>
              </a:lnSpc>
            </a:pPr>
            <a:endParaRPr lang="en-US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1600200" y="5486400"/>
            <a:ext cx="625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View of Jülich map data in IAEA format displayed in a web browser</a:t>
            </a:r>
          </a:p>
        </p:txBody>
      </p:sp>
    </p:spTree>
    <p:extLst>
      <p:ext uri="{BB962C8B-B14F-4D97-AF65-F5344CB8AC3E}">
        <p14:creationId xmlns:p14="http://schemas.microsoft.com/office/powerpoint/2010/main" val="12367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uelich_PowerPoint_4x3_en.potx" id="{94F3CE95-886E-4500-85C6-66D41CAFA932}" vid="{1C733800-F81F-4A99-B170-E0BCA8082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2018-02-28_ppt_4x3</Template>
  <TotalTime>61</TotalTime>
  <Words>209</Words>
  <Application>Microsoft Office PowerPoint</Application>
  <PresentationFormat>On-screen Show (4:3)</PresentationFormat>
  <Paragraphs>16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Jülich</vt:lpstr>
      <vt:lpstr>Creating Digital Site Maps for the Additional Protocol </vt:lpstr>
      <vt:lpstr>PowerPoint Presentation</vt:lpstr>
      <vt:lpstr>PowerPoint Presentation</vt:lpstr>
      <vt:lpstr>PowerPoint Presentation</vt:lpstr>
      <vt:lpstr>PowerPoint Presentation</vt:lpstr>
    </vt:vector>
  </TitlesOfParts>
  <Company>Forschungszentrum Jülich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Digital Site Maps for the Additional Protocol </dc:title>
  <dc:creator>Joshua</dc:creator>
  <cp:lastModifiedBy>Joshua</cp:lastModifiedBy>
  <cp:revision>5</cp:revision>
  <dcterms:created xsi:type="dcterms:W3CDTF">2018-10-12T08:21:56Z</dcterms:created>
  <dcterms:modified xsi:type="dcterms:W3CDTF">2018-10-12T09:23:27Z</dcterms:modified>
</cp:coreProperties>
</file>