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handoutMasterIdLst>
    <p:handoutMasterId r:id="rId16"/>
  </p:handoutMasterIdLst>
  <p:sldIdLst>
    <p:sldId id="257" r:id="rId5"/>
    <p:sldId id="328" r:id="rId6"/>
    <p:sldId id="346" r:id="rId7"/>
    <p:sldId id="352" r:id="rId8"/>
    <p:sldId id="329" r:id="rId9"/>
    <p:sldId id="350" r:id="rId10"/>
    <p:sldId id="351" r:id="rId11"/>
    <p:sldId id="343" r:id="rId12"/>
    <p:sldId id="344" r:id="rId13"/>
    <p:sldId id="345" r:id="rId14"/>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B5CEED"/>
    <a:srgbClr val="CCECFF"/>
    <a:srgbClr val="99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31" autoAdjust="0"/>
    <p:restoredTop sz="94660"/>
  </p:normalViewPr>
  <p:slideViewPr>
    <p:cSldViewPr snapToGrid="0">
      <p:cViewPr varScale="1">
        <p:scale>
          <a:sx n="66" d="100"/>
          <a:sy n="66" d="100"/>
        </p:scale>
        <p:origin x="1136" y="32"/>
      </p:cViewPr>
      <p:guideLst>
        <p:guide orient="horz" pos="2160"/>
        <p:guide pos="2880"/>
      </p:guideLst>
    </p:cSldViewPr>
  </p:slideViewPr>
  <p:notesTextViewPr>
    <p:cViewPr>
      <p:scale>
        <a:sx n="1" d="1"/>
        <a:sy n="1" d="1"/>
      </p:scale>
      <p:origin x="0" y="-636"/>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519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30849" y="0"/>
            <a:ext cx="4003136" cy="351957"/>
          </a:xfrm>
          <a:prstGeom prst="rect">
            <a:avLst/>
          </a:prstGeom>
        </p:spPr>
        <p:txBody>
          <a:bodyPr vert="horz" lIns="91440" tIns="45720" rIns="91440" bIns="45720" rtlCol="0"/>
          <a:lstStyle>
            <a:lvl1pPr algn="r">
              <a:defRPr sz="1200"/>
            </a:lvl1pPr>
          </a:lstStyle>
          <a:p>
            <a:fld id="{DDE13659-ABEC-4CAE-AD48-D55AE1FF64EF}" type="datetimeFigureOut">
              <a:rPr lang="en-US" smtClean="0"/>
              <a:t>10/15/2018</a:t>
            </a:fld>
            <a:endParaRPr lang="en-US" dirty="0"/>
          </a:p>
        </p:txBody>
      </p:sp>
      <p:sp>
        <p:nvSpPr>
          <p:cNvPr id="4" name="Footer Placeholder 3"/>
          <p:cNvSpPr>
            <a:spLocks noGrp="1"/>
          </p:cNvSpPr>
          <p:nvPr>
            <p:ph type="ftr" sz="quarter" idx="2"/>
          </p:nvPr>
        </p:nvSpPr>
        <p:spPr>
          <a:xfrm>
            <a:off x="1" y="6658445"/>
            <a:ext cx="4003136" cy="3519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0849" y="6658445"/>
            <a:ext cx="4003136" cy="351957"/>
          </a:xfrm>
          <a:prstGeom prst="rect">
            <a:avLst/>
          </a:prstGeom>
        </p:spPr>
        <p:txBody>
          <a:bodyPr vert="horz" lIns="91440" tIns="45720" rIns="91440" bIns="45720" rtlCol="0" anchor="b"/>
          <a:lstStyle>
            <a:lvl1pPr algn="r">
              <a:defRPr sz="1200"/>
            </a:lvl1pPr>
          </a:lstStyle>
          <a:p>
            <a:fld id="{4758D413-69AA-4223-91EF-E30F92FA38B8}" type="slidenum">
              <a:rPr lang="en-US" smtClean="0"/>
              <a:t>‹#›</a:t>
            </a:fld>
            <a:endParaRPr lang="en-US" dirty="0"/>
          </a:p>
        </p:txBody>
      </p:sp>
    </p:spTree>
    <p:extLst>
      <p:ext uri="{BB962C8B-B14F-4D97-AF65-F5344CB8AC3E}">
        <p14:creationId xmlns:p14="http://schemas.microsoft.com/office/powerpoint/2010/main" val="1988928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31639" y="1"/>
            <a:ext cx="4002299" cy="351737"/>
          </a:xfrm>
          <a:prstGeom prst="rect">
            <a:avLst/>
          </a:prstGeom>
        </p:spPr>
        <p:txBody>
          <a:bodyPr vert="horz" lIns="93177" tIns="46589" rIns="93177" bIns="46589" rtlCol="0"/>
          <a:lstStyle>
            <a:lvl1pPr algn="r">
              <a:defRPr sz="1200"/>
            </a:lvl1pPr>
          </a:lstStyle>
          <a:p>
            <a:fld id="{F4730955-C67B-4F05-8147-C346AA21093D}" type="datetimeFigureOut">
              <a:rPr lang="en-US" smtClean="0"/>
              <a:t>10/15/2018</a:t>
            </a:fld>
            <a:endParaRPr lang="en-US" dirty="0"/>
          </a:p>
        </p:txBody>
      </p:sp>
      <p:sp>
        <p:nvSpPr>
          <p:cNvPr id="4" name="Slide Image Placeholder 3"/>
          <p:cNvSpPr>
            <a:spLocks noGrp="1" noRot="1" noChangeAspect="1"/>
          </p:cNvSpPr>
          <p:nvPr>
            <p:ph type="sldImg" idx="2"/>
          </p:nvPr>
        </p:nvSpPr>
        <p:spPr>
          <a:xfrm>
            <a:off x="3041650" y="876300"/>
            <a:ext cx="3152775"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3608" y="3373755"/>
            <a:ext cx="7388860" cy="276034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31639" y="6658664"/>
            <a:ext cx="4002299" cy="351736"/>
          </a:xfrm>
          <a:prstGeom prst="rect">
            <a:avLst/>
          </a:prstGeom>
        </p:spPr>
        <p:txBody>
          <a:bodyPr vert="horz" lIns="93177" tIns="46589" rIns="93177" bIns="46589" rtlCol="0" anchor="b"/>
          <a:lstStyle>
            <a:lvl1pPr algn="r">
              <a:defRPr sz="1200"/>
            </a:lvl1pPr>
          </a:lstStyle>
          <a:p>
            <a:fld id="{9525FB7B-5866-48A8-A434-91C287DA14A1}" type="slidenum">
              <a:rPr lang="en-US" smtClean="0"/>
              <a:t>‹#›</a:t>
            </a:fld>
            <a:endParaRPr lang="en-US" dirty="0"/>
          </a:p>
        </p:txBody>
      </p:sp>
    </p:spTree>
    <p:extLst>
      <p:ext uri="{BB962C8B-B14F-4D97-AF65-F5344CB8AC3E}">
        <p14:creationId xmlns:p14="http://schemas.microsoft.com/office/powerpoint/2010/main" val="295707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Gist of my</a:t>
            </a:r>
            <a:r>
              <a:rPr lang="en-US" sz="1200" kern="1200" baseline="0" dirty="0" smtClean="0">
                <a:solidFill>
                  <a:schemeClr val="tx1"/>
                </a:solidFill>
                <a:effectLst/>
                <a:latin typeface="+mn-lt"/>
                <a:ea typeface="+mn-ea"/>
                <a:cs typeface="+mn-cs"/>
              </a:rPr>
              <a:t> presentation: One way SLC is different from SG Criteria and IS is that it prioritizes TO. PT under SLC would help evaluate how well the Agency did in achieving TO – target attainment – and provide a basis for adjusting Frequency and Intensity of SG effort if TO not met.</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IAEA and</a:t>
            </a:r>
            <a:r>
              <a:rPr lang="en-US" sz="1200" kern="1200" baseline="0" dirty="0" smtClean="0">
                <a:solidFill>
                  <a:schemeClr val="tx1"/>
                </a:solidFill>
                <a:effectLst/>
                <a:latin typeface="+mn-lt"/>
                <a:ea typeface="+mn-ea"/>
                <a:cs typeface="+mn-cs"/>
              </a:rPr>
              <a:t> MS are continuously trying to strengthen SG  and much of these efforts flow directly from the early 1990s. </a:t>
            </a: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response to revelations about Iraq’s clandestine uranium enrichment program aft the 1he 1991 Gulf War, the IAEA sought to strengthen safeguards. In Programme 93+2, the IAEA looked at making better use of existing legal authorities such as ES, unannounced inspections and enhanced analysis of information. </a:t>
            </a:r>
            <a:r>
              <a:rPr lang="en-US" sz="1200" kern="1200" dirty="0" smtClean="0">
                <a:solidFill>
                  <a:schemeClr val="tx1"/>
                </a:solidFill>
                <a:effectLst/>
                <a:latin typeface="+mn-lt"/>
                <a:ea typeface="+mn-ea"/>
                <a:cs typeface="+mn-cs"/>
              </a:rPr>
              <a:t>In 1995, the Board approved the Secretariat’s plans under Part 1 of Programme 93+2 for robust implementation of CSAs in accordance with this principle, and launched negotiation of new legal authorities to expand the IAEA’s access rights.  In 1997, the Board approved the Model Additional Protocol (AP), which provided the IAEA with more information and access, thereby significantly increasing the IAEA’s ability to detect undeclared nuclear material and activities in States that implement the AP. These steps strengthened the IAEA’s ability to implement safeguards at the state level and its flexibility to take into account state-specific factors (SSFs) such as nuclear fuel cycle (NFC) characteristics. The most recent effort,</a:t>
            </a:r>
            <a:r>
              <a:rPr lang="en-US" sz="1200" kern="1200" baseline="0" dirty="0" smtClean="0">
                <a:solidFill>
                  <a:schemeClr val="tx1"/>
                </a:solidFill>
                <a:effectLst/>
                <a:latin typeface="+mn-lt"/>
                <a:ea typeface="+mn-ea"/>
                <a:cs typeface="+mn-cs"/>
              </a:rPr>
              <a:t> called the State Level Concept, is a term that was introduced in the 2004 SIR.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525FB7B-5866-48A8-A434-91C287DA14A1}" type="slidenum">
              <a:rPr lang="en-US" smtClean="0"/>
              <a:t>2</a:t>
            </a:fld>
            <a:endParaRPr lang="en-US" dirty="0"/>
          </a:p>
        </p:txBody>
      </p:sp>
    </p:spTree>
    <p:extLst>
      <p:ext uri="{BB962C8B-B14F-4D97-AF65-F5344CB8AC3E}">
        <p14:creationId xmlns:p14="http://schemas.microsoft.com/office/powerpoint/2010/main" val="1876152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Integrated Safeguards are for states with CSA, AP and a broader conclusion. </a:t>
            </a:r>
          </a:p>
          <a:p>
            <a:r>
              <a:rPr lang="en-US" dirty="0" smtClean="0"/>
              <a:t>APA:</a:t>
            </a:r>
            <a:r>
              <a:rPr lang="en-US" baseline="0" dirty="0" smtClean="0"/>
              <a:t> looking at steps along NFC that a proliferator would take to acquire material that could be used in a nuclear weapon or other nuclear explosive device.</a:t>
            </a:r>
            <a:endParaRPr lang="en-US" dirty="0" smtClean="0"/>
          </a:p>
          <a:p>
            <a:r>
              <a:rPr lang="en-US" dirty="0" smtClean="0"/>
              <a:t>Acquisition path analysis is used to establish technical objectives for a State with a comprehensive safeguards agreement. An acquisition path analysis does not involve judgements about a State’s intention to pursue any such path.</a:t>
            </a:r>
          </a:p>
          <a:p>
            <a:r>
              <a:rPr lang="en-US" dirty="0" smtClean="0"/>
              <a:t>TO</a:t>
            </a:r>
            <a:r>
              <a:rPr lang="en-US" baseline="0" dirty="0" smtClean="0"/>
              <a:t> are a specific to a state, and flow from generic objectives: to detect diversion, misuse, and undeclared material &amp; activities in State as a whole.</a:t>
            </a:r>
            <a:endParaRPr lang="en-US" dirty="0"/>
          </a:p>
        </p:txBody>
      </p:sp>
      <p:sp>
        <p:nvSpPr>
          <p:cNvPr id="4" name="Slide Number Placeholder 3"/>
          <p:cNvSpPr>
            <a:spLocks noGrp="1"/>
          </p:cNvSpPr>
          <p:nvPr>
            <p:ph type="sldNum" sz="quarter" idx="10"/>
          </p:nvPr>
        </p:nvSpPr>
        <p:spPr/>
        <p:txBody>
          <a:bodyPr/>
          <a:lstStyle/>
          <a:p>
            <a:fld id="{9525FB7B-5866-48A8-A434-91C287DA14A1}" type="slidenum">
              <a:rPr lang="en-US" smtClean="0"/>
              <a:t>3</a:t>
            </a:fld>
            <a:endParaRPr lang="en-US" dirty="0"/>
          </a:p>
        </p:txBody>
      </p:sp>
    </p:spTree>
    <p:extLst>
      <p:ext uri="{BB962C8B-B14F-4D97-AF65-F5344CB8AC3E}">
        <p14:creationId xmlns:p14="http://schemas.microsoft.com/office/powerpoint/2010/main" val="2200458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APA:</a:t>
            </a:r>
            <a:r>
              <a:rPr lang="en-US" baseline="0" dirty="0" smtClean="0"/>
              <a:t> looking at steps along NFC that a proliferator would take to acquire material that could be used in a nuclear weapon or other nuclear explosive device.</a:t>
            </a:r>
            <a:endParaRPr lang="en-US" dirty="0" smtClean="0"/>
          </a:p>
          <a:p>
            <a:r>
              <a:rPr lang="en-US" dirty="0" smtClean="0"/>
              <a:t>Acquisition path analysis is used to establish technical objectives for a State with a comprehensive safeguards agreement. An acquisition path analysis does not involve judgements about a State’s intention to pursue any such path.</a:t>
            </a:r>
          </a:p>
          <a:p>
            <a:r>
              <a:rPr lang="en-US" dirty="0" smtClean="0"/>
              <a:t>TO</a:t>
            </a:r>
            <a:r>
              <a:rPr lang="en-US" baseline="0" dirty="0" smtClean="0"/>
              <a:t> are a specific to a state, and flow from generic objectives: to detect diversion, misuse, and undeclared material &amp; activities in State as a whole.</a:t>
            </a:r>
            <a:endParaRPr lang="en-US" dirty="0"/>
          </a:p>
        </p:txBody>
      </p:sp>
      <p:sp>
        <p:nvSpPr>
          <p:cNvPr id="4" name="Slide Number Placeholder 3"/>
          <p:cNvSpPr>
            <a:spLocks noGrp="1"/>
          </p:cNvSpPr>
          <p:nvPr>
            <p:ph type="sldNum" sz="quarter" idx="10"/>
          </p:nvPr>
        </p:nvSpPr>
        <p:spPr/>
        <p:txBody>
          <a:bodyPr/>
          <a:lstStyle/>
          <a:p>
            <a:fld id="{9525FB7B-5866-48A8-A434-91C287DA14A1}" type="slidenum">
              <a:rPr lang="en-US" smtClean="0"/>
              <a:t>4</a:t>
            </a:fld>
            <a:endParaRPr lang="en-US" dirty="0"/>
          </a:p>
        </p:txBody>
      </p:sp>
    </p:spTree>
    <p:extLst>
      <p:ext uri="{BB962C8B-B14F-4D97-AF65-F5344CB8AC3E}">
        <p14:creationId xmlns:p14="http://schemas.microsoft.com/office/powerpoint/2010/main" val="2200458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525FB7B-5866-48A8-A434-91C287DA14A1}" type="slidenum">
              <a:rPr lang="en-US" smtClean="0"/>
              <a:t>5</a:t>
            </a:fld>
            <a:endParaRPr lang="en-US" dirty="0"/>
          </a:p>
        </p:txBody>
      </p:sp>
    </p:spTree>
    <p:extLst>
      <p:ext uri="{BB962C8B-B14F-4D97-AF65-F5344CB8AC3E}">
        <p14:creationId xmlns:p14="http://schemas.microsoft.com/office/powerpoint/2010/main" val="2421319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are prioritized to address all steps along the identified plausible paths. Prioritization depends on how fast the path could be completed; the sensitivity of the material; the State’s industrial-technical capability; the Agency’s ability to cover the path or path step effectively; and the number of paths covered by the technical objective.</a:t>
            </a:r>
            <a:endParaRPr lang="en-US" dirty="0"/>
          </a:p>
        </p:txBody>
      </p:sp>
      <p:sp>
        <p:nvSpPr>
          <p:cNvPr id="4" name="Slide Number Placeholder 3"/>
          <p:cNvSpPr>
            <a:spLocks noGrp="1"/>
          </p:cNvSpPr>
          <p:nvPr>
            <p:ph type="sldNum" sz="quarter" idx="10"/>
          </p:nvPr>
        </p:nvSpPr>
        <p:spPr/>
        <p:txBody>
          <a:bodyPr/>
          <a:lstStyle/>
          <a:p>
            <a:fld id="{9525FB7B-5866-48A8-A434-91C287DA14A1}" type="slidenum">
              <a:rPr lang="en-US" smtClean="0"/>
              <a:t>6</a:t>
            </a:fld>
            <a:endParaRPr lang="en-US" dirty="0"/>
          </a:p>
        </p:txBody>
      </p:sp>
    </p:spTree>
    <p:extLst>
      <p:ext uri="{BB962C8B-B14F-4D97-AF65-F5344CB8AC3E}">
        <p14:creationId xmlns:p14="http://schemas.microsoft.com/office/powerpoint/2010/main" val="2547394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525FB7B-5866-48A8-A434-91C287DA14A1}" type="slidenum">
              <a:rPr lang="en-US" smtClean="0"/>
              <a:t>9</a:t>
            </a:fld>
            <a:endParaRPr lang="en-US" dirty="0"/>
          </a:p>
        </p:txBody>
      </p:sp>
    </p:spTree>
    <p:extLst>
      <p:ext uri="{BB962C8B-B14F-4D97-AF65-F5344CB8AC3E}">
        <p14:creationId xmlns:p14="http://schemas.microsoft.com/office/powerpoint/2010/main" val="201058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anose="02020603050405020304" pitchFamily="18" charset="0"/>
                <a:ea typeface="Calibri" panose="020F0502020204030204" pitchFamily="34" charset="0"/>
                <a:cs typeface="Times New Roman" panose="02020603050405020304" pitchFamily="18" charset="0"/>
              </a:rPr>
              <a:t>It’s not practical to make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quantitative</a:t>
            </a:r>
            <a:r>
              <a:rPr lang="en-US" dirty="0" smtClean="0">
                <a:latin typeface="Times New Roman" panose="02020603050405020304" pitchFamily="18" charset="0"/>
                <a:ea typeface="Calibri" panose="020F0502020204030204" pitchFamily="34" charset="0"/>
                <a:cs typeface="Times New Roman" panose="02020603050405020304" pitchFamily="18" charset="0"/>
              </a:rPr>
              <a:t> estimates for detecting undeclared material/activities in the State as a whole. </a:t>
            </a:r>
            <a:r>
              <a:rPr lang="en-US" dirty="0" smtClean="0"/>
              <a:t>Root problem: impossible to prove a negative, or to quantify the probability that something </a:t>
            </a:r>
            <a:r>
              <a:rPr lang="en-US" u="sng" dirty="0" smtClean="0"/>
              <a:t>doesn’t</a:t>
            </a:r>
            <a:r>
              <a:rPr lang="en-US" dirty="0" smtClean="0"/>
              <a:t> exist. Regarding</a:t>
            </a:r>
            <a:r>
              <a:rPr lang="en-US" baseline="0" dirty="0" smtClean="0"/>
              <a:t> due diligence, we are primarily talking about making full use of existing legal authorities, and HQ information analysis to perform solid state evaluations and be ready to respond if indications of undeclared nuclear activities arise, e.g., a tip from third party information. </a:t>
            </a:r>
          </a:p>
          <a:p>
            <a:endParaRPr lang="en-US" baseline="0" dirty="0" smtClean="0"/>
          </a:p>
          <a:p>
            <a:r>
              <a:rPr lang="en-US" baseline="0" dirty="0" smtClean="0"/>
              <a:t>Due diligence level of effort could validate understanding of state’s fuel cycle and related technical capabilities, which determine plausible acquisition paths.</a:t>
            </a:r>
            <a:endParaRPr lang="en-US" dirty="0"/>
          </a:p>
        </p:txBody>
      </p:sp>
      <p:sp>
        <p:nvSpPr>
          <p:cNvPr id="4" name="Slide Number Placeholder 3"/>
          <p:cNvSpPr>
            <a:spLocks noGrp="1"/>
          </p:cNvSpPr>
          <p:nvPr>
            <p:ph type="sldNum" sz="quarter" idx="10"/>
          </p:nvPr>
        </p:nvSpPr>
        <p:spPr/>
        <p:txBody>
          <a:bodyPr/>
          <a:lstStyle/>
          <a:p>
            <a:fld id="{9525FB7B-5866-48A8-A434-91C287DA14A1}" type="slidenum">
              <a:rPr lang="en-US" smtClean="0"/>
              <a:t>10</a:t>
            </a:fld>
            <a:endParaRPr lang="en-US" dirty="0"/>
          </a:p>
        </p:txBody>
      </p:sp>
    </p:spTree>
    <p:extLst>
      <p:ext uri="{BB962C8B-B14F-4D97-AF65-F5344CB8AC3E}">
        <p14:creationId xmlns:p14="http://schemas.microsoft.com/office/powerpoint/2010/main" val="2739477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4501" y="274638"/>
            <a:ext cx="6394245" cy="685800"/>
          </a:xfrm>
          <a:prstGeom prst="rect">
            <a:avLst/>
          </a:prstGeom>
        </p:spPr>
        <p:txBody>
          <a:bodyPr>
            <a:normAutofit/>
          </a:bodyPr>
          <a:lstStyle>
            <a:lvl1pPr>
              <a:defRPr sz="2800" b="1">
                <a:solidFill>
                  <a:srgbClr val="0070C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5017501"/>
          </a:xfrm>
          <a:prstGeom prst="rect">
            <a:avLst/>
          </a:prstGeom>
        </p:spPr>
        <p:txBody>
          <a:bodyPr>
            <a:noAutofit/>
          </a:bodyPr>
          <a:lstStyle>
            <a:lvl1pPr>
              <a:defRPr sz="1600" b="1">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1200">
                <a:latin typeface="Arial" panose="020B0604020202020204" pitchFamily="34" charset="0"/>
                <a:cs typeface="Arial" panose="020B0604020202020204" pitchFamily="34" charset="0"/>
              </a:defRPr>
            </a:lvl2pPr>
            <a:lvl3pPr marL="1143000" indent="-228600">
              <a:buFont typeface="Courier New" panose="02070309020205020404" pitchFamily="49" charset="0"/>
              <a:buChar char="o"/>
              <a:defRPr sz="1200">
                <a:latin typeface="Arial" panose="020B0604020202020204" pitchFamily="34" charset="0"/>
                <a:cs typeface="Arial" panose="020B0604020202020204" pitchFamily="34" charset="0"/>
              </a:defRPr>
            </a:lvl3pPr>
            <a:lvl4pPr>
              <a:defRPr>
                <a:latin typeface="Gill Sans MT" panose="020B0502020104020203" pitchFamily="34" charset="0"/>
              </a:defRPr>
            </a:lvl4pPr>
            <a:lvl5pPr>
              <a:defRPr>
                <a:latin typeface="Gill Sans MT" panose="020B05020201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110733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2800">
                <a:solidFill>
                  <a:srgbClr val="0070C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4" name="Slide Number Placeholder 5"/>
          <p:cNvSpPr>
            <a:spLocks noGrp="1"/>
          </p:cNvSpPr>
          <p:nvPr>
            <p:ph type="sldNum" sz="quarter" idx="4"/>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67427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84501" y="274638"/>
            <a:ext cx="6394245" cy="685800"/>
          </a:xfrm>
          <a:prstGeom prst="rect">
            <a:avLst/>
          </a:prstGeom>
        </p:spPr>
        <p:txBody>
          <a:bodyPr>
            <a:noAutofit/>
          </a:bodyPr>
          <a:lstStyle>
            <a:lvl1pPr>
              <a:defRPr lang="en-US" sz="2400" b="1" kern="1200" dirty="0" smtClean="0">
                <a:solidFill>
                  <a:srgbClr val="0070C0"/>
                </a:solidFill>
                <a:latin typeface="Arial" panose="020B0604020202020204" pitchFamily="34" charset="0"/>
                <a:ea typeface="+mj-ea"/>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noAutofit/>
          </a:bodyPr>
          <a:lstStyle>
            <a:lvl1pPr>
              <a:defRPr sz="16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1200">
                <a:latin typeface="Arial" panose="020B0604020202020204" pitchFamily="34" charset="0"/>
                <a:cs typeface="Arial" panose="020B0604020202020204" pitchFamily="34" charset="0"/>
              </a:defRPr>
            </a:lvl2pPr>
            <a:lvl3pPr marL="1143000" indent="-228600">
              <a:buFont typeface="Courier New" panose="02070309020205020404" pitchFamily="49" charset="0"/>
              <a:buChar char="o"/>
              <a:defRPr sz="1200">
                <a:latin typeface="Arial" panose="020B0604020202020204" pitchFamily="34" charset="0"/>
                <a:cs typeface="Arial" panose="020B0604020202020204" pitchFamily="34" charset="0"/>
              </a:defRPr>
            </a:lvl3pPr>
            <a:lvl4pPr>
              <a:defRPr sz="1800">
                <a:latin typeface="Gill Sans MT" panose="020B0502020104020203" pitchFamily="34" charset="0"/>
              </a:defRPr>
            </a:lvl4pPr>
            <a:lvl5pPr>
              <a:defRPr sz="1800">
                <a:latin typeface="Gill Sans MT" panose="020B0502020104020203"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lang="en-US" sz="1600" dirty="0" smtClean="0">
                <a:latin typeface="Arial" panose="020B0604020202020204" pitchFamily="34" charset="0"/>
                <a:cs typeface="Arial" panose="020B0604020202020204" pitchFamily="34" charset="0"/>
              </a:defRPr>
            </a:lvl1pPr>
            <a:lvl2pPr marL="628650" indent="-171450">
              <a:buFont typeface="Arial" panose="020B0604020202020204" pitchFamily="34" charset="0"/>
              <a:buChar char="•"/>
              <a:defRPr lang="en-US" sz="1200" dirty="0" smtClean="0">
                <a:latin typeface="Arial" panose="020B0604020202020204" pitchFamily="34" charset="0"/>
                <a:cs typeface="Arial" panose="020B0604020202020204" pitchFamily="34" charset="0"/>
              </a:defRPr>
            </a:lvl2pPr>
            <a:lvl3pPr>
              <a:defRPr lang="en-US" sz="1200" dirty="0" smtClean="0">
                <a:latin typeface="Arial" panose="020B0604020202020204" pitchFamily="34" charset="0"/>
                <a:cs typeface="Arial" panose="020B0604020202020204" pitchFamily="34" charset="0"/>
              </a:defRPr>
            </a:lvl3pPr>
            <a:lvl4pPr>
              <a:defRPr lang="en-US" sz="1800" dirty="0" smtClean="0">
                <a:latin typeface="Gill Sans MT" panose="020B0502020104020203" pitchFamily="34" charset="0"/>
              </a:defRPr>
            </a:lvl4pPr>
            <a:lvl5pPr>
              <a:defRPr lang="en-US" sz="1800" dirty="0">
                <a:latin typeface="Gill Sans MT" panose="020B05020201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82569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4501" y="274638"/>
            <a:ext cx="6394245" cy="685800"/>
          </a:xfrm>
          <a:prstGeom prst="rect">
            <a:avLst/>
          </a:prstGeom>
        </p:spPr>
        <p:txBody>
          <a:bodyPr>
            <a:noAutofit/>
          </a:bodyPr>
          <a:lstStyle>
            <a:lvl1pPr>
              <a:defRPr lang="en-US" sz="2400" b="1" kern="1200" dirty="0" smtClean="0">
                <a:solidFill>
                  <a:srgbClr val="0070C0"/>
                </a:solidFill>
                <a:latin typeface="Arial" panose="020B0604020202020204" pitchFamily="34" charset="0"/>
                <a:ea typeface="+mj-ea"/>
                <a:cs typeface="Arial" panose="020B0604020202020204" pitchFamily="34" charset="0"/>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lang="en-US" sz="1600" dirty="0" smtClean="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lang="en-US" sz="1200" dirty="0" smtClean="0">
                <a:latin typeface="Arial" panose="020B0604020202020204" pitchFamily="34" charset="0"/>
                <a:cs typeface="Arial" panose="020B0604020202020204" pitchFamily="34" charset="0"/>
              </a:defRPr>
            </a:lvl2pPr>
            <a:lvl3pPr>
              <a:defRPr lang="en-US" sz="1200" dirty="0" smtClean="0">
                <a:latin typeface="Arial" panose="020B0604020202020204" pitchFamily="34" charset="0"/>
                <a:cs typeface="Arial" panose="020B0604020202020204" pitchFamily="34" charset="0"/>
              </a:defRPr>
            </a:lvl3pPr>
            <a:lvl4pPr>
              <a:defRPr lang="en-US" sz="1800" dirty="0" smtClean="0">
                <a:latin typeface="Gill Sans MT" panose="020B0502020104020203" pitchFamily="34" charset="0"/>
              </a:defRPr>
            </a:lvl4pPr>
            <a:lvl5pPr>
              <a:defRPr lang="en-US" sz="1800" dirty="0">
                <a:latin typeface="Gill Sans MT" panose="020B05020201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lang="en-US" sz="1600" dirty="0" smtClean="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lang="en-US" sz="1200" dirty="0" smtClean="0">
                <a:latin typeface="Arial" panose="020B0604020202020204" pitchFamily="34" charset="0"/>
                <a:cs typeface="Arial" panose="020B0604020202020204" pitchFamily="34" charset="0"/>
              </a:defRPr>
            </a:lvl2pPr>
            <a:lvl3pPr>
              <a:defRPr lang="en-US" sz="1200" dirty="0" smtClean="0">
                <a:latin typeface="Arial" panose="020B0604020202020204" pitchFamily="34" charset="0"/>
                <a:cs typeface="Arial" panose="020B0604020202020204" pitchFamily="34" charset="0"/>
              </a:defRPr>
            </a:lvl3pPr>
            <a:lvl4pPr>
              <a:defRPr lang="en-US" sz="1800" dirty="0" smtClean="0">
                <a:latin typeface="Gill Sans MT" panose="020B0502020104020203" pitchFamily="34" charset="0"/>
              </a:defRPr>
            </a:lvl4pPr>
            <a:lvl5pPr>
              <a:defRPr lang="en-US" sz="1800" dirty="0">
                <a:latin typeface="Gill Sans MT" panose="020B05020201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5"/>
          <p:cNvSpPr>
            <a:spLocks noGrp="1"/>
          </p:cNvSpPr>
          <p:nvPr>
            <p:ph type="sldNum" sz="quarter" idx="10"/>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429103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84501" y="274638"/>
            <a:ext cx="6394245" cy="685800"/>
          </a:xfrm>
          <a:prstGeom prst="rect">
            <a:avLst/>
          </a:prstGeom>
        </p:spPr>
        <p:txBody>
          <a:bodyPr>
            <a:noAutofit/>
          </a:bodyPr>
          <a:lstStyle>
            <a:lvl1pPr algn="ctr" defTabSz="457200" rtl="0" eaLnBrk="1" latinLnBrk="0" hangingPunct="1">
              <a:spcBef>
                <a:spcPct val="0"/>
              </a:spcBef>
              <a:buNone/>
              <a:defRPr lang="en-US" sz="2400" b="1" kern="1200" dirty="0">
                <a:solidFill>
                  <a:srgbClr val="0070C0"/>
                </a:solidFill>
                <a:latin typeface="Arial" panose="020B0604020202020204" pitchFamily="34" charset="0"/>
                <a:ea typeface="+mj-ea"/>
                <a:cs typeface="Arial" panose="020B0604020202020204" pitchFamily="34" charset="0"/>
              </a:defRPr>
            </a:lvl1pPr>
          </a:lstStyle>
          <a:p>
            <a:r>
              <a:rPr lang="en-US" dirty="0" smtClean="0"/>
              <a:t>Click to edit Master title style</a:t>
            </a:r>
            <a:endParaRPr lang="en-US" dirty="0"/>
          </a:p>
        </p:txBody>
      </p:sp>
      <p:sp>
        <p:nvSpPr>
          <p:cNvPr id="4" name="Slide Number Placeholder 5"/>
          <p:cNvSpPr>
            <a:spLocks noGrp="1"/>
          </p:cNvSpPr>
          <p:nvPr>
            <p:ph type="sldNum" sz="quarter" idx="4"/>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207350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1284501" y="274638"/>
            <a:ext cx="6394245" cy="685800"/>
          </a:xfrm>
          <a:prstGeom prst="rect">
            <a:avLst/>
          </a:prstGeom>
        </p:spPr>
        <p:txBody>
          <a:bodyPr>
            <a:noAutofit/>
          </a:bodyPr>
          <a:lstStyle>
            <a:lvl1pPr algn="ctr" defTabSz="457200" rtl="0" eaLnBrk="1" latinLnBrk="0" hangingPunct="1">
              <a:spcBef>
                <a:spcPct val="0"/>
              </a:spcBef>
              <a:buNone/>
              <a:defRPr lang="en-US" sz="2400" b="1" kern="1200" dirty="0" smtClean="0">
                <a:solidFill>
                  <a:srgbClr val="0070C0"/>
                </a:solidFill>
                <a:latin typeface="Arial" panose="020B0604020202020204" pitchFamily="34" charset="0"/>
                <a:ea typeface="+mj-ea"/>
                <a:cs typeface="Arial" panose="020B0604020202020204" pitchFamily="34" charset="0"/>
              </a:defRPr>
            </a:lvl1pPr>
          </a:lstStyle>
          <a:p>
            <a:r>
              <a:rPr lang="en-US" dirty="0" smtClean="0"/>
              <a:t>Click to edit Master title style</a:t>
            </a:r>
            <a:endParaRPr lang="en-US" dirty="0"/>
          </a:p>
        </p:txBody>
      </p:sp>
      <p:sp>
        <p:nvSpPr>
          <p:cNvPr id="4" name="Slide Number Placeholder 5"/>
          <p:cNvSpPr>
            <a:spLocks noGrp="1"/>
          </p:cNvSpPr>
          <p:nvPr>
            <p:ph type="sldNum" sz="quarter" idx="4"/>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1279814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7" name="Slide Number Placeholder 5"/>
          <p:cNvSpPr>
            <a:spLocks noGrp="1"/>
          </p:cNvSpPr>
          <p:nvPr>
            <p:ph type="sldNum" sz="quarter" idx="4"/>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253166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a:prstGeom prst="rect">
            <a:avLst/>
          </a:prstGeom>
        </p:spPr>
        <p:txBody>
          <a:bodyPr>
            <a:noAutofit/>
          </a:bodyPr>
          <a:lstStyle>
            <a:lvl1pPr marL="342900" indent="-342900">
              <a:buFont typeface="Wingdings" panose="05000000000000000000" pitchFamily="2" charset="2"/>
              <a:buChar char="§"/>
              <a:defRPr sz="1600" b="1">
                <a:latin typeface="+mn-lt"/>
                <a:cs typeface="Arial" panose="020B0604020202020204" pitchFamily="34" charset="0"/>
              </a:defRPr>
            </a:lvl1pPr>
            <a:lvl2pPr marL="690563" indent="-350838">
              <a:buFont typeface="Courier New" panose="02070309020205020404" pitchFamily="49" charset="0"/>
              <a:buChar char="o"/>
              <a:defRPr sz="1200">
                <a:latin typeface="+mn-lt"/>
                <a:cs typeface="Arial" panose="020B0604020202020204" pitchFamily="34" charset="0"/>
              </a:defRPr>
            </a:lvl2pPr>
            <a:lvl3pPr marL="1031875" indent="-341313">
              <a:buFont typeface="Arial" panose="020B0604020202020204" pitchFamily="34" charset="0"/>
              <a:buChar char="•"/>
              <a:defRPr sz="1200">
                <a:latin typeface="+mn-lt"/>
                <a:cs typeface="Arial" panose="020B0604020202020204" pitchFamily="34" charset="0"/>
              </a:defRPr>
            </a:lvl3pPr>
            <a:lvl4pPr>
              <a:defRPr>
                <a:latin typeface="Gill Sans MT" panose="020B0502020104020203" pitchFamily="34" charset="0"/>
              </a:defRPr>
            </a:lvl4pPr>
            <a:lvl5pPr>
              <a:defRPr>
                <a:latin typeface="Gill Sans MT" panose="020B05020201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smtClean="0"/>
          </a:p>
          <a:p>
            <a:pPr lvl="0"/>
            <a:r>
              <a:rPr lang="en-US" dirty="0" smtClean="0"/>
              <a:t>Space between bullets</a:t>
            </a:r>
          </a:p>
        </p:txBody>
      </p:sp>
      <p:sp>
        <p:nvSpPr>
          <p:cNvPr id="7" name="Text Placeholder 6"/>
          <p:cNvSpPr>
            <a:spLocks noGrp="1"/>
          </p:cNvSpPr>
          <p:nvPr>
            <p:ph type="body" sz="quarter" idx="11"/>
          </p:nvPr>
        </p:nvSpPr>
        <p:spPr>
          <a:xfrm>
            <a:off x="1874520" y="255588"/>
            <a:ext cx="5394960" cy="722312"/>
          </a:xfrm>
          <a:prstGeom prst="rect">
            <a:avLst/>
          </a:prstGeom>
        </p:spPr>
        <p:txBody>
          <a:bodyPr anchor="ctr"/>
          <a:lstStyle>
            <a:lvl1pPr marL="0" indent="0" algn="ctr">
              <a:buNone/>
              <a:defRPr sz="2400" b="1">
                <a:solidFill>
                  <a:schemeClr val="accent1"/>
                </a:solidFill>
                <a:latin typeface="+mj-lt"/>
              </a:defRPr>
            </a:lvl1pPr>
          </a:lstStyle>
          <a:p>
            <a:pPr lvl="0"/>
            <a:r>
              <a:rPr lang="en-US" dirty="0" smtClean="0"/>
              <a:t>Click to edit Master text styles</a:t>
            </a:r>
          </a:p>
        </p:txBody>
      </p:sp>
      <p:sp>
        <p:nvSpPr>
          <p:cNvPr id="4" name="Slide Number Placeholder 5"/>
          <p:cNvSpPr>
            <a:spLocks noGrp="1"/>
          </p:cNvSpPr>
          <p:nvPr>
            <p:ph type="sldNum" sz="quarter" idx="4"/>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366084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Slide Number Placeholder 5"/>
          <p:cNvSpPr txBox="1">
            <a:spLocks/>
          </p:cNvSpPr>
          <p:nvPr userDrawn="1"/>
        </p:nvSpPr>
        <p:spPr>
          <a:xfrm>
            <a:off x="8763000" y="6599237"/>
            <a:ext cx="381000" cy="25876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24427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DOE11"/>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315913" y="274638"/>
            <a:ext cx="685800"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13"/>
          <p:cNvSpPr>
            <a:spLocks noChangeArrowheads="1"/>
          </p:cNvSpPr>
          <p:nvPr userDrawn="1"/>
        </p:nvSpPr>
        <p:spPr bwMode="auto">
          <a:xfrm>
            <a:off x="0" y="1120775"/>
            <a:ext cx="9144000" cy="98425"/>
          </a:xfrm>
          <a:prstGeom prst="rect">
            <a:avLst/>
          </a:prstGeom>
          <a:gradFill rotWithShape="0">
            <a:gsLst>
              <a:gs pos="0">
                <a:srgbClr val="FFFFFF"/>
              </a:gs>
              <a:gs pos="100000">
                <a:srgbClr val="000066"/>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defTabSz="457200" fontAlgn="base">
              <a:spcBef>
                <a:spcPct val="0"/>
              </a:spcBef>
              <a:spcAft>
                <a:spcPct val="0"/>
              </a:spcAft>
              <a:defRPr/>
            </a:pPr>
            <a:endParaRPr lang="en-US" altLang="en-US" dirty="0" smtClean="0">
              <a:solidFill>
                <a:prstClr val="black"/>
              </a:solidFill>
              <a:cs typeface="Arial" charset="0"/>
            </a:endParaRPr>
          </a:p>
        </p:txBody>
      </p:sp>
      <p:pic>
        <p:nvPicPr>
          <p:cNvPr id="1028" name="Picture 17" descr="NNSA Logo copy"/>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t="21671" b="24805"/>
          <a:stretch>
            <a:fillRect/>
          </a:stretch>
        </p:blipFill>
        <p:spPr bwMode="auto">
          <a:xfrm>
            <a:off x="7543800" y="382588"/>
            <a:ext cx="1600200" cy="455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5"/>
          <p:cNvSpPr>
            <a:spLocks noGrp="1"/>
          </p:cNvSpPr>
          <p:nvPr>
            <p:ph type="sldNum" sz="quarter" idx="4"/>
          </p:nvPr>
        </p:nvSpPr>
        <p:spPr>
          <a:xfrm>
            <a:off x="8763000" y="6599237"/>
            <a:ext cx="381000" cy="258763"/>
          </a:xfrm>
          <a:prstGeom prst="rect">
            <a:avLst/>
          </a:prstGeom>
        </p:spPr>
        <p:txBody>
          <a:bodyPr/>
          <a:lstStyle>
            <a:lvl1pPr>
              <a:defRPr sz="1200"/>
            </a:lvl1p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2883123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2" r:id="rId8"/>
    <p:sldLayoutId id="2147483684" r:id="rId9"/>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600" b="1" kern="1200">
          <a:solidFill>
            <a:schemeClr val="tx1"/>
          </a:solidFill>
          <a:latin typeface="+mj-lt"/>
          <a:ea typeface="+mj-ea"/>
          <a:cs typeface="+mj-cs"/>
        </a:defRPr>
      </a:lvl1pPr>
      <a:lvl2pPr algn="ctr" defTabSz="457200" rtl="0" eaLnBrk="0" fontAlgn="base" hangingPunct="0">
        <a:spcBef>
          <a:spcPct val="0"/>
        </a:spcBef>
        <a:spcAft>
          <a:spcPct val="0"/>
        </a:spcAft>
        <a:defRPr sz="3600" b="1">
          <a:solidFill>
            <a:schemeClr val="tx1"/>
          </a:solidFill>
          <a:latin typeface="Calibri" pitchFamily="34" charset="0"/>
        </a:defRPr>
      </a:lvl2pPr>
      <a:lvl3pPr algn="ctr" defTabSz="457200" rtl="0" eaLnBrk="0" fontAlgn="base" hangingPunct="0">
        <a:spcBef>
          <a:spcPct val="0"/>
        </a:spcBef>
        <a:spcAft>
          <a:spcPct val="0"/>
        </a:spcAft>
        <a:defRPr sz="3600" b="1">
          <a:solidFill>
            <a:schemeClr val="tx1"/>
          </a:solidFill>
          <a:latin typeface="Calibri" pitchFamily="34" charset="0"/>
        </a:defRPr>
      </a:lvl3pPr>
      <a:lvl4pPr algn="ctr" defTabSz="457200" rtl="0" eaLnBrk="0" fontAlgn="base" hangingPunct="0">
        <a:spcBef>
          <a:spcPct val="0"/>
        </a:spcBef>
        <a:spcAft>
          <a:spcPct val="0"/>
        </a:spcAft>
        <a:defRPr sz="3600" b="1">
          <a:solidFill>
            <a:schemeClr val="tx1"/>
          </a:solidFill>
          <a:latin typeface="Calibri" pitchFamily="34" charset="0"/>
        </a:defRPr>
      </a:lvl4pPr>
      <a:lvl5pPr algn="ctr" defTabSz="457200" rtl="0" eaLnBrk="0" fontAlgn="base" hangingPunct="0">
        <a:spcBef>
          <a:spcPct val="0"/>
        </a:spcBef>
        <a:spcAft>
          <a:spcPct val="0"/>
        </a:spcAft>
        <a:defRPr sz="3600" b="1">
          <a:solidFill>
            <a:schemeClr val="tx1"/>
          </a:solidFill>
          <a:latin typeface="Calibri" pitchFamily="34" charset="0"/>
        </a:defRPr>
      </a:lvl5pPr>
      <a:lvl6pPr marL="457200" algn="ctr" defTabSz="457200" rtl="0" fontAlgn="base">
        <a:spcBef>
          <a:spcPct val="0"/>
        </a:spcBef>
        <a:spcAft>
          <a:spcPct val="0"/>
        </a:spcAft>
        <a:defRPr sz="3600" b="1">
          <a:solidFill>
            <a:schemeClr val="tx1"/>
          </a:solidFill>
          <a:latin typeface="Calibri" pitchFamily="34" charset="0"/>
        </a:defRPr>
      </a:lvl6pPr>
      <a:lvl7pPr marL="914400" algn="ctr" defTabSz="457200" rtl="0" fontAlgn="base">
        <a:spcBef>
          <a:spcPct val="0"/>
        </a:spcBef>
        <a:spcAft>
          <a:spcPct val="0"/>
        </a:spcAft>
        <a:defRPr sz="3600" b="1">
          <a:solidFill>
            <a:schemeClr val="tx1"/>
          </a:solidFill>
          <a:latin typeface="Calibri" pitchFamily="34" charset="0"/>
        </a:defRPr>
      </a:lvl7pPr>
      <a:lvl8pPr marL="1371600" algn="ctr" defTabSz="457200" rtl="0" fontAlgn="base">
        <a:spcBef>
          <a:spcPct val="0"/>
        </a:spcBef>
        <a:spcAft>
          <a:spcPct val="0"/>
        </a:spcAft>
        <a:defRPr sz="3600" b="1">
          <a:solidFill>
            <a:schemeClr val="tx1"/>
          </a:solidFill>
          <a:latin typeface="Calibri" pitchFamily="34" charset="0"/>
        </a:defRPr>
      </a:lvl8pPr>
      <a:lvl9pPr marL="1828800" algn="ctr" defTabSz="457200" rtl="0" fontAlgn="base">
        <a:spcBef>
          <a:spcPct val="0"/>
        </a:spcBef>
        <a:spcAft>
          <a:spcPct val="0"/>
        </a:spcAft>
        <a:defRPr sz="3600" b="1">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5291" y="194731"/>
            <a:ext cx="1253067" cy="1253067"/>
          </a:xfrm>
          <a:prstGeom prst="rect">
            <a:avLst/>
          </a:prstGeom>
        </p:spPr>
      </p:pic>
      <p:sp>
        <p:nvSpPr>
          <p:cNvPr id="2" name="TextBox 1"/>
          <p:cNvSpPr txBox="1"/>
          <p:nvPr/>
        </p:nvSpPr>
        <p:spPr>
          <a:xfrm>
            <a:off x="612560" y="1511270"/>
            <a:ext cx="8398933" cy="646331"/>
          </a:xfrm>
          <a:prstGeom prst="rect">
            <a:avLst/>
          </a:prstGeom>
          <a:noFill/>
        </p:spPr>
        <p:txBody>
          <a:bodyPr wrap="square" rtlCol="0">
            <a:spAutoFit/>
          </a:bodyPr>
          <a:lstStyle/>
          <a:p>
            <a:pPr algn="ctr"/>
            <a:r>
              <a:rPr lang="en-US" sz="3600" b="1" dirty="0" smtClean="0"/>
              <a:t>PERFORMANCE TARGETS</a:t>
            </a:r>
          </a:p>
        </p:txBody>
      </p:sp>
      <p:sp>
        <p:nvSpPr>
          <p:cNvPr id="26" name="TextBox 25"/>
          <p:cNvSpPr txBox="1"/>
          <p:nvPr/>
        </p:nvSpPr>
        <p:spPr>
          <a:xfrm>
            <a:off x="-1" y="5974028"/>
            <a:ext cx="9144000" cy="338554"/>
          </a:xfrm>
          <a:prstGeom prst="rect">
            <a:avLst/>
          </a:prstGeom>
          <a:solidFill>
            <a:srgbClr val="004990"/>
          </a:solidFill>
        </p:spPr>
        <p:txBody>
          <a:bodyPr wrap="square" tIns="91440" bIns="91440" rtlCol="0">
            <a:spAutoFit/>
          </a:bodyPr>
          <a:lstStyle/>
          <a:p>
            <a:pPr algn="ctr"/>
            <a:r>
              <a:rPr lang="en-US" sz="1000" b="1" spc="250" dirty="0">
                <a:solidFill>
                  <a:prstClr val="white">
                    <a:lumMod val="85000"/>
                  </a:prstClr>
                </a:solidFill>
              </a:rPr>
              <a:t>NATIONAL NUCLEAR SECURITY </a:t>
            </a:r>
            <a:r>
              <a:rPr lang="en-US" sz="1000" b="1" spc="250" dirty="0" smtClean="0">
                <a:solidFill>
                  <a:prstClr val="white">
                    <a:lumMod val="85000"/>
                  </a:prstClr>
                </a:solidFill>
              </a:rPr>
              <a:t>ADMINISTRATION</a:t>
            </a:r>
            <a:endParaRPr lang="en-US" sz="1000" b="1" spc="250" dirty="0">
              <a:solidFill>
                <a:prstClr val="white">
                  <a:lumMod val="85000"/>
                </a:prstClr>
              </a:solidFill>
            </a:endParaRPr>
          </a:p>
        </p:txBody>
      </p:sp>
      <p:sp>
        <p:nvSpPr>
          <p:cNvPr id="27" name="Rectangle 26"/>
          <p:cNvSpPr/>
          <p:nvPr/>
        </p:nvSpPr>
        <p:spPr>
          <a:xfrm>
            <a:off x="-1" y="3689293"/>
            <a:ext cx="9144000" cy="126843"/>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8" name="Picture 2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927060" y="3816615"/>
            <a:ext cx="1884966" cy="2157413"/>
          </a:xfrm>
          <a:prstGeom prst="rect">
            <a:avLst/>
          </a:prstGeom>
          <a:ln>
            <a:noFill/>
          </a:ln>
          <a:effectLst>
            <a:outerShdw blurRad="292100" dist="139700" dir="2700000" algn="tl" rotWithShape="0">
              <a:srgbClr val="333333">
                <a:alpha val="51000"/>
              </a:srgbClr>
            </a:outerShdw>
          </a:effectLst>
        </p:spPr>
      </p:pic>
      <p:pic>
        <p:nvPicPr>
          <p:cNvPr id="29" name="Picture 2"/>
          <p:cNvPicPr>
            <a:picLocks noChangeArrowheads="1"/>
          </p:cNvPicPr>
          <p:nvPr/>
        </p:nvPicPr>
        <p:blipFill>
          <a:blip r:embed="rId4" cstate="print"/>
          <a:srcRect l="20836" t="4707" r="26378" b="4286"/>
          <a:stretch>
            <a:fillRect/>
          </a:stretch>
        </p:blipFill>
        <p:spPr bwMode="auto">
          <a:xfrm>
            <a:off x="5738327" y="4589412"/>
            <a:ext cx="1614016" cy="1384616"/>
          </a:xfrm>
          <a:prstGeom prst="rect">
            <a:avLst/>
          </a:prstGeom>
          <a:noFill/>
          <a:ln w="19050">
            <a:noFill/>
          </a:ln>
          <a:effectLst/>
        </p:spPr>
      </p:pic>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590" y="3797376"/>
            <a:ext cx="3272248" cy="2176173"/>
          </a:xfrm>
          <a:prstGeom prst="rect">
            <a:avLst/>
          </a:prstGeom>
        </p:spPr>
      </p:pic>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21" y="3815996"/>
            <a:ext cx="2900878" cy="2175659"/>
          </a:xfrm>
          <a:prstGeom prst="rect">
            <a:avLst/>
          </a:prstGeom>
        </p:spPr>
      </p:pic>
      <p:pic>
        <p:nvPicPr>
          <p:cNvPr id="32" name="Picture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14588" y="4861711"/>
            <a:ext cx="1629411" cy="1120658"/>
          </a:xfrm>
          <a:prstGeom prst="rect">
            <a:avLst/>
          </a:prstGeom>
        </p:spPr>
      </p:pic>
      <p:pic>
        <p:nvPicPr>
          <p:cNvPr id="33" name="Picture 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04199" y="3804484"/>
            <a:ext cx="1674095" cy="2200136"/>
          </a:xfrm>
          <a:prstGeom prst="rect">
            <a:avLst/>
          </a:prstGeom>
        </p:spPr>
      </p:pic>
      <p:pic>
        <p:nvPicPr>
          <p:cNvPr id="34" name="Pictur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14588" y="3793608"/>
            <a:ext cx="1629411" cy="1086274"/>
          </a:xfrm>
          <a:prstGeom prst="rect">
            <a:avLst/>
          </a:prstGeom>
        </p:spPr>
      </p:pic>
      <p:sp>
        <p:nvSpPr>
          <p:cNvPr id="3" name="TextBox 2"/>
          <p:cNvSpPr txBox="1"/>
          <p:nvPr/>
        </p:nvSpPr>
        <p:spPr>
          <a:xfrm>
            <a:off x="1453760" y="2714925"/>
            <a:ext cx="5634619" cy="369332"/>
          </a:xfrm>
          <a:prstGeom prst="rect">
            <a:avLst/>
          </a:prstGeom>
          <a:noFill/>
        </p:spPr>
        <p:txBody>
          <a:bodyPr wrap="none" rtlCol="0">
            <a:spAutoFit/>
          </a:bodyPr>
          <a:lstStyle/>
          <a:p>
            <a:r>
              <a:rPr lang="en-US" u="sng" dirty="0" smtClean="0"/>
              <a:t>Dunbar Lockwood</a:t>
            </a:r>
            <a:r>
              <a:rPr lang="en-US" dirty="0" smtClean="0"/>
              <a:t>, Mark Goodman and J. Stephen Adams </a:t>
            </a:r>
            <a:endParaRPr lang="en-US" dirty="0"/>
          </a:p>
        </p:txBody>
      </p:sp>
    </p:spTree>
    <p:extLst>
      <p:ext uri="{BB962C8B-B14F-4D97-AF65-F5344CB8AC3E}">
        <p14:creationId xmlns:p14="http://schemas.microsoft.com/office/powerpoint/2010/main" val="325355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PT Work for Undeclared Activities in the State as a Whole?</a:t>
            </a:r>
            <a:endParaRPr lang="en-US" dirty="0"/>
          </a:p>
        </p:txBody>
      </p:sp>
      <p:sp>
        <p:nvSpPr>
          <p:cNvPr id="3" name="Content Placeholder 2"/>
          <p:cNvSpPr>
            <a:spLocks noGrp="1"/>
          </p:cNvSpPr>
          <p:nvPr>
            <p:ph idx="1"/>
          </p:nvPr>
        </p:nvSpPr>
        <p:spPr>
          <a:xfrm>
            <a:off x="447575" y="1241659"/>
            <a:ext cx="8229600" cy="6189044"/>
          </a:xfrm>
        </p:spPr>
        <p:txBody>
          <a:bodyPr/>
          <a:lstStyle/>
          <a:p>
            <a:r>
              <a:rPr lang="en-US" sz="2400" dirty="0">
                <a:solidFill>
                  <a:srgbClr val="FF0000"/>
                </a:solidFill>
              </a:rPr>
              <a:t>D</a:t>
            </a:r>
            <a:r>
              <a:rPr lang="en-US" sz="2400" dirty="0" smtClean="0">
                <a:solidFill>
                  <a:srgbClr val="FF0000"/>
                </a:solidFill>
              </a:rPr>
              <a:t>etecting </a:t>
            </a:r>
            <a:r>
              <a:rPr lang="en-US" sz="2400" dirty="0">
                <a:solidFill>
                  <a:srgbClr val="FF0000"/>
                </a:solidFill>
              </a:rPr>
              <a:t>undeclared activities</a:t>
            </a:r>
            <a:r>
              <a:rPr lang="en-US" sz="2400" dirty="0"/>
              <a:t> </a:t>
            </a:r>
            <a:r>
              <a:rPr lang="en-US" sz="2400" dirty="0">
                <a:solidFill>
                  <a:srgbClr val="FF0000"/>
                </a:solidFill>
              </a:rPr>
              <a:t>in </a:t>
            </a:r>
            <a:r>
              <a:rPr lang="en-US" sz="2400" dirty="0" smtClean="0">
                <a:solidFill>
                  <a:srgbClr val="FF0000"/>
                </a:solidFill>
              </a:rPr>
              <a:t>State </a:t>
            </a:r>
            <a:r>
              <a:rPr lang="en-US" sz="2400" dirty="0">
                <a:solidFill>
                  <a:srgbClr val="FF0000"/>
                </a:solidFill>
              </a:rPr>
              <a:t>as a </a:t>
            </a:r>
            <a:r>
              <a:rPr lang="en-US" sz="2400" dirty="0" smtClean="0">
                <a:solidFill>
                  <a:srgbClr val="FF0000"/>
                </a:solidFill>
              </a:rPr>
              <a:t>whole</a:t>
            </a:r>
            <a:r>
              <a:rPr lang="en-US" sz="2400" dirty="0"/>
              <a:t> </a:t>
            </a:r>
            <a:r>
              <a:rPr lang="en-US" sz="2400" dirty="0" smtClean="0"/>
              <a:t>cannot </a:t>
            </a:r>
            <a:r>
              <a:rPr lang="en-US" sz="2400" dirty="0"/>
              <a:t>be quantified in the same way as detection of diversion </a:t>
            </a:r>
            <a:r>
              <a:rPr lang="en-US" sz="2400" dirty="0" smtClean="0"/>
              <a:t>from </a:t>
            </a:r>
            <a:r>
              <a:rPr lang="en-US" sz="2400" dirty="0"/>
              <a:t>or misuse of declared </a:t>
            </a:r>
            <a:r>
              <a:rPr lang="en-US" sz="2400" dirty="0" smtClean="0"/>
              <a:t>facilities</a:t>
            </a:r>
          </a:p>
          <a:p>
            <a:endParaRPr lang="en-US" dirty="0" smtClean="0"/>
          </a:p>
          <a:p>
            <a:r>
              <a:rPr lang="en-US" sz="2400" dirty="0"/>
              <a:t>Q</a:t>
            </a:r>
            <a:r>
              <a:rPr lang="en-US" sz="2400" dirty="0" smtClean="0"/>
              <a:t>ualitative metrics </a:t>
            </a:r>
            <a:r>
              <a:rPr lang="en-US" sz="2400" dirty="0"/>
              <a:t>could </a:t>
            </a:r>
            <a:r>
              <a:rPr lang="en-US" sz="2400" dirty="0" smtClean="0"/>
              <a:t>set a </a:t>
            </a:r>
            <a:r>
              <a:rPr lang="en-US" sz="2400" dirty="0">
                <a:solidFill>
                  <a:srgbClr val="FF0000"/>
                </a:solidFill>
              </a:rPr>
              <a:t>"due diligence" </a:t>
            </a:r>
            <a:r>
              <a:rPr lang="en-US" sz="2400" dirty="0">
                <a:solidFill>
                  <a:srgbClr val="000000"/>
                </a:solidFill>
              </a:rPr>
              <a:t>level of effort</a:t>
            </a:r>
            <a:r>
              <a:rPr lang="en-US" sz="2400" dirty="0">
                <a:solidFill>
                  <a:srgbClr val="FF0000"/>
                </a:solidFill>
              </a:rPr>
              <a:t> </a:t>
            </a:r>
            <a:r>
              <a:rPr lang="en-US" sz="2400" dirty="0"/>
              <a:t>needed to maintain and improve the IAEA's understanding of the state's nuclear </a:t>
            </a:r>
            <a:r>
              <a:rPr lang="en-US" sz="2400" dirty="0" smtClean="0"/>
              <a:t>capabilities</a:t>
            </a:r>
          </a:p>
          <a:p>
            <a:pPr marL="0" indent="0">
              <a:buNone/>
            </a:pPr>
            <a:r>
              <a:rPr lang="en-US" dirty="0" smtClean="0"/>
              <a:t> </a:t>
            </a:r>
          </a:p>
          <a:p>
            <a:r>
              <a:rPr lang="en-US" sz="2400" dirty="0" smtClean="0">
                <a:solidFill>
                  <a:srgbClr val="000000"/>
                </a:solidFill>
              </a:rPr>
              <a:t>How soon IAEA </a:t>
            </a:r>
            <a:r>
              <a:rPr lang="en-US" sz="2400" dirty="0" smtClean="0">
                <a:solidFill>
                  <a:srgbClr val="FF0000"/>
                </a:solidFill>
              </a:rPr>
              <a:t>identifies </a:t>
            </a:r>
            <a:r>
              <a:rPr lang="en-US" sz="2400" dirty="0">
                <a:solidFill>
                  <a:srgbClr val="FF0000"/>
                </a:solidFill>
              </a:rPr>
              <a:t>an indicator </a:t>
            </a:r>
            <a:r>
              <a:rPr lang="en-US" sz="2400" dirty="0"/>
              <a:t>once it becomes ‘</a:t>
            </a:r>
            <a:r>
              <a:rPr lang="en-US" sz="2400" dirty="0" smtClean="0"/>
              <a:t>available,’ </a:t>
            </a:r>
            <a:r>
              <a:rPr lang="en-US" sz="2400" dirty="0"/>
              <a:t>and </a:t>
            </a:r>
            <a:r>
              <a:rPr lang="en-US" sz="2400" dirty="0" smtClean="0"/>
              <a:t>how soon IAEA follows up</a:t>
            </a:r>
            <a:endParaRPr lang="en-US" sz="2400" dirty="0" smtClean="0">
              <a:solidFill>
                <a:srgbClr val="000000"/>
              </a:solidFill>
            </a:endParaRPr>
          </a:p>
          <a:p>
            <a:pPr marL="0" indent="0">
              <a:buNone/>
            </a:pPr>
            <a:endParaRPr lang="en-US" dirty="0" smtClean="0"/>
          </a:p>
          <a:p>
            <a:r>
              <a:rPr lang="en-US" sz="2400" dirty="0" smtClean="0"/>
              <a:t>Thus</a:t>
            </a:r>
            <a:r>
              <a:rPr lang="en-US" sz="2400" dirty="0"/>
              <a:t>,  PT for undeclared activities could convey the </a:t>
            </a:r>
            <a:r>
              <a:rPr lang="en-US" sz="2400" dirty="0">
                <a:solidFill>
                  <a:srgbClr val="FF0000"/>
                </a:solidFill>
              </a:rPr>
              <a:t>relative intensity of monitoring required and speed with which identified indicators are resolved.</a:t>
            </a:r>
          </a:p>
          <a:p>
            <a:endParaRPr lang="en-US" sz="2400" dirty="0" smtClean="0"/>
          </a:p>
          <a:p>
            <a:pPr marL="0" indent="0">
              <a:buNone/>
            </a:pPr>
            <a:endParaRPr lang="en-US" sz="2400" dirty="0"/>
          </a:p>
          <a:p>
            <a:endParaRPr lang="en-US" sz="2400" dirty="0"/>
          </a:p>
        </p:txBody>
      </p:sp>
      <p:sp>
        <p:nvSpPr>
          <p:cNvPr id="4" name="Slide Number Placeholder 3"/>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10</a:t>
            </a:fld>
            <a:endParaRPr lang="en-US" dirty="0">
              <a:solidFill>
                <a:prstClr val="black"/>
              </a:solidFill>
              <a:cs typeface="Arial" charset="0"/>
            </a:endParaRPr>
          </a:p>
        </p:txBody>
      </p:sp>
    </p:spTree>
    <p:extLst>
      <p:ext uri="{BB962C8B-B14F-4D97-AF65-F5344CB8AC3E}">
        <p14:creationId xmlns:p14="http://schemas.microsoft.com/office/powerpoint/2010/main" val="11019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Performance Targets?</a:t>
            </a:r>
            <a:endParaRPr lang="en-US" dirty="0"/>
          </a:p>
        </p:txBody>
      </p:sp>
      <p:sp>
        <p:nvSpPr>
          <p:cNvPr id="4" name="Content Placeholder 3"/>
          <p:cNvSpPr>
            <a:spLocks noGrp="1"/>
          </p:cNvSpPr>
          <p:nvPr>
            <p:ph idx="1"/>
          </p:nvPr>
        </p:nvSpPr>
        <p:spPr/>
        <p:txBody>
          <a:bodyPr/>
          <a:lstStyle/>
          <a:p>
            <a:pPr marL="0" indent="0">
              <a:buNone/>
            </a:pPr>
            <a:r>
              <a:rPr lang="en-US" sz="2400" dirty="0" smtClean="0"/>
              <a:t>Performance Targets (</a:t>
            </a:r>
            <a:r>
              <a:rPr lang="en-US" sz="2400" dirty="0" smtClean="0">
                <a:solidFill>
                  <a:srgbClr val="FF0000"/>
                </a:solidFill>
              </a:rPr>
              <a:t>PT</a:t>
            </a:r>
            <a:r>
              <a:rPr lang="en-US" sz="2400" dirty="0" smtClean="0"/>
              <a:t>) address two questions</a:t>
            </a:r>
            <a:r>
              <a:rPr lang="en-US" sz="2400" dirty="0"/>
              <a:t>:</a:t>
            </a:r>
            <a:endParaRPr lang="en-US" sz="2400" dirty="0" smtClean="0"/>
          </a:p>
          <a:p>
            <a:pPr marL="0" indent="0">
              <a:buNone/>
            </a:pPr>
            <a:endParaRPr lang="en-US" sz="2400" dirty="0"/>
          </a:p>
          <a:p>
            <a:pPr>
              <a:buFont typeface="+mj-lt"/>
              <a:buAutoNum type="arabicPeriod"/>
            </a:pPr>
            <a:r>
              <a:rPr lang="en-US" sz="2400" dirty="0"/>
              <a:t>H</a:t>
            </a:r>
            <a:r>
              <a:rPr lang="en-US" sz="2400" dirty="0" smtClean="0"/>
              <a:t>ow </a:t>
            </a:r>
            <a:r>
              <a:rPr lang="en-US" sz="2400" dirty="0"/>
              <a:t>can the </a:t>
            </a:r>
            <a:r>
              <a:rPr lang="en-US" sz="2400" dirty="0" smtClean="0"/>
              <a:t>IAEA evaluate the technical effectiveness of its verification efforts in a way that is driven by </a:t>
            </a:r>
            <a:r>
              <a:rPr lang="en-US" sz="2400" dirty="0" smtClean="0">
                <a:solidFill>
                  <a:srgbClr val="FF0000"/>
                </a:solidFill>
              </a:rPr>
              <a:t>prioritized technical objectives rather than prescriptive criteria</a:t>
            </a:r>
            <a:r>
              <a:rPr lang="en-US" sz="2400" dirty="0" smtClean="0"/>
              <a:t>?</a:t>
            </a:r>
          </a:p>
          <a:p>
            <a:pPr>
              <a:buFont typeface="+mj-lt"/>
              <a:buAutoNum type="arabicPeriod"/>
            </a:pPr>
            <a:endParaRPr lang="en-US" sz="2400" dirty="0"/>
          </a:p>
          <a:p>
            <a:pPr>
              <a:buFont typeface="+mj-lt"/>
              <a:buAutoNum type="arabicPeriod"/>
            </a:pPr>
            <a:r>
              <a:rPr lang="en-US" sz="2400" dirty="0" smtClean="0"/>
              <a:t>How can </a:t>
            </a:r>
            <a:r>
              <a:rPr lang="en-US" sz="2400" dirty="0"/>
              <a:t>the </a:t>
            </a:r>
            <a:r>
              <a:rPr lang="en-US" sz="2400" dirty="0" smtClean="0"/>
              <a:t>IAEA </a:t>
            </a:r>
            <a:r>
              <a:rPr lang="en-US" sz="2400" dirty="0">
                <a:solidFill>
                  <a:srgbClr val="FF0000"/>
                </a:solidFill>
              </a:rPr>
              <a:t>o</a:t>
            </a:r>
            <a:r>
              <a:rPr lang="en-US" sz="2400" dirty="0" smtClean="0">
                <a:solidFill>
                  <a:srgbClr val="FF0000"/>
                </a:solidFill>
              </a:rPr>
              <a:t>ptimize resource allocation </a:t>
            </a:r>
            <a:r>
              <a:rPr lang="en-US" sz="2400" dirty="0" smtClean="0"/>
              <a:t>within a state in ways that are accepted as objective and non-discriminatory?</a:t>
            </a:r>
            <a:endParaRPr lang="en-US" dirty="0" smtClean="0"/>
          </a:p>
          <a:p>
            <a:pPr marL="0" indent="0">
              <a:buNone/>
            </a:pPr>
            <a:endParaRPr lang="en-US" dirty="0" smtClean="0"/>
          </a:p>
          <a:p>
            <a:endParaRPr lang="en-US" dirty="0"/>
          </a:p>
          <a:p>
            <a:pPr marL="0" indent="0">
              <a:buNone/>
            </a:pPr>
            <a:endParaRPr lang="en-US" dirty="0"/>
          </a:p>
          <a:p>
            <a:endParaRPr lang="en-US" dirty="0" smtClean="0"/>
          </a:p>
        </p:txBody>
      </p:sp>
      <p:sp>
        <p:nvSpPr>
          <p:cNvPr id="3" name="Slide Number Placeholder 2"/>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2</a:t>
            </a:fld>
            <a:endParaRPr lang="en-US" dirty="0">
              <a:solidFill>
                <a:prstClr val="black"/>
              </a:solidFill>
              <a:cs typeface="Arial" charset="0"/>
            </a:endParaRPr>
          </a:p>
        </p:txBody>
      </p:sp>
    </p:spTree>
    <p:extLst>
      <p:ext uri="{BB962C8B-B14F-4D97-AF65-F5344CB8AC3E}">
        <p14:creationId xmlns:p14="http://schemas.microsoft.com/office/powerpoint/2010/main" val="222760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Targets Under Safeguards Criteria and Integrated Safeguards</a:t>
            </a:r>
            <a:endParaRPr lang="en-US" dirty="0"/>
          </a:p>
        </p:txBody>
      </p:sp>
      <p:sp>
        <p:nvSpPr>
          <p:cNvPr id="3" name="Content Placeholder 2"/>
          <p:cNvSpPr>
            <a:spLocks noGrp="1"/>
          </p:cNvSpPr>
          <p:nvPr>
            <p:ph idx="1"/>
          </p:nvPr>
        </p:nvSpPr>
        <p:spPr/>
        <p:txBody>
          <a:bodyPr/>
          <a:lstStyle/>
          <a:p>
            <a:r>
              <a:rPr lang="en-US" sz="2400" dirty="0" smtClean="0"/>
              <a:t>Traditionally, goals </a:t>
            </a:r>
            <a:r>
              <a:rPr lang="en-US" sz="2400" dirty="0"/>
              <a:t>for safeguards </a:t>
            </a:r>
            <a:r>
              <a:rPr lang="en-US" sz="2400" dirty="0" smtClean="0"/>
              <a:t>at </a:t>
            </a:r>
            <a:r>
              <a:rPr lang="en-US" sz="2400" dirty="0"/>
              <a:t>declared facilities </a:t>
            </a:r>
            <a:r>
              <a:rPr lang="en-US" sz="2400" dirty="0" smtClean="0"/>
              <a:t>have been </a:t>
            </a:r>
            <a:r>
              <a:rPr lang="en-US" sz="2400" dirty="0"/>
              <a:t>expressed in the </a:t>
            </a:r>
            <a:r>
              <a:rPr lang="en-US" sz="2400" dirty="0" smtClean="0"/>
              <a:t>Criteria </a:t>
            </a:r>
            <a:r>
              <a:rPr lang="en-US" sz="2400" dirty="0"/>
              <a:t>in terms of </a:t>
            </a:r>
            <a:r>
              <a:rPr lang="en-US" sz="2400" dirty="0" smtClean="0"/>
              <a:t>probability </a:t>
            </a:r>
            <a:r>
              <a:rPr lang="en-US" sz="2400" dirty="0"/>
              <a:t>of detecting </a:t>
            </a:r>
            <a:r>
              <a:rPr lang="en-US" sz="2400" dirty="0" smtClean="0"/>
              <a:t>diversion </a:t>
            </a:r>
            <a:r>
              <a:rPr lang="en-US" sz="2400" dirty="0"/>
              <a:t>of </a:t>
            </a:r>
            <a:r>
              <a:rPr lang="en-US" sz="2400" dirty="0" smtClean="0"/>
              <a:t>a Significant Quantity of nuclear </a:t>
            </a:r>
            <a:r>
              <a:rPr lang="en-US" sz="2400" dirty="0"/>
              <a:t>material within a specified time. </a:t>
            </a:r>
            <a:endParaRPr lang="en-US" sz="2400" dirty="0" smtClean="0"/>
          </a:p>
          <a:p>
            <a:endParaRPr lang="en-US" dirty="0"/>
          </a:p>
          <a:p>
            <a:r>
              <a:rPr lang="en-US" sz="2400" dirty="0" smtClean="0"/>
              <a:t>For </a:t>
            </a:r>
            <a:r>
              <a:rPr lang="en-US" sz="2400" dirty="0"/>
              <a:t>states under </a:t>
            </a:r>
            <a:r>
              <a:rPr lang="en-US" sz="2400" dirty="0" smtClean="0"/>
              <a:t>integrated safeguards (IS), </a:t>
            </a:r>
            <a:r>
              <a:rPr lang="en-US" sz="2400" dirty="0"/>
              <a:t>the performance targets for </a:t>
            </a:r>
            <a:r>
              <a:rPr lang="en-US" sz="2400" dirty="0" smtClean="0"/>
              <a:t>less sensitive material at </a:t>
            </a:r>
            <a:r>
              <a:rPr lang="en-US" sz="2400" dirty="0"/>
              <a:t>declared facilities </a:t>
            </a:r>
            <a:r>
              <a:rPr lang="en-US" sz="2400" dirty="0" smtClean="0"/>
              <a:t>are </a:t>
            </a:r>
            <a:r>
              <a:rPr lang="en-US" sz="2400" dirty="0"/>
              <a:t>based on model </a:t>
            </a:r>
            <a:r>
              <a:rPr lang="en-US" sz="2400" dirty="0" smtClean="0"/>
              <a:t>IS approaches </a:t>
            </a:r>
            <a:r>
              <a:rPr lang="en-US" sz="2400" dirty="0"/>
              <a:t>adapted to the states and facilities, with reduced timeliness </a:t>
            </a:r>
            <a:r>
              <a:rPr lang="en-US" sz="2400" dirty="0" smtClean="0"/>
              <a:t>as </a:t>
            </a:r>
            <a:r>
              <a:rPr lang="en-US" sz="2400" dirty="0"/>
              <a:t>compared to the </a:t>
            </a:r>
            <a:r>
              <a:rPr lang="en-US" sz="2400" dirty="0" smtClean="0"/>
              <a:t>SG Criteria.</a:t>
            </a:r>
          </a:p>
        </p:txBody>
      </p:sp>
      <p:sp>
        <p:nvSpPr>
          <p:cNvPr id="4" name="Slide Number Placeholder 3"/>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3</a:t>
            </a:fld>
            <a:endParaRPr lang="en-US" dirty="0">
              <a:solidFill>
                <a:prstClr val="black"/>
              </a:solidFill>
              <a:cs typeface="Arial" charset="0"/>
            </a:endParaRPr>
          </a:p>
        </p:txBody>
      </p:sp>
    </p:spTree>
    <p:extLst>
      <p:ext uri="{BB962C8B-B14F-4D97-AF65-F5344CB8AC3E}">
        <p14:creationId xmlns:p14="http://schemas.microsoft.com/office/powerpoint/2010/main" val="287753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Targets Under the SLC</a:t>
            </a:r>
            <a:endParaRPr lang="en-US" dirty="0"/>
          </a:p>
        </p:txBody>
      </p:sp>
      <p:sp>
        <p:nvSpPr>
          <p:cNvPr id="3" name="Content Placeholder 2"/>
          <p:cNvSpPr>
            <a:spLocks noGrp="1"/>
          </p:cNvSpPr>
          <p:nvPr>
            <p:ph idx="1"/>
          </p:nvPr>
        </p:nvSpPr>
        <p:spPr/>
        <p:txBody>
          <a:bodyPr/>
          <a:lstStyle/>
          <a:p>
            <a:endParaRPr lang="en-US" sz="1400" dirty="0" smtClean="0">
              <a:solidFill>
                <a:srgbClr val="FF0000"/>
              </a:solidFill>
            </a:endParaRPr>
          </a:p>
          <a:p>
            <a:r>
              <a:rPr lang="en-US" sz="2400" dirty="0" smtClean="0"/>
              <a:t>Under </a:t>
            </a:r>
            <a:r>
              <a:rPr lang="en-US" sz="2400" dirty="0"/>
              <a:t>the </a:t>
            </a:r>
            <a:r>
              <a:rPr lang="en-US" sz="2400" dirty="0" smtClean="0"/>
              <a:t>State-level concept (SLC), the IAEA should </a:t>
            </a:r>
            <a:r>
              <a:rPr lang="en-US" sz="2400" dirty="0"/>
              <a:t>move beyond </a:t>
            </a:r>
            <a:r>
              <a:rPr lang="en-US" sz="2400" dirty="0" smtClean="0"/>
              <a:t>IS parameters </a:t>
            </a:r>
            <a:r>
              <a:rPr lang="en-US" sz="2400" dirty="0"/>
              <a:t>to something more flexible under the SLC (e.g., with </a:t>
            </a:r>
            <a:r>
              <a:rPr lang="en-US" sz="2400" dirty="0" smtClean="0">
                <a:solidFill>
                  <a:srgbClr val="FF0000"/>
                </a:solidFill>
              </a:rPr>
              <a:t>more emphasis on </a:t>
            </a:r>
            <a:r>
              <a:rPr lang="en-US" sz="2400" dirty="0">
                <a:solidFill>
                  <a:srgbClr val="FF0000"/>
                </a:solidFill>
              </a:rPr>
              <a:t>acquisition </a:t>
            </a:r>
            <a:r>
              <a:rPr lang="en-US" sz="2400" dirty="0" smtClean="0">
                <a:solidFill>
                  <a:srgbClr val="FF0000"/>
                </a:solidFill>
              </a:rPr>
              <a:t>paths and the priority of technical objectives</a:t>
            </a:r>
            <a:r>
              <a:rPr lang="en-US" sz="2400" dirty="0" smtClean="0"/>
              <a:t>).</a:t>
            </a:r>
            <a:endParaRPr lang="en-US" sz="2400" dirty="0"/>
          </a:p>
          <a:p>
            <a:pPr marL="0" indent="0">
              <a:buNone/>
            </a:pPr>
            <a:r>
              <a:rPr lang="en-US" sz="2400" dirty="0"/>
              <a:t> </a:t>
            </a:r>
          </a:p>
          <a:p>
            <a:endParaRPr lang="en-US" sz="1400" dirty="0"/>
          </a:p>
          <a:p>
            <a:endParaRPr lang="en-US" dirty="0"/>
          </a:p>
        </p:txBody>
      </p:sp>
      <p:sp>
        <p:nvSpPr>
          <p:cNvPr id="4" name="Slide Number Placeholder 3"/>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4</a:t>
            </a:fld>
            <a:endParaRPr lang="en-US" dirty="0">
              <a:solidFill>
                <a:prstClr val="black"/>
              </a:solidFill>
              <a:cs typeface="Arial" charset="0"/>
            </a:endParaRPr>
          </a:p>
        </p:txBody>
      </p:sp>
    </p:spTree>
    <p:extLst>
      <p:ext uri="{BB962C8B-B14F-4D97-AF65-F5344CB8AC3E}">
        <p14:creationId xmlns:p14="http://schemas.microsoft.com/office/powerpoint/2010/main" val="2287170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for PT Under the SLC</a:t>
            </a:r>
            <a:endParaRPr lang="en-US" dirty="0"/>
          </a:p>
        </p:txBody>
      </p:sp>
      <p:sp>
        <p:nvSpPr>
          <p:cNvPr id="3" name="Content Placeholder 2"/>
          <p:cNvSpPr>
            <a:spLocks noGrp="1"/>
          </p:cNvSpPr>
          <p:nvPr>
            <p:ph idx="1"/>
          </p:nvPr>
        </p:nvSpPr>
        <p:spPr>
          <a:xfrm>
            <a:off x="630454" y="1373505"/>
            <a:ext cx="8229600" cy="5222038"/>
          </a:xfrm>
        </p:spPr>
        <p:txBody>
          <a:bodyPr/>
          <a:lstStyle/>
          <a:p>
            <a:r>
              <a:rPr lang="en-US" sz="2400" dirty="0" smtClean="0"/>
              <a:t>Keep PT Simple and Flexible: High, Medium and Low</a:t>
            </a:r>
          </a:p>
          <a:p>
            <a:endParaRPr lang="en-US" dirty="0"/>
          </a:p>
          <a:p>
            <a:r>
              <a:rPr lang="en-US" sz="2400" dirty="0" smtClean="0"/>
              <a:t>Use PT for both planning and evaluation</a:t>
            </a:r>
          </a:p>
          <a:p>
            <a:pPr marL="0" indent="0">
              <a:buNone/>
            </a:pPr>
            <a:endParaRPr lang="en-US" dirty="0" smtClean="0"/>
          </a:p>
          <a:p>
            <a:r>
              <a:rPr lang="en-US" sz="2400" dirty="0" smtClean="0"/>
              <a:t>Prioritize PT consistent with priority of technical objectives, influencing frequency and intensity</a:t>
            </a:r>
          </a:p>
          <a:p>
            <a:endParaRPr lang="en-US" dirty="0" smtClean="0"/>
          </a:p>
          <a:p>
            <a:r>
              <a:rPr lang="en-US" sz="2400" dirty="0" smtClean="0"/>
              <a:t>Diversion </a:t>
            </a:r>
            <a:r>
              <a:rPr lang="en-US" sz="2400" dirty="0"/>
              <a:t>and </a:t>
            </a:r>
            <a:r>
              <a:rPr lang="en-US" sz="2400" dirty="0" smtClean="0"/>
              <a:t>Misuse: Focus on Probability of Detection</a:t>
            </a:r>
          </a:p>
          <a:p>
            <a:endParaRPr lang="en-US" dirty="0"/>
          </a:p>
          <a:p>
            <a:r>
              <a:rPr lang="en-US" sz="2400" dirty="0" smtClean="0"/>
              <a:t>Undeclared </a:t>
            </a:r>
            <a:r>
              <a:rPr lang="en-US" sz="2400" dirty="0"/>
              <a:t>A</a:t>
            </a:r>
            <a:r>
              <a:rPr lang="en-US" sz="2400" dirty="0" smtClean="0"/>
              <a:t>ctivities: PT in the state as a whole cannot be quantified in the same way</a:t>
            </a:r>
          </a:p>
          <a:p>
            <a:pPr marL="0" indent="0">
              <a:buNone/>
            </a:pPr>
            <a:endParaRPr lang="en-US" sz="2000" dirty="0" smtClean="0"/>
          </a:p>
          <a:p>
            <a:pPr marL="0" indent="0">
              <a:buNone/>
            </a:pPr>
            <a:endParaRPr lang="en-US" dirty="0"/>
          </a:p>
          <a:p>
            <a:pPr marL="0" lvl="0" indent="0">
              <a:buNone/>
            </a:pPr>
            <a:endParaRPr lang="en-US" dirty="0"/>
          </a:p>
          <a:p>
            <a:pPr lvl="0"/>
            <a:endParaRPr lang="en-US" dirty="0" smtClean="0"/>
          </a:p>
          <a:p>
            <a:pPr lvl="0"/>
            <a:endParaRPr lang="en-US" dirty="0"/>
          </a:p>
          <a:p>
            <a:pPr marL="0" indent="0">
              <a:buNone/>
            </a:pPr>
            <a:r>
              <a:rPr lang="en-US" dirty="0"/>
              <a:t> </a:t>
            </a:r>
          </a:p>
          <a:p>
            <a:endParaRPr lang="en-US" dirty="0"/>
          </a:p>
        </p:txBody>
      </p:sp>
      <p:sp>
        <p:nvSpPr>
          <p:cNvPr id="4" name="Slide Number Placeholder 3"/>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5</a:t>
            </a:fld>
            <a:endParaRPr lang="en-US" dirty="0">
              <a:solidFill>
                <a:prstClr val="black"/>
              </a:solidFill>
              <a:cs typeface="Arial" charset="0"/>
            </a:endParaRPr>
          </a:p>
        </p:txBody>
      </p:sp>
    </p:spTree>
    <p:extLst>
      <p:ext uri="{BB962C8B-B14F-4D97-AF65-F5344CB8AC3E}">
        <p14:creationId xmlns:p14="http://schemas.microsoft.com/office/powerpoint/2010/main" val="223356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Performance Targets for</a:t>
            </a:r>
            <a:br>
              <a:rPr lang="en-US" dirty="0" smtClean="0"/>
            </a:br>
            <a:r>
              <a:rPr lang="en-US" dirty="0" smtClean="0"/>
              <a:t>Declared Path Steps</a:t>
            </a:r>
            <a:endParaRPr lang="en-US" dirty="0"/>
          </a:p>
        </p:txBody>
      </p:sp>
      <p:sp>
        <p:nvSpPr>
          <p:cNvPr id="2" name="Content Placeholder 1"/>
          <p:cNvSpPr>
            <a:spLocks noGrp="1"/>
          </p:cNvSpPr>
          <p:nvPr>
            <p:ph idx="1"/>
          </p:nvPr>
        </p:nvSpPr>
        <p:spPr/>
        <p:txBody>
          <a:bodyPr/>
          <a:lstStyle/>
          <a:p>
            <a:pPr lvl="1"/>
            <a:endParaRPr lang="en-US" dirty="0" smtClean="0"/>
          </a:p>
          <a:p>
            <a:pPr lvl="1"/>
            <a:r>
              <a:rPr lang="en-US" sz="2400" b="1" dirty="0" smtClean="0"/>
              <a:t>PT linked </a:t>
            </a:r>
            <a:r>
              <a:rPr lang="en-US" sz="2400" b="1" dirty="0"/>
              <a:t>to </a:t>
            </a:r>
            <a:r>
              <a:rPr lang="en-US" sz="2400" b="1" dirty="0" smtClean="0"/>
              <a:t>attainment </a:t>
            </a:r>
            <a:r>
              <a:rPr lang="en-US" sz="2400" b="1" dirty="0"/>
              <a:t>of </a:t>
            </a:r>
            <a:r>
              <a:rPr lang="en-US" sz="2400" b="1" dirty="0" smtClean="0"/>
              <a:t>Technical Objective for </a:t>
            </a:r>
            <a:r>
              <a:rPr lang="en-US" sz="2400" b="1" dirty="0">
                <a:solidFill>
                  <a:srgbClr val="FF0000"/>
                </a:solidFill>
              </a:rPr>
              <a:t>individual path steps</a:t>
            </a:r>
            <a:r>
              <a:rPr lang="en-US" sz="2400" b="1" dirty="0"/>
              <a:t>.  These targets will depend in part on how critical </a:t>
            </a:r>
            <a:r>
              <a:rPr lang="en-US" sz="2400" b="1" dirty="0" smtClean="0"/>
              <a:t>corresponding </a:t>
            </a:r>
            <a:r>
              <a:rPr lang="en-US" sz="2400" b="1" dirty="0"/>
              <a:t>TOs are in providing necessary coverage of the acquisition </a:t>
            </a:r>
            <a:r>
              <a:rPr lang="en-US" sz="2400" b="1" dirty="0" smtClean="0"/>
              <a:t>paths.</a:t>
            </a:r>
          </a:p>
          <a:p>
            <a:pPr lvl="2"/>
            <a:r>
              <a:rPr lang="en-US" sz="2000" b="1" dirty="0"/>
              <a:t>Example: detect diversion of spent fuel assemblies from declared reactors</a:t>
            </a:r>
            <a:r>
              <a:rPr lang="en-US" sz="2000" b="1" dirty="0" smtClean="0"/>
              <a:t>.</a:t>
            </a:r>
            <a:endParaRPr lang="en-US" sz="2000" b="1" dirty="0"/>
          </a:p>
          <a:p>
            <a:pPr lvl="1"/>
            <a:endParaRPr lang="en-US" b="1" dirty="0" smtClean="0"/>
          </a:p>
          <a:p>
            <a:pPr lvl="1"/>
            <a:r>
              <a:rPr lang="en-US" sz="2400" b="1" dirty="0" smtClean="0"/>
              <a:t>PT tells inspectors </a:t>
            </a:r>
            <a:r>
              <a:rPr lang="en-US" sz="2400" b="1" dirty="0"/>
              <a:t>what </a:t>
            </a:r>
            <a:r>
              <a:rPr lang="en-US" sz="2400" b="1" dirty="0" smtClean="0"/>
              <a:t>level of effectiveness they need to achieve in</a:t>
            </a:r>
            <a:r>
              <a:rPr lang="en-US" sz="2400" b="1" dirty="0" smtClean="0">
                <a:solidFill>
                  <a:srgbClr val="FF0000"/>
                </a:solidFill>
              </a:rPr>
              <a:t> </a:t>
            </a:r>
            <a:r>
              <a:rPr lang="en-US" sz="2400" b="1" dirty="0" smtClean="0"/>
              <a:t>detecting diversion </a:t>
            </a:r>
            <a:r>
              <a:rPr lang="en-US" sz="2400" b="1" dirty="0"/>
              <a:t>of material from declared </a:t>
            </a:r>
            <a:r>
              <a:rPr lang="en-US" sz="2400" b="1" dirty="0" smtClean="0"/>
              <a:t>facilities</a:t>
            </a:r>
            <a:r>
              <a:rPr lang="en-US" sz="2400" b="1" dirty="0"/>
              <a:t> </a:t>
            </a:r>
            <a:r>
              <a:rPr lang="en-US" sz="2400" b="1" dirty="0" smtClean="0"/>
              <a:t>and </a:t>
            </a:r>
            <a:r>
              <a:rPr lang="en-US" sz="2400" b="1" dirty="0"/>
              <a:t>detecting </a:t>
            </a:r>
            <a:r>
              <a:rPr lang="en-US" sz="2400" b="1" dirty="0" smtClean="0"/>
              <a:t>undeclared </a:t>
            </a:r>
            <a:r>
              <a:rPr lang="en-US" sz="2400" b="1" dirty="0"/>
              <a:t>production or processing of nuclear material at declared </a:t>
            </a:r>
            <a:r>
              <a:rPr lang="en-US" sz="2400" b="1" dirty="0" smtClean="0"/>
              <a:t>facilities.</a:t>
            </a:r>
            <a:endParaRPr lang="en-US" dirty="0"/>
          </a:p>
          <a:p>
            <a:endParaRPr lang="en-US" dirty="0"/>
          </a:p>
        </p:txBody>
      </p:sp>
      <p:sp>
        <p:nvSpPr>
          <p:cNvPr id="3" name="Slide Number Placeholder 2"/>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6</a:t>
            </a:fld>
            <a:endParaRPr lang="en-US" dirty="0">
              <a:solidFill>
                <a:prstClr val="black"/>
              </a:solidFill>
              <a:cs typeface="Arial" charset="0"/>
            </a:endParaRPr>
          </a:p>
        </p:txBody>
      </p:sp>
    </p:spTree>
    <p:extLst>
      <p:ext uri="{BB962C8B-B14F-4D97-AF65-F5344CB8AC3E}">
        <p14:creationId xmlns:p14="http://schemas.microsoft.com/office/powerpoint/2010/main" val="202486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Targets</a:t>
            </a:r>
            <a:r>
              <a:rPr lang="en-US" dirty="0"/>
              <a:t> </a:t>
            </a:r>
            <a:r>
              <a:rPr lang="en-US" dirty="0" smtClean="0"/>
              <a:t>at the State Level</a:t>
            </a:r>
            <a:endParaRPr lang="en-US" dirty="0"/>
          </a:p>
        </p:txBody>
      </p:sp>
      <p:sp>
        <p:nvSpPr>
          <p:cNvPr id="4" name="Content Placeholder 3"/>
          <p:cNvSpPr>
            <a:spLocks noGrp="1"/>
          </p:cNvSpPr>
          <p:nvPr>
            <p:ph idx="1"/>
          </p:nvPr>
        </p:nvSpPr>
        <p:spPr>
          <a:xfrm>
            <a:off x="533400" y="1520459"/>
            <a:ext cx="8229600" cy="5337541"/>
          </a:xfrm>
        </p:spPr>
        <p:txBody>
          <a:bodyPr/>
          <a:lstStyle/>
          <a:p>
            <a:r>
              <a:rPr lang="en-US" sz="2400" b="1" dirty="0" smtClean="0"/>
              <a:t>Acquisition </a:t>
            </a:r>
            <a:r>
              <a:rPr lang="en-US" sz="2400" b="1" dirty="0"/>
              <a:t>P</a:t>
            </a:r>
            <a:r>
              <a:rPr lang="en-US" sz="2400" b="1" dirty="0" smtClean="0"/>
              <a:t>ath </a:t>
            </a:r>
            <a:r>
              <a:rPr lang="en-US" sz="2400" b="1" dirty="0"/>
              <a:t>P</a:t>
            </a:r>
            <a:r>
              <a:rPr lang="en-US" sz="2400" b="1" dirty="0" smtClean="0"/>
              <a:t>erformance Targets would </a:t>
            </a:r>
            <a:r>
              <a:rPr lang="en-US" sz="2400" b="1" dirty="0"/>
              <a:t>set requirement </a:t>
            </a:r>
            <a:r>
              <a:rPr lang="en-US" sz="2400" b="1" dirty="0" smtClean="0"/>
              <a:t>to </a:t>
            </a:r>
            <a:r>
              <a:rPr lang="en-US" sz="2400" b="1" dirty="0"/>
              <a:t>detect acquisition of direct use nuclear material before State could complete plausible acquisition </a:t>
            </a:r>
            <a:r>
              <a:rPr lang="en-US" sz="2400" b="1" dirty="0" smtClean="0"/>
              <a:t>paths.</a:t>
            </a:r>
            <a:endParaRPr lang="en-US" sz="2800" b="1" dirty="0" smtClean="0"/>
          </a:p>
          <a:p>
            <a:pPr lvl="1"/>
            <a:r>
              <a:rPr lang="en-US" sz="2000" b="1" dirty="0" smtClean="0"/>
              <a:t>For paths involving only declared facilities, detection </a:t>
            </a:r>
            <a:r>
              <a:rPr lang="en-US" sz="2000" b="1" dirty="0"/>
              <a:t>probability would be </a:t>
            </a:r>
            <a:r>
              <a:rPr lang="en-US" sz="2000" b="1" dirty="0">
                <a:solidFill>
                  <a:srgbClr val="FF0000"/>
                </a:solidFill>
              </a:rPr>
              <a:t>mathematical combination</a:t>
            </a:r>
            <a:r>
              <a:rPr lang="en-US" sz="2000" b="1" dirty="0"/>
              <a:t> of probabilities of detection of each of relevant path </a:t>
            </a:r>
            <a:r>
              <a:rPr lang="en-US" sz="2000" b="1" dirty="0" smtClean="0"/>
              <a:t>steps, </a:t>
            </a:r>
            <a:r>
              <a:rPr lang="en-US" sz="2000" b="1" dirty="0"/>
              <a:t>to evaluate </a:t>
            </a:r>
            <a:r>
              <a:rPr lang="en-US" sz="2000" b="1" dirty="0">
                <a:solidFill>
                  <a:srgbClr val="FF0000"/>
                </a:solidFill>
              </a:rPr>
              <a:t>overall strength of coverage</a:t>
            </a:r>
            <a:r>
              <a:rPr lang="en-US" sz="2000" b="1" dirty="0"/>
              <a:t> against an acquisition path performance target. </a:t>
            </a:r>
          </a:p>
          <a:p>
            <a:pPr lvl="1"/>
            <a:r>
              <a:rPr lang="en-US" sz="2000" b="1" dirty="0" smtClean="0"/>
              <a:t>For undeclared and mixed paths, probabilities would be combined </a:t>
            </a:r>
            <a:r>
              <a:rPr lang="en-US" sz="2000" b="1" dirty="0"/>
              <a:t>with targets for </a:t>
            </a:r>
            <a:r>
              <a:rPr lang="en-US" sz="2000" b="1" dirty="0" smtClean="0"/>
              <a:t>steps at </a:t>
            </a:r>
            <a:r>
              <a:rPr lang="en-US" sz="2000" b="1" dirty="0"/>
              <a:t>undeclared </a:t>
            </a:r>
            <a:r>
              <a:rPr lang="en-US" sz="2000" b="1" dirty="0" smtClean="0"/>
              <a:t>facilities</a:t>
            </a:r>
            <a:r>
              <a:rPr lang="en-US" sz="2000" b="1" dirty="0"/>
              <a:t> </a:t>
            </a:r>
            <a:r>
              <a:rPr lang="en-US" sz="2000" b="1" dirty="0" smtClean="0"/>
              <a:t>to provide holistic assessment </a:t>
            </a:r>
            <a:r>
              <a:rPr lang="en-US" sz="2000" b="1" dirty="0"/>
              <a:t>that considers </a:t>
            </a:r>
            <a:r>
              <a:rPr lang="en-US" sz="2000" b="1" dirty="0" smtClean="0">
                <a:solidFill>
                  <a:srgbClr val="FF0000"/>
                </a:solidFill>
              </a:rPr>
              <a:t>interdependence </a:t>
            </a:r>
            <a:r>
              <a:rPr lang="en-US" sz="2000" b="1" dirty="0" smtClean="0"/>
              <a:t>between </a:t>
            </a:r>
            <a:r>
              <a:rPr lang="en-US" sz="2000" b="1" dirty="0"/>
              <a:t>individual path </a:t>
            </a:r>
            <a:r>
              <a:rPr lang="en-US" sz="2000" b="1" dirty="0" smtClean="0"/>
              <a:t>steps.</a:t>
            </a:r>
          </a:p>
          <a:p>
            <a:pPr lvl="1"/>
            <a:r>
              <a:rPr lang="en-US" sz="2000" b="1" dirty="0" smtClean="0"/>
              <a:t>Example: Diversion </a:t>
            </a:r>
            <a:r>
              <a:rPr lang="en-US" sz="2000" b="1" dirty="0"/>
              <a:t>of spent fuel from a declared reactor followed by undeclared </a:t>
            </a:r>
            <a:r>
              <a:rPr lang="en-US" sz="2000" b="1" dirty="0" smtClean="0"/>
              <a:t>reprocessing/conversion </a:t>
            </a:r>
            <a:r>
              <a:rPr lang="en-US" sz="2000" b="1" dirty="0"/>
              <a:t>of </a:t>
            </a:r>
            <a:r>
              <a:rPr lang="en-US" sz="2000" b="1" dirty="0" smtClean="0"/>
              <a:t>recovered Pu.</a:t>
            </a:r>
            <a:endParaRPr lang="en-US" sz="2000" b="1" dirty="0"/>
          </a:p>
        </p:txBody>
      </p:sp>
      <p:sp>
        <p:nvSpPr>
          <p:cNvPr id="3" name="Slide Number Placeholder 2"/>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7</a:t>
            </a:fld>
            <a:endParaRPr lang="en-US" dirty="0">
              <a:solidFill>
                <a:prstClr val="black"/>
              </a:solidFill>
              <a:cs typeface="Arial" charset="0"/>
            </a:endParaRPr>
          </a:p>
        </p:txBody>
      </p:sp>
    </p:spTree>
    <p:extLst>
      <p:ext uri="{BB962C8B-B14F-4D97-AF65-F5344CB8AC3E}">
        <p14:creationId xmlns:p14="http://schemas.microsoft.com/office/powerpoint/2010/main" val="235108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Benefits of Performance Targets</a:t>
            </a:r>
            <a:endParaRPr lang="en-US" dirty="0"/>
          </a:p>
        </p:txBody>
      </p:sp>
      <p:sp>
        <p:nvSpPr>
          <p:cNvPr id="3" name="Content Placeholder 2"/>
          <p:cNvSpPr>
            <a:spLocks noGrp="1"/>
          </p:cNvSpPr>
          <p:nvPr>
            <p:ph idx="1"/>
          </p:nvPr>
        </p:nvSpPr>
        <p:spPr>
          <a:xfrm>
            <a:off x="457200" y="1183908"/>
            <a:ext cx="8229600" cy="5674092"/>
          </a:xfrm>
        </p:spPr>
        <p:txBody>
          <a:bodyPr/>
          <a:lstStyle/>
          <a:p>
            <a:r>
              <a:rPr lang="en-US" sz="2400" dirty="0" smtClean="0"/>
              <a:t>Make </a:t>
            </a:r>
            <a:r>
              <a:rPr lang="en-US" sz="2400" dirty="0"/>
              <a:t>logical connection between the </a:t>
            </a:r>
            <a:r>
              <a:rPr lang="en-US" sz="2400" dirty="0">
                <a:solidFill>
                  <a:srgbClr val="FF0000"/>
                </a:solidFill>
              </a:rPr>
              <a:t>frequency and intensity</a:t>
            </a:r>
            <a:r>
              <a:rPr lang="en-US" sz="2400" dirty="0"/>
              <a:t> of safeguards activities and the attainment of safeguards </a:t>
            </a:r>
            <a:r>
              <a:rPr lang="en-US" sz="2400" dirty="0" smtClean="0"/>
              <a:t>objectives</a:t>
            </a:r>
            <a:endParaRPr lang="en-US" sz="2400" dirty="0"/>
          </a:p>
          <a:p>
            <a:pPr lvl="1"/>
            <a:r>
              <a:rPr lang="en-US" sz="2000" b="1" dirty="0" smtClean="0"/>
              <a:t>Corollary: improve </a:t>
            </a:r>
            <a:r>
              <a:rPr lang="en-US" sz="2000" b="1" dirty="0"/>
              <a:t>transparency</a:t>
            </a:r>
            <a:r>
              <a:rPr lang="en-US" sz="2000" b="1" dirty="0">
                <a:solidFill>
                  <a:srgbClr val="FF0000"/>
                </a:solidFill>
              </a:rPr>
              <a:t> </a:t>
            </a:r>
            <a:r>
              <a:rPr lang="en-US" sz="2000" b="1" dirty="0"/>
              <a:t>and understanding of SG implementation and </a:t>
            </a:r>
            <a:r>
              <a:rPr lang="en-US" sz="2000" b="1" dirty="0" smtClean="0"/>
              <a:t>reduce </a:t>
            </a:r>
            <a:r>
              <a:rPr lang="en-US" sz="2000" b="1" dirty="0"/>
              <a:t>concerns over </a:t>
            </a:r>
            <a:r>
              <a:rPr lang="en-US" sz="2000" b="1" dirty="0" smtClean="0"/>
              <a:t>discrimination</a:t>
            </a:r>
            <a:endParaRPr lang="en-US" sz="2000" b="1" dirty="0"/>
          </a:p>
          <a:p>
            <a:r>
              <a:rPr lang="en-US" sz="2400" dirty="0" smtClean="0">
                <a:solidFill>
                  <a:srgbClr val="FF0000"/>
                </a:solidFill>
              </a:rPr>
              <a:t>Prioritize </a:t>
            </a:r>
            <a:r>
              <a:rPr lang="en-US" sz="2400" dirty="0"/>
              <a:t>in-field verification and headquarters analysis effort for individual states; </a:t>
            </a:r>
            <a:endParaRPr lang="en-US" sz="2400" dirty="0" smtClean="0"/>
          </a:p>
          <a:p>
            <a:r>
              <a:rPr lang="en-US" sz="2400" dirty="0"/>
              <a:t>P</a:t>
            </a:r>
            <a:r>
              <a:rPr lang="en-US" sz="2400" dirty="0" smtClean="0"/>
              <a:t>lan </a:t>
            </a:r>
            <a:r>
              <a:rPr lang="en-US" sz="2400" dirty="0"/>
              <a:t>safeguards activities and </a:t>
            </a:r>
            <a:r>
              <a:rPr lang="en-US" sz="2400" dirty="0">
                <a:solidFill>
                  <a:srgbClr val="FF0000"/>
                </a:solidFill>
              </a:rPr>
              <a:t>evaluate </a:t>
            </a:r>
            <a:r>
              <a:rPr lang="en-US" sz="2400" dirty="0"/>
              <a:t>their </a:t>
            </a:r>
            <a:r>
              <a:rPr lang="en-US" sz="2400" dirty="0" smtClean="0"/>
              <a:t>effectiveness.</a:t>
            </a:r>
            <a:endParaRPr lang="en-US" sz="2400" dirty="0"/>
          </a:p>
          <a:p>
            <a:r>
              <a:rPr lang="en-US" sz="2400" dirty="0" smtClean="0">
                <a:solidFill>
                  <a:srgbClr val="FF0000"/>
                </a:solidFill>
              </a:rPr>
              <a:t>Strengthen path coverage and deterrence by providing a technical basis for revising SLAs if targets are not being met;</a:t>
            </a:r>
          </a:p>
          <a:p>
            <a:r>
              <a:rPr lang="en-US" sz="2400" dirty="0" smtClean="0"/>
              <a:t>Provide </a:t>
            </a:r>
            <a:r>
              <a:rPr lang="en-US" sz="2400" dirty="0"/>
              <a:t>indicators of performance trends that help maintain and </a:t>
            </a:r>
            <a:r>
              <a:rPr lang="en-US" sz="2400" dirty="0" smtClean="0"/>
              <a:t>strengthen </a:t>
            </a:r>
            <a:r>
              <a:rPr lang="en-US" sz="2400" dirty="0"/>
              <a:t>effectiveness over time</a:t>
            </a:r>
            <a:r>
              <a:rPr lang="en-US" sz="2400" dirty="0" smtClean="0"/>
              <a:t>.</a:t>
            </a:r>
            <a:endParaRPr lang="en-US" dirty="0"/>
          </a:p>
        </p:txBody>
      </p:sp>
      <p:sp>
        <p:nvSpPr>
          <p:cNvPr id="4" name="Slide Number Placeholder 3"/>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8</a:t>
            </a:fld>
            <a:endParaRPr lang="en-US" dirty="0">
              <a:solidFill>
                <a:prstClr val="black"/>
              </a:solidFill>
              <a:cs typeface="Arial" charset="0"/>
            </a:endParaRPr>
          </a:p>
        </p:txBody>
      </p:sp>
    </p:spTree>
    <p:extLst>
      <p:ext uri="{BB962C8B-B14F-4D97-AF65-F5344CB8AC3E}">
        <p14:creationId xmlns:p14="http://schemas.microsoft.com/office/powerpoint/2010/main" val="131036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Performance Targets Work for Declared Facilities?</a:t>
            </a:r>
            <a:endParaRPr lang="en-US" dirty="0"/>
          </a:p>
        </p:txBody>
      </p:sp>
      <p:sp>
        <p:nvSpPr>
          <p:cNvPr id="3" name="Content Placeholder 2"/>
          <p:cNvSpPr>
            <a:spLocks noGrp="1"/>
          </p:cNvSpPr>
          <p:nvPr>
            <p:ph idx="1"/>
          </p:nvPr>
        </p:nvSpPr>
        <p:spPr>
          <a:xfrm>
            <a:off x="457200" y="1260910"/>
            <a:ext cx="8229600" cy="5356792"/>
          </a:xfrm>
        </p:spPr>
        <p:txBody>
          <a:bodyPr/>
          <a:lstStyle/>
          <a:p>
            <a:pPr marL="0" indent="0">
              <a:buNone/>
            </a:pPr>
            <a:endParaRPr lang="en-US" b="0" dirty="0"/>
          </a:p>
          <a:p>
            <a:r>
              <a:rPr lang="en-US" sz="2400" dirty="0" smtClean="0">
                <a:solidFill>
                  <a:srgbClr val="FF0000"/>
                </a:solidFill>
              </a:rPr>
              <a:t>For </a:t>
            </a:r>
            <a:r>
              <a:rPr lang="en-US" sz="2400" dirty="0">
                <a:solidFill>
                  <a:srgbClr val="FF0000"/>
                </a:solidFill>
              </a:rPr>
              <a:t>diversion</a:t>
            </a:r>
            <a:r>
              <a:rPr lang="en-US" sz="2400" dirty="0"/>
              <a:t>, the target is the probability that a defective item is selected for measurement multiplied by the probability the measurement can detect the </a:t>
            </a:r>
            <a:r>
              <a:rPr lang="en-US" sz="2400" dirty="0" smtClean="0"/>
              <a:t>defect. </a:t>
            </a:r>
          </a:p>
          <a:p>
            <a:endParaRPr lang="en-US" sz="2400" dirty="0"/>
          </a:p>
          <a:p>
            <a:r>
              <a:rPr lang="en-US" sz="2400" dirty="0" smtClean="0">
                <a:solidFill>
                  <a:srgbClr val="FF0000"/>
                </a:solidFill>
              </a:rPr>
              <a:t>For </a:t>
            </a:r>
            <a:r>
              <a:rPr lang="en-US" sz="2400" dirty="0">
                <a:solidFill>
                  <a:srgbClr val="FF0000"/>
                </a:solidFill>
              </a:rPr>
              <a:t>misuse</a:t>
            </a:r>
            <a:r>
              <a:rPr lang="en-US" sz="2400" dirty="0"/>
              <a:t>, technical analysis determines the time required for a facility to produce </a:t>
            </a:r>
            <a:r>
              <a:rPr lang="en-US" sz="2400" dirty="0" smtClean="0"/>
              <a:t>one </a:t>
            </a:r>
            <a:r>
              <a:rPr lang="en-US" sz="2400" dirty="0"/>
              <a:t>s</a:t>
            </a:r>
            <a:r>
              <a:rPr lang="en-US" sz="2400" dirty="0" smtClean="0"/>
              <a:t>ignificant </a:t>
            </a:r>
            <a:r>
              <a:rPr lang="en-US" sz="2400" dirty="0"/>
              <a:t>q</a:t>
            </a:r>
            <a:r>
              <a:rPr lang="en-US" sz="2400" dirty="0" smtClean="0"/>
              <a:t>uantity </a:t>
            </a:r>
            <a:r>
              <a:rPr lang="en-US" sz="2400" dirty="0"/>
              <a:t>(SQ) of </a:t>
            </a:r>
            <a:r>
              <a:rPr lang="en-US" sz="2400" dirty="0" smtClean="0"/>
              <a:t>material. </a:t>
            </a:r>
            <a:r>
              <a:rPr lang="en-US" sz="2400" dirty="0"/>
              <a:t>D</a:t>
            </a:r>
            <a:r>
              <a:rPr lang="en-US" sz="2400" dirty="0" smtClean="0"/>
              <a:t>etection </a:t>
            </a:r>
            <a:r>
              <a:rPr lang="en-US" sz="2400" dirty="0"/>
              <a:t>probability is defined as the chance an activity is scheduled during such a misuse event multiplied by the chance the given activity can detect it.</a:t>
            </a:r>
            <a:endParaRPr lang="en-US" dirty="0"/>
          </a:p>
          <a:p>
            <a:endParaRPr lang="en-US" dirty="0"/>
          </a:p>
        </p:txBody>
      </p:sp>
      <p:sp>
        <p:nvSpPr>
          <p:cNvPr id="4" name="Slide Number Placeholder 3"/>
          <p:cNvSpPr>
            <a:spLocks noGrp="1"/>
          </p:cNvSpPr>
          <p:nvPr>
            <p:ph type="sldNum" sz="quarter" idx="4"/>
          </p:nvPr>
        </p:nvSpPr>
        <p:spPr/>
        <p:txBody>
          <a:bodyPr/>
          <a:lstStyle/>
          <a:p>
            <a:pPr defTabSz="457200" fontAlgn="base">
              <a:spcBef>
                <a:spcPct val="0"/>
              </a:spcBef>
              <a:spcAft>
                <a:spcPct val="0"/>
              </a:spcAft>
            </a:pPr>
            <a:fld id="{A8C87AE2-5A65-447B-898D-36E38FA3D930}" type="slidenum">
              <a:rPr lang="en-US" smtClean="0">
                <a:solidFill>
                  <a:prstClr val="black"/>
                </a:solidFill>
                <a:cs typeface="Arial" charset="0"/>
              </a:rPr>
              <a:pPr defTabSz="457200" fontAlgn="base">
                <a:spcBef>
                  <a:spcPct val="0"/>
                </a:spcBef>
                <a:spcAft>
                  <a:spcPct val="0"/>
                </a:spcAft>
              </a:pPr>
              <a:t>9</a:t>
            </a:fld>
            <a:endParaRPr lang="en-US" dirty="0">
              <a:solidFill>
                <a:prstClr val="black"/>
              </a:solidFill>
              <a:cs typeface="Arial" charset="0"/>
            </a:endParaRPr>
          </a:p>
        </p:txBody>
      </p:sp>
    </p:spTree>
    <p:extLst>
      <p:ext uri="{BB962C8B-B14F-4D97-AF65-F5344CB8AC3E}">
        <p14:creationId xmlns:p14="http://schemas.microsoft.com/office/powerpoint/2010/main" val="34519437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4BF2A3B509BE478881BF23A5D27CF1" ma:contentTypeVersion="0" ma:contentTypeDescription="Create a new document." ma:contentTypeScope="" ma:versionID="2702ff75e5e5558f8b43912bbf9e729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1BF84E-372D-494D-AB58-13AFA59EB6E9}">
  <ds:schemaRefs>
    <ds:schemaRef ds:uri="http://www.w3.org/XML/1998/namespace"/>
    <ds:schemaRef ds:uri="http://schemas.microsoft.com/office/infopath/2007/PartnerControls"/>
    <ds:schemaRef ds:uri="http://schemas.microsoft.com/office/2006/metadata/properties"/>
    <ds:schemaRef ds:uri="http://purl.org/dc/elements/1.1/"/>
    <ds:schemaRef ds:uri="http://purl.org/dc/terms/"/>
    <ds:schemaRef ds:uri="http://schemas.microsoft.com/office/2006/documentManagement/types"/>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C8AB8968-CE27-45C9-99CF-5099603339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C601E2D-5F9D-43B5-B1DA-5E5EDAD30F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3653</TotalTime>
  <Words>1394</Words>
  <Application>Microsoft Office PowerPoint</Application>
  <PresentationFormat>On-screen Show (4:3)</PresentationFormat>
  <Paragraphs>102</Paragraphs>
  <Slides>10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Courier New</vt:lpstr>
      <vt:lpstr>Gill Sans MT</vt:lpstr>
      <vt:lpstr>Times New Roman</vt:lpstr>
      <vt:lpstr>Wingdings</vt:lpstr>
      <vt:lpstr>1_Office Theme</vt:lpstr>
      <vt:lpstr>PowerPoint Presentation</vt:lpstr>
      <vt:lpstr>Why Performance Targets?</vt:lpstr>
      <vt:lpstr>Performance Targets Under Safeguards Criteria and Integrated Safeguards</vt:lpstr>
      <vt:lpstr>Performance Targets Under the SLC</vt:lpstr>
      <vt:lpstr>Considerations for PT Under the SLC</vt:lpstr>
      <vt:lpstr>Performance Targets for Declared Path Steps</vt:lpstr>
      <vt:lpstr>Performance Targets at the State Level</vt:lpstr>
      <vt:lpstr>Potential Benefits of Performance Targets</vt:lpstr>
      <vt:lpstr>How Would Performance Targets Work for Declared Facilities?</vt:lpstr>
      <vt:lpstr>How Would PT Work for Undeclared Activities in the State as a Whole?</vt:lpstr>
    </vt:vector>
  </TitlesOfParts>
  <Company>U.S.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O. Mesina</dc:creator>
  <cp:lastModifiedBy>Lockwood, Dunbar</cp:lastModifiedBy>
  <cp:revision>352</cp:revision>
  <cp:lastPrinted>2018-10-09T21:08:38Z</cp:lastPrinted>
  <dcterms:created xsi:type="dcterms:W3CDTF">2017-01-17T19:08:15Z</dcterms:created>
  <dcterms:modified xsi:type="dcterms:W3CDTF">2018-10-15T19:29:18Z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0x010100054BF2A3B509BE478881BF23A5D27CF1</vt:lpwstr>
  </property>
</Properties>
</file>