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41" r:id="rId1"/>
  </p:sldMasterIdLst>
  <p:notesMasterIdLst>
    <p:notesMasterId r:id="rId17"/>
  </p:notesMasterIdLst>
  <p:handoutMasterIdLst>
    <p:handoutMasterId r:id="rId18"/>
  </p:handoutMasterIdLst>
  <p:sldIdLst>
    <p:sldId id="377" r:id="rId2"/>
    <p:sldId id="780" r:id="rId3"/>
    <p:sldId id="782" r:id="rId4"/>
    <p:sldId id="788" r:id="rId5"/>
    <p:sldId id="784" r:id="rId6"/>
    <p:sldId id="789" r:id="rId7"/>
    <p:sldId id="790" r:id="rId8"/>
    <p:sldId id="791" r:id="rId9"/>
    <p:sldId id="792" r:id="rId10"/>
    <p:sldId id="793" r:id="rId11"/>
    <p:sldId id="794" r:id="rId12"/>
    <p:sldId id="795" r:id="rId13"/>
    <p:sldId id="796" r:id="rId14"/>
    <p:sldId id="797" r:id="rId15"/>
    <p:sldId id="752" r:id="rId16"/>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9900"/>
    <a:srgbClr val="003399"/>
    <a:srgbClr val="0033CC"/>
    <a:srgbClr val="0000FF"/>
    <a:srgbClr val="0066FF"/>
    <a:srgbClr val="990033"/>
    <a:srgbClr val="9966FF"/>
    <a:srgbClr val="9999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7466" autoAdjust="0"/>
    <p:restoredTop sz="97015" autoAdjust="0"/>
  </p:normalViewPr>
  <p:slideViewPr>
    <p:cSldViewPr>
      <p:cViewPr varScale="1">
        <p:scale>
          <a:sx n="69" d="100"/>
          <a:sy n="69" d="100"/>
        </p:scale>
        <p:origin x="-166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9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088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US"/>
          </a:p>
        </p:txBody>
      </p:sp>
      <p:sp>
        <p:nvSpPr>
          <p:cNvPr id="25088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cs typeface="Arial" pitchFamily="34" charset="0"/>
              </a:defRPr>
            </a:lvl1pPr>
          </a:lstStyle>
          <a:p>
            <a:pPr>
              <a:defRPr/>
            </a:pPr>
            <a:endParaRPr lang="en-US"/>
          </a:p>
        </p:txBody>
      </p:sp>
      <p:sp>
        <p:nvSpPr>
          <p:cNvPr id="250884"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US"/>
          </a:p>
        </p:txBody>
      </p:sp>
      <p:sp>
        <p:nvSpPr>
          <p:cNvPr id="25088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cs typeface="Arial" pitchFamily="34" charset="0"/>
              </a:defRPr>
            </a:lvl1pPr>
          </a:lstStyle>
          <a:p>
            <a:pPr>
              <a:defRPr/>
            </a:pPr>
            <a:fld id="{51586269-0758-4E1A-A846-21E5B90870E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pitchFamily="34" charset="0"/>
                <a:cs typeface="Arial" pitchFamily="34" charset="0"/>
              </a:defRPr>
            </a:lvl1pPr>
          </a:lstStyle>
          <a:p>
            <a:pPr>
              <a:defRPr/>
            </a:pPr>
            <a:endParaRPr lang="en-US"/>
          </a:p>
        </p:txBody>
      </p:sp>
      <p:sp>
        <p:nvSpPr>
          <p:cNvPr id="7475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pitchFamily="34" charset="0"/>
                <a:cs typeface="Arial" pitchFamily="34"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475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475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pitchFamily="34" charset="0"/>
                <a:cs typeface="Arial" pitchFamily="34" charset="0"/>
              </a:defRPr>
            </a:lvl1pPr>
          </a:lstStyle>
          <a:p>
            <a:pPr>
              <a:defRPr/>
            </a:pPr>
            <a:endParaRPr lang="en-US"/>
          </a:p>
        </p:txBody>
      </p:sp>
      <p:sp>
        <p:nvSpPr>
          <p:cNvPr id="7475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pitchFamily="34" charset="0"/>
                <a:cs typeface="Arial" pitchFamily="34" charset="0"/>
              </a:defRPr>
            </a:lvl1pPr>
          </a:lstStyle>
          <a:p>
            <a:pPr>
              <a:defRPr/>
            </a:pPr>
            <a:fld id="{B5E30FBB-0339-4E96-8817-5E0DE270BF5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r>
              <a:rPr lang="en-US" altLang="en-US" smtClean="0"/>
              <a:t>It is my pleasure today to discuss with you of the challenge that VARANS and its TSO are facing in order to prepare for the introduction of nuclear power plants into Viet Nam.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E85F6060-4C28-4B86-B41F-64E12DBDD024}" type="slidenum">
              <a:rPr lang="en-US" altLang="en-US" smtClean="0">
                <a:latin typeface="Arial" charset="0"/>
                <a:cs typeface="Arial" charset="0"/>
              </a:rPr>
              <a:pPr/>
              <a:t>2</a:t>
            </a:fld>
            <a:endParaRPr lang="en-US" altLang="en-US" smtClean="0">
              <a:latin typeface="Arial" charset="0"/>
              <a:cs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altLang="en-US" smtClean="0"/>
          </a:p>
        </p:txBody>
      </p:sp>
      <p:sp>
        <p:nvSpPr>
          <p:cNvPr id="19460" name="Slide Number Placeholder 3"/>
          <p:cNvSpPr>
            <a:spLocks noGrp="1"/>
          </p:cNvSpPr>
          <p:nvPr>
            <p:ph type="sldNum" sz="quarter" idx="5"/>
          </p:nvPr>
        </p:nvSpPr>
        <p:spPr>
          <a:noFill/>
        </p:spPr>
        <p:txBody>
          <a:bodyPr/>
          <a:lstStyle/>
          <a:p>
            <a:fld id="{B3B76054-F79A-47FB-9663-7C393DD3B307}" type="slidenum">
              <a:rPr lang="en-US" altLang="en-US" smtClean="0">
                <a:latin typeface="Arial" charset="0"/>
                <a:cs typeface="Arial" charset="0"/>
              </a:rPr>
              <a:pPr/>
              <a:t>5</a:t>
            </a:fld>
            <a:endParaRPr lang="en-US" alt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smtClean="0"/>
          </a:p>
        </p:txBody>
      </p:sp>
      <p:sp>
        <p:nvSpPr>
          <p:cNvPr id="20484" name="Slide Number Placeholder 3"/>
          <p:cNvSpPr>
            <a:spLocks noGrp="1"/>
          </p:cNvSpPr>
          <p:nvPr>
            <p:ph type="sldNum" sz="quarter" idx="5"/>
          </p:nvPr>
        </p:nvSpPr>
        <p:spPr>
          <a:noFill/>
        </p:spPr>
        <p:txBody>
          <a:bodyPr/>
          <a:lstStyle/>
          <a:p>
            <a:fld id="{DA56EC6B-4FE7-4198-8AD3-D1D58359C55E}" type="slidenum">
              <a:rPr lang="en-US" smtClean="0">
                <a:latin typeface="Arial" charset="0"/>
                <a:cs typeface="Arial" charset="0"/>
              </a:rPr>
              <a:pPr/>
              <a:t>6</a:t>
            </a:fld>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a:ln>
            <a:noFill/>
          </a:ln>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3A4B7F-83BC-4E6D-9A2F-15D6409954D4}"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0" y="6553200"/>
            <a:ext cx="1752600" cy="230188"/>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en-US" sz="900" i="1" smtClean="0">
                <a:solidFill>
                  <a:srgbClr val="D9D9D9"/>
                </a:solidFill>
              </a:rPr>
              <a:t>Designed by Luu Nam Hai</a:t>
            </a:r>
          </a:p>
        </p:txBody>
      </p:sp>
      <p:sp>
        <p:nvSpPr>
          <p:cNvPr id="5" name="Rectangle 4"/>
          <p:cNvSpPr/>
          <p:nvPr/>
        </p:nvSpPr>
        <p:spPr>
          <a:xfrm>
            <a:off x="14288" y="6324600"/>
            <a:ext cx="9107487"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8" descr="Logo-VARANS.JPG"/>
          <p:cNvPicPr>
            <a:picLocks noChangeAspect="1"/>
          </p:cNvPicPr>
          <p:nvPr/>
        </p:nvPicPr>
        <p:blipFill>
          <a:blip r:embed="rId2"/>
          <a:srcRect/>
          <a:stretch>
            <a:fillRect/>
          </a:stretch>
        </p:blipFill>
        <p:spPr bwMode="auto">
          <a:xfrm>
            <a:off x="7162800" y="6308725"/>
            <a:ext cx="1752600" cy="549275"/>
          </a:xfrm>
          <a:prstGeom prst="rect">
            <a:avLst/>
          </a:prstGeom>
          <a:noFill/>
          <a:ln w="9525">
            <a:noFill/>
            <a:miter lim="800000"/>
            <a:headEnd/>
            <a:tailEnd/>
          </a:ln>
        </p:spPr>
      </p:pic>
      <p:sp>
        <p:nvSpPr>
          <p:cNvPr id="2" name="Title 1"/>
          <p:cNvSpPr>
            <a:spLocks noGrp="1"/>
          </p:cNvSpPr>
          <p:nvPr>
            <p:ph type="title"/>
          </p:nvPr>
        </p:nvSpPr>
        <p:spPr>
          <a:xfrm>
            <a:off x="0" y="0"/>
            <a:ext cx="9144000" cy="1005840"/>
          </a:xfrm>
          <a:solidFill>
            <a:srgbClr val="167FC0"/>
          </a:solidFill>
          <a:ln>
            <a:noFill/>
          </a:ln>
        </p:spPr>
        <p:txBody>
          <a:bodyPr/>
          <a:lstStyle>
            <a:lvl1pPr marL="0" indent="341313" algn="l">
              <a:defRPr sz="3600" b="1">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xfrm>
            <a:off x="2667000" y="6400800"/>
            <a:ext cx="2133600" cy="365125"/>
          </a:xfrm>
        </p:spPr>
        <p:txBody>
          <a:bodyPr/>
          <a:lstStyle>
            <a:lvl1pPr>
              <a:defRPr/>
            </a:lvl1pPr>
          </a:lstStyle>
          <a:p>
            <a:pPr>
              <a:defRPr/>
            </a:pPr>
            <a:fld id="{B27446BD-11DC-4005-8A1D-AEC90060A98D}"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2986BE-DB04-433C-B33E-6B80E73A3174}"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13BE960-6B77-43B5-8AE1-EE98E9494DAC}"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useBgFill="1">
        <p:nvSpPr>
          <p:cNvPr id="5" name="Rectangle 11"/>
          <p:cNvSpPr>
            <a:spLocks noGrp="1" noChangeArrowheads="1"/>
          </p:cNvSpPr>
          <p:nvPr>
            <p:ph type="title"/>
          </p:nvPr>
        </p:nvSpPr>
        <p:spPr bwMode="auto">
          <a:xfrm>
            <a:off x="1214446" y="142860"/>
            <a:ext cx="7786710" cy="1143000"/>
          </a:xfrm>
          <a:prstGeom prst="rect">
            <a:avLst/>
          </a:prstGeom>
          <a:ln>
            <a:headEnd/>
            <a:tailEnd/>
          </a:ln>
        </p:spPr>
        <p:style>
          <a:lnRef idx="0">
            <a:schemeClr val="accent1"/>
          </a:lnRef>
          <a:fillRef idx="3">
            <a:schemeClr val="accent1"/>
          </a:fillRef>
          <a:effectRef idx="3">
            <a:schemeClr val="accent1"/>
          </a:effectRef>
          <a:fontRef idx="none"/>
        </p:style>
        <p:txBody>
          <a:bodyPr/>
          <a:lstStyle/>
          <a:p>
            <a:pPr lvl="0"/>
            <a:r>
              <a:rPr lang="en-US" smtClean="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93DD75-7A2E-4B81-BA25-6DB6411093E8}"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useBgFill="1">
        <p:nvSpPr>
          <p:cNvPr id="5" name="Rectangle 11"/>
          <p:cNvSpPr>
            <a:spLocks noGrp="1" noChangeArrowheads="1"/>
          </p:cNvSpPr>
          <p:nvPr>
            <p:ph type="title"/>
          </p:nvPr>
        </p:nvSpPr>
        <p:spPr bwMode="auto">
          <a:xfrm>
            <a:off x="1214446" y="142860"/>
            <a:ext cx="7786710" cy="1143000"/>
          </a:xfrm>
          <a:prstGeom prst="rect">
            <a:avLst/>
          </a:prstGeom>
          <a:ln>
            <a:headEnd/>
            <a:tailEnd/>
          </a:ln>
        </p:spPr>
        <p:style>
          <a:lnRef idx="0">
            <a:schemeClr val="accent1"/>
          </a:lnRef>
          <a:fillRef idx="3">
            <a:schemeClr val="accent1"/>
          </a:fillRef>
          <a:effectRef idx="3">
            <a:schemeClr val="accent1"/>
          </a:effectRef>
          <a:fontRef idx="none"/>
        </p:style>
        <p:txBody>
          <a:bodyPr/>
          <a:lstStyle/>
          <a:p>
            <a:pPr lvl="0"/>
            <a:r>
              <a:rPr lang="en-US" smtClean="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D690D1-E56A-4173-A60A-6A86844B0133}"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useBgFill="1">
        <p:nvSpPr>
          <p:cNvPr id="5" name="Rectangle 11"/>
          <p:cNvSpPr>
            <a:spLocks noGrp="1" noChangeArrowheads="1"/>
          </p:cNvSpPr>
          <p:nvPr>
            <p:ph type="title"/>
          </p:nvPr>
        </p:nvSpPr>
        <p:spPr bwMode="auto">
          <a:xfrm>
            <a:off x="1214446" y="142860"/>
            <a:ext cx="7786710" cy="1143000"/>
          </a:xfrm>
          <a:prstGeom prst="rect">
            <a:avLst/>
          </a:prstGeom>
          <a:ln>
            <a:headEnd/>
            <a:tailEnd/>
          </a:ln>
        </p:spPr>
        <p:style>
          <a:lnRef idx="0">
            <a:schemeClr val="accent1"/>
          </a:lnRef>
          <a:fillRef idx="3">
            <a:schemeClr val="accent1"/>
          </a:fillRef>
          <a:effectRef idx="3">
            <a:schemeClr val="accent1"/>
          </a:effectRef>
          <a:fontRef idx="none"/>
        </p:style>
        <p:txBody>
          <a:bodyPr/>
          <a:lstStyle/>
          <a:p>
            <a:pPr lvl="0"/>
            <a:r>
              <a:rPr lang="en-US" smtClean="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3FFD15-5055-4AD2-994D-6ACA7F2B2880}"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useBgFill="1">
        <p:nvSpPr>
          <p:cNvPr id="5" name="Rectangle 11"/>
          <p:cNvSpPr>
            <a:spLocks noGrp="1" noChangeArrowheads="1"/>
          </p:cNvSpPr>
          <p:nvPr>
            <p:ph type="title"/>
          </p:nvPr>
        </p:nvSpPr>
        <p:spPr bwMode="auto">
          <a:xfrm>
            <a:off x="1214446" y="142860"/>
            <a:ext cx="7786710" cy="1143000"/>
          </a:xfrm>
          <a:prstGeom prst="rect">
            <a:avLst/>
          </a:prstGeom>
          <a:ln>
            <a:headEnd/>
            <a:tailEnd/>
          </a:ln>
        </p:spPr>
        <p:style>
          <a:lnRef idx="0">
            <a:schemeClr val="accent1"/>
          </a:lnRef>
          <a:fillRef idx="3">
            <a:schemeClr val="accent1"/>
          </a:fillRef>
          <a:effectRef idx="3">
            <a:schemeClr val="accent1"/>
          </a:effectRef>
          <a:fontRef idx="none"/>
        </p:style>
        <p:txBody>
          <a:bodyPr/>
          <a:lstStyle/>
          <a:p>
            <a:pPr lvl="0"/>
            <a:r>
              <a:rPr lang="en-US" smtClean="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106A51-F224-4AD8-A2D8-783C2F072793}"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useBgFill="1">
        <p:nvSpPr>
          <p:cNvPr id="5" name="Rectangle 11"/>
          <p:cNvSpPr>
            <a:spLocks noGrp="1" noChangeArrowheads="1"/>
          </p:cNvSpPr>
          <p:nvPr>
            <p:ph type="title"/>
          </p:nvPr>
        </p:nvSpPr>
        <p:spPr bwMode="auto">
          <a:xfrm>
            <a:off x="1214446" y="142860"/>
            <a:ext cx="7786710" cy="1143000"/>
          </a:xfrm>
          <a:prstGeom prst="rect">
            <a:avLst/>
          </a:prstGeom>
          <a:ln>
            <a:headEnd/>
            <a:tailEnd/>
          </a:ln>
        </p:spPr>
        <p:style>
          <a:lnRef idx="0">
            <a:schemeClr val="accent1"/>
          </a:lnRef>
          <a:fillRef idx="3">
            <a:schemeClr val="accent1"/>
          </a:fillRef>
          <a:effectRef idx="3">
            <a:schemeClr val="accent1"/>
          </a:effectRef>
          <a:fontRef idx="none"/>
        </p:style>
        <p:txBody>
          <a:bodyPr/>
          <a:lstStyle/>
          <a:p>
            <a:pPr lvl="0"/>
            <a:r>
              <a:rPr lang="en-US" smtClean="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BB4A5C-8CE2-4691-9E99-46FEA7BCC7E9}"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a:outerShdw blurRad="40000" dist="23000" dir="5400000" rotWithShape="0">
              <a:srgbClr val="000000">
                <a:alpha val="35000"/>
              </a:srgbClr>
            </a:outerShdw>
            <a:reflection blurRad="6350" stA="52000" endA="300" endPos="35000" dir="5400000" sy="-100000" algn="bl" rotWithShape="0"/>
          </a:effectLst>
        </p:spPr>
        <p:style>
          <a:lnRef idx="1">
            <a:schemeClr val="accent5"/>
          </a:lnRef>
          <a:fillRef idx="3">
            <a:schemeClr val="accent5"/>
          </a:fillRef>
          <a:effectRef idx="2">
            <a:schemeClr val="accent5"/>
          </a:effectRef>
          <a:fontRef idx="none"/>
        </p:style>
        <p:txBody>
          <a:bodyPr vert="horz" lIns="91440" tIns="45720" rIns="91440" bIns="45720" rtlCol="0" anchor="ctr">
            <a:normAutofit/>
          </a:bodyPr>
          <a:lstStyle/>
          <a:p>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rgbClr val="898989"/>
                </a:solidFill>
                <a:latin typeface="Arial" pitchFamily="34" charset="0"/>
                <a:cs typeface="Arial" pitchFamily="34" charset="0"/>
              </a:defRPr>
            </a:lvl1pPr>
          </a:lstStyle>
          <a:p>
            <a:pPr>
              <a:defRPr/>
            </a:pPr>
            <a:fld id="{70E7DFE5-0EB4-4253-BB73-3D147B6B4EE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01" r:id="rId1"/>
    <p:sldLayoutId id="2147484709" r:id="rId2"/>
    <p:sldLayoutId id="2147484702" r:id="rId3"/>
    <p:sldLayoutId id="2147484703" r:id="rId4"/>
    <p:sldLayoutId id="2147484704" r:id="rId5"/>
    <p:sldLayoutId id="2147484705" r:id="rId6"/>
    <p:sldLayoutId id="2147484706" r:id="rId7"/>
    <p:sldLayoutId id="2147484707" r:id="rId8"/>
    <p:sldLayoutId id="2147484708" r:id="rId9"/>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914400" y="242888"/>
            <a:ext cx="7543800" cy="1477962"/>
          </a:xfrm>
          <a:prstGeom prst="rect">
            <a:avLst/>
          </a:prstGeom>
          <a:noFill/>
          <a:ln w="9525">
            <a:noFill/>
            <a:miter lim="800000"/>
            <a:headEnd/>
            <a:tailEnd/>
          </a:ln>
        </p:spPr>
        <p:txBody>
          <a:bodyPr>
            <a:spAutoFit/>
          </a:bodyPr>
          <a:lstStyle/>
          <a:p>
            <a:pPr algn="ctr"/>
            <a:r>
              <a:rPr lang="en-US" altLang="en-US" b="1">
                <a:solidFill>
                  <a:srgbClr val="003399"/>
                </a:solidFill>
              </a:rPr>
              <a:t>Symposium on International Safeguards: </a:t>
            </a:r>
          </a:p>
          <a:p>
            <a:pPr algn="ctr"/>
            <a:r>
              <a:rPr lang="en-US" altLang="en-US" b="1">
                <a:solidFill>
                  <a:srgbClr val="003399"/>
                </a:solidFill>
              </a:rPr>
              <a:t>Building Future Safeguards Capabilities</a:t>
            </a:r>
            <a:r>
              <a:rPr lang="en-US" altLang="en-US">
                <a:solidFill>
                  <a:srgbClr val="003399"/>
                </a:solidFill>
              </a:rPr>
              <a:t> </a:t>
            </a:r>
          </a:p>
          <a:p>
            <a:pPr algn="ctr"/>
            <a:endParaRPr lang="en-US" altLang="en-US">
              <a:solidFill>
                <a:srgbClr val="003399"/>
              </a:solidFill>
            </a:endParaRPr>
          </a:p>
          <a:p>
            <a:pPr algn="ctr"/>
            <a:r>
              <a:rPr lang="en-US" altLang="en-US">
                <a:solidFill>
                  <a:srgbClr val="003399"/>
                </a:solidFill>
              </a:rPr>
              <a:t>5 – 8 November, 2018</a:t>
            </a:r>
          </a:p>
          <a:p>
            <a:pPr algn="ctr"/>
            <a:r>
              <a:rPr lang="en-US" altLang="en-US">
                <a:solidFill>
                  <a:srgbClr val="003399"/>
                </a:solidFill>
              </a:rPr>
              <a:t>IAEA Headquarters, Vienna, Austria</a:t>
            </a:r>
          </a:p>
        </p:txBody>
      </p:sp>
      <p:sp>
        <p:nvSpPr>
          <p:cNvPr id="5" name="Title 4"/>
          <p:cNvSpPr>
            <a:spLocks noGrp="1"/>
          </p:cNvSpPr>
          <p:nvPr>
            <p:ph type="ctrTitle"/>
          </p:nvPr>
        </p:nvSpPr>
        <p:spPr>
          <a:xfrm>
            <a:off x="838200" y="2339975"/>
            <a:ext cx="7924800" cy="1470025"/>
          </a:xfrm>
          <a:effectLst>
            <a:outerShdw blurRad="40000" dist="23000" dir="5400000" rotWithShape="0">
              <a:srgbClr val="000000">
                <a:alpha val="35000"/>
              </a:srgbClr>
            </a:outerShdw>
          </a:effectLst>
        </p:spPr>
        <p:txBody>
          <a:bodyPr>
            <a:noAutofit/>
          </a:bodyPr>
          <a:lstStyle/>
          <a:p>
            <a:pPr algn="r" eaLnBrk="1" fontAlgn="auto" hangingPunct="1">
              <a:spcAft>
                <a:spcPts val="0"/>
              </a:spcAft>
              <a:defRPr/>
            </a:pPr>
            <a:r>
              <a:rPr lang="en-US" sz="3600" b="1" dirty="0" smtClean="0">
                <a:solidFill>
                  <a:srgbClr val="003399"/>
                </a:solidFill>
              </a:rPr>
              <a:t>Viet Nam’s Safeguards Implementation: Cooperation with International Partners and the IAEA</a:t>
            </a:r>
            <a:endParaRPr lang="en-US" sz="3600" dirty="0">
              <a:solidFill>
                <a:srgbClr val="003399"/>
              </a:solidFill>
            </a:endParaRPr>
          </a:p>
        </p:txBody>
      </p:sp>
      <p:sp>
        <p:nvSpPr>
          <p:cNvPr id="3076" name="Subtitle 6"/>
          <p:cNvSpPr>
            <a:spLocks noGrp="1"/>
          </p:cNvSpPr>
          <p:nvPr>
            <p:ph type="subTitle" idx="1"/>
          </p:nvPr>
        </p:nvSpPr>
        <p:spPr>
          <a:xfrm>
            <a:off x="1371600" y="5105400"/>
            <a:ext cx="7391400" cy="1371600"/>
          </a:xfrm>
        </p:spPr>
        <p:txBody>
          <a:bodyPr/>
          <a:lstStyle/>
          <a:p>
            <a:pPr algn="r" eaLnBrk="1" hangingPunct="1"/>
            <a:r>
              <a:rPr lang="en-US" altLang="en-US" sz="2800" dirty="0" smtClean="0">
                <a:solidFill>
                  <a:srgbClr val="003399"/>
                </a:solidFill>
              </a:rPr>
              <a:t>NGUYEN NU HOAI VI and NGUYEN TUAN KHAI</a:t>
            </a:r>
          </a:p>
          <a:p>
            <a:pPr algn="r" eaLnBrk="1" hangingPunct="1"/>
            <a:r>
              <a:rPr lang="en-US" altLang="en-US" sz="2600" dirty="0" smtClean="0">
                <a:solidFill>
                  <a:srgbClr val="003399"/>
                </a:solidFill>
              </a:rPr>
              <a:t>Vietnam Agency for Radiation and Nuclear Safety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2. Cooperation with International Partners</a:t>
            </a:r>
            <a:endParaRPr lang="en-US" dirty="0"/>
          </a:p>
        </p:txBody>
      </p:sp>
      <p:sp>
        <p:nvSpPr>
          <p:cNvPr id="3" name="Content Placeholder 2"/>
          <p:cNvSpPr>
            <a:spLocks noGrp="1"/>
          </p:cNvSpPr>
          <p:nvPr>
            <p:ph idx="1"/>
          </p:nvPr>
        </p:nvSpPr>
        <p:spPr>
          <a:xfrm>
            <a:off x="457200" y="1295401"/>
            <a:ext cx="8229600" cy="4114800"/>
          </a:xfrm>
        </p:spPr>
        <p:txBody>
          <a:bodyPr/>
          <a:lstStyle/>
          <a:p>
            <a:r>
              <a:rPr lang="en-GB" sz="2200" dirty="0" smtClean="0">
                <a:latin typeface="Arial" pitchFamily="34" charset="0"/>
                <a:cs typeface="Arial" pitchFamily="34" charset="0"/>
              </a:rPr>
              <a:t>Meetings were held between the VARANS and INSEP teams to review the legislation and regulations that had been drafted by VARANS, before they were submitted to the relevant authorities for approval and issuance.</a:t>
            </a:r>
          </a:p>
          <a:p>
            <a:r>
              <a:rPr lang="en-GB" sz="2200" dirty="0" smtClean="0">
                <a:latin typeface="Arial" pitchFamily="34" charset="0"/>
                <a:cs typeface="Arial" pitchFamily="34" charset="0"/>
              </a:rPr>
              <a:t>Using the advice and consultation on nuclear legislation and regulation VARANS could be sure that it had the best available information in formulating effective control for its national nuclear infrastructure. </a:t>
            </a:r>
          </a:p>
          <a:p>
            <a:pPr>
              <a:buNone/>
            </a:pPr>
            <a:r>
              <a:rPr lang="en-GB" sz="2200" dirty="0" smtClean="0">
                <a:latin typeface="Arial" pitchFamily="34" charset="0"/>
                <a:cs typeface="Arial" pitchFamily="34" charset="0"/>
                <a:sym typeface="Wingdings" pitchFamily="2" charset="2"/>
              </a:rPr>
              <a:t> </a:t>
            </a:r>
            <a:r>
              <a:rPr lang="en-GB" sz="2200" dirty="0" smtClean="0">
                <a:solidFill>
                  <a:srgbClr val="FF0000"/>
                </a:solidFill>
                <a:latin typeface="Arial" pitchFamily="34" charset="0"/>
                <a:cs typeface="Arial" pitchFamily="34" charset="0"/>
              </a:rPr>
              <a:t>The assistance in developing regulations for safeguards and export control specifically helped Viet Nam to meet its safeguards obligations under the NPT</a:t>
            </a:r>
            <a:endParaRPr lang="en-US" sz="2200" dirty="0">
              <a:solidFill>
                <a:srgbClr val="FF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B27446BD-11DC-4005-8A1D-AEC90060A98D}" type="slidenum">
              <a:rPr lang="en-US" altLang="en-US" smtClean="0"/>
              <a:pPr>
                <a:defRPr/>
              </a:pPr>
              <a:t>10</a:t>
            </a:fld>
            <a:endParaRPr lang="en-US" altLang="en-US"/>
          </a:p>
        </p:txBody>
      </p:sp>
      <p:pic>
        <p:nvPicPr>
          <p:cNvPr id="5" name="Picture 8" descr="DSC_1292"/>
          <p:cNvPicPr>
            <a:picLocks noChangeAspect="1" noChangeArrowheads="1"/>
          </p:cNvPicPr>
          <p:nvPr/>
        </p:nvPicPr>
        <p:blipFill>
          <a:blip r:embed="rId2"/>
          <a:srcRect/>
          <a:stretch>
            <a:fillRect/>
          </a:stretch>
        </p:blipFill>
        <p:spPr bwMode="auto">
          <a:xfrm>
            <a:off x="6172200" y="4946650"/>
            <a:ext cx="2895600" cy="18351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2. Cooperation with International Partners</a:t>
            </a:r>
            <a:endParaRPr lang="en-US" dirty="0"/>
          </a:p>
        </p:txBody>
      </p:sp>
      <p:sp>
        <p:nvSpPr>
          <p:cNvPr id="3" name="Content Placeholder 2"/>
          <p:cNvSpPr>
            <a:spLocks noGrp="1"/>
          </p:cNvSpPr>
          <p:nvPr>
            <p:ph idx="1"/>
          </p:nvPr>
        </p:nvSpPr>
        <p:spPr>
          <a:xfrm>
            <a:off x="304800" y="1066800"/>
            <a:ext cx="8686800" cy="4525963"/>
          </a:xfrm>
        </p:spPr>
        <p:txBody>
          <a:bodyPr/>
          <a:lstStyle/>
          <a:p>
            <a:r>
              <a:rPr lang="en-GB" sz="2200" dirty="0" smtClean="0">
                <a:latin typeface="Arial" pitchFamily="34" charset="0"/>
                <a:cs typeface="Arial" pitchFamily="34" charset="0"/>
              </a:rPr>
              <a:t>A number of practical workshops conducted for VARANS staff and staff of operators, including:</a:t>
            </a:r>
          </a:p>
          <a:p>
            <a:pPr lvl="1"/>
            <a:r>
              <a:rPr lang="en-GB" sz="1800" dirty="0" smtClean="0">
                <a:latin typeface="Arial" pitchFamily="34" charset="0"/>
                <a:cs typeface="Arial" pitchFamily="34" charset="0"/>
              </a:rPr>
              <a:t>Train-the-trainer workshops for VARANS staff to train other agencies, research and development (R&amp;D) organisations, and universities on the AP; </a:t>
            </a:r>
          </a:p>
          <a:p>
            <a:pPr lvl="1"/>
            <a:r>
              <a:rPr lang="en-GB" sz="1800" dirty="0" smtClean="0">
                <a:latin typeface="Arial" pitchFamily="34" charset="0"/>
                <a:cs typeface="Arial" pitchFamily="34" charset="0"/>
              </a:rPr>
              <a:t>Discussion on potential declarable activities on nuclear fuel cycle-related R&amp;D; </a:t>
            </a:r>
          </a:p>
          <a:p>
            <a:pPr lvl="1"/>
            <a:r>
              <a:rPr lang="en-GB" sz="1800" dirty="0" smtClean="0">
                <a:latin typeface="Arial" pitchFamily="34" charset="0"/>
                <a:cs typeface="Arial" pitchFamily="34" charset="0"/>
              </a:rPr>
              <a:t>Demonstrating and training on the use of the IAEA Protocol Reporter 2 software and the DOE/NNSA AP Declaration Helper software; </a:t>
            </a:r>
          </a:p>
          <a:p>
            <a:pPr lvl="1"/>
            <a:r>
              <a:rPr lang="en-GB" sz="1800" dirty="0" smtClean="0">
                <a:latin typeface="Arial" pitchFamily="34" charset="0"/>
                <a:cs typeface="Arial" pitchFamily="34" charset="0"/>
              </a:rPr>
              <a:t>Commodity Identification Training (CIT) for items listed in AP Annexes I &amp; II</a:t>
            </a:r>
          </a:p>
          <a:p>
            <a:pPr lvl="1"/>
            <a:r>
              <a:rPr lang="en-GB" sz="1800" dirty="0" smtClean="0">
                <a:latin typeface="Arial" pitchFamily="34" charset="0"/>
                <a:cs typeface="Arial" pitchFamily="34" charset="0"/>
              </a:rPr>
              <a:t>Mock CAs were conducted to prepare VARANS and operators for successful receipt of CAs once the AP is in force</a:t>
            </a:r>
          </a:p>
          <a:p>
            <a:pPr>
              <a:buNone/>
            </a:pPr>
            <a:r>
              <a:rPr lang="en-GB" sz="2200" dirty="0" smtClean="0">
                <a:latin typeface="Arial" pitchFamily="34" charset="0"/>
                <a:cs typeface="Arial" pitchFamily="34" charset="0"/>
                <a:sym typeface="Wingdings" pitchFamily="2" charset="2"/>
              </a:rPr>
              <a:t> </a:t>
            </a:r>
            <a:r>
              <a:rPr lang="en-GB" sz="2200" dirty="0" smtClean="0">
                <a:solidFill>
                  <a:srgbClr val="FF0000"/>
                </a:solidFill>
                <a:latin typeface="Arial" pitchFamily="34" charset="0"/>
                <a:cs typeface="Arial" pitchFamily="34" charset="0"/>
              </a:rPr>
              <a:t>VARANS’ competencies in SG implementation enhanced</a:t>
            </a:r>
            <a:endParaRPr lang="en-US" sz="2200" dirty="0" smtClean="0">
              <a:solidFill>
                <a:srgbClr val="FF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B27446BD-11DC-4005-8A1D-AEC90060A98D}" type="slidenum">
              <a:rPr lang="en-US" altLang="en-US" smtClean="0"/>
              <a:pPr>
                <a:defRPr/>
              </a:pPr>
              <a:t>11</a:t>
            </a:fld>
            <a:endParaRPr lang="en-US" altLang="en-US"/>
          </a:p>
        </p:txBody>
      </p:sp>
      <p:pic>
        <p:nvPicPr>
          <p:cNvPr id="5" name="Picture 7" descr="DSC_3670.JPG"/>
          <p:cNvPicPr>
            <a:picLocks noChangeAspect="1"/>
          </p:cNvPicPr>
          <p:nvPr/>
        </p:nvPicPr>
        <p:blipFill>
          <a:blip r:embed="rId2" cstate="print"/>
          <a:srcRect/>
          <a:stretch>
            <a:fillRect/>
          </a:stretch>
        </p:blipFill>
        <p:spPr bwMode="auto">
          <a:xfrm>
            <a:off x="76200" y="4953000"/>
            <a:ext cx="2750289" cy="1828800"/>
          </a:xfrm>
          <a:prstGeom prst="rect">
            <a:avLst/>
          </a:prstGeom>
          <a:noFill/>
          <a:ln w="9525">
            <a:noFill/>
            <a:miter lim="800000"/>
            <a:headEnd/>
            <a:tailEnd/>
          </a:ln>
        </p:spPr>
      </p:pic>
      <p:pic>
        <p:nvPicPr>
          <p:cNvPr id="7" name="Picture 8" descr="DSC00823.JPG"/>
          <p:cNvPicPr>
            <a:picLocks noChangeAspect="1"/>
          </p:cNvPicPr>
          <p:nvPr/>
        </p:nvPicPr>
        <p:blipFill>
          <a:blip r:embed="rId3" cstate="print"/>
          <a:srcRect/>
          <a:stretch>
            <a:fillRect/>
          </a:stretch>
        </p:blipFill>
        <p:spPr bwMode="auto">
          <a:xfrm>
            <a:off x="2743200" y="5029200"/>
            <a:ext cx="2438400" cy="1828800"/>
          </a:xfrm>
          <a:prstGeom prst="rect">
            <a:avLst/>
          </a:prstGeom>
          <a:noFill/>
          <a:ln w="9525">
            <a:noFill/>
            <a:miter lim="800000"/>
            <a:headEnd/>
            <a:tailEnd/>
          </a:ln>
        </p:spPr>
      </p:pic>
      <p:pic>
        <p:nvPicPr>
          <p:cNvPr id="8" name="Picture 7" descr="VARANS AP March 2011 028.JPG"/>
          <p:cNvPicPr/>
          <p:nvPr/>
        </p:nvPicPr>
        <p:blipFill>
          <a:blip r:embed="rId4" cstate="print"/>
          <a:stretch>
            <a:fillRect/>
          </a:stretch>
        </p:blipFill>
        <p:spPr>
          <a:xfrm>
            <a:off x="5105400" y="5142922"/>
            <a:ext cx="2286855" cy="171507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3. Cooperation with the IAEA</a:t>
            </a:r>
            <a:endParaRPr lang="en-US" dirty="0"/>
          </a:p>
        </p:txBody>
      </p:sp>
      <p:sp>
        <p:nvSpPr>
          <p:cNvPr id="3" name="Content Placeholder 2"/>
          <p:cNvSpPr>
            <a:spLocks noGrp="1"/>
          </p:cNvSpPr>
          <p:nvPr>
            <p:ph idx="1"/>
          </p:nvPr>
        </p:nvSpPr>
        <p:spPr>
          <a:xfrm>
            <a:off x="457200" y="1219200"/>
            <a:ext cx="8229600" cy="4525963"/>
          </a:xfrm>
        </p:spPr>
        <p:txBody>
          <a:bodyPr/>
          <a:lstStyle/>
          <a:p>
            <a:r>
              <a:rPr lang="en-GB" altLang="en-US" sz="2000" dirty="0" smtClean="0">
                <a:latin typeface="Arial" charset="0"/>
                <a:cs typeface="Arial" charset="0"/>
              </a:rPr>
              <a:t>The IAEA experts, especially those from the Department of Safeguards </a:t>
            </a:r>
            <a:r>
              <a:rPr lang="en-GB" altLang="en-US" sz="2000" dirty="0" smtClean="0">
                <a:latin typeface="Arial" charset="0"/>
                <a:cs typeface="Arial" charset="0"/>
              </a:rPr>
              <a:t>OA3, </a:t>
            </a:r>
            <a:r>
              <a:rPr lang="en-GB" altLang="en-US" sz="2000" dirty="0" smtClean="0">
                <a:latin typeface="Arial" charset="0"/>
                <a:cs typeface="Arial" charset="0"/>
              </a:rPr>
              <a:t>provided training for VARANS’ and operators’ staff in a timely manner, in the areas such as preparation of accounting reports, AP declarable activity analysis, preparation of AP declaration using Protocol Reporter 2 and Protocol Reporter 3</a:t>
            </a:r>
            <a:endParaRPr lang="en-US" altLang="en-US" sz="2000" dirty="0" smtClean="0">
              <a:latin typeface="Arial" charset="0"/>
              <a:cs typeface="Arial" charset="0"/>
            </a:endParaRPr>
          </a:p>
          <a:p>
            <a:r>
              <a:rPr lang="en-US" altLang="en-US" sz="2000" dirty="0" smtClean="0">
                <a:latin typeface="Arial" charset="0"/>
                <a:cs typeface="Arial" charset="0"/>
              </a:rPr>
              <a:t>Prompt assistance from the IAEA, INSEP and JAEA in preparing initial declarations after ratification of the AP (Jan and Oct 2013)</a:t>
            </a:r>
          </a:p>
          <a:p>
            <a:pPr>
              <a:buNone/>
            </a:pPr>
            <a:r>
              <a:rPr lang="en-GB" altLang="en-US" sz="2000" dirty="0" smtClean="0">
                <a:latin typeface="Arial" charset="0"/>
                <a:cs typeface="Arial" charset="0"/>
                <a:sym typeface="Wingdings" pitchFamily="2" charset="2"/>
              </a:rPr>
              <a:t> </a:t>
            </a:r>
            <a:r>
              <a:rPr lang="en-GB" altLang="en-US" sz="2200" dirty="0" smtClean="0">
                <a:solidFill>
                  <a:srgbClr val="FF0000"/>
                </a:solidFill>
                <a:latin typeface="Arial" charset="0"/>
                <a:cs typeface="Arial" charset="0"/>
              </a:rPr>
              <a:t>The initial declarations were submitted to the IAEA well in advance with such quality that no questions was raised by the IAEA after the submission</a:t>
            </a:r>
            <a:endParaRPr lang="en-US" altLang="en-US" sz="2200" dirty="0" smtClean="0">
              <a:solidFill>
                <a:srgbClr val="FF0000"/>
              </a:solidFill>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B27446BD-11DC-4005-8A1D-AEC90060A98D}" type="slidenum">
              <a:rPr lang="en-US" altLang="en-US" smtClean="0"/>
              <a:pPr>
                <a:defRPr/>
              </a:pPr>
              <a:t>12</a:t>
            </a:fld>
            <a:endParaRPr lang="en-US" altLang="en-US"/>
          </a:p>
        </p:txBody>
      </p:sp>
      <p:pic>
        <p:nvPicPr>
          <p:cNvPr id="5" name="Picture 4" descr="PA250020.JPG"/>
          <p:cNvPicPr>
            <a:picLocks noChangeAspect="1"/>
          </p:cNvPicPr>
          <p:nvPr/>
        </p:nvPicPr>
        <p:blipFill>
          <a:blip r:embed="rId2"/>
          <a:srcRect/>
          <a:stretch>
            <a:fillRect/>
          </a:stretch>
        </p:blipFill>
        <p:spPr bwMode="auto">
          <a:xfrm>
            <a:off x="4216400" y="4648200"/>
            <a:ext cx="2946400" cy="22098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3. Cooperation with the IAEA</a:t>
            </a:r>
            <a:endParaRPr lang="en-US" dirty="0"/>
          </a:p>
        </p:txBody>
      </p:sp>
      <p:sp>
        <p:nvSpPr>
          <p:cNvPr id="3" name="Content Placeholder 2"/>
          <p:cNvSpPr>
            <a:spLocks noGrp="1"/>
          </p:cNvSpPr>
          <p:nvPr>
            <p:ph idx="1"/>
          </p:nvPr>
        </p:nvSpPr>
        <p:spPr>
          <a:xfrm>
            <a:off x="457200" y="1371600"/>
            <a:ext cx="8458200" cy="4525963"/>
          </a:xfrm>
        </p:spPr>
        <p:txBody>
          <a:bodyPr/>
          <a:lstStyle/>
          <a:p>
            <a:r>
              <a:rPr lang="en-GB" sz="2200" dirty="0" smtClean="0">
                <a:latin typeface="Arial" pitchFamily="34" charset="0"/>
                <a:cs typeface="Arial" pitchFamily="34" charset="0"/>
              </a:rPr>
              <a:t>Improving the communication between VARANS and the IAEA</a:t>
            </a:r>
          </a:p>
          <a:p>
            <a:pPr lvl="1"/>
            <a:r>
              <a:rPr lang="en-GB" sz="2000" dirty="0" smtClean="0">
                <a:latin typeface="Arial" pitchFamily="34" charset="0"/>
                <a:cs typeface="Arial" pitchFamily="34" charset="0"/>
              </a:rPr>
              <a:t>Setting up a secure communication channel, providing direct communication between VARANS and the IAEA to submit accounting reports, AP declarations and other information exchange</a:t>
            </a:r>
          </a:p>
          <a:p>
            <a:pPr lvl="1"/>
            <a:r>
              <a:rPr lang="en-GB" sz="2000" dirty="0" smtClean="0">
                <a:latin typeface="Arial" pitchFamily="34" charset="0"/>
                <a:cs typeface="Arial" pitchFamily="34" charset="0"/>
              </a:rPr>
              <a:t>Provision of PGP key to encrypt the accounting reports</a:t>
            </a:r>
          </a:p>
          <a:p>
            <a:pPr lvl="1"/>
            <a:r>
              <a:rPr lang="en-GB" sz="2000" dirty="0" smtClean="0">
                <a:latin typeface="Arial" pitchFamily="34" charset="0"/>
                <a:cs typeface="Arial" pitchFamily="34" charset="0"/>
              </a:rPr>
              <a:t>VARANS participated in the test pilot of the State Declaration Portal (SDP). </a:t>
            </a:r>
          </a:p>
          <a:p>
            <a:pPr lvl="1"/>
            <a:r>
              <a:rPr lang="en-GB" sz="2000" dirty="0" smtClean="0">
                <a:latin typeface="Arial" pitchFamily="34" charset="0"/>
                <a:cs typeface="Arial" pitchFamily="34" charset="0"/>
              </a:rPr>
              <a:t>Currently, VARANS uses this system for the submission of accounting reports and AP declarations while the existing communication methods still continue to be used</a:t>
            </a:r>
          </a:p>
          <a:p>
            <a:pPr>
              <a:buFont typeface="Wingdings" pitchFamily="2" charset="2"/>
              <a:buChar char="à"/>
            </a:pPr>
            <a:r>
              <a:rPr lang="en-GB" sz="2200" dirty="0" smtClean="0">
                <a:solidFill>
                  <a:srgbClr val="FF0000"/>
                </a:solidFill>
                <a:latin typeface="Arial" pitchFamily="34" charset="0"/>
                <a:cs typeface="Arial" pitchFamily="34" charset="0"/>
                <a:sym typeface="Wingdings" pitchFamily="2" charset="2"/>
              </a:rPr>
              <a:t>H</a:t>
            </a:r>
            <a:r>
              <a:rPr lang="en-GB" sz="2200" dirty="0" smtClean="0">
                <a:solidFill>
                  <a:srgbClr val="FF0000"/>
                </a:solidFill>
                <a:latin typeface="Arial" pitchFamily="34" charset="0"/>
                <a:cs typeface="Arial" pitchFamily="34" charset="0"/>
              </a:rPr>
              <a:t>elped VARANS submit accounting reports and AP declaration in a timely manner</a:t>
            </a:r>
          </a:p>
          <a:p>
            <a:pPr>
              <a:buFont typeface="Wingdings" pitchFamily="2" charset="2"/>
              <a:buChar char="à"/>
            </a:pPr>
            <a:r>
              <a:rPr lang="en-GB" sz="2200" dirty="0" smtClean="0">
                <a:solidFill>
                  <a:srgbClr val="FF0000"/>
                </a:solidFill>
                <a:latin typeface="Arial" pitchFamily="34" charset="0"/>
                <a:cs typeface="Arial" pitchFamily="34" charset="0"/>
              </a:rPr>
              <a:t>Helped VARANS prepare better for CA receipt</a:t>
            </a:r>
          </a:p>
          <a:p>
            <a:pPr>
              <a:buFont typeface="Wingdings" pitchFamily="2" charset="2"/>
              <a:buChar char="à"/>
            </a:pPr>
            <a:r>
              <a:rPr lang="en-GB" sz="2200" dirty="0" smtClean="0">
                <a:solidFill>
                  <a:srgbClr val="FF0000"/>
                </a:solidFill>
                <a:latin typeface="Arial" pitchFamily="34" charset="0"/>
                <a:cs typeface="Arial" pitchFamily="34" charset="0"/>
                <a:sym typeface="Wingdings" pitchFamily="2" charset="2"/>
              </a:rPr>
              <a:t>Better corresponding between IAEA and VARANS</a:t>
            </a:r>
          </a:p>
        </p:txBody>
      </p:sp>
      <p:sp>
        <p:nvSpPr>
          <p:cNvPr id="4" name="Slide Number Placeholder 3"/>
          <p:cNvSpPr>
            <a:spLocks noGrp="1"/>
          </p:cNvSpPr>
          <p:nvPr>
            <p:ph type="sldNum" sz="quarter" idx="10"/>
          </p:nvPr>
        </p:nvSpPr>
        <p:spPr/>
        <p:txBody>
          <a:bodyPr/>
          <a:lstStyle/>
          <a:p>
            <a:pPr>
              <a:defRPr/>
            </a:pPr>
            <a:fld id="{B27446BD-11DC-4005-8A1D-AEC90060A98D}" type="slidenum">
              <a:rPr lang="en-US" altLang="en-US" smtClean="0"/>
              <a:pPr>
                <a:defRPr/>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3. Cooperation with the IAEA</a:t>
            </a:r>
            <a:endParaRPr lang="en-US" dirty="0"/>
          </a:p>
        </p:txBody>
      </p:sp>
      <p:sp>
        <p:nvSpPr>
          <p:cNvPr id="3" name="Content Placeholder 2"/>
          <p:cNvSpPr>
            <a:spLocks noGrp="1"/>
          </p:cNvSpPr>
          <p:nvPr>
            <p:ph idx="1"/>
          </p:nvPr>
        </p:nvSpPr>
        <p:spPr>
          <a:xfrm>
            <a:off x="457200" y="1600200"/>
            <a:ext cx="8458200" cy="4525963"/>
          </a:xfrm>
        </p:spPr>
        <p:txBody>
          <a:bodyPr/>
          <a:lstStyle/>
          <a:p>
            <a:r>
              <a:rPr lang="en-GB" sz="2400" dirty="0" smtClean="0">
                <a:latin typeface="Arial" pitchFamily="34" charset="0"/>
                <a:cs typeface="Arial" pitchFamily="34" charset="0"/>
              </a:rPr>
              <a:t>Enhanced cooperation in safeguards implementation</a:t>
            </a:r>
          </a:p>
          <a:p>
            <a:pPr lvl="1"/>
            <a:r>
              <a:rPr lang="en-GB" sz="2000" dirty="0" smtClean="0">
                <a:latin typeface="Arial" pitchFamily="34" charset="0"/>
                <a:cs typeface="Arial" pitchFamily="34" charset="0"/>
              </a:rPr>
              <a:t>Two Technical Meetings between VARANS and the IAEA were held in Ha </a:t>
            </a:r>
            <a:r>
              <a:rPr lang="en-GB" sz="2000" dirty="0" err="1" smtClean="0">
                <a:latin typeface="Arial" pitchFamily="34" charset="0"/>
                <a:cs typeface="Arial" pitchFamily="34" charset="0"/>
              </a:rPr>
              <a:t>Noi</a:t>
            </a:r>
            <a:r>
              <a:rPr lang="en-GB" sz="2000" dirty="0" smtClean="0">
                <a:latin typeface="Arial" pitchFamily="34" charset="0"/>
                <a:cs typeface="Arial" pitchFamily="34" charset="0"/>
              </a:rPr>
              <a:t> in 2015 and 2016</a:t>
            </a:r>
          </a:p>
          <a:p>
            <a:pPr lvl="1"/>
            <a:r>
              <a:rPr lang="en-GB" sz="2000" dirty="0" smtClean="0">
                <a:latin typeface="Arial" pitchFamily="34" charset="0"/>
                <a:cs typeface="Arial" pitchFamily="34" charset="0"/>
              </a:rPr>
              <a:t> Sharing of safeguards equipment </a:t>
            </a:r>
          </a:p>
          <a:p>
            <a:pPr lvl="1"/>
            <a:r>
              <a:rPr lang="en-GB" sz="2000" dirty="0" smtClean="0">
                <a:latin typeface="Arial" pitchFamily="34" charset="0"/>
                <a:cs typeface="Arial" pitchFamily="34" charset="0"/>
              </a:rPr>
              <a:t>Provision of training on national safeguards inspection</a:t>
            </a:r>
          </a:p>
          <a:p>
            <a:pPr marL="342900" lvl="1" indent="-342900">
              <a:buNone/>
            </a:pPr>
            <a:r>
              <a:rPr lang="en-GB" sz="2400" dirty="0" smtClean="0">
                <a:latin typeface="Arial" pitchFamily="34" charset="0"/>
                <a:cs typeface="Arial" pitchFamily="34" charset="0"/>
                <a:sym typeface="Wingdings" pitchFamily="2" charset="2"/>
              </a:rPr>
              <a:t> </a:t>
            </a:r>
            <a:r>
              <a:rPr lang="en-GB" sz="2400" dirty="0" smtClean="0">
                <a:solidFill>
                  <a:srgbClr val="FF0000"/>
                </a:solidFill>
                <a:latin typeface="Arial" pitchFamily="34" charset="0"/>
                <a:cs typeface="Arial" pitchFamily="34" charset="0"/>
              </a:rPr>
              <a:t>Application of State-level approach to safeguards </a:t>
            </a:r>
            <a:r>
              <a:rPr lang="en-GB" sz="2400" dirty="0" smtClean="0">
                <a:latin typeface="Arial" pitchFamily="34" charset="0"/>
                <a:cs typeface="Arial" pitchFamily="34" charset="0"/>
              </a:rPr>
              <a:t>(5/2017)</a:t>
            </a:r>
          </a:p>
        </p:txBody>
      </p:sp>
      <p:sp>
        <p:nvSpPr>
          <p:cNvPr id="4" name="Slide Number Placeholder 3"/>
          <p:cNvSpPr>
            <a:spLocks noGrp="1"/>
          </p:cNvSpPr>
          <p:nvPr>
            <p:ph type="sldNum" sz="quarter" idx="10"/>
          </p:nvPr>
        </p:nvSpPr>
        <p:spPr/>
        <p:txBody>
          <a:bodyPr/>
          <a:lstStyle/>
          <a:p>
            <a:pPr>
              <a:defRPr/>
            </a:pPr>
            <a:fld id="{B27446BD-11DC-4005-8A1D-AEC90060A98D}" type="slidenum">
              <a:rPr lang="en-US" altLang="en-US" smtClean="0"/>
              <a:pPr>
                <a:defRPr/>
              </a:pPr>
              <a:t>14</a:t>
            </a:fld>
            <a:endParaRPr lang="en-US" altLang="en-US" dirty="0"/>
          </a:p>
        </p:txBody>
      </p:sp>
      <p:pic>
        <p:nvPicPr>
          <p:cNvPr id="5" name="Picture 4" descr="IMG_0369.JPG"/>
          <p:cNvPicPr/>
          <p:nvPr/>
        </p:nvPicPr>
        <p:blipFill>
          <a:blip r:embed="rId2" cstate="print"/>
          <a:stretch>
            <a:fillRect/>
          </a:stretch>
        </p:blipFill>
        <p:spPr>
          <a:xfrm>
            <a:off x="1371600" y="4114800"/>
            <a:ext cx="3048000" cy="2057400"/>
          </a:xfrm>
          <a:prstGeom prst="rect">
            <a:avLst/>
          </a:prstGeom>
        </p:spPr>
      </p:pic>
      <p:pic>
        <p:nvPicPr>
          <p:cNvPr id="6" name="Picture 5" descr="IMG_0368.JPG"/>
          <p:cNvPicPr/>
          <p:nvPr/>
        </p:nvPicPr>
        <p:blipFill>
          <a:blip r:embed="rId3" cstate="print"/>
          <a:stretch>
            <a:fillRect/>
          </a:stretch>
        </p:blipFill>
        <p:spPr>
          <a:xfrm>
            <a:off x="4876800" y="4114800"/>
            <a:ext cx="2694520" cy="2057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latin typeface="Arial" pitchFamily="34" charset="0"/>
                <a:cs typeface="Arial" pitchFamily="34" charset="0"/>
              </a:rPr>
              <a:t>Concluding Remarks</a:t>
            </a:r>
            <a:endParaRPr lang="en-US" dirty="0">
              <a:latin typeface="Arial" pitchFamily="34" charset="0"/>
              <a:cs typeface="Arial" pitchFamily="34" charset="0"/>
            </a:endParaRPr>
          </a:p>
        </p:txBody>
      </p:sp>
      <p:sp>
        <p:nvSpPr>
          <p:cNvPr id="13315" name="Content Placeholder 2"/>
          <p:cNvSpPr>
            <a:spLocks noGrp="1"/>
          </p:cNvSpPr>
          <p:nvPr>
            <p:ph idx="1"/>
          </p:nvPr>
        </p:nvSpPr>
        <p:spPr>
          <a:xfrm>
            <a:off x="457200" y="1444625"/>
            <a:ext cx="8229600" cy="4525963"/>
          </a:xfrm>
        </p:spPr>
        <p:txBody>
          <a:bodyPr/>
          <a:lstStyle/>
          <a:p>
            <a:pPr eaLnBrk="1" hangingPunct="1"/>
            <a:r>
              <a:rPr lang="en-GB" sz="2400" dirty="0" smtClean="0">
                <a:latin typeface="Arial" pitchFamily="34" charset="0"/>
                <a:cs typeface="Arial" pitchFamily="34" charset="0"/>
              </a:rPr>
              <a:t>Viet Nam’s experience shows that cooperation with international partners and the IAEA can play an important role in </a:t>
            </a:r>
            <a:r>
              <a:rPr lang="en-GB" sz="2400" dirty="0" smtClean="0">
                <a:latin typeface="Arial" pitchFamily="34" charset="0"/>
                <a:cs typeface="Arial" pitchFamily="34" charset="0"/>
              </a:rPr>
              <a:t>national safeguards </a:t>
            </a:r>
            <a:r>
              <a:rPr lang="en-GB" sz="2400" dirty="0" smtClean="0">
                <a:latin typeface="Arial" pitchFamily="34" charset="0"/>
                <a:cs typeface="Arial" pitchFamily="34" charset="0"/>
              </a:rPr>
              <a:t>implementation. </a:t>
            </a:r>
          </a:p>
          <a:p>
            <a:pPr eaLnBrk="1" hangingPunct="1"/>
            <a:r>
              <a:rPr lang="en-GB" sz="2400" dirty="0" smtClean="0">
                <a:latin typeface="Arial" pitchFamily="34" charset="0"/>
                <a:cs typeface="Arial" pitchFamily="34" charset="0"/>
              </a:rPr>
              <a:t>It has assisted Viet Nam in strengthening its SSAC and building high level of competence in safeguards in a sustainable manner, which in turn ensuring international transparency and the credibility of nuclear activities in Viet Nam. </a:t>
            </a:r>
          </a:p>
          <a:p>
            <a:pPr eaLnBrk="1" hangingPunct="1"/>
            <a:r>
              <a:rPr lang="en-GB" sz="2400" dirty="0" smtClean="0">
                <a:latin typeface="Arial" pitchFamily="34" charset="0"/>
                <a:cs typeface="Arial" pitchFamily="34" charset="0"/>
              </a:rPr>
              <a:t>The cooperation of Viet Nam with international partners and the IAEA is an example of what we can do together to achieve the same shared safeguards values and goals.</a:t>
            </a:r>
            <a:endParaRPr lang="en-US" altLang="en-US" sz="2400" dirty="0" smtClean="0">
              <a:latin typeface="Arial" pitchFamily="34" charset="0"/>
              <a:cs typeface="Arial" pitchFamily="34" charset="0"/>
            </a:endParaRPr>
          </a:p>
        </p:txBody>
      </p:sp>
      <p:sp>
        <p:nvSpPr>
          <p:cNvPr id="13316" name="Slide Number Placeholder 3"/>
          <p:cNvSpPr>
            <a:spLocks noGrp="1"/>
          </p:cNvSpPr>
          <p:nvPr>
            <p:ph type="sldNum" sz="quarter" idx="10"/>
          </p:nvPr>
        </p:nvSpPr>
        <p:spPr bwMode="auto">
          <a:noFill/>
          <a:ln>
            <a:miter lim="800000"/>
            <a:headEnd/>
            <a:tailEnd/>
          </a:ln>
        </p:spPr>
        <p:txBody>
          <a:bodyPr/>
          <a:lstStyle/>
          <a:p>
            <a:fld id="{36622443-9AE7-48B3-97DE-6BB7BAD595CC}" type="slidenum">
              <a:rPr lang="en-US" altLang="en-US" smtClean="0">
                <a:latin typeface="Arial" charset="0"/>
                <a:cs typeface="Arial" charset="0"/>
              </a:rPr>
              <a:pPr/>
              <a:t>15</a:t>
            </a:fld>
            <a:endParaRPr lang="en-US" alt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Zástupný symbol pro číslo snímku 5"/>
          <p:cNvSpPr>
            <a:spLocks noGrp="1"/>
          </p:cNvSpPr>
          <p:nvPr>
            <p:ph type="sldNum" sz="quarter" idx="10"/>
          </p:nvPr>
        </p:nvSpPr>
        <p:spPr bwMode="auto">
          <a:xfrm>
            <a:off x="6553200" y="6243638"/>
            <a:ext cx="2133600" cy="457200"/>
          </a:xfrm>
          <a:noFill/>
          <a:ln>
            <a:miter lim="800000"/>
            <a:headEnd/>
            <a:tailEnd/>
          </a:ln>
        </p:spPr>
        <p:txBody>
          <a:bodyPr/>
          <a:lstStyle/>
          <a:p>
            <a:fld id="{013CCAEC-685C-4C52-853E-E0F1CEAEEA7B}" type="slidenum">
              <a:rPr lang="en-US" altLang="en-US" smtClean="0">
                <a:latin typeface="Arial" charset="0"/>
                <a:cs typeface="Arial" charset="0"/>
              </a:rPr>
              <a:pPr/>
              <a:t>2</a:t>
            </a:fld>
            <a:endParaRPr lang="en-US" altLang="en-US" smtClean="0">
              <a:latin typeface="Arial" charset="0"/>
              <a:cs typeface="Arial" charset="0"/>
            </a:endParaRPr>
          </a:p>
        </p:txBody>
      </p:sp>
      <p:sp>
        <p:nvSpPr>
          <p:cNvPr id="5123" name="Rectangle 2"/>
          <p:cNvSpPr>
            <a:spLocks noGrp="1" noChangeArrowheads="1"/>
          </p:cNvSpPr>
          <p:nvPr>
            <p:ph type="title"/>
          </p:nvPr>
        </p:nvSpPr>
        <p:spPr/>
        <p:txBody>
          <a:bodyPr/>
          <a:lstStyle/>
          <a:p>
            <a:pPr eaLnBrk="1" hangingPunct="1">
              <a:defRPr/>
            </a:pPr>
            <a:r>
              <a:rPr lang="en-US" dirty="0" smtClean="0">
                <a:latin typeface="Arial" pitchFamily="34" charset="0"/>
                <a:cs typeface="Arial" pitchFamily="34" charset="0"/>
              </a:rPr>
              <a:t>1. Introduction</a:t>
            </a:r>
          </a:p>
        </p:txBody>
      </p:sp>
      <p:pic>
        <p:nvPicPr>
          <p:cNvPr id="4100" name="Picture 4" descr="DaLat"/>
          <p:cNvPicPr>
            <a:picLocks noChangeAspect="1" noChangeArrowheads="1"/>
          </p:cNvPicPr>
          <p:nvPr/>
        </p:nvPicPr>
        <p:blipFill>
          <a:blip r:embed="rId3"/>
          <a:srcRect/>
          <a:stretch>
            <a:fillRect/>
          </a:stretch>
        </p:blipFill>
        <p:spPr bwMode="auto">
          <a:xfrm>
            <a:off x="3352800" y="4800600"/>
            <a:ext cx="2743200" cy="2057400"/>
          </a:xfrm>
          <a:prstGeom prst="rect">
            <a:avLst/>
          </a:prstGeom>
          <a:noFill/>
          <a:ln w="9525">
            <a:noFill/>
            <a:miter lim="800000"/>
            <a:headEnd/>
            <a:tailEnd/>
          </a:ln>
        </p:spPr>
      </p:pic>
      <p:sp>
        <p:nvSpPr>
          <p:cNvPr id="4101" name="Rectangle 3"/>
          <p:cNvSpPr txBox="1">
            <a:spLocks noChangeArrowheads="1"/>
          </p:cNvSpPr>
          <p:nvPr/>
        </p:nvSpPr>
        <p:spPr bwMode="auto">
          <a:xfrm>
            <a:off x="457200" y="1216025"/>
            <a:ext cx="8077200" cy="3432175"/>
          </a:xfrm>
          <a:prstGeom prst="rect">
            <a:avLst/>
          </a:prstGeom>
          <a:noFill/>
          <a:ln w="9525">
            <a:noFill/>
            <a:miter lim="800000"/>
            <a:headEnd/>
            <a:tailEnd/>
          </a:ln>
        </p:spPr>
        <p:txBody>
          <a:bodyPr lIns="92075" tIns="46038" rIns="92075" bIns="46038"/>
          <a:lstStyle/>
          <a:p>
            <a:pPr marL="342900" indent="-342900">
              <a:buClr>
                <a:srgbClr val="080808"/>
              </a:buClr>
              <a:buFont typeface="Arial" charset="0"/>
              <a:buChar char="•"/>
            </a:pPr>
            <a:r>
              <a:rPr lang="en-US" altLang="en-US" sz="2200" dirty="0"/>
              <a:t>Active nuclear research program at several institutes </a:t>
            </a:r>
            <a:r>
              <a:rPr lang="en-US" altLang="en-US" sz="2200" dirty="0" smtClean="0"/>
              <a:t>in </a:t>
            </a:r>
            <a:r>
              <a:rPr lang="en-US" altLang="en-US" sz="2200" dirty="0"/>
              <a:t>Ha </a:t>
            </a:r>
            <a:r>
              <a:rPr lang="en-US" altLang="en-US" sz="2200" dirty="0" err="1"/>
              <a:t>Noi</a:t>
            </a:r>
            <a:r>
              <a:rPr lang="en-US" altLang="en-US" sz="2200" dirty="0"/>
              <a:t>, Ho Chi Minh City, and </a:t>
            </a:r>
            <a:r>
              <a:rPr lang="en-US" altLang="en-US" sz="2200" dirty="0" err="1"/>
              <a:t>Da</a:t>
            </a:r>
            <a:r>
              <a:rPr lang="en-US" altLang="en-US" sz="2200" dirty="0"/>
              <a:t> Lat</a:t>
            </a:r>
          </a:p>
          <a:p>
            <a:pPr marL="342900" indent="-342900">
              <a:buClr>
                <a:srgbClr val="080808"/>
              </a:buClr>
              <a:buFont typeface="Arial" charset="0"/>
              <a:buChar char="•"/>
            </a:pPr>
            <a:r>
              <a:rPr lang="en-US" altLang="en-US" sz="2200" dirty="0"/>
              <a:t>Operates a 500 kilowatt, pool-type research reactor </a:t>
            </a:r>
            <a:r>
              <a:rPr lang="en-US" altLang="en-US" sz="2200" dirty="0" smtClean="0"/>
              <a:t>for </a:t>
            </a:r>
            <a:r>
              <a:rPr lang="en-US" altLang="en-US" sz="2200" dirty="0"/>
              <a:t>the purpose </a:t>
            </a:r>
            <a:r>
              <a:rPr lang="en-US" altLang="en-US" sz="2200" dirty="0" smtClean="0"/>
              <a:t>of:</a:t>
            </a:r>
            <a:endParaRPr lang="en-US" altLang="en-US" sz="2200" dirty="0"/>
          </a:p>
          <a:p>
            <a:pPr marL="800100" lvl="1" indent="-182563">
              <a:buClr>
                <a:srgbClr val="080808"/>
              </a:buClr>
            </a:pPr>
            <a:r>
              <a:rPr lang="en-US" altLang="en-US" sz="2000" dirty="0"/>
              <a:t>– Radioisotope production</a:t>
            </a:r>
          </a:p>
          <a:p>
            <a:pPr marL="800100" lvl="1" indent="-182563">
              <a:buClr>
                <a:srgbClr val="080808"/>
              </a:buClr>
            </a:pPr>
            <a:r>
              <a:rPr lang="en-US" altLang="en-US" sz="2000" dirty="0"/>
              <a:t>– Neutron activation analysis</a:t>
            </a:r>
          </a:p>
          <a:p>
            <a:pPr marL="800100" lvl="1" indent="-182563">
              <a:buClr>
                <a:srgbClr val="080808"/>
              </a:buClr>
            </a:pPr>
            <a:r>
              <a:rPr lang="en-US" altLang="en-US" sz="2000" dirty="0"/>
              <a:t>– Basic and applied research in nuclear physics</a:t>
            </a:r>
          </a:p>
          <a:p>
            <a:pPr marL="800100" lvl="1" indent="-182563">
              <a:buClr>
                <a:srgbClr val="080808"/>
              </a:buClr>
            </a:pPr>
            <a:r>
              <a:rPr lang="en-US" altLang="en-US" sz="2000" dirty="0"/>
              <a:t>– Research on reactor physics and thermo-hydraulics, and</a:t>
            </a:r>
          </a:p>
          <a:p>
            <a:pPr marL="800100" lvl="1" indent="-182563">
              <a:buClr>
                <a:srgbClr val="080808"/>
              </a:buClr>
            </a:pPr>
            <a:r>
              <a:rPr lang="en-US" altLang="en-US" sz="2000" dirty="0"/>
              <a:t>– Training</a:t>
            </a:r>
          </a:p>
          <a:p>
            <a:pPr marL="342900" indent="-342900">
              <a:buClr>
                <a:srgbClr val="080808"/>
              </a:buClr>
              <a:buFont typeface="Arial" charset="0"/>
              <a:buChar char="•"/>
            </a:pPr>
            <a:r>
              <a:rPr lang="en-US" altLang="en-US" sz="2200" dirty="0"/>
              <a:t>Conversion of </a:t>
            </a:r>
            <a:r>
              <a:rPr lang="en-US" altLang="en-US" sz="2200" dirty="0" err="1" smtClean="0"/>
              <a:t>Da</a:t>
            </a:r>
            <a:r>
              <a:rPr lang="en-US" altLang="en-US" sz="2200" dirty="0" smtClean="0"/>
              <a:t> Lat </a:t>
            </a:r>
            <a:r>
              <a:rPr lang="en-US" altLang="en-US" sz="2200" dirty="0"/>
              <a:t>reactor from highly enriched uranium to low enriched uranium in 2007</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6075" indent="-4763" eaLnBrk="1" hangingPunct="1">
              <a:defRPr/>
            </a:pPr>
            <a:r>
              <a:rPr lang="en-US" dirty="0" smtClean="0">
                <a:solidFill>
                  <a:prstClr val="white"/>
                </a:solidFill>
                <a:latin typeface="Arial" pitchFamily="34" charset="0"/>
                <a:cs typeface="Arial" pitchFamily="34" charset="0"/>
              </a:rPr>
              <a:t>1. Introduction – Legal Framework</a:t>
            </a:r>
            <a:endParaRPr lang="en-US" dirty="0"/>
          </a:p>
        </p:txBody>
      </p:sp>
      <p:sp>
        <p:nvSpPr>
          <p:cNvPr id="5123" name="Slide Number Placeholder 3"/>
          <p:cNvSpPr>
            <a:spLocks noGrp="1"/>
          </p:cNvSpPr>
          <p:nvPr>
            <p:ph type="sldNum" sz="quarter" idx="10"/>
          </p:nvPr>
        </p:nvSpPr>
        <p:spPr bwMode="auto">
          <a:noFill/>
          <a:ln>
            <a:miter lim="800000"/>
            <a:headEnd/>
            <a:tailEnd/>
          </a:ln>
        </p:spPr>
        <p:txBody>
          <a:bodyPr/>
          <a:lstStyle/>
          <a:p>
            <a:fld id="{E16AEDA3-18FF-4309-A8CB-EC5FBFE2DD5B}" type="slidenum">
              <a:rPr lang="en-US" altLang="en-US" smtClean="0">
                <a:latin typeface="Arial" charset="0"/>
                <a:cs typeface="Arial" charset="0"/>
              </a:rPr>
              <a:pPr/>
              <a:t>3</a:t>
            </a:fld>
            <a:endParaRPr lang="en-US" altLang="en-US" smtClean="0">
              <a:latin typeface="Arial" charset="0"/>
              <a:cs typeface="Arial" charset="0"/>
            </a:endParaRPr>
          </a:p>
        </p:txBody>
      </p:sp>
      <p:sp>
        <p:nvSpPr>
          <p:cNvPr id="8196" name="Rectangle 3"/>
          <p:cNvSpPr txBox="1">
            <a:spLocks noChangeArrowheads="1"/>
          </p:cNvSpPr>
          <p:nvPr/>
        </p:nvSpPr>
        <p:spPr bwMode="auto">
          <a:xfrm>
            <a:off x="457200" y="1219200"/>
            <a:ext cx="6019800" cy="4530725"/>
          </a:xfrm>
          <a:prstGeom prst="rect">
            <a:avLst/>
          </a:prstGeom>
          <a:noFill/>
          <a:ln>
            <a:noFill/>
          </a:ln>
          <a:extLst>
            <a:ext uri="{909E8E84-426E-40DD-AFC4-6F175D3DCCD1}"/>
            <a:ext uri="{91240B29-F687-4F45-9708-019B960494DF}"/>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39725" indent="-339725">
              <a:buFont typeface="Arial" panose="020B0604020202020204" pitchFamily="34" charset="0"/>
              <a:buChar char="•"/>
              <a:defRPr/>
            </a:pPr>
            <a:r>
              <a:rPr lang="en-US" altLang="en-US" sz="2000" dirty="0" smtClean="0"/>
              <a:t>Atomic Energy Law, 2008</a:t>
            </a:r>
          </a:p>
          <a:p>
            <a:pPr marL="1082675" lvl="1" indent="-339725">
              <a:buFont typeface="Arial" panose="020B0604020202020204" pitchFamily="34" charset="0"/>
              <a:buChar char="•"/>
              <a:defRPr/>
            </a:pPr>
            <a:r>
              <a:rPr lang="en-US" altLang="en-US" sz="2000" dirty="0" smtClean="0"/>
              <a:t>VARANS is responsible for implementing safeguards activities in Viet Nam</a:t>
            </a:r>
          </a:p>
          <a:p>
            <a:pPr marL="1082675" lvl="1" indent="-339725">
              <a:buFont typeface="Arial" panose="020B0604020202020204" pitchFamily="34" charset="0"/>
              <a:buChar char="•"/>
              <a:defRPr/>
            </a:pPr>
            <a:r>
              <a:rPr lang="en-GB" sz="2000" dirty="0" smtClean="0"/>
              <a:t>Prohibits the development of nuclear weapons and all forms of nuclear proliferation</a:t>
            </a:r>
            <a:endParaRPr lang="en-US" altLang="en-US" sz="2000" dirty="0" smtClean="0"/>
          </a:p>
          <a:p>
            <a:pPr marL="339725" indent="-339725">
              <a:buFont typeface="Arial" panose="020B0604020202020204" pitchFamily="34" charset="0"/>
              <a:buChar char="•"/>
              <a:defRPr/>
            </a:pPr>
            <a:r>
              <a:rPr lang="en-US" altLang="en-US" sz="2000" dirty="0" smtClean="0"/>
              <a:t>PM Decision No.45/2010/QD-</a:t>
            </a:r>
            <a:r>
              <a:rPr lang="en-US" altLang="en-US" sz="2000" dirty="0" err="1" smtClean="0"/>
              <a:t>TTg</a:t>
            </a:r>
            <a:r>
              <a:rPr lang="en-US" altLang="en-US" sz="2000" dirty="0" smtClean="0"/>
              <a:t> on Nuclear Safeguards providing general requirements on safeguards</a:t>
            </a:r>
          </a:p>
          <a:p>
            <a:pPr marL="339725" indent="-339725">
              <a:buFont typeface="Arial" panose="020B0604020202020204" pitchFamily="34" charset="0"/>
              <a:buChar char="•"/>
              <a:defRPr/>
            </a:pPr>
            <a:endParaRPr lang="en-US" altLang="en-US" sz="2000" dirty="0" smtClean="0"/>
          </a:p>
          <a:p>
            <a:pPr>
              <a:buFont typeface="Arial" panose="020B0604020202020204" pitchFamily="34" charset="0"/>
              <a:buChar char="•"/>
              <a:defRPr/>
            </a:pPr>
            <a:endParaRPr lang="en-US" altLang="en-US" sz="2000" dirty="0" smtClean="0"/>
          </a:p>
        </p:txBody>
      </p:sp>
      <p:pic>
        <p:nvPicPr>
          <p:cNvPr id="5125" name="Picture 8"/>
          <p:cNvPicPr>
            <a:picLocks noChangeAspect="1" noChangeArrowheads="1"/>
          </p:cNvPicPr>
          <p:nvPr/>
        </p:nvPicPr>
        <p:blipFill>
          <a:blip r:embed="rId2"/>
          <a:srcRect/>
          <a:stretch>
            <a:fillRect/>
          </a:stretch>
        </p:blipFill>
        <p:spPr bwMode="auto">
          <a:xfrm>
            <a:off x="6886575" y="990600"/>
            <a:ext cx="2181225" cy="2743200"/>
          </a:xfrm>
          <a:prstGeom prst="rect">
            <a:avLst/>
          </a:prstGeom>
          <a:noFill/>
          <a:ln w="9525">
            <a:noFill/>
            <a:miter lim="800000"/>
            <a:headEnd/>
            <a:tailEnd/>
          </a:ln>
        </p:spPr>
      </p:pic>
      <p:sp>
        <p:nvSpPr>
          <p:cNvPr id="6" name="Rectangle 3"/>
          <p:cNvSpPr txBox="1">
            <a:spLocks noChangeArrowheads="1"/>
          </p:cNvSpPr>
          <p:nvPr/>
        </p:nvSpPr>
        <p:spPr bwMode="auto">
          <a:xfrm>
            <a:off x="457200" y="3962400"/>
            <a:ext cx="8382000" cy="2590800"/>
          </a:xfrm>
          <a:prstGeom prst="rect">
            <a:avLst/>
          </a:prstGeom>
          <a:noFill/>
          <a:ln>
            <a:noFill/>
          </a:ln>
          <a:extLst>
            <a:ext uri="{909E8E84-426E-40DD-AFC4-6F175D3DCCD1}"/>
            <a:ext uri="{91240B29-F687-4F45-9708-019B960494DF}"/>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39725" indent="-339725">
              <a:buFont typeface="Arial" panose="020B0604020202020204" pitchFamily="34" charset="0"/>
              <a:buChar char="•"/>
              <a:defRPr/>
            </a:pPr>
            <a:r>
              <a:rPr lang="en-US" altLang="en-US" sz="2000" dirty="0" smtClean="0">
                <a:latin typeface="Arial" charset="0"/>
                <a:cs typeface="Arial" charset="0"/>
              </a:rPr>
              <a:t>Circular No.</a:t>
            </a:r>
            <a:r>
              <a:rPr lang="vi-VN" altLang="en-US" sz="2000" dirty="0" smtClean="0">
                <a:cs typeface="Arial" charset="0"/>
              </a:rPr>
              <a:t>02/2011/TT-BKHCN </a:t>
            </a:r>
            <a:r>
              <a:rPr lang="en-US" altLang="en-US" sz="2000" dirty="0" smtClean="0">
                <a:latin typeface="Arial" charset="0"/>
                <a:cs typeface="Arial" charset="0"/>
              </a:rPr>
              <a:t>dated16 March 2011 on Safeguards implementation</a:t>
            </a:r>
          </a:p>
          <a:p>
            <a:pPr marL="339725" indent="-339725">
              <a:buFont typeface="Arial" panose="020B0604020202020204" pitchFamily="34" charset="0"/>
              <a:buChar char="•"/>
              <a:defRPr/>
            </a:pPr>
            <a:r>
              <a:rPr lang="en-US" altLang="en-US" sz="2000" dirty="0" smtClean="0">
                <a:latin typeface="Arial" charset="0"/>
                <a:cs typeface="Arial" charset="0"/>
              </a:rPr>
              <a:t>Circular No.25/2012/TT-BKHCN dated 12 December 2012 on export and import control of AP Annex 2 items</a:t>
            </a:r>
          </a:p>
          <a:p>
            <a:pPr marL="339725" indent="-339725">
              <a:buFont typeface="Arial" panose="020B0604020202020204" pitchFamily="34" charset="0"/>
              <a:buChar char="•"/>
              <a:defRPr/>
            </a:pPr>
            <a:r>
              <a:rPr lang="en-US" altLang="en-US" sz="2000" dirty="0" smtClean="0">
                <a:latin typeface="Arial" charset="0"/>
                <a:cs typeface="Arial" charset="0"/>
              </a:rPr>
              <a:t>Circular No.17/2013/TT-BKHCN dated 30 July 2013 on AP requirements</a:t>
            </a:r>
            <a:endParaRPr lang="en-US" altLang="en-US" sz="2000" b="1" dirty="0" smtClean="0">
              <a:latin typeface="Arial" charset="0"/>
              <a:cs typeface="Arial" charset="0"/>
            </a:endParaRPr>
          </a:p>
          <a:p>
            <a:pPr marL="339725" indent="-339725">
              <a:buFont typeface="Arial" panose="020B0604020202020204" pitchFamily="34" charset="0"/>
              <a:buChar char="•"/>
              <a:defRPr/>
            </a:pPr>
            <a:r>
              <a:rPr lang="en-US" altLang="en-US" sz="2000" dirty="0" smtClean="0">
                <a:latin typeface="Arial" charset="0"/>
                <a:cs typeface="Arial" charset="0"/>
              </a:rPr>
              <a:t>Circular No. 08/2010/TT-BKHCN dated 22 July 2010 on licensing in the field of nuclear energy</a:t>
            </a:r>
          </a:p>
          <a:p>
            <a:pPr marL="339725" indent="-339725">
              <a:buFont typeface="Arial" panose="020B0604020202020204" pitchFamily="34" charset="0"/>
              <a:buChar char="•"/>
              <a:defRPr/>
            </a:pPr>
            <a:endParaRPr lang="en-US" altLang="en-US" sz="2000" dirty="0" smtClean="0"/>
          </a:p>
          <a:p>
            <a:pPr>
              <a:buFont typeface="Arial" panose="020B0604020202020204" pitchFamily="34" charset="0"/>
              <a:buChar char="•"/>
              <a:defRPr/>
            </a:pPr>
            <a:endParaRPr lang="en-US" altLang="en-US"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747713" indent="-406400" eaLnBrk="1" hangingPunct="1">
              <a:defRPr/>
            </a:pPr>
            <a:r>
              <a:rPr lang="en-US" dirty="0" smtClean="0">
                <a:solidFill>
                  <a:prstClr val="white"/>
                </a:solidFill>
                <a:latin typeface="Arial" pitchFamily="34" charset="0"/>
                <a:cs typeface="Arial" pitchFamily="34" charset="0"/>
              </a:rPr>
              <a:t>1. Introduction – Legal Framework</a:t>
            </a:r>
            <a:endParaRPr lang="en-US" dirty="0">
              <a:latin typeface="Arial" pitchFamily="34" charset="0"/>
              <a:cs typeface="Arial" pitchFamily="34" charset="0"/>
            </a:endParaRPr>
          </a:p>
        </p:txBody>
      </p:sp>
      <p:sp>
        <p:nvSpPr>
          <p:cNvPr id="6147" name="Content Placeholder 2"/>
          <p:cNvSpPr>
            <a:spLocks noGrp="1"/>
          </p:cNvSpPr>
          <p:nvPr>
            <p:ph idx="1"/>
          </p:nvPr>
        </p:nvSpPr>
        <p:spPr>
          <a:xfrm>
            <a:off x="228600" y="1981200"/>
            <a:ext cx="8458200" cy="3962400"/>
          </a:xfrm>
        </p:spPr>
        <p:txBody>
          <a:bodyPr/>
          <a:lstStyle/>
          <a:p>
            <a:pPr lvl="1" indent="-279400">
              <a:spcBef>
                <a:spcPts val="300"/>
              </a:spcBef>
              <a:buClr>
                <a:srgbClr val="080808"/>
              </a:buClr>
              <a:buFont typeface="Wingdings" pitchFamily="2" charset="2"/>
              <a:buChar char="§"/>
            </a:pPr>
            <a:r>
              <a:rPr lang="en-US" sz="2400" dirty="0" smtClean="0">
                <a:solidFill>
                  <a:srgbClr val="080808"/>
                </a:solidFill>
                <a:latin typeface="Arial" charset="0"/>
                <a:cs typeface="Arial" charset="0"/>
              </a:rPr>
              <a:t>Nuclear Nonproliferation Treaty (1982);</a:t>
            </a:r>
          </a:p>
          <a:p>
            <a:pPr lvl="1" indent="-279400">
              <a:spcBef>
                <a:spcPts val="300"/>
              </a:spcBef>
              <a:buClr>
                <a:srgbClr val="080808"/>
              </a:buClr>
              <a:buFont typeface="Wingdings" pitchFamily="2" charset="2"/>
              <a:buChar char="§"/>
            </a:pPr>
            <a:r>
              <a:rPr lang="en-US" sz="2400" dirty="0" smtClean="0">
                <a:solidFill>
                  <a:srgbClr val="080808"/>
                </a:solidFill>
                <a:latin typeface="Arial" charset="0"/>
                <a:cs typeface="Arial" charset="0"/>
              </a:rPr>
              <a:t>Safeguards Agreement (1989);</a:t>
            </a:r>
          </a:p>
          <a:p>
            <a:pPr lvl="1" indent="-279400">
              <a:spcBef>
                <a:spcPts val="300"/>
              </a:spcBef>
              <a:buClr>
                <a:srgbClr val="080808"/>
              </a:buClr>
              <a:buFont typeface="Wingdings" pitchFamily="2" charset="2"/>
              <a:buChar char="§"/>
            </a:pPr>
            <a:r>
              <a:rPr lang="en-US" sz="2400" dirty="0" smtClean="0">
                <a:solidFill>
                  <a:srgbClr val="080808"/>
                </a:solidFill>
                <a:latin typeface="Arial" charset="0"/>
                <a:cs typeface="Arial" charset="0"/>
              </a:rPr>
              <a:t>The South East Asia Treaty on the Nuclear Weapon Free Zone (1997)</a:t>
            </a:r>
          </a:p>
          <a:p>
            <a:pPr lvl="1" indent="-279400">
              <a:spcBef>
                <a:spcPts val="300"/>
              </a:spcBef>
              <a:buClr>
                <a:srgbClr val="080808"/>
              </a:buClr>
              <a:buFont typeface="Wingdings" pitchFamily="2" charset="2"/>
              <a:buChar char="§"/>
            </a:pPr>
            <a:r>
              <a:rPr lang="en-US" sz="2400" dirty="0" smtClean="0">
                <a:solidFill>
                  <a:srgbClr val="080808"/>
                </a:solidFill>
                <a:latin typeface="Arial" charset="0"/>
                <a:cs typeface="Arial" charset="0"/>
              </a:rPr>
              <a:t>Additional </a:t>
            </a:r>
            <a:r>
              <a:rPr lang="en-US" sz="2400" dirty="0" smtClean="0">
                <a:solidFill>
                  <a:srgbClr val="080808"/>
                </a:solidFill>
                <a:latin typeface="Arial" charset="0"/>
                <a:cs typeface="Arial" charset="0"/>
              </a:rPr>
              <a:t>Protocol </a:t>
            </a:r>
            <a:r>
              <a:rPr lang="en-US" sz="2400" dirty="0" smtClean="0">
                <a:solidFill>
                  <a:srgbClr val="080808"/>
                </a:solidFill>
                <a:latin typeface="Arial" charset="0"/>
                <a:cs typeface="Arial" charset="0"/>
              </a:rPr>
              <a:t>signed (</a:t>
            </a:r>
            <a:r>
              <a:rPr lang="en-US" sz="2400" dirty="0" smtClean="0">
                <a:solidFill>
                  <a:srgbClr val="080808"/>
                </a:solidFill>
                <a:latin typeface="Arial" charset="0"/>
                <a:cs typeface="Arial" charset="0"/>
              </a:rPr>
              <a:t>2007)</a:t>
            </a:r>
            <a:endParaRPr lang="en-US" sz="2400" dirty="0" smtClean="0">
              <a:solidFill>
                <a:srgbClr val="080808"/>
              </a:solidFill>
              <a:latin typeface="Arial" charset="0"/>
              <a:cs typeface="Arial" charset="0"/>
            </a:endParaRPr>
          </a:p>
          <a:p>
            <a:pPr lvl="1" indent="-279400">
              <a:spcBef>
                <a:spcPts val="300"/>
              </a:spcBef>
              <a:buClr>
                <a:srgbClr val="080808"/>
              </a:buClr>
              <a:buFont typeface="Wingdings" pitchFamily="2" charset="2"/>
              <a:buChar char="§"/>
            </a:pPr>
            <a:r>
              <a:rPr lang="en-US" sz="2400" dirty="0" smtClean="0">
                <a:solidFill>
                  <a:srgbClr val="080808"/>
                </a:solidFill>
                <a:latin typeface="Arial" charset="0"/>
                <a:cs typeface="Arial" charset="0"/>
              </a:rPr>
              <a:t>The </a:t>
            </a:r>
            <a:r>
              <a:rPr lang="en-US" sz="2400" dirty="0" smtClean="0">
                <a:solidFill>
                  <a:srgbClr val="080808"/>
                </a:solidFill>
                <a:latin typeface="Arial" charset="0"/>
                <a:cs typeface="Arial" charset="0"/>
              </a:rPr>
              <a:t>AP </a:t>
            </a:r>
            <a:r>
              <a:rPr lang="en-US" sz="2400" dirty="0" smtClean="0">
                <a:solidFill>
                  <a:srgbClr val="080808"/>
                </a:solidFill>
                <a:latin typeface="Arial" charset="0"/>
                <a:cs typeface="Arial" charset="0"/>
              </a:rPr>
              <a:t>ratified (</a:t>
            </a:r>
            <a:r>
              <a:rPr lang="en-US" sz="2400" dirty="0" smtClean="0">
                <a:solidFill>
                  <a:srgbClr val="080808"/>
                </a:solidFill>
                <a:latin typeface="Arial" charset="0"/>
                <a:cs typeface="Arial" charset="0"/>
              </a:rPr>
              <a:t>2012</a:t>
            </a:r>
            <a:r>
              <a:rPr lang="en-US" sz="2400" dirty="0" smtClean="0">
                <a:solidFill>
                  <a:srgbClr val="080808"/>
                </a:solidFill>
                <a:latin typeface="Arial" charset="0"/>
                <a:cs typeface="Arial" charset="0"/>
              </a:rPr>
              <a:t>)</a:t>
            </a:r>
            <a:endParaRPr lang="en-US" sz="2400" dirty="0" smtClean="0">
              <a:solidFill>
                <a:srgbClr val="080808"/>
              </a:solidFill>
              <a:latin typeface="Arial" charset="0"/>
              <a:cs typeface="Arial" charset="0"/>
            </a:endParaRPr>
          </a:p>
          <a:p>
            <a:pPr lvl="1" indent="-279400">
              <a:spcBef>
                <a:spcPts val="300"/>
              </a:spcBef>
              <a:buClr>
                <a:srgbClr val="080808"/>
              </a:buClr>
              <a:buFont typeface="Wingdings" pitchFamily="2" charset="2"/>
              <a:buChar char="§"/>
            </a:pPr>
            <a:endParaRPr lang="en-US" dirty="0" smtClean="0">
              <a:solidFill>
                <a:srgbClr val="080808"/>
              </a:solidFill>
              <a:cs typeface="Times New Roman" pitchFamily="18" charset="0"/>
            </a:endParaRPr>
          </a:p>
        </p:txBody>
      </p:sp>
      <p:sp>
        <p:nvSpPr>
          <p:cNvPr id="6148" name="Slide Number Placeholder 3"/>
          <p:cNvSpPr>
            <a:spLocks noGrp="1"/>
          </p:cNvSpPr>
          <p:nvPr>
            <p:ph type="sldNum" sz="quarter" idx="10"/>
          </p:nvPr>
        </p:nvSpPr>
        <p:spPr bwMode="auto">
          <a:noFill/>
          <a:ln>
            <a:miter lim="800000"/>
            <a:headEnd/>
            <a:tailEnd/>
          </a:ln>
        </p:spPr>
        <p:txBody>
          <a:bodyPr/>
          <a:lstStyle/>
          <a:p>
            <a:fld id="{58FD124C-2351-4C29-B6CA-F2CFEA236641}" type="slidenum">
              <a:rPr lang="en-US" smtClean="0">
                <a:latin typeface="Arial" charset="0"/>
                <a:cs typeface="Arial" charset="0"/>
              </a:rPr>
              <a:pPr/>
              <a:t>4</a:t>
            </a:fld>
            <a:endParaRPr lang="en-US" smtClean="0">
              <a:latin typeface="Arial" charset="0"/>
              <a:cs typeface="Arial" charset="0"/>
            </a:endParaRPr>
          </a:p>
        </p:txBody>
      </p:sp>
      <p:sp>
        <p:nvSpPr>
          <p:cNvPr id="6149" name="TextBox 4"/>
          <p:cNvSpPr txBox="1">
            <a:spLocks noChangeArrowheads="1"/>
          </p:cNvSpPr>
          <p:nvPr/>
        </p:nvSpPr>
        <p:spPr bwMode="auto">
          <a:xfrm>
            <a:off x="381000" y="1371600"/>
            <a:ext cx="8763000" cy="477838"/>
          </a:xfrm>
          <a:prstGeom prst="rect">
            <a:avLst/>
          </a:prstGeom>
          <a:noFill/>
          <a:ln w="9525">
            <a:noFill/>
            <a:miter lim="800000"/>
            <a:headEnd/>
            <a:tailEnd/>
          </a:ln>
        </p:spPr>
        <p:txBody>
          <a:bodyPr>
            <a:spAutoFit/>
          </a:bodyPr>
          <a:lstStyle/>
          <a:p>
            <a:r>
              <a:rPr lang="en-US" sz="2500">
                <a:solidFill>
                  <a:srgbClr val="0070C0"/>
                </a:solidFill>
              </a:rPr>
              <a:t>Vietnam acceded the following international instruments: </a:t>
            </a:r>
          </a:p>
        </p:txBody>
      </p:sp>
      <p:pic>
        <p:nvPicPr>
          <p:cNvPr id="6150" name="Picture 4"/>
          <p:cNvPicPr>
            <a:picLocks noChangeAspect="1" noChangeArrowheads="1"/>
          </p:cNvPicPr>
          <p:nvPr/>
        </p:nvPicPr>
        <p:blipFill>
          <a:blip r:embed="rId2"/>
          <a:srcRect/>
          <a:stretch>
            <a:fillRect/>
          </a:stretch>
        </p:blipFill>
        <p:spPr bwMode="auto">
          <a:xfrm>
            <a:off x="3581400" y="4724400"/>
            <a:ext cx="3651250" cy="2133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6075" indent="-4763">
              <a:defRPr/>
            </a:pPr>
            <a:r>
              <a:rPr lang="en-US" dirty="0" smtClean="0">
                <a:latin typeface="Arial" pitchFamily="34" charset="0"/>
                <a:cs typeface="Arial" pitchFamily="34" charset="0"/>
              </a:rPr>
              <a:t>1. Safeguards Regulatory Structure</a:t>
            </a:r>
            <a:endParaRPr lang="en-US" dirty="0"/>
          </a:p>
        </p:txBody>
      </p:sp>
      <p:sp>
        <p:nvSpPr>
          <p:cNvPr id="7171" name="Slide Number Placeholder 4"/>
          <p:cNvSpPr>
            <a:spLocks noGrp="1"/>
          </p:cNvSpPr>
          <p:nvPr>
            <p:ph type="sldNum" sz="quarter" idx="10"/>
          </p:nvPr>
        </p:nvSpPr>
        <p:spPr bwMode="auto">
          <a:noFill/>
          <a:ln>
            <a:miter lim="800000"/>
            <a:headEnd/>
            <a:tailEnd/>
          </a:ln>
        </p:spPr>
        <p:txBody>
          <a:bodyPr/>
          <a:lstStyle/>
          <a:p>
            <a:fld id="{4D480C3E-B4BA-430A-928A-407A2A08F567}" type="slidenum">
              <a:rPr lang="en-US" altLang="en-US" smtClean="0">
                <a:latin typeface="Arial" charset="0"/>
                <a:cs typeface="Arial" charset="0"/>
              </a:rPr>
              <a:pPr/>
              <a:t>5</a:t>
            </a:fld>
            <a:endParaRPr lang="en-US" altLang="en-US" smtClean="0">
              <a:latin typeface="Arial" charset="0"/>
              <a:cs typeface="Arial" charset="0"/>
            </a:endParaRPr>
          </a:p>
        </p:txBody>
      </p:sp>
      <p:grpSp>
        <p:nvGrpSpPr>
          <p:cNvPr id="7172" name="Group 36"/>
          <p:cNvGrpSpPr>
            <a:grpSpLocks/>
          </p:cNvGrpSpPr>
          <p:nvPr/>
        </p:nvGrpSpPr>
        <p:grpSpPr bwMode="auto">
          <a:xfrm>
            <a:off x="304800" y="1219200"/>
            <a:ext cx="8489950" cy="4876800"/>
            <a:chOff x="762000" y="1752600"/>
            <a:chExt cx="8032750" cy="4352614"/>
          </a:xfrm>
        </p:grpSpPr>
        <p:grpSp>
          <p:nvGrpSpPr>
            <p:cNvPr id="7173" name="Group 27"/>
            <p:cNvGrpSpPr>
              <a:grpSpLocks/>
            </p:cNvGrpSpPr>
            <p:nvPr/>
          </p:nvGrpSpPr>
          <p:grpSpPr bwMode="auto">
            <a:xfrm>
              <a:off x="762000" y="1752600"/>
              <a:ext cx="8032750" cy="4352614"/>
              <a:chOff x="1025434" y="1895475"/>
              <a:chExt cx="8032750" cy="4352614"/>
            </a:xfrm>
          </p:grpSpPr>
          <p:sp>
            <p:nvSpPr>
              <p:cNvPr id="7177" name="Text Box 11"/>
              <p:cNvSpPr txBox="1">
                <a:spLocks noChangeArrowheads="1"/>
              </p:cNvSpPr>
              <p:nvPr/>
            </p:nvSpPr>
            <p:spPr bwMode="auto">
              <a:xfrm>
                <a:off x="5495416" y="2466975"/>
                <a:ext cx="1047657" cy="352425"/>
              </a:xfrm>
              <a:prstGeom prst="rect">
                <a:avLst/>
              </a:prstGeom>
              <a:solidFill>
                <a:srgbClr val="92D050"/>
              </a:solidFill>
              <a:ln w="3175">
                <a:solidFill>
                  <a:schemeClr val="tx1"/>
                </a:solidFill>
                <a:miter lim="800000"/>
                <a:headEnd/>
                <a:tailEnd/>
              </a:ln>
            </p:spPr>
            <p:txBody>
              <a:bodyPr lIns="51270" tIns="25636" rIns="51270" bIns="25636" anchor="ctr"/>
              <a:lstStyle/>
              <a:p>
                <a:pPr algn="ctr"/>
                <a:r>
                  <a:rPr lang="en-US" altLang="en-US" sz="1600" b="1">
                    <a:solidFill>
                      <a:srgbClr val="000099"/>
                    </a:solidFill>
                    <a:latin typeface=".VnAvant" pitchFamily="34" charset="0"/>
                  </a:rPr>
                  <a:t>MOFA </a:t>
                </a:r>
                <a:endParaRPr lang="en-US" altLang="en-US">
                  <a:latin typeface=".VnAvant" pitchFamily="34" charset="0"/>
                </a:endParaRPr>
              </a:p>
            </p:txBody>
          </p:sp>
          <p:sp>
            <p:nvSpPr>
              <p:cNvPr id="7178" name="Text Box 26"/>
              <p:cNvSpPr txBox="1">
                <a:spLocks noChangeArrowheads="1"/>
              </p:cNvSpPr>
              <p:nvPr/>
            </p:nvSpPr>
            <p:spPr bwMode="auto">
              <a:xfrm>
                <a:off x="1822289" y="1895475"/>
                <a:ext cx="1047657" cy="352425"/>
              </a:xfrm>
              <a:prstGeom prst="rect">
                <a:avLst/>
              </a:prstGeom>
              <a:solidFill>
                <a:srgbClr val="FFFFFF">
                  <a:alpha val="81175"/>
                </a:srgbClr>
              </a:solidFill>
              <a:ln w="3175" algn="ctr">
                <a:solidFill>
                  <a:schemeClr val="tx1"/>
                </a:solidFill>
                <a:miter lim="800000"/>
                <a:headEnd/>
                <a:tailEnd/>
              </a:ln>
            </p:spPr>
            <p:txBody>
              <a:bodyPr lIns="51270" tIns="25636" rIns="51270" bIns="25636" anchor="ctr"/>
              <a:lstStyle/>
              <a:p>
                <a:pPr algn="ctr"/>
                <a:r>
                  <a:rPr lang="en-US" altLang="en-US" sz="1600" b="1">
                    <a:solidFill>
                      <a:srgbClr val="0033CC"/>
                    </a:solidFill>
                    <a:latin typeface=".VnAvant" pitchFamily="34" charset="0"/>
                  </a:rPr>
                  <a:t>IAEA</a:t>
                </a:r>
                <a:endParaRPr lang="en-US" altLang="en-US" sz="1600" b="1">
                  <a:latin typeface=".VnAvant" pitchFamily="34" charset="0"/>
                </a:endParaRPr>
              </a:p>
            </p:txBody>
          </p:sp>
          <p:sp>
            <p:nvSpPr>
              <p:cNvPr id="7179" name="Text Box 4"/>
              <p:cNvSpPr txBox="1">
                <a:spLocks noChangeArrowheads="1"/>
              </p:cNvSpPr>
              <p:nvPr/>
            </p:nvSpPr>
            <p:spPr bwMode="auto">
              <a:xfrm>
                <a:off x="3893792" y="2466975"/>
                <a:ext cx="1047657" cy="352425"/>
              </a:xfrm>
              <a:prstGeom prst="rect">
                <a:avLst/>
              </a:prstGeom>
              <a:solidFill>
                <a:srgbClr val="92D050"/>
              </a:solidFill>
              <a:ln w="3175">
                <a:solidFill>
                  <a:schemeClr val="tx1"/>
                </a:solidFill>
                <a:miter lim="800000"/>
                <a:headEnd/>
                <a:tailEnd/>
              </a:ln>
            </p:spPr>
            <p:txBody>
              <a:bodyPr lIns="51270" tIns="25636" rIns="51270" bIns="25636" anchor="ctr"/>
              <a:lstStyle/>
              <a:p>
                <a:pPr algn="ctr"/>
                <a:r>
                  <a:rPr lang="en-US" altLang="en-US" sz="1600" b="1">
                    <a:solidFill>
                      <a:srgbClr val="000099"/>
                    </a:solidFill>
                    <a:latin typeface=".VnAvant" pitchFamily="34" charset="0"/>
                  </a:rPr>
                  <a:t>MOST</a:t>
                </a:r>
                <a:r>
                  <a:rPr lang="en-US" altLang="en-US" sz="1600" b="1">
                    <a:solidFill>
                      <a:srgbClr val="000099"/>
                    </a:solidFill>
                  </a:rPr>
                  <a:t> </a:t>
                </a:r>
                <a:endParaRPr lang="en-US" altLang="en-US"/>
              </a:p>
            </p:txBody>
          </p:sp>
          <p:sp>
            <p:nvSpPr>
              <p:cNvPr id="7180" name="Text Box 5"/>
              <p:cNvSpPr txBox="1">
                <a:spLocks noChangeArrowheads="1"/>
              </p:cNvSpPr>
              <p:nvPr/>
            </p:nvSpPr>
            <p:spPr bwMode="auto">
              <a:xfrm>
                <a:off x="1458013" y="5681663"/>
                <a:ext cx="1862335" cy="566426"/>
              </a:xfrm>
              <a:prstGeom prst="rect">
                <a:avLst/>
              </a:prstGeom>
              <a:solidFill>
                <a:srgbClr val="FFFFFF">
                  <a:alpha val="81175"/>
                </a:srgbClr>
              </a:solidFill>
              <a:ln w="3175">
                <a:solidFill>
                  <a:schemeClr val="tx1"/>
                </a:solidFill>
                <a:miter lim="800000"/>
                <a:headEnd/>
                <a:tailEnd/>
              </a:ln>
            </p:spPr>
            <p:txBody>
              <a:bodyPr lIns="51270" tIns="25636" rIns="51270" bIns="25636" anchor="ctr"/>
              <a:lstStyle/>
              <a:p>
                <a:pPr algn="ctr"/>
                <a:r>
                  <a:rPr lang="en-US" altLang="en-US" sz="1400" b="1">
                    <a:solidFill>
                      <a:srgbClr val="0033CC"/>
                    </a:solidFill>
                  </a:rPr>
                  <a:t> Nuclear Facility</a:t>
                </a:r>
                <a:endParaRPr lang="en-US" altLang="en-US"/>
              </a:p>
            </p:txBody>
          </p:sp>
          <p:sp>
            <p:nvSpPr>
              <p:cNvPr id="7181" name="Text Box 6"/>
              <p:cNvSpPr txBox="1">
                <a:spLocks noChangeArrowheads="1"/>
              </p:cNvSpPr>
              <p:nvPr/>
            </p:nvSpPr>
            <p:spPr bwMode="auto">
              <a:xfrm>
                <a:off x="3608068" y="3328988"/>
                <a:ext cx="1785780" cy="566737"/>
              </a:xfrm>
              <a:prstGeom prst="rect">
                <a:avLst/>
              </a:prstGeom>
              <a:solidFill>
                <a:srgbClr val="FFFF00">
                  <a:alpha val="89018"/>
                </a:srgbClr>
              </a:solidFill>
              <a:ln w="3175">
                <a:solidFill>
                  <a:schemeClr val="tx1"/>
                </a:solidFill>
                <a:miter lim="800000"/>
                <a:headEnd/>
                <a:tailEnd/>
              </a:ln>
            </p:spPr>
            <p:txBody>
              <a:bodyPr lIns="51270" tIns="25636" rIns="51270" bIns="25636" anchor="ctr"/>
              <a:lstStyle/>
              <a:p>
                <a:pPr algn="ctr"/>
                <a:r>
                  <a:rPr lang="en-US" altLang="en-US" b="1">
                    <a:solidFill>
                      <a:srgbClr val="FF3300"/>
                    </a:solidFill>
                    <a:latin typeface=".VnAvant" pitchFamily="34" charset="0"/>
                  </a:rPr>
                  <a:t>VARANS</a:t>
                </a:r>
                <a:endParaRPr lang="en-US" altLang="en-US">
                  <a:latin typeface=".VnAvant" pitchFamily="34" charset="0"/>
                </a:endParaRPr>
              </a:p>
            </p:txBody>
          </p:sp>
          <p:sp>
            <p:nvSpPr>
              <p:cNvPr id="7182" name="Text Box 11"/>
              <p:cNvSpPr txBox="1">
                <a:spLocks noChangeArrowheads="1"/>
              </p:cNvSpPr>
              <p:nvPr/>
            </p:nvSpPr>
            <p:spPr bwMode="auto">
              <a:xfrm>
                <a:off x="7036765" y="2466975"/>
                <a:ext cx="1047657" cy="352425"/>
              </a:xfrm>
              <a:prstGeom prst="rect">
                <a:avLst/>
              </a:prstGeom>
              <a:solidFill>
                <a:srgbClr val="92D050"/>
              </a:solidFill>
              <a:ln w="3175">
                <a:solidFill>
                  <a:schemeClr val="tx1"/>
                </a:solidFill>
                <a:miter lim="800000"/>
                <a:headEnd/>
                <a:tailEnd/>
              </a:ln>
            </p:spPr>
            <p:txBody>
              <a:bodyPr lIns="51270" tIns="25636" rIns="51270" bIns="25636" anchor="ctr"/>
              <a:lstStyle/>
              <a:p>
                <a:pPr algn="ctr"/>
                <a:r>
                  <a:rPr lang="en-US" altLang="en-US" sz="1600" b="1">
                    <a:solidFill>
                      <a:srgbClr val="000099"/>
                    </a:solidFill>
                    <a:latin typeface=".VnAvant" pitchFamily="34" charset="0"/>
                  </a:rPr>
                  <a:t>MOPS </a:t>
                </a:r>
                <a:endParaRPr lang="en-US" altLang="en-US">
                  <a:latin typeface=".VnAvant" pitchFamily="34" charset="0"/>
                </a:endParaRPr>
              </a:p>
            </p:txBody>
          </p:sp>
          <p:sp>
            <p:nvSpPr>
              <p:cNvPr id="7183" name="Text Box 6"/>
              <p:cNvSpPr txBox="1">
                <a:spLocks noChangeArrowheads="1"/>
              </p:cNvSpPr>
              <p:nvPr/>
            </p:nvSpPr>
            <p:spPr bwMode="auto">
              <a:xfrm>
                <a:off x="3036618" y="4400550"/>
                <a:ext cx="3071542" cy="566738"/>
              </a:xfrm>
              <a:prstGeom prst="rect">
                <a:avLst/>
              </a:prstGeom>
              <a:solidFill>
                <a:srgbClr val="FFFF00">
                  <a:alpha val="89018"/>
                </a:srgbClr>
              </a:solidFill>
              <a:ln w="3175">
                <a:solidFill>
                  <a:schemeClr val="tx1"/>
                </a:solidFill>
                <a:miter lim="800000"/>
                <a:headEnd/>
                <a:tailEnd/>
              </a:ln>
            </p:spPr>
            <p:txBody>
              <a:bodyPr lIns="51270" tIns="25636" rIns="51270" bIns="25636" anchor="ctr"/>
              <a:lstStyle/>
              <a:p>
                <a:pPr algn="ctr"/>
                <a:r>
                  <a:rPr lang="en-US" altLang="en-US" b="1" dirty="0"/>
                  <a:t>Division of Nuclear Security and </a:t>
                </a:r>
                <a:r>
                  <a:rPr lang="en-US" altLang="en-US" b="1" dirty="0" smtClean="0"/>
                  <a:t>Safeguards</a:t>
                </a:r>
                <a:endParaRPr lang="en-US" altLang="en-US" b="1" dirty="0"/>
              </a:p>
            </p:txBody>
          </p:sp>
          <p:sp>
            <p:nvSpPr>
              <p:cNvPr id="7184" name="Text Box 5"/>
              <p:cNvSpPr txBox="1">
                <a:spLocks noChangeArrowheads="1"/>
              </p:cNvSpPr>
              <p:nvPr/>
            </p:nvSpPr>
            <p:spPr bwMode="auto">
              <a:xfrm>
                <a:off x="4097921" y="5681663"/>
                <a:ext cx="1902170" cy="498417"/>
              </a:xfrm>
              <a:prstGeom prst="rect">
                <a:avLst/>
              </a:prstGeom>
              <a:solidFill>
                <a:srgbClr val="FFFFFF">
                  <a:alpha val="81175"/>
                </a:srgbClr>
              </a:solidFill>
              <a:ln w="3175">
                <a:solidFill>
                  <a:schemeClr val="tx1"/>
                </a:solidFill>
                <a:miter lim="800000"/>
                <a:headEnd/>
                <a:tailEnd/>
              </a:ln>
            </p:spPr>
            <p:txBody>
              <a:bodyPr lIns="51270" tIns="25636" rIns="51270" bIns="25636" anchor="ctr"/>
              <a:lstStyle/>
              <a:p>
                <a:pPr algn="ctr"/>
                <a:r>
                  <a:rPr lang="en-US" altLang="en-US" sz="1400" b="1">
                    <a:solidFill>
                      <a:srgbClr val="0033CC"/>
                    </a:solidFill>
                  </a:rPr>
                  <a:t>LOF 1 </a:t>
                </a:r>
                <a:endParaRPr lang="en-US" altLang="en-US"/>
              </a:p>
            </p:txBody>
          </p:sp>
          <p:sp>
            <p:nvSpPr>
              <p:cNvPr id="7185" name="Text Box 5"/>
              <p:cNvSpPr txBox="1">
                <a:spLocks noChangeArrowheads="1"/>
              </p:cNvSpPr>
              <p:nvPr/>
            </p:nvSpPr>
            <p:spPr bwMode="auto">
              <a:xfrm>
                <a:off x="6360574" y="5681663"/>
                <a:ext cx="1863385" cy="498417"/>
              </a:xfrm>
              <a:prstGeom prst="rect">
                <a:avLst/>
              </a:prstGeom>
              <a:solidFill>
                <a:srgbClr val="FFFFFF">
                  <a:alpha val="81175"/>
                </a:srgbClr>
              </a:solidFill>
              <a:ln w="3175">
                <a:solidFill>
                  <a:schemeClr val="tx1"/>
                </a:solidFill>
                <a:miter lim="800000"/>
                <a:headEnd/>
                <a:tailEnd/>
              </a:ln>
            </p:spPr>
            <p:txBody>
              <a:bodyPr lIns="51270" tIns="25636" rIns="51270" bIns="25636" anchor="ctr"/>
              <a:lstStyle/>
              <a:p>
                <a:pPr algn="ctr"/>
                <a:r>
                  <a:rPr lang="en-US" altLang="en-US" sz="1400" b="1">
                    <a:solidFill>
                      <a:srgbClr val="0033CC"/>
                    </a:solidFill>
                  </a:rPr>
                  <a:t>LOF 2 </a:t>
                </a:r>
                <a:endParaRPr lang="en-US" altLang="en-US"/>
              </a:p>
            </p:txBody>
          </p:sp>
          <p:cxnSp>
            <p:nvCxnSpPr>
              <p:cNvPr id="17" name="Straight Connector 16"/>
              <p:cNvCxnSpPr/>
              <p:nvPr/>
            </p:nvCxnSpPr>
            <p:spPr>
              <a:xfrm>
                <a:off x="2178978" y="5324292"/>
                <a:ext cx="5144385" cy="14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4286306" y="4146834"/>
                <a:ext cx="500153" cy="15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188" name="TextBox 81"/>
              <p:cNvSpPr txBox="1">
                <a:spLocks noChangeArrowheads="1"/>
              </p:cNvSpPr>
              <p:nvPr/>
            </p:nvSpPr>
            <p:spPr bwMode="auto">
              <a:xfrm>
                <a:off x="1025434" y="3109913"/>
                <a:ext cx="1796891" cy="307975"/>
              </a:xfrm>
              <a:prstGeom prst="rect">
                <a:avLst/>
              </a:prstGeom>
              <a:noFill/>
              <a:ln w="9525">
                <a:noFill/>
                <a:miter lim="800000"/>
                <a:headEnd/>
                <a:tailEnd/>
              </a:ln>
            </p:spPr>
            <p:txBody>
              <a:bodyPr>
                <a:spAutoFit/>
              </a:bodyPr>
              <a:lstStyle/>
              <a:p>
                <a:r>
                  <a:rPr lang="en-US" altLang="en-US" sz="1400" b="1"/>
                  <a:t>SG Inspection</a:t>
                </a:r>
              </a:p>
            </p:txBody>
          </p:sp>
          <p:cxnSp>
            <p:nvCxnSpPr>
              <p:cNvPr id="20" name="Straight Connector 19"/>
              <p:cNvCxnSpPr/>
              <p:nvPr/>
            </p:nvCxnSpPr>
            <p:spPr>
              <a:xfrm rot="5400000">
                <a:off x="4859530" y="5503483"/>
                <a:ext cx="357050" cy="150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001204" y="5502066"/>
                <a:ext cx="357050" cy="150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4643240" y="5146433"/>
                <a:ext cx="357050" cy="15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192" name="TextBox 91"/>
              <p:cNvSpPr txBox="1">
                <a:spLocks noChangeArrowheads="1"/>
              </p:cNvSpPr>
              <p:nvPr/>
            </p:nvSpPr>
            <p:spPr bwMode="auto">
              <a:xfrm>
                <a:off x="4965261" y="4967288"/>
                <a:ext cx="4014911" cy="307777"/>
              </a:xfrm>
              <a:prstGeom prst="rect">
                <a:avLst/>
              </a:prstGeom>
              <a:noFill/>
              <a:ln w="9525">
                <a:noFill/>
                <a:miter lim="800000"/>
                <a:headEnd/>
                <a:tailEnd/>
              </a:ln>
            </p:spPr>
            <p:txBody>
              <a:bodyPr wrap="none">
                <a:spAutoFit/>
              </a:bodyPr>
              <a:lstStyle/>
              <a:p>
                <a:r>
                  <a:rPr lang="en-US" altLang="en-US" sz="1400" b="1"/>
                  <a:t>Facility Accounting Reports/ AP Declarations</a:t>
                </a:r>
              </a:p>
            </p:txBody>
          </p:sp>
          <p:cxnSp>
            <p:nvCxnSpPr>
              <p:cNvPr id="24" name="Straight Arrow Connector 23"/>
              <p:cNvCxnSpPr/>
              <p:nvPr/>
            </p:nvCxnSpPr>
            <p:spPr>
              <a:xfrm rot="5400000">
                <a:off x="999114" y="3788366"/>
                <a:ext cx="3073184" cy="15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H="1">
                <a:off x="2823107" y="2252510"/>
                <a:ext cx="1141994" cy="1000339"/>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7195" name="TextBox 99"/>
              <p:cNvSpPr txBox="1">
                <a:spLocks noChangeArrowheads="1"/>
              </p:cNvSpPr>
              <p:nvPr/>
            </p:nvSpPr>
            <p:spPr bwMode="auto">
              <a:xfrm>
                <a:off x="4822398" y="3967163"/>
                <a:ext cx="4235786" cy="307777"/>
              </a:xfrm>
              <a:prstGeom prst="rect">
                <a:avLst/>
              </a:prstGeom>
              <a:noFill/>
              <a:ln w="9525">
                <a:noFill/>
                <a:miter lim="800000"/>
                <a:headEnd/>
                <a:tailEnd/>
              </a:ln>
            </p:spPr>
            <p:txBody>
              <a:bodyPr wrap="none">
                <a:spAutoFit/>
              </a:bodyPr>
              <a:lstStyle/>
              <a:p>
                <a:r>
                  <a:rPr lang="en-US" altLang="en-US" sz="1400" b="1"/>
                  <a:t>Vietnam’s Accounting Reports/ AP Declarations</a:t>
                </a:r>
              </a:p>
            </p:txBody>
          </p:sp>
          <p:cxnSp>
            <p:nvCxnSpPr>
              <p:cNvPr id="27" name="Straight Connector 26"/>
              <p:cNvCxnSpPr/>
              <p:nvPr/>
            </p:nvCxnSpPr>
            <p:spPr>
              <a:xfrm rot="5400000">
                <a:off x="7138078" y="5511984"/>
                <a:ext cx="357050" cy="1502"/>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30" name="Straight Arrow Connector 29"/>
            <p:cNvCxnSpPr/>
            <p:nvPr/>
          </p:nvCxnSpPr>
          <p:spPr>
            <a:xfrm rot="5400000">
              <a:off x="3771556" y="2932722"/>
              <a:ext cx="534159" cy="4507"/>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7177" idx="2"/>
            </p:cNvCxnSpPr>
            <p:nvPr/>
          </p:nvCxnSpPr>
          <p:spPr>
            <a:xfrm flipV="1">
              <a:off x="4763355" y="2676397"/>
              <a:ext cx="992829" cy="524241"/>
            </a:xfrm>
            <a:prstGeom prst="straightConnector1">
              <a:avLst/>
            </a:prstGeom>
            <a:ln w="2540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5105813" y="2666479"/>
              <a:ext cx="1904549" cy="610669"/>
            </a:xfrm>
            <a:prstGeom prst="straightConnector1">
              <a:avLst/>
            </a:prstGeom>
            <a:ln w="2540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Arial" pitchFamily="34" charset="0"/>
                <a:cs typeface="Arial" pitchFamily="34" charset="0"/>
              </a:rPr>
              <a:t>1. Introduction – SG Implementation</a:t>
            </a:r>
          </a:p>
        </p:txBody>
      </p:sp>
      <p:sp>
        <p:nvSpPr>
          <p:cNvPr id="8195" name="Content Placeholder 2"/>
          <p:cNvSpPr>
            <a:spLocks noGrp="1"/>
          </p:cNvSpPr>
          <p:nvPr>
            <p:ph idx="1"/>
          </p:nvPr>
        </p:nvSpPr>
        <p:spPr>
          <a:xfrm>
            <a:off x="609600" y="1295400"/>
            <a:ext cx="8229600" cy="4800600"/>
          </a:xfrm>
        </p:spPr>
        <p:txBody>
          <a:bodyPr/>
          <a:lstStyle/>
          <a:p>
            <a:pPr>
              <a:lnSpc>
                <a:spcPct val="90000"/>
              </a:lnSpc>
              <a:buSzPct val="120000"/>
              <a:buFontTx/>
              <a:buChar char="•"/>
            </a:pPr>
            <a:r>
              <a:rPr lang="en-US" altLang="en-US" sz="2000" dirty="0" smtClean="0">
                <a:latin typeface="Arial" charset="0"/>
                <a:cs typeface="Arial" charset="0"/>
              </a:rPr>
              <a:t>Revised Subsidiary Arrangement, including Safeguards Agreement and AP requirements</a:t>
            </a:r>
          </a:p>
          <a:p>
            <a:pPr>
              <a:lnSpc>
                <a:spcPct val="90000"/>
              </a:lnSpc>
              <a:buSzPct val="120000"/>
              <a:buFontTx/>
              <a:buChar char="•"/>
            </a:pPr>
            <a:r>
              <a:rPr lang="en-US" sz="2000" dirty="0" smtClean="0">
                <a:latin typeface="Arial" charset="0"/>
                <a:cs typeface="Arial" charset="0"/>
              </a:rPr>
              <a:t>Main safeguards measures:</a:t>
            </a:r>
          </a:p>
          <a:p>
            <a:pPr lvl="1">
              <a:lnSpc>
                <a:spcPct val="90000"/>
              </a:lnSpc>
              <a:buSzPct val="120000"/>
              <a:buFont typeface="Arial" charset="0"/>
              <a:buBlip>
                <a:blip r:embed="rId3"/>
              </a:buBlip>
            </a:pPr>
            <a:r>
              <a:rPr lang="en-US" sz="2000" dirty="0" smtClean="0">
                <a:latin typeface="Arial" charset="0"/>
                <a:cs typeface="Arial" charset="0"/>
              </a:rPr>
              <a:t>Vietnam submits reports to IAEA</a:t>
            </a:r>
          </a:p>
          <a:p>
            <a:pPr lvl="1">
              <a:lnSpc>
                <a:spcPct val="90000"/>
              </a:lnSpc>
              <a:buSzPct val="120000"/>
              <a:buFont typeface="Arial" charset="0"/>
              <a:buBlip>
                <a:blip r:embed="rId3"/>
              </a:buBlip>
            </a:pPr>
            <a:r>
              <a:rPr lang="en-US" sz="2000" dirty="0" smtClean="0">
                <a:latin typeface="Arial" charset="0"/>
                <a:cs typeface="Arial" charset="0"/>
              </a:rPr>
              <a:t>IAEA carries out inspection once a year</a:t>
            </a:r>
          </a:p>
          <a:p>
            <a:r>
              <a:rPr lang="en-US" altLang="en-US" sz="2000" dirty="0" smtClean="0">
                <a:latin typeface="Arial" charset="0"/>
                <a:cs typeface="Arial" charset="0"/>
              </a:rPr>
              <a:t>AP Measures:</a:t>
            </a:r>
          </a:p>
          <a:p>
            <a:pPr lvl="1">
              <a:buFont typeface="Arial" charset="0"/>
              <a:buChar char="‒"/>
            </a:pPr>
            <a:r>
              <a:rPr lang="en-US" altLang="en-US" sz="2000" dirty="0" smtClean="0">
                <a:latin typeface="Arial" charset="0"/>
                <a:cs typeface="Arial" charset="0"/>
              </a:rPr>
              <a:t>AP declarations submitted to the IAEA</a:t>
            </a:r>
          </a:p>
          <a:p>
            <a:pPr lvl="1">
              <a:buFont typeface="Arial" charset="0"/>
              <a:buChar char="‒"/>
            </a:pPr>
            <a:r>
              <a:rPr lang="en-US" altLang="en-US" sz="2000" dirty="0" smtClean="0">
                <a:latin typeface="Arial" charset="0"/>
                <a:cs typeface="Arial" charset="0"/>
              </a:rPr>
              <a:t>Complementary </a:t>
            </a:r>
            <a:r>
              <a:rPr lang="en-US" altLang="en-US" sz="2000" dirty="0" smtClean="0">
                <a:latin typeface="Arial" charset="0"/>
                <a:cs typeface="Arial" charset="0"/>
              </a:rPr>
              <a:t>access</a:t>
            </a:r>
            <a:endParaRPr lang="en-US" sz="2000" dirty="0" smtClean="0">
              <a:latin typeface="Arial" charset="0"/>
              <a:cs typeface="Arial" charset="0"/>
            </a:endParaRPr>
          </a:p>
          <a:p>
            <a:r>
              <a:rPr lang="en-US" altLang="en-US" sz="2000" b="1" i="1" u="sng" dirty="0" smtClean="0">
                <a:latin typeface="Arial" charset="0"/>
                <a:cs typeface="Arial" charset="0"/>
              </a:rPr>
              <a:t>2013</a:t>
            </a:r>
            <a:r>
              <a:rPr lang="en-US" altLang="en-US" sz="2000" dirty="0" smtClean="0">
                <a:latin typeface="Arial" charset="0"/>
                <a:cs typeface="Arial" charset="0"/>
              </a:rPr>
              <a:t>: First year of AP implementation - Initial declarations: March 8, 2013; </a:t>
            </a:r>
            <a:r>
              <a:rPr lang="en-US" altLang="en-US" sz="2000" b="1" i="1" u="sng" dirty="0" smtClean="0">
                <a:latin typeface="Arial" charset="0"/>
                <a:cs typeface="Arial" charset="0"/>
              </a:rPr>
              <a:t>2018</a:t>
            </a:r>
            <a:r>
              <a:rPr lang="en-US" altLang="en-US" sz="2000" dirty="0" smtClean="0">
                <a:latin typeface="Arial" charset="0"/>
                <a:cs typeface="Arial" charset="0"/>
              </a:rPr>
              <a:t>: 100 declarations submitted to the IAEA</a:t>
            </a:r>
          </a:p>
          <a:p>
            <a:r>
              <a:rPr lang="en-US" altLang="en-US" sz="2000" dirty="0" smtClean="0">
                <a:latin typeface="Arial" charset="0"/>
                <a:cs typeface="Arial" charset="0"/>
              </a:rPr>
              <a:t>9 complementary accesses (CA) received, including 1 under Article 8 and 1 with 2-hour notice</a:t>
            </a:r>
          </a:p>
          <a:p>
            <a:pPr>
              <a:buFont typeface="Wingdings" pitchFamily="2" charset="2"/>
              <a:buChar char="à"/>
            </a:pPr>
            <a:r>
              <a:rPr lang="en-US" altLang="en-US" sz="2200" dirty="0" smtClean="0">
                <a:solidFill>
                  <a:srgbClr val="FF0000"/>
                </a:solidFill>
                <a:latin typeface="Arial" charset="0"/>
                <a:cs typeface="Arial" charset="0"/>
              </a:rPr>
              <a:t>May 2015: the IAEA reached Broader Conclusion for Viet Nam for the first time for 2014</a:t>
            </a:r>
          </a:p>
          <a:p>
            <a:pPr>
              <a:buFont typeface="Wingdings" pitchFamily="2" charset="2"/>
              <a:buChar char="à"/>
            </a:pPr>
            <a:r>
              <a:rPr lang="en-US" altLang="en-US" sz="2200" dirty="0" smtClean="0">
                <a:solidFill>
                  <a:srgbClr val="FF0000"/>
                </a:solidFill>
                <a:latin typeface="Arial" charset="0"/>
                <a:cs typeface="Arial" charset="0"/>
              </a:rPr>
              <a:t>May 2017: Implementation of State-level approach</a:t>
            </a:r>
          </a:p>
          <a:p>
            <a:endParaRPr lang="en-US" altLang="en-US" sz="2200" dirty="0" smtClean="0">
              <a:latin typeface="Arial" charset="0"/>
              <a:cs typeface="Arial" charset="0"/>
            </a:endParaRPr>
          </a:p>
          <a:p>
            <a:endParaRPr lang="en-US" altLang="en-US" sz="2200" dirty="0" smtClean="0">
              <a:latin typeface="Arial" charset="0"/>
              <a:cs typeface="Arial" charset="0"/>
            </a:endParaRPr>
          </a:p>
          <a:p>
            <a:pPr>
              <a:lnSpc>
                <a:spcPct val="90000"/>
              </a:lnSpc>
              <a:buSzPct val="120000"/>
              <a:buFontTx/>
              <a:buChar char="•"/>
            </a:pPr>
            <a:endParaRPr lang="en-US" sz="2200" dirty="0" smtClean="0">
              <a:latin typeface="Arial" charset="0"/>
              <a:cs typeface="Arial" charset="0"/>
            </a:endParaRPr>
          </a:p>
          <a:p>
            <a:pPr>
              <a:lnSpc>
                <a:spcPct val="90000"/>
              </a:lnSpc>
              <a:buSzPct val="120000"/>
              <a:buFontTx/>
              <a:buChar char="•"/>
            </a:pPr>
            <a:endParaRPr lang="en-US" sz="2200" dirty="0" smtClean="0">
              <a:latin typeface="Arial" charset="0"/>
              <a:cs typeface="Arial" charset="0"/>
            </a:endParaRPr>
          </a:p>
          <a:p>
            <a:pPr>
              <a:lnSpc>
                <a:spcPct val="90000"/>
              </a:lnSpc>
              <a:buSzPct val="120000"/>
              <a:buFontTx/>
              <a:buChar char="•"/>
            </a:pPr>
            <a:endParaRPr lang="en-US" sz="2200" dirty="0" smtClean="0">
              <a:latin typeface="Arial" charset="0"/>
              <a:cs typeface="Arial" charset="0"/>
            </a:endParaRPr>
          </a:p>
          <a:p>
            <a:pPr>
              <a:lnSpc>
                <a:spcPct val="90000"/>
              </a:lnSpc>
              <a:buSzPct val="120000"/>
              <a:buFontTx/>
              <a:buChar char="•"/>
            </a:pPr>
            <a:endParaRPr lang="en-US" sz="2200" dirty="0" smtClean="0">
              <a:solidFill>
                <a:srgbClr val="080808"/>
              </a:solidFill>
              <a:latin typeface="Arial" charset="0"/>
              <a:cs typeface="Arial" charset="0"/>
            </a:endParaRPr>
          </a:p>
        </p:txBody>
      </p:sp>
      <p:sp>
        <p:nvSpPr>
          <p:cNvPr id="8196" name="Slide Number Placeholder 3"/>
          <p:cNvSpPr>
            <a:spLocks noGrp="1"/>
          </p:cNvSpPr>
          <p:nvPr>
            <p:ph type="sldNum" sz="quarter" idx="10"/>
          </p:nvPr>
        </p:nvSpPr>
        <p:spPr bwMode="auto">
          <a:noFill/>
          <a:ln>
            <a:miter lim="800000"/>
            <a:headEnd/>
            <a:tailEnd/>
          </a:ln>
        </p:spPr>
        <p:txBody>
          <a:bodyPr/>
          <a:lstStyle/>
          <a:p>
            <a:fld id="{04B44214-7768-4C30-8785-59AC81C5A5FD}" type="slidenum">
              <a:rPr lang="en-US" smtClean="0">
                <a:latin typeface="Arial" charset="0"/>
                <a:cs typeface="Arial" charset="0"/>
              </a:rPr>
              <a:pPr/>
              <a:t>6</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2. Cooperation with International Partners</a:t>
            </a:r>
            <a:endParaRPr lang="en-US" dirty="0">
              <a:latin typeface="Arial" pitchFamily="34" charset="0"/>
              <a:cs typeface="Arial" pitchFamily="34" charset="0"/>
            </a:endParaRPr>
          </a:p>
        </p:txBody>
      </p:sp>
      <p:sp>
        <p:nvSpPr>
          <p:cNvPr id="3" name="Content Placeholder 2"/>
          <p:cNvSpPr>
            <a:spLocks noGrp="1"/>
          </p:cNvSpPr>
          <p:nvPr>
            <p:ph idx="1"/>
          </p:nvPr>
        </p:nvSpPr>
        <p:spPr>
          <a:xfrm>
            <a:off x="152400" y="1143000"/>
            <a:ext cx="5410200" cy="5334000"/>
          </a:xfrm>
        </p:spPr>
        <p:txBody>
          <a:bodyPr/>
          <a:lstStyle/>
          <a:p>
            <a:r>
              <a:rPr lang="en-GB" sz="2000" dirty="0" smtClean="0">
                <a:latin typeface="Arial" pitchFamily="34" charset="0"/>
                <a:cs typeface="Arial" pitchFamily="34" charset="0"/>
              </a:rPr>
              <a:t>The evolving in safeguards implementation is due to the fact that Viet Nam’s safeguards infrastructure has been strengthened, which can partly be attributed to the support from and cooperation with international partners and the IAEA in safeguards capacity building of Viet Nam in general and VARANS in particular.</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Arrangement between VARANS and ASNO on cooperation in nuclear safeguards and related matters signed Nov. 2009</a:t>
            </a:r>
          </a:p>
          <a:p>
            <a:r>
              <a:rPr lang="en-US" sz="2000" dirty="0" smtClean="0">
                <a:latin typeface="Arial" pitchFamily="34" charset="0"/>
                <a:cs typeface="Arial" pitchFamily="34" charset="0"/>
              </a:rPr>
              <a:t>Memorandum of understanding</a:t>
            </a:r>
            <a:br>
              <a:rPr lang="en-US" sz="2000" dirty="0" smtClean="0">
                <a:latin typeface="Arial" pitchFamily="34" charset="0"/>
                <a:cs typeface="Arial" pitchFamily="34" charset="0"/>
              </a:rPr>
            </a:br>
            <a:r>
              <a:rPr lang="en-US" sz="2000" dirty="0" smtClean="0">
                <a:latin typeface="Arial" pitchFamily="34" charset="0"/>
                <a:cs typeface="Arial" pitchFamily="34" charset="0"/>
              </a:rPr>
              <a:t>between JAEA and VARANS for cooperation in the field of non-proliferation signed in 2010</a:t>
            </a:r>
          </a:p>
        </p:txBody>
      </p:sp>
      <p:sp>
        <p:nvSpPr>
          <p:cNvPr id="4" name="Slide Number Placeholder 3"/>
          <p:cNvSpPr>
            <a:spLocks noGrp="1"/>
          </p:cNvSpPr>
          <p:nvPr>
            <p:ph type="sldNum" sz="quarter" idx="10"/>
          </p:nvPr>
        </p:nvSpPr>
        <p:spPr/>
        <p:txBody>
          <a:bodyPr/>
          <a:lstStyle/>
          <a:p>
            <a:pPr>
              <a:defRPr/>
            </a:pPr>
            <a:fld id="{B27446BD-11DC-4005-8A1D-AEC90060A98D}" type="slidenum">
              <a:rPr lang="en-US" altLang="en-US" smtClean="0"/>
              <a:pPr>
                <a:defRPr/>
              </a:pPr>
              <a:t>7</a:t>
            </a:fld>
            <a:endParaRPr lang="en-US" altLang="en-US"/>
          </a:p>
        </p:txBody>
      </p:sp>
      <p:pic>
        <p:nvPicPr>
          <p:cNvPr id="5" name="Picture 6" descr="DSC01080"/>
          <p:cNvPicPr>
            <a:picLocks noChangeAspect="1" noChangeArrowheads="1"/>
          </p:cNvPicPr>
          <p:nvPr/>
        </p:nvPicPr>
        <p:blipFill>
          <a:blip r:embed="rId2" cstate="print"/>
          <a:srcRect/>
          <a:stretch>
            <a:fillRect/>
          </a:stretch>
        </p:blipFill>
        <p:spPr bwMode="auto">
          <a:xfrm>
            <a:off x="5638800" y="3657600"/>
            <a:ext cx="3505200" cy="2555876"/>
          </a:xfrm>
          <a:prstGeom prst="rect">
            <a:avLst/>
          </a:prstGeom>
          <a:noFill/>
          <a:ln w="9525">
            <a:noFill/>
            <a:miter lim="800000"/>
            <a:headEnd/>
            <a:tailEnd/>
          </a:ln>
        </p:spPr>
      </p:pic>
      <p:pic>
        <p:nvPicPr>
          <p:cNvPr id="6" name="Picture 6" descr="IMG_0012"/>
          <p:cNvPicPr>
            <a:picLocks noChangeAspect="1" noChangeArrowheads="1"/>
          </p:cNvPicPr>
          <p:nvPr/>
        </p:nvPicPr>
        <p:blipFill>
          <a:blip r:embed="rId3" cstate="print"/>
          <a:srcRect/>
          <a:stretch>
            <a:fillRect/>
          </a:stretch>
        </p:blipFill>
        <p:spPr bwMode="auto">
          <a:xfrm>
            <a:off x="5638800" y="1219200"/>
            <a:ext cx="3505200" cy="2336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2. Cooperation with International Partners</a:t>
            </a:r>
            <a:endParaRPr lang="en-US" dirty="0"/>
          </a:p>
        </p:txBody>
      </p:sp>
      <p:sp>
        <p:nvSpPr>
          <p:cNvPr id="3" name="Content Placeholder 2"/>
          <p:cNvSpPr>
            <a:spLocks noGrp="1"/>
          </p:cNvSpPr>
          <p:nvPr>
            <p:ph idx="1"/>
          </p:nvPr>
        </p:nvSpPr>
        <p:spPr>
          <a:xfrm>
            <a:off x="304800" y="1066800"/>
            <a:ext cx="8686800" cy="4525963"/>
          </a:xfrm>
        </p:spPr>
        <p:txBody>
          <a:bodyPr/>
          <a:lstStyle/>
          <a:p>
            <a:pPr>
              <a:lnSpc>
                <a:spcPct val="90000"/>
              </a:lnSpc>
              <a:spcBef>
                <a:spcPts val="600"/>
              </a:spcBef>
              <a:spcAft>
                <a:spcPts val="600"/>
              </a:spcAft>
              <a:buClr>
                <a:srgbClr val="080808"/>
              </a:buClr>
              <a:buFont typeface="Wingdings" pitchFamily="2" charset="2"/>
              <a:buChar char="§"/>
            </a:pPr>
            <a:r>
              <a:rPr lang="en-US" sz="2000" dirty="0" smtClean="0">
                <a:solidFill>
                  <a:srgbClr val="080808"/>
                </a:solidFill>
                <a:latin typeface="Arial" pitchFamily="34" charset="0"/>
                <a:ea typeface="굴림" pitchFamily="34" charset="-127"/>
                <a:cs typeface="Arial" pitchFamily="34" charset="0"/>
              </a:rPr>
              <a:t>Arrangement between the U.S. Department of Energy and the Ministry of Science and Technology of the Socialist Republic of Vietnam for Information Exchange and Cooperation on the Peaceful Uses of Nuclear Energy signed August 2007. </a:t>
            </a:r>
          </a:p>
          <a:p>
            <a:pPr>
              <a:lnSpc>
                <a:spcPct val="90000"/>
              </a:lnSpc>
              <a:spcBef>
                <a:spcPts val="600"/>
              </a:spcBef>
              <a:spcAft>
                <a:spcPts val="600"/>
              </a:spcAft>
              <a:buClr>
                <a:srgbClr val="080808"/>
              </a:buClr>
              <a:buFont typeface="Wingdings" pitchFamily="2" charset="2"/>
              <a:buChar char="§"/>
            </a:pPr>
            <a:r>
              <a:rPr lang="en-US" sz="2000" dirty="0" smtClean="0">
                <a:solidFill>
                  <a:srgbClr val="080808"/>
                </a:solidFill>
                <a:latin typeface="Arial" pitchFamily="34" charset="0"/>
                <a:ea typeface="굴림" pitchFamily="34" charset="-127"/>
                <a:cs typeface="Arial" pitchFamily="34" charset="0"/>
              </a:rPr>
              <a:t>The VARANS – </a:t>
            </a:r>
            <a:r>
              <a:rPr lang="en-US" sz="2000" b="1" dirty="0" smtClean="0">
                <a:solidFill>
                  <a:srgbClr val="080808"/>
                </a:solidFill>
                <a:latin typeface="Arial" pitchFamily="34" charset="0"/>
                <a:ea typeface="굴림" pitchFamily="34" charset="-127"/>
                <a:cs typeface="Arial" pitchFamily="34" charset="0"/>
              </a:rPr>
              <a:t>INSEP (International Safeguards and Engagement Program)</a:t>
            </a:r>
            <a:r>
              <a:rPr lang="en-US" sz="2000" dirty="0" smtClean="0">
                <a:solidFill>
                  <a:srgbClr val="080808"/>
                </a:solidFill>
                <a:latin typeface="Arial" pitchFamily="34" charset="0"/>
                <a:ea typeface="굴림" pitchFamily="34" charset="-127"/>
                <a:cs typeface="Arial" pitchFamily="34" charset="0"/>
              </a:rPr>
              <a:t> collaboration is helping meet Vietnam’s regulatory and nonproliferation objectives.  The arrangement has resulted in a number of action sheets to support the following areas:</a:t>
            </a:r>
          </a:p>
          <a:p>
            <a:pPr marL="800100" lvl="1" indent="-342900">
              <a:lnSpc>
                <a:spcPct val="90000"/>
              </a:lnSpc>
              <a:spcBef>
                <a:spcPts val="600"/>
              </a:spcBef>
              <a:spcAft>
                <a:spcPts val="600"/>
              </a:spcAft>
              <a:buClr>
                <a:srgbClr val="080808"/>
              </a:buClr>
              <a:buFont typeface="Wingdings" pitchFamily="2" charset="2"/>
              <a:buChar char="§"/>
            </a:pPr>
            <a:r>
              <a:rPr lang="en-US" sz="1800" dirty="0" smtClean="0">
                <a:solidFill>
                  <a:srgbClr val="080808"/>
                </a:solidFill>
                <a:latin typeface="Arial" pitchFamily="34" charset="0"/>
                <a:ea typeface="굴림" pitchFamily="34" charset="-127"/>
                <a:cs typeface="Arial" pitchFamily="34" charset="0"/>
              </a:rPr>
              <a:t>Development of legislation, regulations, and implementing rules and guidance for peaceful nuclear power</a:t>
            </a:r>
          </a:p>
          <a:p>
            <a:pPr marL="800100" lvl="1" indent="-342900">
              <a:lnSpc>
                <a:spcPct val="90000"/>
              </a:lnSpc>
              <a:spcBef>
                <a:spcPts val="600"/>
              </a:spcBef>
              <a:spcAft>
                <a:spcPts val="600"/>
              </a:spcAft>
              <a:buClr>
                <a:srgbClr val="080808"/>
              </a:buClr>
              <a:buFont typeface="Wingdings" pitchFamily="2" charset="2"/>
              <a:buChar char="§"/>
            </a:pPr>
            <a:r>
              <a:rPr lang="en-US" sz="1800" dirty="0" smtClean="0">
                <a:solidFill>
                  <a:srgbClr val="080808"/>
                </a:solidFill>
                <a:latin typeface="Arial" pitchFamily="34" charset="0"/>
                <a:ea typeface="굴림" pitchFamily="34" charset="-127"/>
                <a:cs typeface="Arial" pitchFamily="34" charset="0"/>
              </a:rPr>
              <a:t>Assistance in strengthening state systems of accounting and control (SSAC)</a:t>
            </a:r>
          </a:p>
          <a:p>
            <a:pPr marL="800100" lvl="1" indent="-342900">
              <a:lnSpc>
                <a:spcPct val="90000"/>
              </a:lnSpc>
              <a:spcBef>
                <a:spcPts val="600"/>
              </a:spcBef>
              <a:spcAft>
                <a:spcPts val="600"/>
              </a:spcAft>
              <a:buClr>
                <a:srgbClr val="080808"/>
              </a:buClr>
              <a:buFont typeface="Wingdings" pitchFamily="2" charset="2"/>
              <a:buChar char="§"/>
            </a:pPr>
            <a:r>
              <a:rPr lang="en-US" sz="1800" dirty="0" smtClean="0">
                <a:solidFill>
                  <a:srgbClr val="080808"/>
                </a:solidFill>
                <a:latin typeface="Arial" pitchFamily="34" charset="0"/>
                <a:ea typeface="굴림" pitchFamily="34" charset="-127"/>
                <a:cs typeface="Arial" pitchFamily="34" charset="0"/>
              </a:rPr>
              <a:t>Implementation of the Additional Protocol (AP)</a:t>
            </a:r>
          </a:p>
          <a:p>
            <a:pPr marL="800100" lvl="1" indent="-342900">
              <a:lnSpc>
                <a:spcPct val="90000"/>
              </a:lnSpc>
              <a:spcBef>
                <a:spcPts val="600"/>
              </a:spcBef>
              <a:spcAft>
                <a:spcPts val="600"/>
              </a:spcAft>
              <a:buClr>
                <a:srgbClr val="080808"/>
              </a:buClr>
              <a:buFont typeface="Wingdings" pitchFamily="2" charset="2"/>
              <a:buChar char="§"/>
            </a:pPr>
            <a:r>
              <a:rPr lang="en-US" sz="1800" dirty="0" smtClean="0">
                <a:solidFill>
                  <a:srgbClr val="080808"/>
                </a:solidFill>
                <a:latin typeface="Arial" pitchFamily="34" charset="0"/>
                <a:ea typeface="굴림" pitchFamily="34" charset="-127"/>
                <a:cs typeface="Arial" pitchFamily="34" charset="0"/>
              </a:rPr>
              <a:t>Development of national outreach on the AP</a:t>
            </a:r>
          </a:p>
          <a:p>
            <a:pPr marL="800100" lvl="1" indent="-342900">
              <a:lnSpc>
                <a:spcPct val="90000"/>
              </a:lnSpc>
              <a:spcBef>
                <a:spcPts val="600"/>
              </a:spcBef>
              <a:spcAft>
                <a:spcPts val="600"/>
              </a:spcAft>
              <a:buClr>
                <a:srgbClr val="080808"/>
              </a:buClr>
              <a:buFont typeface="Wingdings" pitchFamily="2" charset="2"/>
              <a:buChar char="§"/>
            </a:pPr>
            <a:r>
              <a:rPr lang="en-US" sz="1800" dirty="0" smtClean="0">
                <a:solidFill>
                  <a:srgbClr val="080808"/>
                </a:solidFill>
                <a:latin typeface="Arial" pitchFamily="34" charset="0"/>
                <a:ea typeface="굴림" pitchFamily="34" charset="-127"/>
                <a:cs typeface="Arial" pitchFamily="34" charset="0"/>
              </a:rPr>
              <a:t>Development of a safeguards laboratory</a:t>
            </a:r>
          </a:p>
          <a:p>
            <a:pPr marL="800100" lvl="1" indent="-342900">
              <a:lnSpc>
                <a:spcPct val="90000"/>
              </a:lnSpc>
              <a:spcBef>
                <a:spcPts val="600"/>
              </a:spcBef>
              <a:spcAft>
                <a:spcPts val="600"/>
              </a:spcAft>
              <a:buClr>
                <a:srgbClr val="080808"/>
              </a:buClr>
              <a:buFont typeface="Wingdings" pitchFamily="2" charset="2"/>
              <a:buChar char="§"/>
            </a:pPr>
            <a:r>
              <a:rPr lang="en-US" sz="1800" dirty="0" smtClean="0">
                <a:solidFill>
                  <a:srgbClr val="080808"/>
                </a:solidFill>
                <a:latin typeface="Arial" pitchFamily="34" charset="0"/>
                <a:ea typeface="굴림" pitchFamily="34" charset="-127"/>
                <a:cs typeface="Arial" pitchFamily="34" charset="0"/>
              </a:rPr>
              <a:t>Establishment of info. </a:t>
            </a:r>
            <a:r>
              <a:rPr lang="en-US" sz="1800" dirty="0" smtClean="0">
                <a:solidFill>
                  <a:srgbClr val="080808"/>
                </a:solidFill>
                <a:latin typeface="Arial" pitchFamily="34" charset="0"/>
                <a:ea typeface="굴림" pitchFamily="34" charset="-127"/>
                <a:cs typeface="Arial" pitchFamily="34" charset="0"/>
              </a:rPr>
              <a:t>management </a:t>
            </a:r>
            <a:r>
              <a:rPr lang="en-US" sz="1800" dirty="0" smtClean="0">
                <a:solidFill>
                  <a:srgbClr val="080808"/>
                </a:solidFill>
                <a:latin typeface="Arial" pitchFamily="34" charset="0"/>
                <a:ea typeface="굴림" pitchFamily="34" charset="-127"/>
                <a:cs typeface="Arial" pitchFamily="34" charset="0"/>
              </a:rPr>
              <a:t>system for NM accounting and reporting</a:t>
            </a:r>
            <a:endParaRPr lang="en-US" sz="2000" dirty="0" smtClean="0">
              <a:solidFill>
                <a:srgbClr val="080808"/>
              </a:solidFill>
              <a:latin typeface="Arial" pitchFamily="34" charset="0"/>
              <a:ea typeface="굴림" pitchFamily="34" charset="-127"/>
              <a:cs typeface="Arial" pitchFamily="34" charset="0"/>
            </a:endParaRPr>
          </a:p>
          <a:p>
            <a:endParaRPr lang="en-US" sz="2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B27446BD-11DC-4005-8A1D-AEC90060A98D}" type="slidenum">
              <a:rPr lang="en-US" altLang="en-US" smtClean="0"/>
              <a:pPr>
                <a:defRPr/>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2. Cooperation with International Partners</a:t>
            </a:r>
            <a:endParaRPr lang="en-US" dirty="0"/>
          </a:p>
        </p:txBody>
      </p:sp>
      <p:sp>
        <p:nvSpPr>
          <p:cNvPr id="3" name="Content Placeholder 2"/>
          <p:cNvSpPr>
            <a:spLocks noGrp="1"/>
          </p:cNvSpPr>
          <p:nvPr>
            <p:ph idx="1"/>
          </p:nvPr>
        </p:nvSpPr>
        <p:spPr>
          <a:xfrm>
            <a:off x="457200" y="1371600"/>
            <a:ext cx="8229600" cy="4525963"/>
          </a:xfrm>
        </p:spPr>
        <p:txBody>
          <a:bodyPr/>
          <a:lstStyle/>
          <a:p>
            <a:pPr algn="just"/>
            <a:r>
              <a:rPr lang="en-US" sz="2200" dirty="0" smtClean="0">
                <a:latin typeface="Arial" pitchFamily="34" charset="0"/>
                <a:cs typeface="Arial" pitchFamily="34" charset="0"/>
              </a:rPr>
              <a:t>To advocate for AP ratification and implementation, workshops were held to enhance a better understanding of Government officials on AP implementation</a:t>
            </a:r>
          </a:p>
          <a:p>
            <a:pPr lvl="1" algn="just">
              <a:buClr>
                <a:schemeClr val="tx1"/>
              </a:buClr>
            </a:pPr>
            <a:r>
              <a:rPr lang="en-US" sz="1800" dirty="0" smtClean="0">
                <a:latin typeface="Tahoma" pitchFamily="34" charset="0"/>
              </a:rPr>
              <a:t>National Seminar on Protocol Additional to Vietnam’ Safeguards Agreement (August 2007, co-</a:t>
            </a:r>
            <a:r>
              <a:rPr lang="en-US" sz="1800" dirty="0" err="1" smtClean="0">
                <a:latin typeface="Tahoma" pitchFamily="34" charset="0"/>
              </a:rPr>
              <a:t>organised</a:t>
            </a:r>
            <a:r>
              <a:rPr lang="en-US" sz="1800" dirty="0" smtClean="0">
                <a:latin typeface="Tahoma" pitchFamily="34" charset="0"/>
              </a:rPr>
              <a:t> with IAEA, Australia and Japan)</a:t>
            </a:r>
          </a:p>
          <a:p>
            <a:pPr lvl="1" algn="just">
              <a:buClr>
                <a:schemeClr val="tx1"/>
              </a:buClr>
            </a:pPr>
            <a:r>
              <a:rPr lang="en-US" sz="1800" dirty="0" smtClean="0">
                <a:latin typeface="Tahoma" pitchFamily="34" charset="0"/>
              </a:rPr>
              <a:t>Expert Meeting on Peaceful Use of Nuclear Energy and Non-Proliferation co-</a:t>
            </a:r>
            <a:r>
              <a:rPr lang="en-US" sz="1800" dirty="0" err="1" smtClean="0">
                <a:latin typeface="Tahoma" pitchFamily="34" charset="0"/>
              </a:rPr>
              <a:t>organised</a:t>
            </a:r>
            <a:r>
              <a:rPr lang="en-US" sz="1800" dirty="0" smtClean="0">
                <a:latin typeface="Tahoma" pitchFamily="34" charset="0"/>
              </a:rPr>
              <a:t> with JAEA in March 2008</a:t>
            </a:r>
          </a:p>
          <a:p>
            <a:pPr algn="just">
              <a:buClr>
                <a:schemeClr val="tx1"/>
              </a:buClr>
              <a:buNone/>
            </a:pPr>
            <a:r>
              <a:rPr lang="en-US" sz="2200" dirty="0" smtClean="0">
                <a:solidFill>
                  <a:srgbClr val="FFFF00"/>
                </a:solidFill>
                <a:latin typeface="Verdana" pitchFamily="34" charset="0"/>
                <a:sym typeface="Wingdings" pitchFamily="2" charset="2"/>
              </a:rPr>
              <a:t> </a:t>
            </a:r>
            <a:r>
              <a:rPr lang="en-US" sz="2200" dirty="0" smtClean="0">
                <a:solidFill>
                  <a:srgbClr val="FF0000"/>
                </a:solidFill>
                <a:latin typeface="Verdana" pitchFamily="34" charset="0"/>
                <a:sym typeface="Wingdings" pitchFamily="2" charset="2"/>
              </a:rPr>
              <a:t>AP </a:t>
            </a:r>
            <a:r>
              <a:rPr lang="en-US" sz="2200" dirty="0" smtClean="0">
                <a:solidFill>
                  <a:srgbClr val="FF0000"/>
                </a:solidFill>
                <a:latin typeface="Verdana" pitchFamily="34" charset="0"/>
                <a:sym typeface="Wingdings" pitchFamily="2" charset="2"/>
              </a:rPr>
              <a:t>was ratified and implemented since 2012</a:t>
            </a:r>
            <a:endParaRPr lang="en-US" sz="2200" dirty="0" smtClean="0">
              <a:solidFill>
                <a:srgbClr val="FF0000"/>
              </a:solidFill>
              <a:latin typeface="Verdana" pitchFamily="34" charset="0"/>
            </a:endParaRPr>
          </a:p>
          <a:p>
            <a:pPr algn="just"/>
            <a:endParaRPr lang="en-US" sz="2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B27446BD-11DC-4005-8A1D-AEC90060A98D}" type="slidenum">
              <a:rPr lang="en-US" altLang="en-US" smtClean="0"/>
              <a:pPr>
                <a:defRPr/>
              </a:pPr>
              <a:t>9</a:t>
            </a:fld>
            <a:endParaRPr lang="en-US" altLang="en-US" dirty="0"/>
          </a:p>
        </p:txBody>
      </p:sp>
      <p:pic>
        <p:nvPicPr>
          <p:cNvPr id="5" name="Picture 4" descr="DSC_0194"/>
          <p:cNvPicPr>
            <a:picLocks noChangeAspect="1" noChangeArrowheads="1"/>
          </p:cNvPicPr>
          <p:nvPr/>
        </p:nvPicPr>
        <p:blipFill>
          <a:blip r:embed="rId2"/>
          <a:srcRect/>
          <a:stretch>
            <a:fillRect/>
          </a:stretch>
        </p:blipFill>
        <p:spPr bwMode="auto">
          <a:xfrm>
            <a:off x="1093816" y="4114801"/>
            <a:ext cx="3322941" cy="2209800"/>
          </a:xfrm>
          <a:prstGeom prst="rect">
            <a:avLst/>
          </a:prstGeom>
          <a:noFill/>
        </p:spPr>
      </p:pic>
      <p:pic>
        <p:nvPicPr>
          <p:cNvPr id="6" name="Picture 4" descr="DSCN0896"/>
          <p:cNvPicPr>
            <a:picLocks noChangeAspect="1" noChangeArrowheads="1"/>
          </p:cNvPicPr>
          <p:nvPr/>
        </p:nvPicPr>
        <p:blipFill>
          <a:blip r:embed="rId3" cstate="print"/>
          <a:srcRect/>
          <a:stretch>
            <a:fillRect/>
          </a:stretch>
        </p:blipFill>
        <p:spPr bwMode="auto">
          <a:xfrm>
            <a:off x="5181600" y="4119256"/>
            <a:ext cx="3048000" cy="228154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16954</TotalTime>
  <Words>1334</Words>
  <Application>Microsoft Office PowerPoint</Application>
  <PresentationFormat>On-screen Show (4:3)</PresentationFormat>
  <Paragraphs>133</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Theme2</vt:lpstr>
      <vt:lpstr>Viet Nam’s Safeguards Implementation: Cooperation with International Partners and the IAEA</vt:lpstr>
      <vt:lpstr>1. Introduction</vt:lpstr>
      <vt:lpstr>1. Introduction – Legal Framework</vt:lpstr>
      <vt:lpstr>1. Introduction – Legal Framework</vt:lpstr>
      <vt:lpstr>1. Safeguards Regulatory Structure</vt:lpstr>
      <vt:lpstr>1. Introduction – SG Implementation</vt:lpstr>
      <vt:lpstr>2. Cooperation with International Partners</vt:lpstr>
      <vt:lpstr>2. Cooperation with International Partners</vt:lpstr>
      <vt:lpstr>2. Cooperation with International Partners</vt:lpstr>
      <vt:lpstr>2. Cooperation with International Partners</vt:lpstr>
      <vt:lpstr>2. Cooperation with International Partners</vt:lpstr>
      <vt:lpstr>3. Cooperation with the IAEA</vt:lpstr>
      <vt:lpstr>3. Cooperation with the IAEA</vt:lpstr>
      <vt:lpstr>3. Cooperation with the IAEA</vt:lpstr>
      <vt:lpstr>Concluding Remarks</vt:lpstr>
    </vt:vector>
  </TitlesOfParts>
  <Company>VARANS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VARANS Presentation</dc:title>
  <dc:creator>ptson</dc:creator>
  <cp:lastModifiedBy>Admin</cp:lastModifiedBy>
  <cp:revision>914</cp:revision>
  <dcterms:created xsi:type="dcterms:W3CDTF">2009-10-29T02:53:45Z</dcterms:created>
  <dcterms:modified xsi:type="dcterms:W3CDTF">2018-09-11T12:33:55Z</dcterms:modified>
</cp:coreProperties>
</file>