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p:scale>
          <a:sx n="32" d="100"/>
          <a:sy n="32" d="100"/>
        </p:scale>
        <p:origin x="-11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‹N°›</a:t>
            </a:fld>
            <a:endParaRPr lang="en-US"/>
          </a:p>
        </p:txBody>
      </p:sp>
    </p:spTree>
    <p:extLst>
      <p:ext uri="{BB962C8B-B14F-4D97-AF65-F5344CB8AC3E}">
        <p14:creationId xmlns:p14="http://schemas.microsoft.com/office/powerpoint/2010/main" val="112430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‹N°›</a:t>
            </a:fld>
            <a:endParaRPr lang="en-US"/>
          </a:p>
        </p:txBody>
      </p:sp>
    </p:spTree>
    <p:extLst>
      <p:ext uri="{BB962C8B-B14F-4D97-AF65-F5344CB8AC3E}">
        <p14:creationId xmlns:p14="http://schemas.microsoft.com/office/powerpoint/2010/main" val="414298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‹N°›</a:t>
            </a:fld>
            <a:endParaRPr lang="en-US"/>
          </a:p>
        </p:txBody>
      </p:sp>
    </p:spTree>
    <p:extLst>
      <p:ext uri="{BB962C8B-B14F-4D97-AF65-F5344CB8AC3E}">
        <p14:creationId xmlns:p14="http://schemas.microsoft.com/office/powerpoint/2010/main" val="32582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‹N°›</a:t>
            </a:fld>
            <a:endParaRPr lang="en-US"/>
          </a:p>
        </p:txBody>
      </p:sp>
    </p:spTree>
    <p:extLst>
      <p:ext uri="{BB962C8B-B14F-4D97-AF65-F5344CB8AC3E}">
        <p14:creationId xmlns:p14="http://schemas.microsoft.com/office/powerpoint/2010/main" val="62609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CCE9EA-F87E-449B-A760-0CFB0069B4F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‹N°›</a:t>
            </a:fld>
            <a:endParaRPr lang="en-US"/>
          </a:p>
        </p:txBody>
      </p:sp>
    </p:spTree>
    <p:extLst>
      <p:ext uri="{BB962C8B-B14F-4D97-AF65-F5344CB8AC3E}">
        <p14:creationId xmlns:p14="http://schemas.microsoft.com/office/powerpoint/2010/main" val="346298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CCE9EA-F87E-449B-A760-0CFB0069B4F4}"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‹N°›</a:t>
            </a:fld>
            <a:endParaRPr lang="en-US"/>
          </a:p>
        </p:txBody>
      </p:sp>
    </p:spTree>
    <p:extLst>
      <p:ext uri="{BB962C8B-B14F-4D97-AF65-F5344CB8AC3E}">
        <p14:creationId xmlns:p14="http://schemas.microsoft.com/office/powerpoint/2010/main" val="68228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CCE9EA-F87E-449B-A760-0CFB0069B4F4}" type="datetimeFigureOut">
              <a:rPr lang="en-US" smtClean="0"/>
              <a:t>9/30/2018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22C54-ADC4-49B9-91B8-5E4CFF9AFDD4}" type="slidenum">
              <a:rPr lang="en-US" smtClean="0"/>
              <a:t>‹N°›</a:t>
            </a:fld>
            <a:endParaRPr lang="en-US"/>
          </a:p>
        </p:txBody>
      </p:sp>
    </p:spTree>
    <p:extLst>
      <p:ext uri="{BB962C8B-B14F-4D97-AF65-F5344CB8AC3E}">
        <p14:creationId xmlns:p14="http://schemas.microsoft.com/office/powerpoint/2010/main" val="417709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CCE9EA-F87E-449B-A760-0CFB0069B4F4}" type="datetimeFigureOut">
              <a:rPr lang="en-US" smtClean="0"/>
              <a:t>9/30/2018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22C54-ADC4-49B9-91B8-5E4CFF9AFDD4}" type="slidenum">
              <a:rPr lang="en-US" smtClean="0"/>
              <a:t>‹N°›</a:t>
            </a:fld>
            <a:endParaRPr lang="en-US"/>
          </a:p>
        </p:txBody>
      </p:sp>
    </p:spTree>
    <p:extLst>
      <p:ext uri="{BB962C8B-B14F-4D97-AF65-F5344CB8AC3E}">
        <p14:creationId xmlns:p14="http://schemas.microsoft.com/office/powerpoint/2010/main" val="240652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CE9EA-F87E-449B-A760-0CFB0069B4F4}" type="datetimeFigureOut">
              <a:rPr lang="en-US" smtClean="0"/>
              <a:t>9/30/2018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22C54-ADC4-49B9-91B8-5E4CFF9AFDD4}" type="slidenum">
              <a:rPr lang="en-US" smtClean="0"/>
              <a:t>‹N°›</a:t>
            </a:fld>
            <a:endParaRPr lang="en-US"/>
          </a:p>
        </p:txBody>
      </p:sp>
    </p:spTree>
    <p:extLst>
      <p:ext uri="{BB962C8B-B14F-4D97-AF65-F5344CB8AC3E}">
        <p14:creationId xmlns:p14="http://schemas.microsoft.com/office/powerpoint/2010/main" val="193535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Edit Master text styles</a:t>
            </a:r>
          </a:p>
        </p:txBody>
      </p:sp>
      <p:sp>
        <p:nvSpPr>
          <p:cNvPr id="5" name="Date Placeholder 4"/>
          <p:cNvSpPr>
            <a:spLocks noGrp="1"/>
          </p:cNvSpPr>
          <p:nvPr>
            <p:ph type="dt" sz="half" idx="10"/>
          </p:nvPr>
        </p:nvSpPr>
        <p:spPr/>
        <p:txBody>
          <a:bodyPr/>
          <a:lstStyle/>
          <a:p>
            <a:fld id="{D6CCE9EA-F87E-449B-A760-0CFB0069B4F4}"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‹N°›</a:t>
            </a:fld>
            <a:endParaRPr lang="en-US"/>
          </a:p>
        </p:txBody>
      </p:sp>
    </p:spTree>
    <p:extLst>
      <p:ext uri="{BB962C8B-B14F-4D97-AF65-F5344CB8AC3E}">
        <p14:creationId xmlns:p14="http://schemas.microsoft.com/office/powerpoint/2010/main" val="383450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Edit Master text styles</a:t>
            </a:r>
          </a:p>
        </p:txBody>
      </p:sp>
      <p:sp>
        <p:nvSpPr>
          <p:cNvPr id="5" name="Date Placeholder 4"/>
          <p:cNvSpPr>
            <a:spLocks noGrp="1"/>
          </p:cNvSpPr>
          <p:nvPr>
            <p:ph type="dt" sz="half" idx="10"/>
          </p:nvPr>
        </p:nvSpPr>
        <p:spPr/>
        <p:txBody>
          <a:bodyPr/>
          <a:lstStyle/>
          <a:p>
            <a:fld id="{D6CCE9EA-F87E-449B-A760-0CFB0069B4F4}"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‹N°›</a:t>
            </a:fld>
            <a:endParaRPr lang="en-US"/>
          </a:p>
        </p:txBody>
      </p:sp>
    </p:spTree>
    <p:extLst>
      <p:ext uri="{BB962C8B-B14F-4D97-AF65-F5344CB8AC3E}">
        <p14:creationId xmlns:p14="http://schemas.microsoft.com/office/powerpoint/2010/main" val="205817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D6CCE9EA-F87E-449B-A760-0CFB0069B4F4}" type="datetimeFigureOut">
              <a:rPr lang="en-US" smtClean="0"/>
              <a:t>9/30/2018</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8922C54-ADC4-49B9-91B8-5E4CFF9AFDD4}" type="slidenum">
              <a:rPr lang="en-US" smtClean="0"/>
              <a:t>‹N°›</a:t>
            </a:fld>
            <a:endParaRPr lang="en-US"/>
          </a:p>
        </p:txBody>
      </p:sp>
    </p:spTree>
    <p:extLst>
      <p:ext uri="{BB962C8B-B14F-4D97-AF65-F5344CB8AC3E}">
        <p14:creationId xmlns:p14="http://schemas.microsoft.com/office/powerpoint/2010/main" val="590710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 y="-68002"/>
            <a:ext cx="30275213" cy="4732065"/>
          </a:xfrm>
          <a:prstGeom prst="rect">
            <a:avLst/>
          </a:prstGeom>
          <a:solidFill>
            <a:schemeClr val="tx2"/>
          </a:solidFill>
        </p:spPr>
        <p:txBody>
          <a:bodyPr wrap="square" rtlCol="0">
            <a:spAutoFit/>
          </a:bodyPr>
          <a:lstStyle/>
          <a:p>
            <a:pPr algn="ctr">
              <a:lnSpc>
                <a:spcPct val="150000"/>
              </a:lnSpc>
            </a:pPr>
            <a:r>
              <a:rPr lang="en-US" sz="9600" b="1" dirty="0" smtClean="0">
                <a:solidFill>
                  <a:schemeClr val="bg1"/>
                </a:solidFill>
              </a:rPr>
              <a:t>Potentialities of Simulation Tools for NRTA</a:t>
            </a:r>
            <a:endParaRPr lang="en-US" sz="23900" b="1" dirty="0">
              <a:solidFill>
                <a:schemeClr val="bg1"/>
              </a:solidFill>
            </a:endParaRPr>
          </a:p>
          <a:p>
            <a:pPr algn="ctr">
              <a:lnSpc>
                <a:spcPts val="6000"/>
              </a:lnSpc>
            </a:pPr>
            <a:r>
              <a:rPr lang="en-US" sz="6000" dirty="0" smtClean="0">
                <a:solidFill>
                  <a:schemeClr val="bg1"/>
                </a:solidFill>
              </a:rPr>
              <a:t>Binh DINH, Stéphane </a:t>
            </a:r>
            <a:r>
              <a:rPr lang="en-US" sz="6000" dirty="0" smtClean="0">
                <a:solidFill>
                  <a:schemeClr val="bg1"/>
                </a:solidFill>
              </a:rPr>
              <a:t>GRANDJEAN</a:t>
            </a:r>
            <a:endParaRPr lang="en-US" sz="6000" dirty="0" smtClean="0">
              <a:solidFill>
                <a:schemeClr val="bg1"/>
              </a:solidFill>
            </a:endParaRPr>
          </a:p>
          <a:p>
            <a:pPr algn="ctr">
              <a:lnSpc>
                <a:spcPts val="6000"/>
              </a:lnSpc>
            </a:pPr>
            <a:r>
              <a:rPr lang="en-US" sz="6000" dirty="0" smtClean="0">
                <a:solidFill>
                  <a:schemeClr val="bg1"/>
                </a:solidFill>
              </a:rPr>
              <a:t>French Alternative Energies and Atomic Energy Commission</a:t>
            </a:r>
            <a:endParaRPr lang="en-US" sz="6000" dirty="0">
              <a:solidFill>
                <a:schemeClr val="bg1"/>
              </a:solidFill>
            </a:endParaRPr>
          </a:p>
          <a:p>
            <a:pPr algn="ctr">
              <a:lnSpc>
                <a:spcPts val="6914"/>
              </a:lnSpc>
            </a:pPr>
            <a:r>
              <a:rPr lang="en-US" sz="5400" dirty="0">
                <a:solidFill>
                  <a:schemeClr val="bg1"/>
                </a:solidFill>
              </a:rPr>
              <a:t>b</a:t>
            </a:r>
            <a:r>
              <a:rPr lang="en-US" sz="5400" dirty="0" smtClean="0">
                <a:solidFill>
                  <a:schemeClr val="bg1"/>
                </a:solidFill>
              </a:rPr>
              <a:t>inh.dinh@cea.fr</a:t>
            </a:r>
            <a:endParaRPr lang="en-US" sz="6600" b="1" dirty="0">
              <a:solidFill>
                <a:schemeClr val="bg1"/>
              </a:solidFill>
            </a:endParaRPr>
          </a:p>
        </p:txBody>
      </p:sp>
      <p:sp>
        <p:nvSpPr>
          <p:cNvPr id="14" name="Text Box 242"/>
          <p:cNvSpPr txBox="1">
            <a:spLocks noChangeArrowheads="1"/>
          </p:cNvSpPr>
          <p:nvPr/>
        </p:nvSpPr>
        <p:spPr bwMode="auto">
          <a:xfrm>
            <a:off x="405136" y="5799266"/>
            <a:ext cx="14400000" cy="4930581"/>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buFontTx/>
              <a:buChar char="•"/>
            </a:pPr>
            <a:r>
              <a:rPr lang="en-US" altLang="ja-JP" sz="3600" dirty="0" smtClean="0">
                <a:solidFill>
                  <a:schemeClr val="tx1">
                    <a:lumMod val="75000"/>
                    <a:lumOff val="25000"/>
                  </a:schemeClr>
                </a:solidFill>
                <a:latin typeface="+mn-lt"/>
                <a:ea typeface="ＭＳ Ｐゴシック" charset="-128"/>
              </a:rPr>
              <a:t>A diagnostic tool (prototype) able to detect a process malfunction and identify the nature of the perturbation, the magnitude of the deviation, and the instant of its  </a:t>
            </a:r>
            <a:r>
              <a:rPr lang="en-US" altLang="ja-JP" sz="3600" dirty="0" err="1" smtClean="0">
                <a:solidFill>
                  <a:schemeClr val="tx1">
                    <a:lumMod val="75000"/>
                    <a:lumOff val="25000"/>
                  </a:schemeClr>
                </a:solidFill>
                <a:latin typeface="+mn-lt"/>
                <a:ea typeface="ＭＳ Ｐゴシック" charset="-128"/>
              </a:rPr>
              <a:t>occurence</a:t>
            </a:r>
            <a:r>
              <a:rPr lang="en-US" altLang="ja-JP" sz="3600" dirty="0" smtClean="0">
                <a:solidFill>
                  <a:schemeClr val="tx1">
                    <a:lumMod val="75000"/>
                    <a:lumOff val="25000"/>
                  </a:schemeClr>
                </a:solidFill>
                <a:latin typeface="+mn-lt"/>
                <a:ea typeface="ＭＳ Ｐゴシック" charset="-128"/>
              </a:rPr>
              <a:t>, </a:t>
            </a:r>
            <a:r>
              <a:rPr lang="en-US" altLang="ja-JP" sz="3600" dirty="0" smtClean="0">
                <a:solidFill>
                  <a:schemeClr val="tx1">
                    <a:lumMod val="75000"/>
                    <a:lumOff val="25000"/>
                  </a:schemeClr>
                </a:solidFill>
                <a:latin typeface="+mn-lt"/>
                <a:ea typeface="ＭＳ Ｐゴシック" charset="-128"/>
              </a:rPr>
              <a:t>using monitored process data</a:t>
            </a:r>
          </a:p>
          <a:p>
            <a:pPr algn="just">
              <a:lnSpc>
                <a:spcPct val="120000"/>
              </a:lnSpc>
              <a:buFontTx/>
              <a:buChar char="•"/>
            </a:pPr>
            <a:r>
              <a:rPr lang="en-US" altLang="ja-JP" sz="3600" dirty="0" smtClean="0">
                <a:solidFill>
                  <a:schemeClr val="tx1">
                    <a:lumMod val="75000"/>
                    <a:lumOff val="25000"/>
                  </a:schemeClr>
                </a:solidFill>
                <a:latin typeface="+mn-lt"/>
                <a:ea typeface="ＭＳ Ｐゴシック" charset="-128"/>
              </a:rPr>
              <a:t>It is </a:t>
            </a:r>
            <a:r>
              <a:rPr lang="en-US" altLang="ja-JP" sz="3600" dirty="0" err="1" smtClean="0">
                <a:solidFill>
                  <a:schemeClr val="tx1">
                    <a:lumMod val="75000"/>
                    <a:lumOff val="25000"/>
                  </a:schemeClr>
                </a:solidFill>
                <a:latin typeface="+mn-lt"/>
                <a:ea typeface="ＭＳ Ｐゴシック" charset="-128"/>
              </a:rPr>
              <a:t>builded</a:t>
            </a:r>
            <a:r>
              <a:rPr lang="en-US" altLang="ja-JP" sz="3600" dirty="0" smtClean="0">
                <a:solidFill>
                  <a:schemeClr val="tx1">
                    <a:lumMod val="75000"/>
                    <a:lumOff val="25000"/>
                  </a:schemeClr>
                </a:solidFill>
                <a:latin typeface="+mn-lt"/>
                <a:ea typeface="ＭＳ Ｐゴシック" charset="-128"/>
              </a:rPr>
              <a:t> using a qualified process model and a neural network technics to associate process perturbation to process responses</a:t>
            </a:r>
          </a:p>
          <a:p>
            <a:pPr algn="just">
              <a:lnSpc>
                <a:spcPct val="120000"/>
              </a:lnSpc>
              <a:buFontTx/>
              <a:buChar char="•"/>
            </a:pPr>
            <a:r>
              <a:rPr lang="en-US" altLang="ja-JP" sz="3600" dirty="0">
                <a:solidFill>
                  <a:schemeClr val="tx1">
                    <a:lumMod val="75000"/>
                    <a:lumOff val="25000"/>
                  </a:schemeClr>
                </a:solidFill>
                <a:latin typeface="+mn-lt"/>
                <a:ea typeface="ＭＳ Ｐゴシック" charset="-128"/>
              </a:rPr>
              <a:t> </a:t>
            </a:r>
            <a:r>
              <a:rPr lang="en-US" altLang="ja-JP" sz="3600" dirty="0" smtClean="0">
                <a:solidFill>
                  <a:schemeClr val="tx1">
                    <a:lumMod val="75000"/>
                    <a:lumOff val="25000"/>
                  </a:schemeClr>
                </a:solidFill>
                <a:latin typeface="+mn-lt"/>
                <a:ea typeface="ＭＳ Ｐゴシック" charset="-128"/>
              </a:rPr>
              <a:t>presentation of the diagnostic tool </a:t>
            </a:r>
            <a:r>
              <a:rPr lang="en-US" altLang="ja-JP" sz="3600" dirty="0" err="1" smtClean="0">
                <a:solidFill>
                  <a:schemeClr val="tx1">
                    <a:lumMod val="75000"/>
                    <a:lumOff val="25000"/>
                  </a:schemeClr>
                </a:solidFill>
                <a:latin typeface="+mn-lt"/>
                <a:ea typeface="ＭＳ Ｐゴシック" charset="-128"/>
              </a:rPr>
              <a:t>ans</a:t>
            </a:r>
            <a:r>
              <a:rPr lang="en-US" altLang="ja-JP" sz="3600" dirty="0" smtClean="0">
                <a:solidFill>
                  <a:schemeClr val="tx1">
                    <a:lumMod val="75000"/>
                    <a:lumOff val="25000"/>
                  </a:schemeClr>
                </a:solidFill>
                <a:latin typeface="+mn-lt"/>
                <a:ea typeface="ＭＳ Ｐゴシック" charset="-128"/>
              </a:rPr>
              <a:t> the process simulation model</a:t>
            </a:r>
            <a:endParaRPr lang="en-US" altLang="ja-JP" sz="3600" dirty="0">
              <a:solidFill>
                <a:schemeClr val="tx1">
                  <a:lumMod val="75000"/>
                  <a:lumOff val="25000"/>
                </a:schemeClr>
              </a:solidFill>
              <a:latin typeface="+mn-lt"/>
              <a:ea typeface="ＭＳ Ｐゴシック" charset="-128"/>
            </a:endParaRPr>
          </a:p>
          <a:p>
            <a:pPr algn="just">
              <a:lnSpc>
                <a:spcPct val="120000"/>
              </a:lnSpc>
              <a:buFontTx/>
              <a:buChar char="•"/>
            </a:pPr>
            <a:r>
              <a:rPr lang="en-US" altLang="ja-JP" sz="3600" dirty="0">
                <a:solidFill>
                  <a:schemeClr val="tx1">
                    <a:lumMod val="75000"/>
                    <a:lumOff val="25000"/>
                  </a:schemeClr>
                </a:solidFill>
                <a:latin typeface="+mn-lt"/>
                <a:ea typeface="ＭＳ Ｐゴシック" charset="-128"/>
              </a:rPr>
              <a:t> </a:t>
            </a:r>
            <a:r>
              <a:rPr lang="en-US" altLang="ja-JP" sz="3600" dirty="0" smtClean="0">
                <a:solidFill>
                  <a:schemeClr val="tx1">
                    <a:lumMod val="75000"/>
                    <a:lumOff val="25000"/>
                  </a:schemeClr>
                </a:solidFill>
                <a:latin typeface="+mn-lt"/>
                <a:ea typeface="ＭＳ Ｐゴシック" charset="-128"/>
              </a:rPr>
              <a:t>Potential interest of this type of tool for NRTA purpose</a:t>
            </a:r>
          </a:p>
        </p:txBody>
      </p:sp>
      <p:sp>
        <p:nvSpPr>
          <p:cNvPr id="17" name="Text Box 248"/>
          <p:cNvSpPr txBox="1">
            <a:spLocks noChangeArrowheads="1"/>
          </p:cNvSpPr>
          <p:nvPr/>
        </p:nvSpPr>
        <p:spPr bwMode="auto">
          <a:xfrm>
            <a:off x="405136" y="4866816"/>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ABSTRACT</a:t>
            </a:r>
            <a:endParaRPr lang="en-US" altLang="zh-CN" sz="3200" b="1" dirty="0">
              <a:solidFill>
                <a:schemeClr val="bg1"/>
              </a:solidFill>
              <a:latin typeface="+mn-lt"/>
              <a:ea typeface="SimSun" pitchFamily="2" charset="-122"/>
              <a:cs typeface="Lucida Sans" pitchFamily="34" charset="0"/>
            </a:endParaRPr>
          </a:p>
        </p:txBody>
      </p:sp>
      <p:sp>
        <p:nvSpPr>
          <p:cNvPr id="25" name="Text Box 248"/>
          <p:cNvSpPr txBox="1">
            <a:spLocks noChangeArrowheads="1"/>
          </p:cNvSpPr>
          <p:nvPr/>
        </p:nvSpPr>
        <p:spPr bwMode="auto">
          <a:xfrm>
            <a:off x="357667" y="15841863"/>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DIAGNOSTIC </a:t>
            </a:r>
            <a:r>
              <a:rPr lang="en-US" altLang="zh-CN" sz="4400" b="1" dirty="0" smtClean="0">
                <a:solidFill>
                  <a:schemeClr val="bg1"/>
                </a:solidFill>
                <a:latin typeface="+mn-lt"/>
                <a:ea typeface="SimSun" pitchFamily="2" charset="-122"/>
                <a:cs typeface="Lucida Sans" pitchFamily="34" charset="0"/>
              </a:rPr>
              <a:t>TOOL [5]</a:t>
            </a:r>
            <a:endParaRPr lang="en-US" altLang="zh-CN" sz="3200" b="1" dirty="0">
              <a:solidFill>
                <a:schemeClr val="bg1"/>
              </a:solidFill>
              <a:latin typeface="+mn-lt"/>
              <a:ea typeface="SimSun" pitchFamily="2" charset="-122"/>
              <a:cs typeface="Lucida Sans" pitchFamily="34" charset="0"/>
            </a:endParaRPr>
          </a:p>
        </p:txBody>
      </p:sp>
      <p:sp>
        <p:nvSpPr>
          <p:cNvPr id="26" name="Text Box 242"/>
          <p:cNvSpPr txBox="1">
            <a:spLocks noChangeArrowheads="1"/>
          </p:cNvSpPr>
          <p:nvPr/>
        </p:nvSpPr>
        <p:spPr bwMode="auto">
          <a:xfrm>
            <a:off x="471461" y="11776129"/>
            <a:ext cx="14400000" cy="3600986"/>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buFontTx/>
              <a:buChar char="•"/>
            </a:pPr>
            <a:r>
              <a:rPr lang="en-US" altLang="ja-JP" sz="3600" dirty="0" smtClean="0">
                <a:solidFill>
                  <a:schemeClr val="tx1">
                    <a:lumMod val="75000"/>
                    <a:lumOff val="25000"/>
                  </a:schemeClr>
                </a:solidFill>
                <a:latin typeface="+mn-lt"/>
                <a:ea typeface="ＭＳ Ｐゴシック" charset="-128"/>
              </a:rPr>
              <a:t> Simulation and Diagnostic tools were developed for process control purpose</a:t>
            </a:r>
            <a:endParaRPr lang="en-US" altLang="ja-JP" sz="3600" dirty="0">
              <a:solidFill>
                <a:schemeClr val="tx1">
                  <a:lumMod val="75000"/>
                  <a:lumOff val="25000"/>
                </a:schemeClr>
              </a:solidFill>
              <a:latin typeface="+mn-lt"/>
              <a:ea typeface="ＭＳ Ｐゴシック" charset="-128"/>
            </a:endParaRPr>
          </a:p>
          <a:p>
            <a:pPr algn="just">
              <a:lnSpc>
                <a:spcPct val="120000"/>
              </a:lnSpc>
              <a:buFontTx/>
              <a:buChar char="•"/>
            </a:pPr>
            <a:r>
              <a:rPr lang="en-US" altLang="ja-JP" sz="3600" dirty="0" smtClean="0">
                <a:solidFill>
                  <a:schemeClr val="tx1">
                    <a:lumMod val="75000"/>
                    <a:lumOff val="25000"/>
                  </a:schemeClr>
                </a:solidFill>
                <a:latin typeface="+mn-lt"/>
                <a:ea typeface="ＭＳ Ｐゴシック" charset="-128"/>
              </a:rPr>
              <a:t>The features of the tool allows the detection and the diagnostic of a process malfunction using the monitored process indicators</a:t>
            </a:r>
          </a:p>
          <a:p>
            <a:pPr algn="just">
              <a:lnSpc>
                <a:spcPct val="120000"/>
              </a:lnSpc>
              <a:buFontTx/>
              <a:buChar char="•"/>
            </a:pPr>
            <a:r>
              <a:rPr lang="en-US" altLang="ja-JP" sz="3600" dirty="0">
                <a:solidFill>
                  <a:schemeClr val="tx1">
                    <a:lumMod val="75000"/>
                    <a:lumOff val="25000"/>
                  </a:schemeClr>
                </a:solidFill>
                <a:latin typeface="+mn-lt"/>
                <a:ea typeface="ＭＳ Ｐゴシック" charset="-128"/>
              </a:rPr>
              <a:t> </a:t>
            </a:r>
            <a:r>
              <a:rPr lang="en-US" altLang="ja-JP" sz="3600" dirty="0" smtClean="0">
                <a:solidFill>
                  <a:schemeClr val="tx1">
                    <a:lumMod val="75000"/>
                    <a:lumOff val="25000"/>
                  </a:schemeClr>
                </a:solidFill>
                <a:latin typeface="+mn-lt"/>
                <a:ea typeface="ＭＳ Ｐゴシック" charset="-128"/>
              </a:rPr>
              <a:t>Interesting features for NRTA purpose for process </a:t>
            </a:r>
            <a:r>
              <a:rPr lang="en-US" altLang="ja-JP" sz="3600" dirty="0" err="1" smtClean="0">
                <a:solidFill>
                  <a:schemeClr val="tx1">
                    <a:lumMod val="75000"/>
                    <a:lumOff val="25000"/>
                  </a:schemeClr>
                </a:solidFill>
                <a:latin typeface="+mn-lt"/>
                <a:ea typeface="ＭＳ Ｐゴシック" charset="-128"/>
              </a:rPr>
              <a:t>mis</a:t>
            </a:r>
            <a:r>
              <a:rPr lang="en-US" altLang="ja-JP" sz="3600" dirty="0" smtClean="0">
                <a:solidFill>
                  <a:schemeClr val="tx1">
                    <a:lumMod val="75000"/>
                    <a:lumOff val="25000"/>
                  </a:schemeClr>
                </a:solidFill>
                <a:latin typeface="+mn-lt"/>
                <a:ea typeface="ＭＳ Ｐゴシック" charset="-128"/>
              </a:rPr>
              <a:t>-use detection</a:t>
            </a:r>
            <a:endParaRPr lang="en-US" altLang="ja-JP" sz="3600" dirty="0">
              <a:solidFill>
                <a:schemeClr val="tx1">
                  <a:lumMod val="75000"/>
                  <a:lumOff val="25000"/>
                </a:schemeClr>
              </a:solidFill>
              <a:latin typeface="+mn-lt"/>
              <a:ea typeface="ＭＳ Ｐゴシック" charset="-128"/>
            </a:endParaRPr>
          </a:p>
        </p:txBody>
      </p:sp>
      <p:sp>
        <p:nvSpPr>
          <p:cNvPr id="27" name="Text Box 248"/>
          <p:cNvSpPr txBox="1">
            <a:spLocks noChangeArrowheads="1"/>
          </p:cNvSpPr>
          <p:nvPr/>
        </p:nvSpPr>
        <p:spPr bwMode="auto">
          <a:xfrm>
            <a:off x="415524" y="10927422"/>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BACKGROUND</a:t>
            </a:r>
            <a:endParaRPr lang="en-US" altLang="zh-CN" sz="3200" b="1" dirty="0">
              <a:solidFill>
                <a:schemeClr val="bg1"/>
              </a:solidFill>
              <a:latin typeface="+mn-lt"/>
              <a:ea typeface="SimSun" pitchFamily="2" charset="-122"/>
              <a:cs typeface="Lucida Sans" pitchFamily="34" charset="0"/>
            </a:endParaRPr>
          </a:p>
        </p:txBody>
      </p:sp>
      <p:sp>
        <p:nvSpPr>
          <p:cNvPr id="28" name="Text Box 242"/>
          <p:cNvSpPr txBox="1">
            <a:spLocks noChangeArrowheads="1"/>
          </p:cNvSpPr>
          <p:nvPr/>
        </p:nvSpPr>
        <p:spPr bwMode="auto">
          <a:xfrm>
            <a:off x="15282793" y="5912639"/>
            <a:ext cx="14610791" cy="5595378"/>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342900" indent="-342900" algn="just">
              <a:lnSpc>
                <a:spcPct val="120000"/>
              </a:lnSpc>
              <a:buFont typeface="Arial" panose="020B0604020202020204" pitchFamily="34" charset="0"/>
              <a:buChar char="•"/>
            </a:pPr>
            <a:r>
              <a:rPr lang="en-US" altLang="ja-JP" sz="3600" dirty="0" smtClean="0">
                <a:solidFill>
                  <a:schemeClr val="tx1">
                    <a:lumMod val="75000"/>
                    <a:lumOff val="25000"/>
                  </a:schemeClr>
                </a:solidFill>
                <a:latin typeface="+mn-lt"/>
                <a:ea typeface="ＭＳ Ｐゴシック" charset="-128"/>
              </a:rPr>
              <a:t>based on phenomenological analysis</a:t>
            </a:r>
          </a:p>
          <a:p>
            <a:pPr marL="342900" indent="-342900" algn="just">
              <a:lnSpc>
                <a:spcPct val="120000"/>
              </a:lnSpc>
              <a:buFont typeface="Arial" panose="020B0604020202020204" pitchFamily="34" charset="0"/>
              <a:buChar char="•"/>
            </a:pPr>
            <a:r>
              <a:rPr lang="en-US" altLang="ja-JP" sz="3600" dirty="0" smtClean="0">
                <a:solidFill>
                  <a:schemeClr val="tx1">
                    <a:lumMod val="75000"/>
                    <a:lumOff val="25000"/>
                  </a:schemeClr>
                </a:solidFill>
                <a:latin typeface="+mn-lt"/>
                <a:ea typeface="ＭＳ Ｐゴシック" charset="-128"/>
              </a:rPr>
              <a:t>Qualified by confrontation of the calculation with appropriate experimental data</a:t>
            </a:r>
            <a:endParaRPr lang="en-US" altLang="ja-JP" sz="3600" dirty="0">
              <a:solidFill>
                <a:schemeClr val="tx1">
                  <a:lumMod val="75000"/>
                  <a:lumOff val="25000"/>
                </a:schemeClr>
              </a:solidFill>
              <a:latin typeface="+mn-lt"/>
              <a:ea typeface="ＭＳ Ｐゴシック" charset="-128"/>
            </a:endParaRPr>
          </a:p>
          <a:p>
            <a:pPr marL="857250" lvl="1" indent="-342900" algn="just">
              <a:lnSpc>
                <a:spcPct val="120000"/>
              </a:lnSpc>
              <a:buFont typeface="Arial" panose="020B0604020202020204" pitchFamily="34" charset="0"/>
              <a:buChar char="•"/>
            </a:pPr>
            <a:r>
              <a:rPr lang="en-US" altLang="ja-JP" sz="3600" dirty="0" smtClean="0">
                <a:solidFill>
                  <a:schemeClr val="tx1">
                    <a:lumMod val="75000"/>
                    <a:lumOff val="25000"/>
                  </a:schemeClr>
                </a:solidFill>
                <a:latin typeface="+mn-lt"/>
                <a:ea typeface="ＭＳ Ｐゴシック" charset="-128"/>
              </a:rPr>
              <a:t>laboratory data for elementary model</a:t>
            </a:r>
          </a:p>
          <a:p>
            <a:pPr marL="857250" lvl="1" indent="-342900" algn="just">
              <a:lnSpc>
                <a:spcPct val="120000"/>
              </a:lnSpc>
              <a:buFont typeface="Arial" panose="020B0604020202020204" pitchFamily="34" charset="0"/>
              <a:buChar char="•"/>
            </a:pPr>
            <a:r>
              <a:rPr lang="en-US" altLang="ja-JP" sz="3600" dirty="0" smtClean="0">
                <a:solidFill>
                  <a:schemeClr val="tx1">
                    <a:lumMod val="75000"/>
                    <a:lumOff val="25000"/>
                  </a:schemeClr>
                </a:solidFill>
                <a:latin typeface="+mn-lt"/>
                <a:ea typeface="ＭＳ Ｐゴシック" charset="-128"/>
              </a:rPr>
              <a:t>Results of flow sheet experiments both in steady and transient state</a:t>
            </a:r>
          </a:p>
          <a:p>
            <a:pPr marL="914400" lvl="2" indent="0" algn="just">
              <a:lnSpc>
                <a:spcPct val="120000"/>
              </a:lnSpc>
            </a:pPr>
            <a:r>
              <a:rPr lang="en-US" altLang="ja-JP" sz="3600" dirty="0" smtClean="0">
                <a:solidFill>
                  <a:schemeClr val="tx1">
                    <a:lumMod val="75000"/>
                    <a:lumOff val="25000"/>
                  </a:schemeClr>
                </a:solidFill>
                <a:latin typeface="+mn-lt"/>
                <a:ea typeface="ＭＳ Ｐゴシック" charset="-128"/>
              </a:rPr>
              <a:t>(as shown in example)</a:t>
            </a:r>
          </a:p>
          <a:p>
            <a:pPr marL="342900" indent="-342900" algn="just">
              <a:lnSpc>
                <a:spcPct val="120000"/>
              </a:lnSpc>
              <a:buFont typeface="Arial" panose="020B0604020202020204" pitchFamily="34" charset="0"/>
              <a:buChar char="•"/>
            </a:pPr>
            <a:r>
              <a:rPr lang="en-US" altLang="ja-JP" sz="3600" dirty="0" smtClean="0">
                <a:solidFill>
                  <a:schemeClr val="tx1">
                    <a:lumMod val="75000"/>
                    <a:lumOff val="25000"/>
                  </a:schemeClr>
                </a:solidFill>
                <a:latin typeface="+mn-lt"/>
                <a:ea typeface="ＭＳ Ｐゴシック" charset="-128"/>
              </a:rPr>
              <a:t>Great care were taken to obtain </a:t>
            </a:r>
            <a:r>
              <a:rPr lang="en-US" altLang="ja-JP" sz="3600" dirty="0" smtClean="0">
                <a:solidFill>
                  <a:schemeClr val="tx1">
                    <a:lumMod val="75000"/>
                    <a:lumOff val="25000"/>
                  </a:schemeClr>
                </a:solidFill>
                <a:latin typeface="+mn-lt"/>
                <a:ea typeface="ＭＳ Ｐゴシック" charset="-128"/>
              </a:rPr>
              <a:t>an efficient simulation tool (speed of calculations)</a:t>
            </a:r>
            <a:endParaRPr lang="en-US" altLang="ja-JP" sz="3600" dirty="0" smtClean="0">
              <a:solidFill>
                <a:schemeClr val="tx1">
                  <a:lumMod val="75000"/>
                  <a:lumOff val="25000"/>
                </a:schemeClr>
              </a:solidFill>
              <a:latin typeface="+mn-lt"/>
              <a:ea typeface="ＭＳ Ｐゴシック" charset="-128"/>
            </a:endParaRPr>
          </a:p>
        </p:txBody>
      </p:sp>
      <p:sp>
        <p:nvSpPr>
          <p:cNvPr id="29" name="Text Box 248"/>
          <p:cNvSpPr txBox="1">
            <a:spLocks noChangeArrowheads="1"/>
          </p:cNvSpPr>
          <p:nvPr/>
        </p:nvSpPr>
        <p:spPr bwMode="auto">
          <a:xfrm>
            <a:off x="15267920" y="4892942"/>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Process simulation </a:t>
            </a:r>
            <a:r>
              <a:rPr lang="en-US" altLang="zh-CN" sz="4400" b="1" dirty="0" smtClean="0">
                <a:solidFill>
                  <a:schemeClr val="bg1"/>
                </a:solidFill>
                <a:latin typeface="+mn-lt"/>
                <a:ea typeface="SimSun" pitchFamily="2" charset="-122"/>
                <a:cs typeface="Lucida Sans" pitchFamily="34" charset="0"/>
              </a:rPr>
              <a:t>code [1] [2] [3] [4]</a:t>
            </a:r>
            <a:endParaRPr lang="en-US" altLang="zh-CN" sz="3200" b="1" dirty="0">
              <a:solidFill>
                <a:schemeClr val="bg1"/>
              </a:solidFill>
              <a:latin typeface="+mn-lt"/>
              <a:ea typeface="SimSun" pitchFamily="2" charset="-122"/>
              <a:cs typeface="Lucida Sans" pitchFamily="34" charset="0"/>
            </a:endParaRPr>
          </a:p>
        </p:txBody>
      </p:sp>
      <p:sp>
        <p:nvSpPr>
          <p:cNvPr id="34" name="Text Box 242"/>
          <p:cNvSpPr txBox="1">
            <a:spLocks noChangeArrowheads="1"/>
          </p:cNvSpPr>
          <p:nvPr/>
        </p:nvSpPr>
        <p:spPr bwMode="auto">
          <a:xfrm>
            <a:off x="199894" y="32856787"/>
            <a:ext cx="14096100" cy="9584162"/>
          </a:xfrm>
          <a:prstGeom prst="rect">
            <a:avLst/>
          </a:prstGeom>
          <a:solidFill>
            <a:schemeClr val="bg1">
              <a:lumMod val="85000"/>
            </a:schemeClr>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buFontTx/>
              <a:buChar char="•"/>
            </a:pPr>
            <a:r>
              <a:rPr lang="en-US" altLang="ja-JP" sz="3600" dirty="0" smtClean="0">
                <a:solidFill>
                  <a:schemeClr val="tx1">
                    <a:lumMod val="75000"/>
                    <a:lumOff val="25000"/>
                  </a:schemeClr>
                </a:solidFill>
                <a:latin typeface="+mn-lt"/>
                <a:ea typeface="ＭＳ Ｐゴシック" charset="-128"/>
              </a:rPr>
              <a:t>Using output process data to determine which input process data was responsible for the observed change is a potential interesting feature for NRTA purpose</a:t>
            </a:r>
          </a:p>
          <a:p>
            <a:pPr algn="just">
              <a:lnSpc>
                <a:spcPct val="120000"/>
              </a:lnSpc>
              <a:buFontTx/>
              <a:buChar char="•"/>
            </a:pPr>
            <a:endParaRPr lang="en-US" altLang="ja-JP" sz="3600" dirty="0">
              <a:solidFill>
                <a:schemeClr val="tx1">
                  <a:lumMod val="75000"/>
                  <a:lumOff val="25000"/>
                </a:schemeClr>
              </a:solidFill>
              <a:latin typeface="+mn-lt"/>
              <a:ea typeface="ＭＳ Ｐゴシック" charset="-128"/>
            </a:endParaRPr>
          </a:p>
          <a:p>
            <a:pPr algn="just">
              <a:lnSpc>
                <a:spcPct val="120000"/>
              </a:lnSpc>
              <a:buFontTx/>
              <a:buChar char="•"/>
            </a:pPr>
            <a:r>
              <a:rPr lang="en-US" altLang="ja-JP" sz="3600" dirty="0" smtClean="0">
                <a:solidFill>
                  <a:schemeClr val="tx1">
                    <a:lumMod val="75000"/>
                    <a:lumOff val="25000"/>
                  </a:schemeClr>
                </a:solidFill>
                <a:latin typeface="+mn-lt"/>
                <a:ea typeface="ＭＳ Ｐゴシック" charset="-128"/>
              </a:rPr>
              <a:t>To adapt this type of tool for NRTA purpose, the definition of the perturbation space as well as output indicators to be considered should be defined to suit the need for NRTA</a:t>
            </a:r>
          </a:p>
          <a:p>
            <a:pPr algn="just">
              <a:lnSpc>
                <a:spcPct val="120000"/>
              </a:lnSpc>
              <a:buFontTx/>
              <a:buChar char="•"/>
            </a:pPr>
            <a:endParaRPr lang="en-US" altLang="ja-JP" sz="3600" dirty="0">
              <a:solidFill>
                <a:schemeClr val="tx1">
                  <a:lumMod val="75000"/>
                  <a:lumOff val="25000"/>
                </a:schemeClr>
              </a:solidFill>
              <a:latin typeface="+mn-lt"/>
              <a:ea typeface="ＭＳ Ｐゴシック" charset="-128"/>
            </a:endParaRPr>
          </a:p>
          <a:p>
            <a:pPr algn="just">
              <a:lnSpc>
                <a:spcPct val="120000"/>
              </a:lnSpc>
              <a:buFontTx/>
              <a:buChar char="•"/>
            </a:pPr>
            <a:r>
              <a:rPr lang="en-US" altLang="ja-JP" sz="3600" dirty="0" smtClean="0">
                <a:solidFill>
                  <a:schemeClr val="tx1">
                    <a:lumMod val="75000"/>
                    <a:lumOff val="25000"/>
                  </a:schemeClr>
                </a:solidFill>
                <a:latin typeface="+mn-lt"/>
                <a:ea typeface="ＭＳ Ｐゴシック" charset="-128"/>
              </a:rPr>
              <a:t>Using this type of tool allow also to establish the </a:t>
            </a:r>
            <a:r>
              <a:rPr lang="en-US" altLang="ja-JP" sz="3600" dirty="0" smtClean="0">
                <a:solidFill>
                  <a:schemeClr val="tx1">
                    <a:lumMod val="75000"/>
                    <a:lumOff val="25000"/>
                  </a:schemeClr>
                </a:solidFill>
                <a:latin typeface="+mn-lt"/>
                <a:ea typeface="ＭＳ Ｐゴシック" charset="-128"/>
              </a:rPr>
              <a:t>diagnosis </a:t>
            </a:r>
            <a:r>
              <a:rPr lang="en-US" altLang="ja-JP" sz="3600" dirty="0" smtClean="0">
                <a:solidFill>
                  <a:schemeClr val="tx1">
                    <a:lumMod val="75000"/>
                    <a:lumOff val="25000"/>
                  </a:schemeClr>
                </a:solidFill>
                <a:latin typeface="+mn-lt"/>
                <a:ea typeface="ＭＳ Ｐゴシック" charset="-128"/>
              </a:rPr>
              <a:t>considering </a:t>
            </a:r>
            <a:r>
              <a:rPr lang="en-US" altLang="ja-JP" sz="3600" dirty="0" smtClean="0">
                <a:solidFill>
                  <a:schemeClr val="tx1">
                    <a:lumMod val="75000"/>
                    <a:lumOff val="25000"/>
                  </a:schemeClr>
                </a:solidFill>
                <a:latin typeface="+mn-lt"/>
                <a:ea typeface="ＭＳ Ｐゴシック" charset="-128"/>
              </a:rPr>
              <a:t>all the </a:t>
            </a:r>
            <a:r>
              <a:rPr lang="en-US" altLang="ja-JP" sz="3600" dirty="0" smtClean="0">
                <a:solidFill>
                  <a:schemeClr val="tx1">
                    <a:lumMod val="75000"/>
                    <a:lumOff val="25000"/>
                  </a:schemeClr>
                </a:solidFill>
                <a:latin typeface="+mn-lt"/>
                <a:ea typeface="ＭＳ Ｐゴシック" charset="-128"/>
              </a:rPr>
              <a:t>available process output data </a:t>
            </a:r>
            <a:r>
              <a:rPr lang="en-US" altLang="ja-JP" sz="3600" dirty="0" smtClean="0">
                <a:solidFill>
                  <a:schemeClr val="tx1">
                    <a:lumMod val="75000"/>
                    <a:lumOff val="25000"/>
                  </a:schemeClr>
                </a:solidFill>
                <a:latin typeface="+mn-lt"/>
                <a:ea typeface="ＭＳ Ｐゴシック" charset="-128"/>
              </a:rPr>
              <a:t>monitored</a:t>
            </a:r>
            <a:r>
              <a:rPr lang="en-US" altLang="ja-JP" sz="3600" dirty="0">
                <a:solidFill>
                  <a:schemeClr val="tx1">
                    <a:lumMod val="75000"/>
                    <a:lumOff val="25000"/>
                  </a:schemeClr>
                </a:solidFill>
                <a:latin typeface="+mn-lt"/>
                <a:ea typeface="ＭＳ Ｐゴシック" charset="-128"/>
              </a:rPr>
              <a:t> </a:t>
            </a:r>
            <a:r>
              <a:rPr lang="en-US" altLang="ja-JP" sz="3600" dirty="0" smtClean="0">
                <a:solidFill>
                  <a:schemeClr val="tx1">
                    <a:lumMod val="75000"/>
                    <a:lumOff val="25000"/>
                  </a:schemeClr>
                </a:solidFill>
                <a:latin typeface="+mn-lt"/>
                <a:ea typeface="ＭＳ Ｐゴシック" charset="-128"/>
              </a:rPr>
              <a:t>thus</a:t>
            </a:r>
            <a:endParaRPr lang="en-US" altLang="ja-JP" sz="3600" dirty="0" smtClean="0">
              <a:solidFill>
                <a:schemeClr val="tx1">
                  <a:lumMod val="75000"/>
                  <a:lumOff val="25000"/>
                </a:schemeClr>
              </a:solidFill>
              <a:latin typeface="+mn-lt"/>
              <a:ea typeface="ＭＳ Ｐゴシック" charset="-128"/>
            </a:endParaRPr>
          </a:p>
          <a:p>
            <a:pPr lvl="1" algn="just">
              <a:lnSpc>
                <a:spcPct val="120000"/>
              </a:lnSpc>
              <a:buFontTx/>
              <a:buChar char="•"/>
            </a:pPr>
            <a:r>
              <a:rPr lang="en-US" altLang="ja-JP" sz="3600" dirty="0" smtClean="0">
                <a:solidFill>
                  <a:schemeClr val="tx1">
                    <a:lumMod val="75000"/>
                    <a:lumOff val="25000"/>
                  </a:schemeClr>
                </a:solidFill>
                <a:latin typeface="+mn-lt"/>
                <a:ea typeface="ＭＳ Ｐゴシック" charset="-128"/>
              </a:rPr>
              <a:t>Consolidate the diagnostic</a:t>
            </a:r>
          </a:p>
          <a:p>
            <a:pPr lvl="1" algn="just">
              <a:lnSpc>
                <a:spcPct val="120000"/>
              </a:lnSpc>
              <a:buFontTx/>
              <a:buChar char="•"/>
            </a:pPr>
            <a:r>
              <a:rPr lang="en-US" altLang="ja-JP" sz="3600" dirty="0" smtClean="0">
                <a:solidFill>
                  <a:schemeClr val="tx1">
                    <a:lumMod val="75000"/>
                    <a:lumOff val="25000"/>
                  </a:schemeClr>
                </a:solidFill>
                <a:latin typeface="+mn-lt"/>
                <a:ea typeface="ＭＳ Ｐゴシック" charset="-128"/>
              </a:rPr>
              <a:t>Allows to detect faulty measurements</a:t>
            </a:r>
          </a:p>
          <a:p>
            <a:pPr lvl="1" algn="just">
              <a:lnSpc>
                <a:spcPct val="120000"/>
              </a:lnSpc>
              <a:buFontTx/>
              <a:buChar char="•"/>
            </a:pPr>
            <a:endParaRPr lang="en-US" altLang="ja-JP" sz="3600" dirty="0">
              <a:solidFill>
                <a:schemeClr val="tx1">
                  <a:lumMod val="75000"/>
                  <a:lumOff val="25000"/>
                </a:schemeClr>
              </a:solidFill>
              <a:latin typeface="+mn-lt"/>
              <a:ea typeface="ＭＳ Ｐゴシック" charset="-128"/>
            </a:endParaRPr>
          </a:p>
          <a:p>
            <a:pPr algn="just">
              <a:lnSpc>
                <a:spcPct val="120000"/>
              </a:lnSpc>
              <a:buFontTx/>
              <a:buChar char="•"/>
            </a:pPr>
            <a:r>
              <a:rPr lang="en-US" altLang="ja-JP" sz="3600" dirty="0" smtClean="0">
                <a:solidFill>
                  <a:schemeClr val="tx1">
                    <a:lumMod val="75000"/>
                    <a:lumOff val="25000"/>
                  </a:schemeClr>
                </a:solidFill>
                <a:latin typeface="+mn-lt"/>
                <a:ea typeface="ＭＳ Ｐゴシック" charset="-128"/>
              </a:rPr>
              <a:t>An interesting tool worth to be further developed for NRTA purpose.</a:t>
            </a:r>
            <a:endParaRPr lang="en-US" altLang="ja-JP" sz="3600" dirty="0" smtClean="0">
              <a:solidFill>
                <a:schemeClr val="tx1">
                  <a:lumMod val="75000"/>
                  <a:lumOff val="25000"/>
                </a:schemeClr>
              </a:solidFill>
              <a:latin typeface="+mn-lt"/>
              <a:ea typeface="ＭＳ Ｐゴシック" charset="-128"/>
            </a:endParaRPr>
          </a:p>
        </p:txBody>
      </p:sp>
      <p:sp>
        <p:nvSpPr>
          <p:cNvPr id="35" name="Text Box 248"/>
          <p:cNvSpPr txBox="1">
            <a:spLocks noChangeArrowheads="1"/>
          </p:cNvSpPr>
          <p:nvPr/>
        </p:nvSpPr>
        <p:spPr bwMode="auto">
          <a:xfrm>
            <a:off x="151329" y="32065805"/>
            <a:ext cx="140961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CONCLUSIONS</a:t>
            </a:r>
            <a:endParaRPr lang="en-US" altLang="zh-CN" sz="3200" b="1" dirty="0">
              <a:solidFill>
                <a:schemeClr val="bg1"/>
              </a:solidFill>
              <a:latin typeface="+mn-lt"/>
              <a:ea typeface="SimSun" pitchFamily="2" charset="-122"/>
              <a:cs typeface="Lucida Sans" pitchFamily="34" charset="0"/>
            </a:endParaRPr>
          </a:p>
        </p:txBody>
      </p:sp>
      <p:sp>
        <p:nvSpPr>
          <p:cNvPr id="38" name="TextBox 37"/>
          <p:cNvSpPr txBox="1"/>
          <p:nvPr/>
        </p:nvSpPr>
        <p:spPr>
          <a:xfrm>
            <a:off x="18699976" y="13576622"/>
            <a:ext cx="7776424" cy="646331"/>
          </a:xfrm>
          <a:prstGeom prst="rect">
            <a:avLst/>
          </a:prstGeom>
          <a:noFill/>
        </p:spPr>
        <p:txBody>
          <a:bodyPr wrap="none" rtlCol="0">
            <a:spAutoFit/>
          </a:bodyPr>
          <a:lstStyle/>
          <a:p>
            <a:r>
              <a:rPr lang="en-US" sz="3600" i="1" dirty="0" smtClean="0"/>
              <a:t>U-Pu extraction flow sheet with TBP 30%</a:t>
            </a:r>
            <a:endParaRPr lang="en-US" sz="3600" i="1" dirty="0"/>
          </a:p>
        </p:txBody>
      </p:sp>
      <p:sp>
        <p:nvSpPr>
          <p:cNvPr id="39" name="TextBox 38"/>
          <p:cNvSpPr txBox="1"/>
          <p:nvPr/>
        </p:nvSpPr>
        <p:spPr>
          <a:xfrm>
            <a:off x="14805136" y="21259634"/>
            <a:ext cx="15565200" cy="1200329"/>
          </a:xfrm>
          <a:prstGeom prst="rect">
            <a:avLst/>
          </a:prstGeom>
          <a:noFill/>
        </p:spPr>
        <p:txBody>
          <a:bodyPr wrap="square" rtlCol="0">
            <a:spAutoFit/>
          </a:bodyPr>
          <a:lstStyle/>
          <a:p>
            <a:pPr algn="ctr"/>
            <a:r>
              <a:rPr lang="en-US" sz="3600" i="1" dirty="0" smtClean="0"/>
              <a:t>Transient [Pu] evolution in stages after a sharp scrub acidity decrease (3M to 0.2M)</a:t>
            </a:r>
          </a:p>
          <a:p>
            <a:pPr algn="ctr"/>
            <a:r>
              <a:rPr lang="en-US" sz="2400" i="1" dirty="0" smtClean="0"/>
              <a:t>Symbols represent measurements, lines calculation with the process simulation code </a:t>
            </a:r>
            <a:r>
              <a:rPr lang="en-US" sz="3600" i="1" dirty="0" smtClean="0"/>
              <a:t> </a:t>
            </a:r>
            <a:endParaRPr lang="en-US" sz="3600" i="1" dirty="0"/>
          </a:p>
        </p:txBody>
      </p:sp>
      <p:sp>
        <p:nvSpPr>
          <p:cNvPr id="3" name="TextBox 2"/>
          <p:cNvSpPr txBox="1"/>
          <p:nvPr/>
        </p:nvSpPr>
        <p:spPr>
          <a:xfrm>
            <a:off x="28033901" y="0"/>
            <a:ext cx="2024743" cy="769441"/>
          </a:xfrm>
          <a:prstGeom prst="rect">
            <a:avLst/>
          </a:prstGeom>
          <a:noFill/>
        </p:spPr>
        <p:txBody>
          <a:bodyPr wrap="square" rtlCol="0">
            <a:spAutoFit/>
          </a:bodyPr>
          <a:lstStyle/>
          <a:p>
            <a:r>
              <a:rPr lang="en-US" sz="4400" b="1" dirty="0" smtClean="0">
                <a:solidFill>
                  <a:schemeClr val="bg1"/>
                </a:solidFill>
              </a:rPr>
              <a:t>ID: </a:t>
            </a:r>
            <a:r>
              <a:rPr lang="en-US" sz="4400" b="1" dirty="0" smtClean="0">
                <a:solidFill>
                  <a:schemeClr val="bg1"/>
                </a:solidFill>
              </a:rPr>
              <a:t>299 </a:t>
            </a:r>
            <a:endParaRPr lang="en-US" sz="4400" b="1" dirty="0">
              <a:solidFill>
                <a:schemeClr val="bg1"/>
              </a:solidFill>
            </a:endParaRPr>
          </a:p>
        </p:txBody>
      </p:sp>
      <p:pic>
        <p:nvPicPr>
          <p:cNvPr id="4" name="Image 3"/>
          <p:cNvPicPr>
            <a:picLocks noChangeAspect="1"/>
          </p:cNvPicPr>
          <p:nvPr/>
        </p:nvPicPr>
        <p:blipFill>
          <a:blip r:embed="rId2"/>
          <a:stretch>
            <a:fillRect/>
          </a:stretch>
        </p:blipFill>
        <p:spPr>
          <a:xfrm>
            <a:off x="15545582" y="11493124"/>
            <a:ext cx="13937721" cy="2167521"/>
          </a:xfrm>
          <a:prstGeom prst="rect">
            <a:avLst/>
          </a:prstGeom>
        </p:spPr>
      </p:pic>
      <p:sp>
        <p:nvSpPr>
          <p:cNvPr id="30" name="TextBox 37"/>
          <p:cNvSpPr txBox="1"/>
          <p:nvPr/>
        </p:nvSpPr>
        <p:spPr>
          <a:xfrm>
            <a:off x="15995717" y="17302781"/>
            <a:ext cx="13244780" cy="1015663"/>
          </a:xfrm>
          <a:prstGeom prst="rect">
            <a:avLst/>
          </a:prstGeom>
          <a:noFill/>
        </p:spPr>
        <p:txBody>
          <a:bodyPr wrap="none" rtlCol="0">
            <a:spAutoFit/>
          </a:bodyPr>
          <a:lstStyle/>
          <a:p>
            <a:pPr algn="ctr"/>
            <a:r>
              <a:rPr lang="en-US" sz="3600" i="1" dirty="0" err="1" smtClean="0"/>
              <a:t>U,Pu</a:t>
            </a:r>
            <a:r>
              <a:rPr lang="en-US" sz="3600" i="1" dirty="0" smtClean="0"/>
              <a:t> HNO</a:t>
            </a:r>
            <a:r>
              <a:rPr lang="en-US" sz="3600" i="1" baseline="-25000" dirty="0" smtClean="0"/>
              <a:t>3</a:t>
            </a:r>
            <a:r>
              <a:rPr lang="en-US" sz="3600" i="1" dirty="0" smtClean="0"/>
              <a:t> concentration aqueous and organic profiles in steady-stage</a:t>
            </a:r>
          </a:p>
          <a:p>
            <a:pPr algn="ctr"/>
            <a:r>
              <a:rPr lang="en-US" sz="2400" i="1" dirty="0" smtClean="0"/>
              <a:t>Symbols represent experimental value, and lines the simulation with the process code</a:t>
            </a:r>
            <a:endParaRPr lang="en-US" sz="2400" i="1" dirty="0"/>
          </a:p>
        </p:txBody>
      </p:sp>
      <p:sp>
        <p:nvSpPr>
          <p:cNvPr id="32" name="TextBox 37"/>
          <p:cNvSpPr txBox="1"/>
          <p:nvPr/>
        </p:nvSpPr>
        <p:spPr>
          <a:xfrm>
            <a:off x="3832203" y="22575644"/>
            <a:ext cx="5842049" cy="646331"/>
          </a:xfrm>
          <a:prstGeom prst="rect">
            <a:avLst/>
          </a:prstGeom>
          <a:noFill/>
        </p:spPr>
        <p:txBody>
          <a:bodyPr wrap="none" rtlCol="0">
            <a:spAutoFit/>
          </a:bodyPr>
          <a:lstStyle/>
          <a:p>
            <a:r>
              <a:rPr lang="en-US" sz="3600" i="1" dirty="0" smtClean="0"/>
              <a:t>Principle of the diagnostic tool</a:t>
            </a:r>
            <a:endParaRPr lang="en-US" sz="3600" i="1" dirty="0"/>
          </a:p>
        </p:txBody>
      </p:sp>
      <p:pic>
        <p:nvPicPr>
          <p:cNvPr id="5" name="Image 4"/>
          <p:cNvPicPr>
            <a:picLocks noChangeAspect="1"/>
          </p:cNvPicPr>
          <p:nvPr/>
        </p:nvPicPr>
        <p:blipFill>
          <a:blip r:embed="rId3"/>
          <a:stretch>
            <a:fillRect/>
          </a:stretch>
        </p:blipFill>
        <p:spPr>
          <a:xfrm>
            <a:off x="15302776" y="14661386"/>
            <a:ext cx="14851328" cy="2411397"/>
          </a:xfrm>
          <a:prstGeom prst="rect">
            <a:avLst/>
          </a:prstGeom>
        </p:spPr>
      </p:pic>
      <p:pic>
        <p:nvPicPr>
          <p:cNvPr id="7" name="Image 6"/>
          <p:cNvPicPr>
            <a:picLocks noChangeAspect="1"/>
          </p:cNvPicPr>
          <p:nvPr/>
        </p:nvPicPr>
        <p:blipFill>
          <a:blip r:embed="rId4"/>
          <a:stretch>
            <a:fillRect/>
          </a:stretch>
        </p:blipFill>
        <p:spPr>
          <a:xfrm>
            <a:off x="15267920" y="18657361"/>
            <a:ext cx="14921039" cy="2493249"/>
          </a:xfrm>
          <a:prstGeom prst="rect">
            <a:avLst/>
          </a:prstGeom>
        </p:spPr>
      </p:pic>
      <p:pic>
        <p:nvPicPr>
          <p:cNvPr id="10" name="Image 9"/>
          <p:cNvPicPr>
            <a:picLocks noChangeAspect="1"/>
          </p:cNvPicPr>
          <p:nvPr/>
        </p:nvPicPr>
        <p:blipFill>
          <a:blip r:embed="rId5"/>
          <a:stretch>
            <a:fillRect/>
          </a:stretch>
        </p:blipFill>
        <p:spPr>
          <a:xfrm>
            <a:off x="2427870" y="16783188"/>
            <a:ext cx="9218698" cy="5486928"/>
          </a:xfrm>
          <a:prstGeom prst="rect">
            <a:avLst/>
          </a:prstGeom>
        </p:spPr>
      </p:pic>
      <p:pic>
        <p:nvPicPr>
          <p:cNvPr id="11" name="Image 10"/>
          <p:cNvPicPr>
            <a:picLocks noChangeAspect="1"/>
          </p:cNvPicPr>
          <p:nvPr/>
        </p:nvPicPr>
        <p:blipFill>
          <a:blip r:embed="rId6"/>
          <a:stretch>
            <a:fillRect/>
          </a:stretch>
        </p:blipFill>
        <p:spPr>
          <a:xfrm>
            <a:off x="1367278" y="25339453"/>
            <a:ext cx="3488077" cy="2355848"/>
          </a:xfrm>
          <a:prstGeom prst="rect">
            <a:avLst/>
          </a:prstGeom>
        </p:spPr>
      </p:pic>
      <p:sp>
        <p:nvSpPr>
          <p:cNvPr id="53" name="TextBox 38"/>
          <p:cNvSpPr txBox="1"/>
          <p:nvPr/>
        </p:nvSpPr>
        <p:spPr>
          <a:xfrm>
            <a:off x="199894" y="27355925"/>
            <a:ext cx="5822846" cy="1754326"/>
          </a:xfrm>
          <a:prstGeom prst="rect">
            <a:avLst/>
          </a:prstGeom>
          <a:noFill/>
        </p:spPr>
        <p:txBody>
          <a:bodyPr wrap="square" rtlCol="0">
            <a:spAutoFit/>
          </a:bodyPr>
          <a:lstStyle/>
          <a:p>
            <a:r>
              <a:rPr lang="en-US" sz="3600" i="1" dirty="0" smtClean="0"/>
              <a:t>  </a:t>
            </a:r>
            <a:r>
              <a:rPr lang="en-US" sz="2400" i="1" dirty="0" smtClean="0"/>
              <a:t>Transient evolution of a process indicator</a:t>
            </a:r>
          </a:p>
          <a:p>
            <a:r>
              <a:rPr lang="en-US" sz="2400" i="1" dirty="0"/>
              <a:t>f</a:t>
            </a:r>
            <a:r>
              <a:rPr lang="en-US" sz="2400" i="1" dirty="0" smtClean="0"/>
              <a:t>or different deviation magnitude of a given operating parameter calculated by the process simulation tool</a:t>
            </a:r>
            <a:endParaRPr lang="en-US" sz="3200" i="1" dirty="0" smtClean="0"/>
          </a:p>
        </p:txBody>
      </p:sp>
      <p:pic>
        <p:nvPicPr>
          <p:cNvPr id="12" name="Image 11"/>
          <p:cNvPicPr>
            <a:picLocks noChangeAspect="1"/>
          </p:cNvPicPr>
          <p:nvPr/>
        </p:nvPicPr>
        <p:blipFill>
          <a:blip r:embed="rId7"/>
          <a:stretch>
            <a:fillRect/>
          </a:stretch>
        </p:blipFill>
        <p:spPr>
          <a:xfrm>
            <a:off x="7037219" y="23466570"/>
            <a:ext cx="9014520" cy="4381560"/>
          </a:xfrm>
          <a:prstGeom prst="rect">
            <a:avLst/>
          </a:prstGeom>
        </p:spPr>
      </p:pic>
      <p:pic>
        <p:nvPicPr>
          <p:cNvPr id="15" name="Image 14"/>
          <p:cNvPicPr>
            <a:picLocks noChangeAspect="1"/>
          </p:cNvPicPr>
          <p:nvPr/>
        </p:nvPicPr>
        <p:blipFill>
          <a:blip r:embed="rId8"/>
          <a:stretch>
            <a:fillRect/>
          </a:stretch>
        </p:blipFill>
        <p:spPr>
          <a:xfrm>
            <a:off x="18461440" y="23397018"/>
            <a:ext cx="10122864" cy="5094067"/>
          </a:xfrm>
          <a:prstGeom prst="rect">
            <a:avLst/>
          </a:prstGeom>
        </p:spPr>
      </p:pic>
      <p:pic>
        <p:nvPicPr>
          <p:cNvPr id="16" name="Image 15"/>
          <p:cNvPicPr>
            <a:picLocks noChangeAspect="1"/>
          </p:cNvPicPr>
          <p:nvPr/>
        </p:nvPicPr>
        <p:blipFill>
          <a:blip r:embed="rId9"/>
          <a:stretch>
            <a:fillRect/>
          </a:stretch>
        </p:blipFill>
        <p:spPr>
          <a:xfrm>
            <a:off x="18420383" y="30379568"/>
            <a:ext cx="10348038" cy="4498542"/>
          </a:xfrm>
          <a:prstGeom prst="rect">
            <a:avLst/>
          </a:prstGeom>
        </p:spPr>
      </p:pic>
      <p:sp>
        <p:nvSpPr>
          <p:cNvPr id="31" name="TextBox 37"/>
          <p:cNvSpPr txBox="1"/>
          <p:nvPr/>
        </p:nvSpPr>
        <p:spPr>
          <a:xfrm>
            <a:off x="7199379" y="28475995"/>
            <a:ext cx="9294917" cy="1569660"/>
          </a:xfrm>
          <a:prstGeom prst="rect">
            <a:avLst/>
          </a:prstGeom>
          <a:noFill/>
        </p:spPr>
        <p:txBody>
          <a:bodyPr wrap="none" rtlCol="0">
            <a:spAutoFit/>
          </a:bodyPr>
          <a:lstStyle/>
          <a:p>
            <a:r>
              <a:rPr lang="en-US" sz="3200" i="1" dirty="0" smtClean="0"/>
              <a:t>“Learning” step : associative memories parameters are</a:t>
            </a:r>
          </a:p>
          <a:p>
            <a:r>
              <a:rPr lang="en-US" sz="3200" i="1" dirty="0"/>
              <a:t>f</a:t>
            </a:r>
            <a:r>
              <a:rPr lang="en-US" sz="3200" i="1" dirty="0" smtClean="0"/>
              <a:t>itted so as to transform the image generated by the </a:t>
            </a:r>
          </a:p>
          <a:p>
            <a:r>
              <a:rPr lang="en-US" sz="3200" i="1" dirty="0"/>
              <a:t>p</a:t>
            </a:r>
            <a:r>
              <a:rPr lang="en-US" sz="3200" i="1" dirty="0" smtClean="0"/>
              <a:t>rocess simulation tool into </a:t>
            </a:r>
            <a:r>
              <a:rPr lang="en-US" sz="3200" i="1" dirty="0"/>
              <a:t>a </a:t>
            </a:r>
            <a:r>
              <a:rPr lang="en-US" sz="3200" i="1" dirty="0" smtClean="0"/>
              <a:t>flat image</a:t>
            </a:r>
            <a:endParaRPr lang="en-US" sz="3200" i="1" dirty="0"/>
          </a:p>
        </p:txBody>
      </p:sp>
      <p:sp>
        <p:nvSpPr>
          <p:cNvPr id="36" name="TextBox 37"/>
          <p:cNvSpPr txBox="1"/>
          <p:nvPr/>
        </p:nvSpPr>
        <p:spPr>
          <a:xfrm>
            <a:off x="17736482" y="28371071"/>
            <a:ext cx="11931438" cy="1569660"/>
          </a:xfrm>
          <a:prstGeom prst="rect">
            <a:avLst/>
          </a:prstGeom>
          <a:noFill/>
        </p:spPr>
        <p:txBody>
          <a:bodyPr wrap="square" rtlCol="0">
            <a:spAutoFit/>
          </a:bodyPr>
          <a:lstStyle/>
          <a:p>
            <a:r>
              <a:rPr lang="en-US" sz="3200" i="1" dirty="0" smtClean="0"/>
              <a:t>“Diagnostic” step : use process </a:t>
            </a:r>
            <a:r>
              <a:rPr lang="en-US" sz="3200" i="1" dirty="0" smtClean="0"/>
              <a:t>indicator evolution </a:t>
            </a:r>
            <a:r>
              <a:rPr lang="en-US" sz="3200" i="1" dirty="0" smtClean="0"/>
              <a:t>instead of calculated response</a:t>
            </a:r>
            <a:r>
              <a:rPr lang="en-US" sz="3200" i="1" dirty="0" smtClean="0"/>
              <a:t>, transform </a:t>
            </a:r>
            <a:r>
              <a:rPr lang="en-US" sz="3200" i="1" dirty="0" smtClean="0"/>
              <a:t>it </a:t>
            </a:r>
            <a:r>
              <a:rPr lang="en-US" sz="3200" i="1" dirty="0" smtClean="0"/>
              <a:t>using the </a:t>
            </a:r>
            <a:r>
              <a:rPr lang="en-US" sz="3200" i="1" dirty="0" smtClean="0"/>
              <a:t>appropriate associative memories set and compare the two images</a:t>
            </a:r>
          </a:p>
        </p:txBody>
      </p:sp>
      <p:sp>
        <p:nvSpPr>
          <p:cNvPr id="37" name="TextBox 37"/>
          <p:cNvSpPr txBox="1"/>
          <p:nvPr/>
        </p:nvSpPr>
        <p:spPr>
          <a:xfrm>
            <a:off x="17736482" y="35402199"/>
            <a:ext cx="11931438" cy="1569660"/>
          </a:xfrm>
          <a:prstGeom prst="rect">
            <a:avLst/>
          </a:prstGeom>
          <a:noFill/>
        </p:spPr>
        <p:txBody>
          <a:bodyPr wrap="square" rtlCol="0">
            <a:spAutoFit/>
          </a:bodyPr>
          <a:lstStyle/>
          <a:p>
            <a:r>
              <a:rPr lang="en-US" sz="3200" i="1" dirty="0" smtClean="0"/>
              <a:t>Application to the </a:t>
            </a:r>
            <a:r>
              <a:rPr lang="en-US" sz="3200" i="1" dirty="0" smtClean="0"/>
              <a:t>“</a:t>
            </a:r>
            <a:r>
              <a:rPr lang="en-US" sz="3200" i="1" dirty="0" err="1" smtClean="0"/>
              <a:t>perturbated</a:t>
            </a:r>
            <a:r>
              <a:rPr lang="en-US" sz="3200" i="1" dirty="0" smtClean="0"/>
              <a:t>” </a:t>
            </a:r>
            <a:r>
              <a:rPr lang="en-US" sz="3200" i="1" dirty="0" smtClean="0"/>
              <a:t>flow sheet presented previously: using [Pu] at stage 16 as the process indicator, the decrease of the acidity of the scrub flow was found to be the cause</a:t>
            </a:r>
          </a:p>
        </p:txBody>
      </p:sp>
      <p:sp>
        <p:nvSpPr>
          <p:cNvPr id="33" name="Text Box 248"/>
          <p:cNvSpPr txBox="1">
            <a:spLocks noChangeArrowheads="1"/>
          </p:cNvSpPr>
          <p:nvPr/>
        </p:nvSpPr>
        <p:spPr bwMode="auto">
          <a:xfrm>
            <a:off x="15995717" y="37287773"/>
            <a:ext cx="140961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smtClean="0">
                <a:solidFill>
                  <a:schemeClr val="bg1"/>
                </a:solidFill>
                <a:latin typeface="+mn-lt"/>
                <a:ea typeface="SimSun" pitchFamily="2" charset="-122"/>
                <a:cs typeface="Lucida Sans" pitchFamily="34" charset="0"/>
              </a:rPr>
              <a:t>REFERENCE</a:t>
            </a:r>
            <a:endParaRPr lang="en-US" altLang="zh-CN" sz="3200" b="1" dirty="0">
              <a:solidFill>
                <a:schemeClr val="bg1"/>
              </a:solidFill>
              <a:latin typeface="+mn-lt"/>
              <a:ea typeface="SimSun" pitchFamily="2" charset="-122"/>
              <a:cs typeface="Lucida Sans" pitchFamily="34" charset="0"/>
            </a:endParaRPr>
          </a:p>
        </p:txBody>
      </p:sp>
      <p:sp>
        <p:nvSpPr>
          <p:cNvPr id="40" name="Text Box 242"/>
          <p:cNvSpPr txBox="1">
            <a:spLocks noChangeArrowheads="1"/>
          </p:cNvSpPr>
          <p:nvPr/>
        </p:nvSpPr>
        <p:spPr bwMode="auto">
          <a:xfrm>
            <a:off x="15962544" y="38206686"/>
            <a:ext cx="14226415" cy="4265783"/>
          </a:xfrm>
          <a:prstGeom prst="rect">
            <a:avLst/>
          </a:prstGeom>
          <a:solidFill>
            <a:schemeClr val="bg1"/>
          </a:solidFill>
          <a:ln w="57150" cmpd="thinThick">
            <a:noFill/>
            <a:miter lim="800000"/>
          </a:ln>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20000"/>
              </a:lnSpc>
            </a:pPr>
            <a:r>
              <a:rPr lang="en-GB" i="1" dirty="0" smtClean="0"/>
              <a:t>[1] </a:t>
            </a:r>
            <a:r>
              <a:rPr lang="en-US" i="1" dirty="0"/>
              <a:t>C. Sorel, M. </a:t>
            </a:r>
            <a:r>
              <a:rPr lang="en-US" i="1" dirty="0" err="1"/>
              <a:t>Montuir</a:t>
            </a:r>
            <a:r>
              <a:rPr lang="en-US" i="1" dirty="0"/>
              <a:t>, C. </a:t>
            </a:r>
            <a:r>
              <a:rPr lang="en-US" i="1" dirty="0" err="1"/>
              <a:t>Balaguer</a:t>
            </a:r>
            <a:r>
              <a:rPr lang="en-US" i="1" dirty="0"/>
              <a:t>, P. Baron, B. Dinh, X. </a:t>
            </a:r>
            <a:r>
              <a:rPr lang="en-US" i="1" dirty="0" err="1"/>
              <a:t>Heres</a:t>
            </a:r>
            <a:r>
              <a:rPr lang="en-US" i="1" dirty="0"/>
              <a:t>, V. </a:t>
            </a:r>
            <a:r>
              <a:rPr lang="en-US" i="1" dirty="0" err="1"/>
              <a:t>Pacary</a:t>
            </a:r>
            <a:r>
              <a:rPr lang="en-US" i="1" dirty="0"/>
              <a:t> and H. </a:t>
            </a:r>
            <a:r>
              <a:rPr lang="en-US" i="1" dirty="0" err="1"/>
              <a:t>Roussel</a:t>
            </a:r>
            <a:r>
              <a:rPr lang="en-US" i="1" dirty="0"/>
              <a:t>, “A powerful tool to model and simulate solvent extraction operations,” in Proceedings of 19th ISEC, Santiago - Chili, 2011</a:t>
            </a:r>
            <a:r>
              <a:rPr lang="en-US" i="1" dirty="0" smtClean="0"/>
              <a:t>.</a:t>
            </a:r>
            <a:endParaRPr lang="en-US" altLang="ja-JP" i="1" dirty="0">
              <a:solidFill>
                <a:schemeClr val="tx1">
                  <a:lumMod val="75000"/>
                  <a:lumOff val="25000"/>
                </a:schemeClr>
              </a:solidFill>
              <a:latin typeface="+mn-lt"/>
              <a:ea typeface="ＭＳ Ｐゴシック" charset="-128"/>
            </a:endParaRPr>
          </a:p>
          <a:p>
            <a:pPr marL="0" indent="0" algn="just">
              <a:lnSpc>
                <a:spcPct val="120000"/>
              </a:lnSpc>
            </a:pPr>
            <a:r>
              <a:rPr lang="en-GB" altLang="ja-JP" i="1" dirty="0" smtClean="0">
                <a:solidFill>
                  <a:schemeClr val="tx1">
                    <a:lumMod val="75000"/>
                    <a:lumOff val="25000"/>
                  </a:schemeClr>
                </a:solidFill>
                <a:latin typeface="+mn-lt"/>
                <a:ea typeface="ＭＳ Ｐゴシック" charset="-128"/>
              </a:rPr>
              <a:t>[2] </a:t>
            </a:r>
            <a:r>
              <a:rPr lang="en-US" altLang="ja-JP" i="1" dirty="0">
                <a:solidFill>
                  <a:schemeClr val="tx1">
                    <a:lumMod val="75000"/>
                    <a:lumOff val="25000"/>
                  </a:schemeClr>
                </a:solidFill>
                <a:latin typeface="+mn-lt"/>
                <a:ea typeface="ＭＳ Ｐゴシック" charset="-128"/>
              </a:rPr>
              <a:t>B. Dinh, M. </a:t>
            </a:r>
            <a:r>
              <a:rPr lang="en-US" altLang="ja-JP" i="1" dirty="0" err="1">
                <a:solidFill>
                  <a:schemeClr val="tx1">
                    <a:lumMod val="75000"/>
                    <a:lumOff val="25000"/>
                  </a:schemeClr>
                </a:solidFill>
                <a:latin typeface="+mn-lt"/>
                <a:ea typeface="ＭＳ Ｐゴシック" charset="-128"/>
              </a:rPr>
              <a:t>Montuir</a:t>
            </a:r>
            <a:r>
              <a:rPr lang="en-US" altLang="ja-JP" i="1" dirty="0">
                <a:solidFill>
                  <a:schemeClr val="tx1">
                    <a:lumMod val="75000"/>
                    <a:lumOff val="25000"/>
                  </a:schemeClr>
                </a:solidFill>
                <a:latin typeface="+mn-lt"/>
                <a:ea typeface="ＭＳ Ｐゴシック" charset="-128"/>
              </a:rPr>
              <a:t> and P. Baron, “PAREX, a numeric code for process design and integration,” in Global 2013, Salt-Lake City, </a:t>
            </a:r>
            <a:r>
              <a:rPr lang="en-US" altLang="ja-JP" i="1" dirty="0" smtClean="0">
                <a:solidFill>
                  <a:schemeClr val="tx1">
                    <a:lumMod val="75000"/>
                    <a:lumOff val="25000"/>
                  </a:schemeClr>
                </a:solidFill>
                <a:latin typeface="+mn-lt"/>
                <a:ea typeface="ＭＳ Ｐゴシック" charset="-128"/>
              </a:rPr>
              <a:t>2013</a:t>
            </a:r>
          </a:p>
          <a:p>
            <a:pPr marL="0" indent="0" algn="just">
              <a:lnSpc>
                <a:spcPct val="120000"/>
              </a:lnSpc>
            </a:pPr>
            <a:r>
              <a:rPr lang="en-US" altLang="ja-JP" i="1" dirty="0">
                <a:solidFill>
                  <a:schemeClr val="tx1">
                    <a:lumMod val="75000"/>
                    <a:lumOff val="25000"/>
                  </a:schemeClr>
                </a:solidFill>
                <a:latin typeface="+mn-lt"/>
                <a:ea typeface="ＭＳ Ｐゴシック" charset="-128"/>
              </a:rPr>
              <a:t>[3] P. Baron, B. </a:t>
            </a:r>
            <a:r>
              <a:rPr lang="en-US" altLang="ja-JP" i="1" dirty="0" err="1">
                <a:solidFill>
                  <a:schemeClr val="tx1">
                    <a:lumMod val="75000"/>
                    <a:lumOff val="25000"/>
                  </a:schemeClr>
                </a:solidFill>
                <a:latin typeface="+mn-lt"/>
                <a:ea typeface="ＭＳ Ｐゴシック" charset="-128"/>
              </a:rPr>
              <a:t>Boullis</a:t>
            </a:r>
            <a:r>
              <a:rPr lang="en-US" altLang="ja-JP" i="1" dirty="0">
                <a:solidFill>
                  <a:schemeClr val="tx1">
                    <a:lumMod val="75000"/>
                    <a:lumOff val="25000"/>
                  </a:schemeClr>
                </a:solidFill>
                <a:latin typeface="+mn-lt"/>
                <a:ea typeface="ＭＳ Ｐゴシック" charset="-128"/>
              </a:rPr>
              <a:t>, M. </a:t>
            </a:r>
            <a:r>
              <a:rPr lang="en-US" altLang="ja-JP" i="1" dirty="0" err="1">
                <a:solidFill>
                  <a:schemeClr val="tx1">
                    <a:lumMod val="75000"/>
                    <a:lumOff val="25000"/>
                  </a:schemeClr>
                </a:solidFill>
                <a:latin typeface="+mn-lt"/>
                <a:ea typeface="ＭＳ Ｐゴシック" charset="-128"/>
              </a:rPr>
              <a:t>Germain</a:t>
            </a:r>
            <a:r>
              <a:rPr lang="en-US" altLang="ja-JP" i="1" dirty="0">
                <a:solidFill>
                  <a:schemeClr val="tx1">
                    <a:lumMod val="75000"/>
                    <a:lumOff val="25000"/>
                  </a:schemeClr>
                </a:solidFill>
                <a:latin typeface="+mn-lt"/>
                <a:ea typeface="ＭＳ Ｐゴシック" charset="-128"/>
              </a:rPr>
              <a:t> and J. P. </a:t>
            </a:r>
            <a:r>
              <a:rPr lang="en-US" altLang="ja-JP" i="1" dirty="0" err="1">
                <a:solidFill>
                  <a:schemeClr val="tx1">
                    <a:lumMod val="75000"/>
                    <a:lumOff val="25000"/>
                  </a:schemeClr>
                </a:solidFill>
                <a:latin typeface="+mn-lt"/>
                <a:ea typeface="ＭＳ Ｐゴシック" charset="-128"/>
              </a:rPr>
              <a:t>Gué</a:t>
            </a:r>
            <a:r>
              <a:rPr lang="en-US" altLang="ja-JP" i="1" dirty="0">
                <a:solidFill>
                  <a:schemeClr val="tx1">
                    <a:lumMod val="75000"/>
                    <a:lumOff val="25000"/>
                  </a:schemeClr>
                </a:solidFill>
                <a:latin typeface="+mn-lt"/>
                <a:ea typeface="ＭＳ Ｐゴシック" charset="-128"/>
              </a:rPr>
              <a:t>, “Extraction Cycles design for La Hague plant,” in Global 2013, Seattle, </a:t>
            </a:r>
            <a:r>
              <a:rPr lang="en-US" altLang="ja-JP" i="1" dirty="0" smtClean="0">
                <a:solidFill>
                  <a:schemeClr val="tx1">
                    <a:lumMod val="75000"/>
                    <a:lumOff val="25000"/>
                  </a:schemeClr>
                </a:solidFill>
                <a:latin typeface="+mn-lt"/>
                <a:ea typeface="ＭＳ Ｐゴシック" charset="-128"/>
              </a:rPr>
              <a:t>1993</a:t>
            </a:r>
          </a:p>
          <a:p>
            <a:pPr marL="0" indent="0" algn="just">
              <a:lnSpc>
                <a:spcPct val="120000"/>
              </a:lnSpc>
            </a:pPr>
            <a:r>
              <a:rPr lang="en-US" altLang="ja-JP" i="1" dirty="0">
                <a:solidFill>
                  <a:schemeClr val="tx1">
                    <a:lumMod val="75000"/>
                    <a:lumOff val="25000"/>
                  </a:schemeClr>
                </a:solidFill>
                <a:latin typeface="+mn-lt"/>
                <a:ea typeface="ＭＳ Ｐゴシック" charset="-128"/>
              </a:rPr>
              <a:t>[4] B. Dinh, M. </a:t>
            </a:r>
            <a:r>
              <a:rPr lang="en-US" altLang="ja-JP" i="1" dirty="0" err="1">
                <a:solidFill>
                  <a:schemeClr val="tx1">
                    <a:lumMod val="75000"/>
                    <a:lumOff val="25000"/>
                  </a:schemeClr>
                </a:solidFill>
                <a:latin typeface="+mn-lt"/>
                <a:ea typeface="ＭＳ Ｐゴシック" charset="-128"/>
              </a:rPr>
              <a:t>Montuir</a:t>
            </a:r>
            <a:r>
              <a:rPr lang="en-US" altLang="ja-JP" i="1" dirty="0">
                <a:solidFill>
                  <a:schemeClr val="tx1">
                    <a:lumMod val="75000"/>
                    <a:lumOff val="25000"/>
                  </a:schemeClr>
                </a:solidFill>
                <a:latin typeface="+mn-lt"/>
                <a:ea typeface="ＭＳ Ｐゴシック" charset="-128"/>
              </a:rPr>
              <a:t>, C. Sorel, J. Bisson, P. Huron and C. </a:t>
            </a:r>
            <a:r>
              <a:rPr lang="en-US" altLang="ja-JP" i="1" dirty="0" err="1">
                <a:solidFill>
                  <a:schemeClr val="tx1">
                    <a:lumMod val="75000"/>
                    <a:lumOff val="25000"/>
                  </a:schemeClr>
                </a:solidFill>
                <a:latin typeface="+mn-lt"/>
                <a:ea typeface="ＭＳ Ｐゴシック" charset="-128"/>
              </a:rPr>
              <a:t>Huel</a:t>
            </a:r>
            <a:r>
              <a:rPr lang="en-US" altLang="ja-JP" i="1" dirty="0">
                <a:solidFill>
                  <a:schemeClr val="tx1">
                    <a:lumMod val="75000"/>
                    <a:lumOff val="25000"/>
                  </a:schemeClr>
                </a:solidFill>
                <a:latin typeface="+mn-lt"/>
                <a:ea typeface="ＭＳ Ｐゴシック" charset="-128"/>
              </a:rPr>
              <a:t>, “PAREX, a numerical code for plant operation assistance,” in Global </a:t>
            </a:r>
            <a:r>
              <a:rPr lang="en-US" altLang="ja-JP" i="1" dirty="0" smtClean="0">
                <a:solidFill>
                  <a:schemeClr val="tx1">
                    <a:lumMod val="75000"/>
                    <a:lumOff val="25000"/>
                  </a:schemeClr>
                </a:solidFill>
                <a:latin typeface="+mn-lt"/>
                <a:ea typeface="ＭＳ Ｐゴシック" charset="-128"/>
              </a:rPr>
              <a:t> 	2015</a:t>
            </a:r>
            <a:r>
              <a:rPr lang="en-US" altLang="ja-JP" i="1" dirty="0">
                <a:solidFill>
                  <a:schemeClr val="tx1">
                    <a:lumMod val="75000"/>
                    <a:lumOff val="25000"/>
                  </a:schemeClr>
                </a:solidFill>
                <a:latin typeface="+mn-lt"/>
                <a:ea typeface="ＭＳ Ｐゴシック" charset="-128"/>
              </a:rPr>
              <a:t>, Paris - France, </a:t>
            </a:r>
            <a:r>
              <a:rPr lang="en-US" altLang="ja-JP" i="1" dirty="0" smtClean="0">
                <a:solidFill>
                  <a:schemeClr val="tx1">
                    <a:lumMod val="75000"/>
                    <a:lumOff val="25000"/>
                  </a:schemeClr>
                </a:solidFill>
                <a:latin typeface="+mn-lt"/>
                <a:ea typeface="ＭＳ Ｐゴシック" charset="-128"/>
              </a:rPr>
              <a:t>2015</a:t>
            </a:r>
          </a:p>
          <a:p>
            <a:pPr marL="0" indent="0" algn="just">
              <a:lnSpc>
                <a:spcPct val="120000"/>
              </a:lnSpc>
            </a:pPr>
            <a:r>
              <a:rPr lang="en-US" altLang="ja-JP" i="1" dirty="0" smtClean="0">
                <a:solidFill>
                  <a:schemeClr val="tx1">
                    <a:lumMod val="75000"/>
                    <a:lumOff val="25000"/>
                  </a:schemeClr>
                </a:solidFill>
                <a:latin typeface="+mn-lt"/>
                <a:ea typeface="ＭＳ Ｐゴシック" charset="-128"/>
              </a:rPr>
              <a:t>[5]  </a:t>
            </a:r>
            <a:r>
              <a:rPr lang="en-US" altLang="ja-JP" dirty="0" smtClean="0">
                <a:solidFill>
                  <a:schemeClr val="tx1">
                    <a:lumMod val="75000"/>
                    <a:lumOff val="25000"/>
                  </a:schemeClr>
                </a:solidFill>
                <a:latin typeface="+mn-lt"/>
                <a:ea typeface="ＭＳ Ｐゴシック" charset="-128"/>
              </a:rPr>
              <a:t>A</a:t>
            </a:r>
            <a:r>
              <a:rPr lang="en-US" altLang="ja-JP" dirty="0">
                <a:solidFill>
                  <a:schemeClr val="tx1">
                    <a:lumMod val="75000"/>
                    <a:lumOff val="25000"/>
                  </a:schemeClr>
                </a:solidFill>
                <a:latin typeface="+mn-lt"/>
                <a:ea typeface="ＭＳ Ｐゴシック" charset="-128"/>
              </a:rPr>
              <a:t>.-L. ALLANIC, “</a:t>
            </a:r>
            <a:r>
              <a:rPr lang="en-US" altLang="ja-JP" dirty="0" err="1">
                <a:solidFill>
                  <a:schemeClr val="tx1">
                    <a:lumMod val="75000"/>
                    <a:lumOff val="25000"/>
                  </a:schemeClr>
                </a:solidFill>
                <a:latin typeface="+mn-lt"/>
                <a:ea typeface="ＭＳ Ｐゴシック" charset="-128"/>
              </a:rPr>
              <a:t>Realisation</a:t>
            </a:r>
            <a:r>
              <a:rPr lang="en-US" altLang="ja-JP" dirty="0">
                <a:solidFill>
                  <a:schemeClr val="tx1">
                    <a:lumMod val="75000"/>
                    <a:lumOff val="25000"/>
                  </a:schemeClr>
                </a:solidFill>
                <a:latin typeface="+mn-lt"/>
                <a:ea typeface="ＭＳ Ｐゴシック" charset="-128"/>
              </a:rPr>
              <a:t> of a system for process control aid for reprocessing plant of nuclear fuel,” 1993</a:t>
            </a:r>
            <a:endParaRPr lang="en-US" altLang="ja-JP" dirty="0" smtClean="0">
              <a:solidFill>
                <a:schemeClr val="tx1">
                  <a:lumMod val="75000"/>
                  <a:lumOff val="25000"/>
                </a:schemeClr>
              </a:solidFill>
              <a:latin typeface="+mn-lt"/>
              <a:ea typeface="ＭＳ Ｐゴシック" charset="-128"/>
            </a:endParaRPr>
          </a:p>
        </p:txBody>
      </p:sp>
    </p:spTree>
    <p:extLst>
      <p:ext uri="{BB962C8B-B14F-4D97-AF65-F5344CB8AC3E}">
        <p14:creationId xmlns:p14="http://schemas.microsoft.com/office/powerpoint/2010/main" val="333178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1528</TotalTime>
  <Words>662</Words>
  <Application>Microsoft Office PowerPoint</Application>
  <PresentationFormat>Personnalisé</PresentationFormat>
  <Paragraphs>51</Paragraphs>
  <Slides>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MS PGothic</vt:lpstr>
      <vt:lpstr>SimSun</vt:lpstr>
      <vt:lpstr>Arial</vt:lpstr>
      <vt:lpstr>Calibri</vt:lpstr>
      <vt:lpstr>Calibri Light</vt:lpstr>
      <vt:lpstr>Lucida Sans</vt:lpstr>
      <vt:lpstr>Times New Roman</vt:lpstr>
      <vt:lpstr>Office Theme</vt:lpstr>
      <vt:lpstr>Présentation PowerPoint</vt:lpstr>
    </vt:vector>
  </TitlesOfParts>
  <Company>IAEA-SG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FUKUYAMA, Yukiko</dc:creator>
  <cp:lastModifiedBy>DINH Binh</cp:lastModifiedBy>
  <cp:revision>173</cp:revision>
  <dcterms:created xsi:type="dcterms:W3CDTF">2018-07-03T09:22:24Z</dcterms:created>
  <dcterms:modified xsi:type="dcterms:W3CDTF">2018-09-30T19:51:34Z</dcterms:modified>
</cp:coreProperties>
</file>