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5"/>
  </p:sldMasterIdLst>
  <p:notesMasterIdLst>
    <p:notesMasterId r:id="rId18"/>
  </p:notesMasterIdLst>
  <p:handoutMasterIdLst>
    <p:handoutMasterId r:id="rId19"/>
  </p:handoutMasterIdLst>
  <p:sldIdLst>
    <p:sldId id="283" r:id="rId6"/>
    <p:sldId id="288" r:id="rId7"/>
    <p:sldId id="313" r:id="rId8"/>
    <p:sldId id="325" r:id="rId9"/>
    <p:sldId id="326" r:id="rId10"/>
    <p:sldId id="327" r:id="rId11"/>
    <p:sldId id="328" r:id="rId12"/>
    <p:sldId id="329" r:id="rId13"/>
    <p:sldId id="311" r:id="rId14"/>
    <p:sldId id="316" r:id="rId15"/>
    <p:sldId id="324" r:id="rId16"/>
    <p:sldId id="303" r:id="rId1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mithca2" initials="CAS" lastIdx="1" clrIdx="0"/>
  <p:cmAuthor id="1" name="SchwanEJ"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5912" autoAdjust="0"/>
  </p:normalViewPr>
  <p:slideViewPr>
    <p:cSldViewPr>
      <p:cViewPr varScale="1">
        <p:scale>
          <a:sx n="52" d="100"/>
          <a:sy n="52" d="100"/>
        </p:scale>
        <p:origin x="978"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183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2982742" cy="465137"/>
          </a:xfrm>
          <a:prstGeom prst="rect">
            <a:avLst/>
          </a:prstGeom>
        </p:spPr>
        <p:txBody>
          <a:bodyPr vert="horz" lIns="90753" tIns="45376" rIns="90753" bIns="45376" rtlCol="0"/>
          <a:lstStyle>
            <a:lvl1pPr algn="l">
              <a:defRPr sz="1100"/>
            </a:lvl1pPr>
          </a:lstStyle>
          <a:p>
            <a:endParaRPr lang="en-US" dirty="0"/>
          </a:p>
        </p:txBody>
      </p:sp>
      <p:sp>
        <p:nvSpPr>
          <p:cNvPr id="3" name="Date Placeholder 2"/>
          <p:cNvSpPr>
            <a:spLocks noGrp="1"/>
          </p:cNvSpPr>
          <p:nvPr>
            <p:ph type="dt" sz="quarter" idx="1"/>
          </p:nvPr>
        </p:nvSpPr>
        <p:spPr>
          <a:xfrm>
            <a:off x="3897516" y="2"/>
            <a:ext cx="2982742" cy="465137"/>
          </a:xfrm>
          <a:prstGeom prst="rect">
            <a:avLst/>
          </a:prstGeom>
        </p:spPr>
        <p:txBody>
          <a:bodyPr vert="horz" lIns="90753" tIns="45376" rIns="90753" bIns="45376" rtlCol="0"/>
          <a:lstStyle>
            <a:lvl1pPr algn="r">
              <a:defRPr sz="1100"/>
            </a:lvl1pPr>
          </a:lstStyle>
          <a:p>
            <a:fld id="{FCDABED1-5D76-422A-AEFB-93C2A9723BE4}" type="datetimeFigureOut">
              <a:rPr lang="en-US" smtClean="0"/>
              <a:t>10/23/2018</a:t>
            </a:fld>
            <a:endParaRPr lang="en-US" dirty="0"/>
          </a:p>
        </p:txBody>
      </p:sp>
      <p:sp>
        <p:nvSpPr>
          <p:cNvPr id="4" name="Footer Placeholder 3"/>
          <p:cNvSpPr>
            <a:spLocks noGrp="1"/>
          </p:cNvSpPr>
          <p:nvPr>
            <p:ph type="ftr" sz="quarter" idx="2"/>
          </p:nvPr>
        </p:nvSpPr>
        <p:spPr>
          <a:xfrm>
            <a:off x="3" y="8829678"/>
            <a:ext cx="2982742" cy="465137"/>
          </a:xfrm>
          <a:prstGeom prst="rect">
            <a:avLst/>
          </a:prstGeom>
        </p:spPr>
        <p:txBody>
          <a:bodyPr vert="horz" lIns="90753" tIns="45376" rIns="90753" bIns="45376" rtlCol="0" anchor="b"/>
          <a:lstStyle>
            <a:lvl1pPr algn="l">
              <a:defRPr sz="1100"/>
            </a:lvl1pPr>
          </a:lstStyle>
          <a:p>
            <a:endParaRPr lang="en-US" dirty="0"/>
          </a:p>
        </p:txBody>
      </p:sp>
      <p:sp>
        <p:nvSpPr>
          <p:cNvPr id="5" name="Slide Number Placeholder 4"/>
          <p:cNvSpPr>
            <a:spLocks noGrp="1"/>
          </p:cNvSpPr>
          <p:nvPr>
            <p:ph type="sldNum" sz="quarter" idx="3"/>
          </p:nvPr>
        </p:nvSpPr>
        <p:spPr>
          <a:xfrm>
            <a:off x="3897516" y="8829678"/>
            <a:ext cx="2982742" cy="465137"/>
          </a:xfrm>
          <a:prstGeom prst="rect">
            <a:avLst/>
          </a:prstGeom>
        </p:spPr>
        <p:txBody>
          <a:bodyPr vert="horz" lIns="90753" tIns="45376" rIns="90753" bIns="45376" rtlCol="0" anchor="b"/>
          <a:lstStyle>
            <a:lvl1pPr algn="r">
              <a:defRPr sz="1100"/>
            </a:lvl1pPr>
          </a:lstStyle>
          <a:p>
            <a:fld id="{27A8C134-B13C-4054-81F3-4B16960F0967}" type="slidenum">
              <a:rPr lang="en-US" smtClean="0"/>
              <a:t>‹#›</a:t>
            </a:fld>
            <a:endParaRPr lang="en-US" dirty="0"/>
          </a:p>
        </p:txBody>
      </p:sp>
    </p:spTree>
    <p:extLst>
      <p:ext uri="{BB962C8B-B14F-4D97-AF65-F5344CB8AC3E}">
        <p14:creationId xmlns:p14="http://schemas.microsoft.com/office/powerpoint/2010/main" val="1398948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78" tIns="46239" rIns="92478" bIns="46239" rtlCol="0"/>
          <a:lstStyle>
            <a:lvl1pPr algn="l">
              <a:defRPr sz="11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478" tIns="46239" rIns="92478" bIns="46239" rtlCol="0"/>
          <a:lstStyle>
            <a:lvl1pPr algn="r">
              <a:defRPr sz="1100"/>
            </a:lvl1pPr>
          </a:lstStyle>
          <a:p>
            <a:fld id="{4A7BAE8F-CFCB-4192-BBD6-8DBFC6BBBA6C}" type="datetimeFigureOut">
              <a:rPr lang="en-US" smtClean="0"/>
              <a:t>10/23/2018</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2478" tIns="46239" rIns="92478" bIns="46239" rtlCol="0" anchor="ctr"/>
          <a:lstStyle/>
          <a:p>
            <a:endParaRPr lang="en-US" dirty="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478" tIns="46239" rIns="92478" bIns="462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82119" cy="464820"/>
          </a:xfrm>
          <a:prstGeom prst="rect">
            <a:avLst/>
          </a:prstGeom>
        </p:spPr>
        <p:txBody>
          <a:bodyPr vert="horz" lIns="92478" tIns="46239" rIns="92478" bIns="46239" rtlCol="0" anchor="b"/>
          <a:lstStyle>
            <a:lvl1pPr algn="l">
              <a:defRPr sz="1100"/>
            </a:lvl1pPr>
          </a:lstStyle>
          <a:p>
            <a:endParaRPr lang="en-US" dirty="0"/>
          </a:p>
        </p:txBody>
      </p:sp>
      <p:sp>
        <p:nvSpPr>
          <p:cNvPr id="7" name="Slide Number Placeholder 6"/>
          <p:cNvSpPr>
            <a:spLocks noGrp="1"/>
          </p:cNvSpPr>
          <p:nvPr>
            <p:ph type="sldNum" sz="quarter" idx="5"/>
          </p:nvPr>
        </p:nvSpPr>
        <p:spPr>
          <a:xfrm>
            <a:off x="3898102" y="8829966"/>
            <a:ext cx="2982119" cy="464820"/>
          </a:xfrm>
          <a:prstGeom prst="rect">
            <a:avLst/>
          </a:prstGeom>
        </p:spPr>
        <p:txBody>
          <a:bodyPr vert="horz" lIns="92478" tIns="46239" rIns="92478" bIns="46239" rtlCol="0" anchor="b"/>
          <a:lstStyle>
            <a:lvl1pPr algn="r">
              <a:defRPr sz="1100"/>
            </a:lvl1pPr>
          </a:lstStyle>
          <a:p>
            <a:fld id="{2B873F61-695D-4E79-90AE-DF7AEA6DE910}" type="slidenum">
              <a:rPr lang="en-US" smtClean="0"/>
              <a:t>‹#›</a:t>
            </a:fld>
            <a:endParaRPr lang="en-US" dirty="0"/>
          </a:p>
        </p:txBody>
      </p:sp>
    </p:spTree>
    <p:extLst>
      <p:ext uri="{BB962C8B-B14F-4D97-AF65-F5344CB8AC3E}">
        <p14:creationId xmlns:p14="http://schemas.microsoft.com/office/powerpoint/2010/main" val="1884616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dt" sz="quarter" idx="1"/>
          </p:nvPr>
        </p:nvSpPr>
        <p:spPr>
          <a:xfrm>
            <a:off x="3897519" y="2"/>
            <a:ext cx="2982742" cy="465138"/>
          </a:xfrm>
          <a:prstGeom prst="rect">
            <a:avLst/>
          </a:prstGeom>
          <a:noFill/>
        </p:spPr>
        <p:txBody>
          <a:bodyPr lIns="91610" tIns="45805" rIns="91610" bIns="45805"/>
          <a:lstStyle/>
          <a:p>
            <a:endParaRPr lang="en-US" dirty="0">
              <a:solidFill>
                <a:prstClr val="black"/>
              </a:solidFill>
            </a:endParaRPr>
          </a:p>
        </p:txBody>
      </p:sp>
      <p:sp>
        <p:nvSpPr>
          <p:cNvPr id="30724" name="Rectangle 6"/>
          <p:cNvSpPr>
            <a:spLocks noGrp="1" noChangeArrowheads="1"/>
          </p:cNvSpPr>
          <p:nvPr>
            <p:ph type="ftr" sz="quarter" idx="4294967295"/>
          </p:nvPr>
        </p:nvSpPr>
        <p:spPr bwMode="auto">
          <a:xfrm>
            <a:off x="6" y="8829678"/>
            <a:ext cx="2982742" cy="465138"/>
          </a:xfrm>
          <a:prstGeom prst="rect">
            <a:avLst/>
          </a:prstGeom>
          <a:noFill/>
          <a:ln>
            <a:miter lim="800000"/>
            <a:headEnd/>
            <a:tailEnd/>
          </a:ln>
        </p:spPr>
        <p:txBody>
          <a:bodyPr lIns="93351" tIns="46676" rIns="93351" bIns="46676" anchor="b"/>
          <a:lstStyle/>
          <a:p>
            <a:pPr defTabSz="933598"/>
            <a:endParaRPr lang="en-US" dirty="0">
              <a:solidFill>
                <a:prstClr val="black"/>
              </a:solidFill>
            </a:endParaRPr>
          </a:p>
        </p:txBody>
      </p:sp>
      <p:sp>
        <p:nvSpPr>
          <p:cNvPr id="30725" name="Rectangle 7"/>
          <p:cNvSpPr>
            <a:spLocks noGrp="1" noChangeArrowheads="1"/>
          </p:cNvSpPr>
          <p:nvPr>
            <p:ph type="sldNum" sz="quarter" idx="5"/>
          </p:nvPr>
        </p:nvSpPr>
        <p:spPr>
          <a:noFill/>
        </p:spPr>
        <p:txBody>
          <a:bodyPr/>
          <a:lstStyle/>
          <a:p>
            <a:fld id="{6F542600-449F-4B56-B044-CA6C023A268F}" type="slidenum">
              <a:rPr lang="en-US">
                <a:solidFill>
                  <a:prstClr val="black"/>
                </a:solidFill>
              </a:rPr>
              <a:pPr/>
              <a:t>1</a:t>
            </a:fld>
            <a:endParaRPr lang="en-US" dirty="0">
              <a:solidFill>
                <a:prstClr val="black"/>
              </a:solidFill>
            </a:endParaRPr>
          </a:p>
        </p:txBody>
      </p:sp>
      <p:sp>
        <p:nvSpPr>
          <p:cNvPr id="30726" name="Rectangle 2"/>
          <p:cNvSpPr>
            <a:spLocks noGrp="1" noRot="1" noChangeAspect="1" noChangeArrowheads="1" noTextEdit="1"/>
          </p:cNvSpPr>
          <p:nvPr>
            <p:ph type="sldImg"/>
          </p:nvPr>
        </p:nvSpPr>
        <p:spPr>
          <a:ln/>
        </p:spPr>
      </p:sp>
      <p:sp>
        <p:nvSpPr>
          <p:cNvPr id="30727"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8868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873F61-695D-4E79-90AE-DF7AEA6DE910}" type="slidenum">
              <a:rPr lang="en-US" smtClean="0"/>
              <a:t>10</a:t>
            </a:fld>
            <a:endParaRPr lang="en-US" dirty="0"/>
          </a:p>
        </p:txBody>
      </p:sp>
    </p:spTree>
    <p:extLst>
      <p:ext uri="{BB962C8B-B14F-4D97-AF65-F5344CB8AC3E}">
        <p14:creationId xmlns:p14="http://schemas.microsoft.com/office/powerpoint/2010/main" val="1720505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873F61-695D-4E79-90AE-DF7AEA6DE910}" type="slidenum">
              <a:rPr lang="en-US" smtClean="0"/>
              <a:t>11</a:t>
            </a:fld>
            <a:endParaRPr lang="en-US" dirty="0"/>
          </a:p>
        </p:txBody>
      </p:sp>
    </p:spTree>
    <p:extLst>
      <p:ext uri="{BB962C8B-B14F-4D97-AF65-F5344CB8AC3E}">
        <p14:creationId xmlns:p14="http://schemas.microsoft.com/office/powerpoint/2010/main" val="368795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873F61-695D-4E79-90AE-DF7AEA6DE910}" type="slidenum">
              <a:rPr lang="en-US" smtClean="0"/>
              <a:t>12</a:t>
            </a:fld>
            <a:endParaRPr lang="en-US" dirty="0"/>
          </a:p>
        </p:txBody>
      </p:sp>
    </p:spTree>
    <p:extLst>
      <p:ext uri="{BB962C8B-B14F-4D97-AF65-F5344CB8AC3E}">
        <p14:creationId xmlns:p14="http://schemas.microsoft.com/office/powerpoint/2010/main" val="1581432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40506" y="4415790"/>
            <a:ext cx="6324600" cy="427100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00" dirty="0" smtClean="0">
                <a:solidFill>
                  <a:schemeClr val="tx1"/>
                </a:solidFill>
                <a:effectLst/>
              </a:rPr>
              <a:t>Several countries are considering developing sealed, transportable, factory-fuelled, small modular reactors (FFSMRs) for export to other countries, including land-based, floating (</a:t>
            </a:r>
            <a:r>
              <a:rPr lang="en-GB" sz="1100" i="1" kern="100" dirty="0" smtClean="0">
                <a:solidFill>
                  <a:schemeClr val="tx1"/>
                </a:solidFill>
                <a:effectLst/>
              </a:rPr>
              <a:t>e.g.,</a:t>
            </a:r>
            <a:r>
              <a:rPr lang="en-GB" sz="1100" kern="100" dirty="0" smtClean="0">
                <a:solidFill>
                  <a:schemeClr val="tx1"/>
                </a:solidFill>
                <a:effectLst/>
              </a:rPr>
              <a:t> incorporated onto a barge), or submersible, </a:t>
            </a:r>
            <a:r>
              <a:rPr lang="en-GB" sz="1100" i="1" kern="100" dirty="0" smtClean="0">
                <a:solidFill>
                  <a:schemeClr val="tx1"/>
                </a:solidFill>
                <a:effectLst/>
              </a:rPr>
              <a:t>e.g., </a:t>
            </a:r>
            <a:r>
              <a:rPr lang="en-GB" sz="1100" kern="100" dirty="0" smtClean="0">
                <a:solidFill>
                  <a:schemeClr val="tx1"/>
                </a:solidFill>
                <a:effectLst/>
              </a:rPr>
              <a:t>embedded on the sea floor.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00" dirty="0" smtClean="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00" dirty="0" smtClean="0">
                <a:solidFill>
                  <a:schemeClr val="tx1"/>
                </a:solidFill>
                <a:effectLst/>
              </a:rPr>
              <a:t>The Russian Federation’s </a:t>
            </a:r>
            <a:r>
              <a:rPr lang="en-GB" sz="1100" kern="100" dirty="0" err="1" smtClean="0">
                <a:solidFill>
                  <a:schemeClr val="tx1"/>
                </a:solidFill>
                <a:effectLst/>
              </a:rPr>
              <a:t>Rosatom</a:t>
            </a:r>
            <a:r>
              <a:rPr lang="en-GB" sz="1100" kern="100" dirty="0" smtClean="0">
                <a:solidFill>
                  <a:schemeClr val="tx1"/>
                </a:solidFill>
                <a:effectLst/>
              </a:rPr>
              <a:t> </a:t>
            </a:r>
            <a:r>
              <a:rPr lang="en-US" sz="1100" kern="100" dirty="0" smtClean="0">
                <a:solidFill>
                  <a:schemeClr val="tx1"/>
                </a:solidFill>
                <a:effectLst/>
              </a:rPr>
              <a:t>State Nuclear Energy Corporation recently manufactured two FFSMRs for the </a:t>
            </a:r>
            <a:r>
              <a:rPr lang="en-US" sz="1100" i="1" kern="100" dirty="0" err="1" smtClean="0">
                <a:solidFill>
                  <a:schemeClr val="tx1"/>
                </a:solidFill>
                <a:effectLst/>
              </a:rPr>
              <a:t>Akademik</a:t>
            </a:r>
            <a:r>
              <a:rPr lang="en-US" sz="1100" i="1" kern="100" dirty="0" smtClean="0">
                <a:solidFill>
                  <a:schemeClr val="tx1"/>
                </a:solidFill>
                <a:effectLst/>
              </a:rPr>
              <a:t> </a:t>
            </a:r>
            <a:r>
              <a:rPr lang="en-US" sz="1100" i="1" kern="100" dirty="0" err="1" smtClean="0">
                <a:solidFill>
                  <a:schemeClr val="tx1"/>
                </a:solidFill>
                <a:effectLst/>
              </a:rPr>
              <a:t>Lomonosov</a:t>
            </a:r>
            <a:r>
              <a:rPr lang="en-US" sz="1100" i="1" kern="100" dirty="0" smtClean="0">
                <a:solidFill>
                  <a:schemeClr val="tx1"/>
                </a:solidFill>
                <a:effectLst/>
              </a:rPr>
              <a:t>, </a:t>
            </a:r>
            <a:r>
              <a:rPr lang="en-US" sz="1100" kern="100" dirty="0" smtClean="0">
                <a:solidFill>
                  <a:schemeClr val="tx1"/>
                </a:solidFill>
                <a:effectLst/>
              </a:rPr>
              <a:t>the first floating nuclear power plant. </a:t>
            </a:r>
            <a:r>
              <a:rPr lang="en-US" sz="1100" kern="100" dirty="0" err="1" smtClean="0">
                <a:solidFill>
                  <a:schemeClr val="tx1"/>
                </a:solidFill>
                <a:effectLst/>
              </a:rPr>
              <a:t>Rosatom</a:t>
            </a:r>
            <a:r>
              <a:rPr lang="en-US" sz="1100" kern="100" dirty="0" smtClean="0">
                <a:solidFill>
                  <a:schemeClr val="tx1"/>
                </a:solidFill>
                <a:effectLst/>
              </a:rPr>
              <a:t> is said to be working on a second generation FFSMR, which is intended for export to other countries.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00" dirty="0" smtClean="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00" dirty="0" smtClean="0">
                <a:solidFill>
                  <a:schemeClr val="tx1"/>
                </a:solidFill>
                <a:effectLst/>
              </a:rPr>
              <a:t>On one hand, such reactors will be resistant to both diversion and theft, since containment features will preclude easy removal of the nuclear fuel, except at the manufacturing/repair facility.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00" dirty="0" smtClean="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00" dirty="0" smtClean="0">
                <a:solidFill>
                  <a:schemeClr val="tx1"/>
                </a:solidFill>
                <a:effectLst/>
              </a:rPr>
              <a:t>On the other hand, FFSMR design features will pose safeguards challenges for IAEA inspectors, since nuclear material will be essentially inaccessible for direct measurement in the State where it is deployed, making it impossible for inspectors to follow standard safeguards approaches, based on nuclear material accountancy as the fundamental safeguards measure, which are normally implemented in safeguards approaches for nuclear power reactors.  </a:t>
            </a:r>
          </a:p>
          <a:p>
            <a:pPr>
              <a:lnSpc>
                <a:spcPct val="100000"/>
              </a:lnSpc>
              <a:spcBef>
                <a:spcPts val="0"/>
              </a:spcBef>
              <a:spcAft>
                <a:spcPts val="0"/>
              </a:spcAft>
            </a:pPr>
            <a:endParaRPr lang="en-US" sz="1100" kern="100" dirty="0" smtClean="0"/>
          </a:p>
          <a:p>
            <a:pPr>
              <a:lnSpc>
                <a:spcPct val="100000"/>
              </a:lnSpc>
              <a:spcBef>
                <a:spcPts val="0"/>
              </a:spcBef>
              <a:spcAft>
                <a:spcPts val="0"/>
              </a:spcAft>
            </a:pPr>
            <a:r>
              <a:rPr lang="en-US" sz="1100" kern="100" dirty="0" smtClean="0">
                <a:solidFill>
                  <a:schemeClr val="tx1"/>
                </a:solidFill>
                <a:effectLst/>
              </a:rPr>
              <a:t>(If needed):</a:t>
            </a:r>
            <a:r>
              <a:rPr lang="en-US" sz="1100" kern="100" baseline="0" dirty="0" smtClean="0">
                <a:solidFill>
                  <a:schemeClr val="tx1"/>
                </a:solidFill>
                <a:effectLst/>
              </a:rPr>
              <a:t>  </a:t>
            </a:r>
            <a:r>
              <a:rPr lang="en-US" sz="1100" kern="100" dirty="0" smtClean="0">
                <a:solidFill>
                  <a:schemeClr val="tx1"/>
                </a:solidFill>
                <a:effectLst/>
              </a:rPr>
              <a:t>Traditional IAEA safeguards for nuclear power reactors are designed to detect and deter the diversion of significant quantities of nuclear material (fresh and spent fuel) within certain timeliness goals, as well as to detect and deter misuse of the facility, </a:t>
            </a:r>
            <a:r>
              <a:rPr lang="en-US" sz="1100" i="1" kern="100" dirty="0" smtClean="0">
                <a:solidFill>
                  <a:schemeClr val="tx1"/>
                </a:solidFill>
                <a:effectLst/>
              </a:rPr>
              <a:t>e.g.,</a:t>
            </a:r>
            <a:r>
              <a:rPr lang="en-US" sz="1100" kern="100" dirty="0" smtClean="0">
                <a:solidFill>
                  <a:schemeClr val="tx1"/>
                </a:solidFill>
                <a:effectLst/>
              </a:rPr>
              <a:t> through undeclared production of direct-use material, undeclared fuel pin exchange or removal, borrowing of fuel assemblies from other facilities to conceal diversion of nuclear material, or undeclared irradiation of target material. </a:t>
            </a:r>
            <a:endParaRPr lang="en-US" sz="1200" kern="100" dirty="0"/>
          </a:p>
        </p:txBody>
      </p:sp>
      <p:sp>
        <p:nvSpPr>
          <p:cNvPr id="4" name="Slide Number Placeholder 3"/>
          <p:cNvSpPr>
            <a:spLocks noGrp="1"/>
          </p:cNvSpPr>
          <p:nvPr>
            <p:ph type="sldNum" sz="quarter" idx="10"/>
          </p:nvPr>
        </p:nvSpPr>
        <p:spPr/>
        <p:txBody>
          <a:bodyPr/>
          <a:lstStyle/>
          <a:p>
            <a:fld id="{2B873F61-695D-4E79-90AE-DF7AEA6DE910}" type="slidenum">
              <a:rPr lang="en-US" smtClean="0"/>
              <a:t>2</a:t>
            </a:fld>
            <a:endParaRPr lang="en-US" dirty="0"/>
          </a:p>
        </p:txBody>
      </p:sp>
    </p:spTree>
    <p:extLst>
      <p:ext uri="{BB962C8B-B14F-4D97-AF65-F5344CB8AC3E}">
        <p14:creationId xmlns:p14="http://schemas.microsoft.com/office/powerpoint/2010/main" val="749904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pPr>
            <a:r>
              <a:rPr lang="en-US" sz="1200" b="0" dirty="0" smtClean="0"/>
              <a:t>We are trying</a:t>
            </a:r>
            <a:r>
              <a:rPr lang="en-US" sz="1200" b="0" baseline="0" dirty="0" smtClean="0"/>
              <a:t> to solve a s</a:t>
            </a:r>
            <a:r>
              <a:rPr lang="en-US" sz="1200" b="0" dirty="0" smtClean="0"/>
              <a:t>tandard safeguards problem: how to apply safeguards to nuclear material that is "difficult to access."  This commonly occurs (for shorter periods of time) for fuel in operating reactor cores and for spent fuel in sealed casks.</a:t>
            </a:r>
          </a:p>
          <a:p>
            <a:pPr>
              <a:spcBef>
                <a:spcPts val="0"/>
              </a:spcBef>
            </a:pPr>
            <a:r>
              <a:rPr lang="en-GB" sz="1200" b="0" dirty="0" smtClean="0"/>
              <a:t>If a state seeks to manufacture an FFSMR, it should seek to fully integrate safeguards into the design process from the initial planning stages, through the design, construction, operation, and decommissioning of the reactor, </a:t>
            </a:r>
            <a:r>
              <a:rPr lang="en-GB" sz="1200" b="0" i="1" dirty="0" smtClean="0"/>
              <a:t>i.e.,</a:t>
            </a:r>
            <a:r>
              <a:rPr lang="en-GB" sz="1200" b="0" dirty="0" smtClean="0"/>
              <a:t> safeguards by design (SBD).</a:t>
            </a:r>
          </a:p>
          <a:p>
            <a:pPr lvl="1"/>
            <a:r>
              <a:rPr lang="en-GB" sz="1200" dirty="0" smtClean="0"/>
              <a:t>Such SBD features could include making it possible for the FFSMR to be readily be fuelled, defueled or refuelled in the manufacturing state, while precluding those same activities during transit or while the reactor is deployed in the importing state.  </a:t>
            </a:r>
          </a:p>
          <a:p>
            <a:pPr lvl="1"/>
            <a:r>
              <a:rPr lang="en-GB" sz="1200" dirty="0" smtClean="0"/>
              <a:t>Design features that prevent unauthorized fuel removal could include:  </a:t>
            </a:r>
          </a:p>
          <a:p>
            <a:pPr marL="628650" lvl="1" indent="-171450">
              <a:buFont typeface="Arial" panose="020B0604020202020204" pitchFamily="34" charset="0"/>
              <a:buChar char="•"/>
            </a:pPr>
            <a:r>
              <a:rPr lang="en-GB" sz="1200" dirty="0" smtClean="0"/>
              <a:t>the ability to seal the reactor module; the absence of a refuelling machine and cranes in the deployed FFSMR; </a:t>
            </a:r>
          </a:p>
          <a:p>
            <a:pPr marL="628650" lvl="1" indent="-171450">
              <a:buFont typeface="Arial" panose="020B0604020202020204" pitchFamily="34" charset="0"/>
              <a:buChar char="•"/>
            </a:pPr>
            <a:r>
              <a:rPr lang="en-GB" sz="1200" dirty="0" smtClean="0"/>
              <a:t>the presence of a physical structure that, when in place, hinders withdrawal of fuel rods or assemblies during transit to, or deployment in, the CSA state due to space constraints in the reactor hall.</a:t>
            </a:r>
            <a:endParaRPr lang="en-US" sz="1200" dirty="0"/>
          </a:p>
        </p:txBody>
      </p:sp>
      <p:sp>
        <p:nvSpPr>
          <p:cNvPr id="4" name="Slide Number Placeholder 3"/>
          <p:cNvSpPr>
            <a:spLocks noGrp="1"/>
          </p:cNvSpPr>
          <p:nvPr>
            <p:ph type="sldNum" sz="quarter" idx="10"/>
          </p:nvPr>
        </p:nvSpPr>
        <p:spPr/>
        <p:txBody>
          <a:bodyPr/>
          <a:lstStyle/>
          <a:p>
            <a:fld id="{2B873F61-695D-4E79-90AE-DF7AEA6DE910}" type="slidenum">
              <a:rPr lang="en-US" smtClean="0"/>
              <a:t>3</a:t>
            </a:fld>
            <a:endParaRPr lang="en-US" dirty="0"/>
          </a:p>
        </p:txBody>
      </p:sp>
    </p:spTree>
    <p:extLst>
      <p:ext uri="{BB962C8B-B14F-4D97-AF65-F5344CB8AC3E}">
        <p14:creationId xmlns:p14="http://schemas.microsoft.com/office/powerpoint/2010/main" val="32197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0"/>
              </a:spcBef>
            </a:pPr>
            <a:r>
              <a:rPr lang="en-GB" sz="1100" b="0" dirty="0" smtClean="0"/>
              <a:t>Safeguards for FFSMRs manufactured and deployed in the same state would vary in scope, depending upon the type of agreement in force:</a:t>
            </a:r>
          </a:p>
          <a:p>
            <a:pPr lvl="1">
              <a:lnSpc>
                <a:spcPct val="120000"/>
              </a:lnSpc>
              <a:spcBef>
                <a:spcPts val="0"/>
              </a:spcBef>
            </a:pPr>
            <a:r>
              <a:rPr lang="en-GB" sz="1100" b="0" dirty="0" smtClean="0"/>
              <a:t>FFSMRs in States with comprehensive safeguards agreements (CSA) would automatically be under safeguards from the time of manufacture until it is decommissioned.</a:t>
            </a:r>
          </a:p>
          <a:p>
            <a:pPr lvl="2">
              <a:lnSpc>
                <a:spcPct val="120000"/>
              </a:lnSpc>
              <a:spcBef>
                <a:spcPts val="0"/>
              </a:spcBef>
            </a:pPr>
            <a:r>
              <a:rPr lang="en-GB" sz="1100" b="0" dirty="0" smtClean="0"/>
              <a:t>Such safeguards </a:t>
            </a:r>
            <a:r>
              <a:rPr lang="en-GB" sz="1100" b="0" dirty="0" smtClean="0"/>
              <a:t>would </a:t>
            </a:r>
            <a:r>
              <a:rPr lang="en-GB" sz="1100" b="0" dirty="0" smtClean="0"/>
              <a:t>need to </a:t>
            </a:r>
            <a:r>
              <a:rPr lang="en-GB" sz="1100" b="0" dirty="0" smtClean="0"/>
              <a:t>verify non-diversion </a:t>
            </a:r>
            <a:r>
              <a:rPr lang="en-GB" sz="1100" b="0" dirty="0" smtClean="0"/>
              <a:t>of nuclear material contained in the reactor, as well as to verify that the facility was not being misused.</a:t>
            </a:r>
          </a:p>
          <a:p>
            <a:pPr lvl="1">
              <a:lnSpc>
                <a:spcPct val="120000"/>
              </a:lnSpc>
              <a:spcBef>
                <a:spcPts val="0"/>
              </a:spcBef>
            </a:pPr>
            <a:r>
              <a:rPr lang="en-GB" sz="1100" b="0" dirty="0" smtClean="0"/>
              <a:t>States with voluntary offer agreements (VOA) or item specific safeguards agreements (ISSA) would only have safeguards obligations if the FFSMR had been made eligible for safeguards, either by being placed on an EFL</a:t>
            </a:r>
            <a:r>
              <a:rPr lang="en-GB" sz="1100" b="0" baseline="0" dirty="0" smtClean="0"/>
              <a:t> and </a:t>
            </a:r>
            <a:r>
              <a:rPr lang="en-GB" sz="1100" b="0" baseline="0" dirty="0" smtClean="0"/>
              <a:t>having it selected </a:t>
            </a:r>
            <a:r>
              <a:rPr lang="en-GB" sz="1100" b="0" baseline="0" dirty="0" smtClean="0"/>
              <a:t>by the IAEA, or by being made subject to an INFCIRC/66 item specific safeguards agreement.</a:t>
            </a:r>
            <a:endParaRPr lang="en-GB" sz="1100" b="0" dirty="0" smtClean="0"/>
          </a:p>
          <a:p>
            <a:pPr>
              <a:lnSpc>
                <a:spcPct val="120000"/>
              </a:lnSpc>
              <a:spcBef>
                <a:spcPts val="0"/>
              </a:spcBef>
            </a:pPr>
            <a:endParaRPr lang="en-US" sz="1100" b="0" dirty="0" smtClean="0"/>
          </a:p>
          <a:p>
            <a:pPr>
              <a:lnSpc>
                <a:spcPct val="120000"/>
              </a:lnSpc>
              <a:spcBef>
                <a:spcPts val="0"/>
              </a:spcBef>
            </a:pPr>
            <a:r>
              <a:rPr lang="en-GB" sz="1100" b="0" dirty="0" smtClean="0"/>
              <a:t>Safeguards on FSMRs manufactured by a VOA state and imported by a CSA state present additional challenges for IAEA</a:t>
            </a:r>
            <a:r>
              <a:rPr lang="en-GB" sz="1100" b="0" baseline="0" dirty="0" smtClean="0"/>
              <a:t> safeguards</a:t>
            </a:r>
            <a:r>
              <a:rPr lang="en-GB" sz="1100" b="0" dirty="0" smtClean="0"/>
              <a:t>. </a:t>
            </a:r>
          </a:p>
          <a:p>
            <a:pPr lvl="1"/>
            <a:endParaRPr lang="en-GB" sz="1100" b="0" dirty="0" smtClean="0"/>
          </a:p>
          <a:p>
            <a:endParaRPr lang="en-GB" sz="1100" b="0" dirty="0" smtClean="0"/>
          </a:p>
        </p:txBody>
      </p:sp>
      <p:sp>
        <p:nvSpPr>
          <p:cNvPr id="4" name="Slide Number Placeholder 3"/>
          <p:cNvSpPr>
            <a:spLocks noGrp="1"/>
          </p:cNvSpPr>
          <p:nvPr>
            <p:ph type="sldNum" sz="quarter" idx="10"/>
          </p:nvPr>
        </p:nvSpPr>
        <p:spPr/>
        <p:txBody>
          <a:bodyPr/>
          <a:lstStyle/>
          <a:p>
            <a:fld id="{2B873F61-695D-4E79-90AE-DF7AEA6DE910}" type="slidenum">
              <a:rPr lang="en-US" smtClean="0"/>
              <a:t>4</a:t>
            </a:fld>
            <a:endParaRPr lang="en-US" dirty="0"/>
          </a:p>
        </p:txBody>
      </p:sp>
    </p:spTree>
    <p:extLst>
      <p:ext uri="{BB962C8B-B14F-4D97-AF65-F5344CB8AC3E}">
        <p14:creationId xmlns:p14="http://schemas.microsoft.com/office/powerpoint/2010/main" val="3673863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228600" algn="l" defTabSz="914400" rtl="0" eaLnBrk="1" fontAlgn="auto" latinLnBrk="0" hangingPunct="1">
              <a:lnSpc>
                <a:spcPct val="100000"/>
              </a:lnSpc>
              <a:spcBef>
                <a:spcPts val="0"/>
              </a:spcBef>
              <a:spcAft>
                <a:spcPts val="0"/>
              </a:spcAft>
              <a:buClrTx/>
              <a:buSzTx/>
              <a:buFontTx/>
              <a:buNone/>
              <a:tabLst/>
              <a:defRPr/>
            </a:pPr>
            <a:r>
              <a:rPr lang="en-US" sz="1200" dirty="0" smtClean="0"/>
              <a:t>Longer refueling cycles for FFSMRs will reduce the intensity of certain safeguards activities for deployed FFSMRs, </a:t>
            </a:r>
            <a:r>
              <a:rPr lang="en-US" sz="1200" i="1" dirty="0" smtClean="0"/>
              <a:t>e.g., </a:t>
            </a:r>
            <a:r>
              <a:rPr lang="en-US" sz="1200" dirty="0" smtClean="0"/>
              <a:t>measurements of the fresh and spent fuel will be made infrequently and only at the place of manufacture; however, IAEA inspectors must be confident that containment and surveillance (C/S) measures would readily detect any diversion of nuclear material from the reactor core. </a:t>
            </a:r>
          </a:p>
          <a:p>
            <a:pPr marL="0" lvl="1" indent="-228600">
              <a:lnSpc>
                <a:spcPct val="100000"/>
              </a:lnSpc>
              <a:spcBef>
                <a:spcPts val="0"/>
              </a:spcBef>
              <a:spcAft>
                <a:spcPts val="0"/>
              </a:spcAft>
            </a:pPr>
            <a:endParaRPr lang="en-GB" sz="1200" dirty="0" smtClean="0"/>
          </a:p>
          <a:p>
            <a:pPr marL="0" lvl="1" indent="-228600">
              <a:lnSpc>
                <a:spcPct val="100000"/>
              </a:lnSpc>
              <a:spcBef>
                <a:spcPts val="0"/>
              </a:spcBef>
              <a:spcAft>
                <a:spcPts val="0"/>
              </a:spcAft>
            </a:pPr>
            <a:r>
              <a:rPr lang="en-GB" sz="1200" dirty="0" smtClean="0"/>
              <a:t>When FFSMRs are manufactured by VOA or ISSA states for deployment in CSA states, the CSA state will have safeguards obligations related to design information and nuclear material accountancy.</a:t>
            </a:r>
          </a:p>
          <a:p>
            <a:pPr marL="0" marR="0" lvl="1" indent="-22860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lvl="1" indent="-228600" algn="l" defTabSz="914400" rtl="0" eaLnBrk="1" fontAlgn="auto" latinLnBrk="0" hangingPunct="1">
              <a:lnSpc>
                <a:spcPct val="100000"/>
              </a:lnSpc>
              <a:spcBef>
                <a:spcPts val="0"/>
              </a:spcBef>
              <a:spcAft>
                <a:spcPts val="0"/>
              </a:spcAft>
              <a:buClrTx/>
              <a:buSzTx/>
              <a:buFontTx/>
              <a:buNone/>
              <a:tabLst/>
              <a:defRPr/>
            </a:pPr>
            <a:r>
              <a:rPr lang="en-GB" sz="1200" dirty="0" smtClean="0"/>
              <a:t>The CSA state will be unable to meet these obligations unless the VOA or ISSA state manufacturing the FFSMR is willing to provide information and accept some safeguards measures on its own territory, including by:</a:t>
            </a:r>
          </a:p>
          <a:p>
            <a:pPr marL="342900" lvl="0" indent="-342900">
              <a:lnSpc>
                <a:spcPct val="100000"/>
              </a:lnSpc>
              <a:spcBef>
                <a:spcPts val="0"/>
              </a:spcBef>
              <a:spcAft>
                <a:spcPts val="0"/>
              </a:spcAft>
              <a:buFont typeface="Arial" panose="020B0604020202020204" pitchFamily="34" charset="0"/>
              <a:buChar char="•"/>
            </a:pPr>
            <a:r>
              <a:rPr lang="en-GB" sz="1200" dirty="0" smtClean="0"/>
              <a:t>Providing the CSA state with design information at an early time</a:t>
            </a:r>
          </a:p>
          <a:p>
            <a:pPr marL="342900" lvl="0" indent="-342900">
              <a:lnSpc>
                <a:spcPct val="100000"/>
              </a:lnSpc>
              <a:spcBef>
                <a:spcPts val="0"/>
              </a:spcBef>
              <a:spcAft>
                <a:spcPts val="0"/>
              </a:spcAft>
              <a:buFont typeface="Arial" panose="020B0604020202020204" pitchFamily="34" charset="0"/>
              <a:buChar char="•"/>
            </a:pPr>
            <a:r>
              <a:rPr lang="en-GB" sz="1200" dirty="0" smtClean="0"/>
              <a:t>Participating in the examination and verification of design information while the reactor is under construction,</a:t>
            </a:r>
            <a:r>
              <a:rPr lang="en-GB" sz="1200" baseline="0" dirty="0" smtClean="0"/>
              <a:t> e.g., v</a:t>
            </a:r>
            <a:r>
              <a:rPr lang="en-US" sz="1200" dirty="0" err="1" smtClean="0"/>
              <a:t>erify</a:t>
            </a:r>
            <a:r>
              <a:rPr lang="en-US" sz="1200" dirty="0" smtClean="0"/>
              <a:t> that there is no undeclared access to tamper with the fuel or insert targets</a:t>
            </a:r>
          </a:p>
          <a:p>
            <a:pPr marL="223838" indent="-223838">
              <a:lnSpc>
                <a:spcPct val="100000"/>
              </a:lnSpc>
              <a:spcBef>
                <a:spcPts val="0"/>
              </a:spcBef>
              <a:spcAft>
                <a:spcPts val="0"/>
              </a:spcAft>
            </a:pPr>
            <a:endParaRPr lang="en-GB" sz="1200" dirty="0" smtClean="0"/>
          </a:p>
          <a:p>
            <a:pPr marL="223838" indent="-223838">
              <a:lnSpc>
                <a:spcPct val="100000"/>
              </a:lnSpc>
              <a:spcBef>
                <a:spcPts val="0"/>
              </a:spcBef>
              <a:spcAft>
                <a:spcPts val="0"/>
              </a:spcAft>
            </a:pPr>
            <a:r>
              <a:rPr lang="en-GB" sz="1200" dirty="0" smtClean="0"/>
              <a:t>Immediately prior to export, the VOA or ISSA state should allow the IAEA to:</a:t>
            </a:r>
          </a:p>
          <a:p>
            <a:pPr marL="342900" lvl="0" indent="-342900">
              <a:lnSpc>
                <a:spcPct val="100000"/>
              </a:lnSpc>
              <a:spcBef>
                <a:spcPts val="0"/>
              </a:spcBef>
              <a:spcAft>
                <a:spcPts val="0"/>
              </a:spcAft>
              <a:buFont typeface="Arial" panose="020B0604020202020204" pitchFamily="34" charset="0"/>
              <a:buChar char="•"/>
            </a:pPr>
            <a:r>
              <a:rPr lang="en-US" sz="1200" dirty="0" smtClean="0"/>
              <a:t>Verify fresh fuel before it is loaded into the reactor core</a:t>
            </a:r>
          </a:p>
          <a:p>
            <a:pPr marL="342900" lvl="0" indent="-342900">
              <a:lnSpc>
                <a:spcPct val="100000"/>
              </a:lnSpc>
              <a:spcBef>
                <a:spcPts val="0"/>
              </a:spcBef>
              <a:spcAft>
                <a:spcPts val="0"/>
              </a:spcAft>
              <a:buFont typeface="Arial" panose="020B0604020202020204" pitchFamily="34" charset="0"/>
              <a:buChar char="•"/>
            </a:pPr>
            <a:r>
              <a:rPr lang="en-US" sz="1200" dirty="0" smtClean="0"/>
              <a:t>Observe the loading of the fuel assemblies into the reactor module</a:t>
            </a:r>
          </a:p>
          <a:p>
            <a:pPr marL="342900" lvl="0" indent="-342900">
              <a:lnSpc>
                <a:spcPct val="100000"/>
              </a:lnSpc>
              <a:spcBef>
                <a:spcPts val="0"/>
              </a:spcBef>
              <a:spcAft>
                <a:spcPts val="0"/>
              </a:spcAft>
              <a:buFont typeface="Arial" panose="020B0604020202020204" pitchFamily="34" charset="0"/>
              <a:buChar char="•"/>
            </a:pPr>
            <a:r>
              <a:rPr lang="en-US" sz="1200" dirty="0" smtClean="0"/>
              <a:t>Observe the subsequent sealing of the reactor module prior to the export </a:t>
            </a:r>
          </a:p>
        </p:txBody>
      </p:sp>
      <p:sp>
        <p:nvSpPr>
          <p:cNvPr id="4" name="Slide Number Placeholder 3"/>
          <p:cNvSpPr>
            <a:spLocks noGrp="1"/>
          </p:cNvSpPr>
          <p:nvPr>
            <p:ph type="sldNum" sz="quarter" idx="10"/>
          </p:nvPr>
        </p:nvSpPr>
        <p:spPr/>
        <p:txBody>
          <a:bodyPr/>
          <a:lstStyle/>
          <a:p>
            <a:fld id="{2B873F61-695D-4E79-90AE-DF7AEA6DE910}" type="slidenum">
              <a:rPr lang="en-US" smtClean="0"/>
              <a:t>5</a:t>
            </a:fld>
            <a:endParaRPr lang="en-US" dirty="0"/>
          </a:p>
        </p:txBody>
      </p:sp>
    </p:spTree>
    <p:extLst>
      <p:ext uri="{BB962C8B-B14F-4D97-AF65-F5344CB8AC3E}">
        <p14:creationId xmlns:p14="http://schemas.microsoft.com/office/powerpoint/2010/main" val="4211459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Upon the return of the FFSMR from a CSA State, the VOA or ISSA manufacturing state should provide the IAEA with access to:</a:t>
            </a:r>
          </a:p>
          <a:p>
            <a:pPr lvl="1"/>
            <a:r>
              <a:rPr lang="en-US" dirty="0" smtClean="0"/>
              <a:t>Verify that the FFSMR’s containment and surveillance measures remain intact and that the FFSMR reactor module has not been altered while deployed in the CSA state </a:t>
            </a:r>
          </a:p>
          <a:p>
            <a:pPr lvl="1"/>
            <a:r>
              <a:rPr lang="en-US" dirty="0" smtClean="0"/>
              <a:t>Confirm that the fuel assemblies removed from the FFSMR reactor module are the same assemblies that had been loaded into the reactor (</a:t>
            </a:r>
            <a:r>
              <a:rPr lang="en-US" i="1" dirty="0" smtClean="0"/>
              <a:t>e.g.,</a:t>
            </a:r>
            <a:r>
              <a:rPr lang="en-US" dirty="0" smtClean="0"/>
              <a:t> using unique identifying numbers associated with fuel assemblies); and</a:t>
            </a:r>
          </a:p>
          <a:p>
            <a:pPr lvl="1"/>
            <a:r>
              <a:rPr lang="en-US" dirty="0" smtClean="0"/>
              <a:t>Make measurements on the spent fuel removed from the FFSMR and recover and analyze any </a:t>
            </a:r>
            <a:r>
              <a:rPr lang="en-US" dirty="0" err="1" smtClean="0"/>
              <a:t>fluence</a:t>
            </a:r>
            <a:r>
              <a:rPr lang="en-US" dirty="0" smtClean="0"/>
              <a:t> monitors</a:t>
            </a:r>
          </a:p>
          <a:p>
            <a:r>
              <a:rPr lang="en-GB" dirty="0" smtClean="0"/>
              <a:t>Without such information and access, inspectors will be unable to independently verify that no nuclear material has been diverted from the FFSMR while it is deployed in the CSA state </a:t>
            </a:r>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If asked:  According to IAEA accounting measures, reactor fuel isn’t counted as spent fuel until it is removed from the reactor.  Consequently, the associated nuclear material accountancy numbers are the same as what was in the reactor when it was exported.</a:t>
            </a:r>
          </a:p>
          <a:p>
            <a:endParaRPr lang="en-US" dirty="0"/>
          </a:p>
        </p:txBody>
      </p:sp>
      <p:sp>
        <p:nvSpPr>
          <p:cNvPr id="4" name="Slide Number Placeholder 3"/>
          <p:cNvSpPr>
            <a:spLocks noGrp="1"/>
          </p:cNvSpPr>
          <p:nvPr>
            <p:ph type="sldNum" sz="quarter" idx="10"/>
          </p:nvPr>
        </p:nvSpPr>
        <p:spPr/>
        <p:txBody>
          <a:bodyPr/>
          <a:lstStyle/>
          <a:p>
            <a:fld id="{2B873F61-695D-4E79-90AE-DF7AEA6DE910}" type="slidenum">
              <a:rPr lang="en-US" smtClean="0"/>
              <a:t>6</a:t>
            </a:fld>
            <a:endParaRPr lang="en-US" dirty="0"/>
          </a:p>
        </p:txBody>
      </p:sp>
    </p:spTree>
    <p:extLst>
      <p:ext uri="{BB962C8B-B14F-4D97-AF65-F5344CB8AC3E}">
        <p14:creationId xmlns:p14="http://schemas.microsoft.com/office/powerpoint/2010/main" val="1865813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If the reactor is manufactured in a CSA state, the FFSMR will already be under safeguards during its design, manufacture, and fuelling, which will provide the IAEA with confidence about the quantity and quality of the nuclear material in the fully-loaded and sealed reactor core.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IAEA inspectors will have the authority to implement all of the above </a:t>
            </a:r>
            <a:r>
              <a:rPr lang="en-GB" sz="1200" kern="1200" dirty="0" smtClean="0">
                <a:solidFill>
                  <a:schemeClr val="tx1"/>
                </a:solidFill>
                <a:effectLst/>
                <a:latin typeface="+mn-lt"/>
                <a:ea typeface="+mn-ea"/>
                <a:cs typeface="+mn-cs"/>
              </a:rPr>
              <a:t>recommendations on the previous two slides.</a:t>
            </a:r>
            <a:endParaRPr lang="en-GB"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But,</a:t>
            </a:r>
            <a:r>
              <a:rPr lang="en-GB" sz="1200" kern="1200" baseline="0" dirty="0" smtClean="0">
                <a:solidFill>
                  <a:schemeClr val="tx1"/>
                </a:solidFill>
                <a:effectLst/>
                <a:latin typeface="+mn-lt"/>
                <a:ea typeface="+mn-ea"/>
                <a:cs typeface="+mn-cs"/>
              </a:rPr>
              <a:t> if the FFSMR is manufactured in a VOA state, </a:t>
            </a:r>
            <a:r>
              <a:rPr lang="en-GB" sz="1200" kern="1200" baseline="0" dirty="0" smtClean="0">
                <a:solidFill>
                  <a:schemeClr val="tx1"/>
                </a:solidFill>
                <a:effectLst/>
                <a:latin typeface="+mn-lt"/>
                <a:ea typeface="+mn-ea"/>
                <a:cs typeface="+mn-cs"/>
              </a:rPr>
              <a:t>inspectors</a:t>
            </a:r>
            <a:r>
              <a:rPr lang="en-GB"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will not have such guaranteed information and </a:t>
            </a:r>
            <a:r>
              <a:rPr lang="en-GB" sz="1200" kern="1200" dirty="0" smtClean="0">
                <a:solidFill>
                  <a:schemeClr val="tx1"/>
                </a:solidFill>
                <a:effectLst/>
                <a:latin typeface="+mn-lt"/>
                <a:ea typeface="+mn-ea"/>
                <a:cs typeface="+mn-cs"/>
              </a:rPr>
              <a:t>access,</a:t>
            </a:r>
            <a:r>
              <a:rPr lang="en-GB" sz="1200" kern="1200" baseline="0" dirty="0" smtClean="0">
                <a:solidFill>
                  <a:schemeClr val="tx1"/>
                </a:solidFill>
                <a:effectLst/>
                <a:latin typeface="+mn-lt"/>
                <a:ea typeface="+mn-ea"/>
                <a:cs typeface="+mn-cs"/>
              </a:rPr>
              <a:t> and without it those </a:t>
            </a:r>
            <a:r>
              <a:rPr lang="en-GB" sz="1200" kern="1200" dirty="0" smtClean="0">
                <a:solidFill>
                  <a:schemeClr val="tx1"/>
                </a:solidFill>
                <a:effectLst/>
                <a:latin typeface="+mn-lt"/>
                <a:ea typeface="+mn-ea"/>
                <a:cs typeface="+mn-cs"/>
              </a:rPr>
              <a:t>inspectors </a:t>
            </a:r>
            <a:r>
              <a:rPr lang="en-GB" sz="1200" kern="1200" dirty="0" smtClean="0">
                <a:solidFill>
                  <a:schemeClr val="tx1"/>
                </a:solidFill>
                <a:effectLst/>
                <a:latin typeface="+mn-lt"/>
                <a:ea typeface="+mn-ea"/>
                <a:cs typeface="+mn-cs"/>
              </a:rPr>
              <a:t>will be unable to independently verify that no nuclear material has been diverted from the FFSMR while it is deployed in the CSA state.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In order to correct this </a:t>
            </a:r>
            <a:r>
              <a:rPr lang="en-GB" sz="1200" kern="1200" dirty="0" smtClean="0">
                <a:solidFill>
                  <a:schemeClr val="tx1"/>
                </a:solidFill>
                <a:effectLst/>
                <a:latin typeface="+mn-lt"/>
                <a:ea typeface="+mn-ea"/>
                <a:cs typeface="+mn-cs"/>
              </a:rPr>
              <a:t>deficiency, </a:t>
            </a:r>
            <a:r>
              <a:rPr lang="en-GB" sz="1200" kern="1200" dirty="0" smtClean="0">
                <a:solidFill>
                  <a:schemeClr val="tx1"/>
                </a:solidFill>
                <a:effectLst/>
                <a:latin typeface="+mn-lt"/>
                <a:ea typeface="+mn-ea"/>
                <a:cs typeface="+mn-cs"/>
              </a:rPr>
              <a:t>a separate, sui generis legal instrument should be in place that would commit the exporting state to provide the required information and access needed for the importing state and the IAEA to implement the above recommendations related to design information and nuclear material accountancy.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Such a legal instrument could be crafted as a stand-alone agreement or it could be used in connection with an existing VOA or item-specific safeguards agreement.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For example, a VOA state could agree to place the FFSMR on its eligible facilities list and the IAEA would agree to select it for safeguards during certain critical times in the FFSMR’s lifecycle, e.g., design, construction, fuelling, de-fuelling, refuelling</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deinstallation</a:t>
            </a:r>
            <a:r>
              <a:rPr lang="en-GB"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and decommissioning.</a:t>
            </a:r>
          </a:p>
        </p:txBody>
      </p:sp>
      <p:sp>
        <p:nvSpPr>
          <p:cNvPr id="4" name="Slide Number Placeholder 3"/>
          <p:cNvSpPr>
            <a:spLocks noGrp="1"/>
          </p:cNvSpPr>
          <p:nvPr>
            <p:ph type="sldNum" sz="quarter" idx="10"/>
          </p:nvPr>
        </p:nvSpPr>
        <p:spPr/>
        <p:txBody>
          <a:bodyPr/>
          <a:lstStyle/>
          <a:p>
            <a:fld id="{2B873F61-695D-4E79-90AE-DF7AEA6DE910}" type="slidenum">
              <a:rPr lang="en-US" smtClean="0"/>
              <a:t>7</a:t>
            </a:fld>
            <a:endParaRPr lang="en-US" dirty="0"/>
          </a:p>
        </p:txBody>
      </p:sp>
    </p:spTree>
    <p:extLst>
      <p:ext uri="{BB962C8B-B14F-4D97-AF65-F5344CB8AC3E}">
        <p14:creationId xmlns:p14="http://schemas.microsoft.com/office/powerpoint/2010/main" val="3161490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latin typeface="+mn-lt"/>
              </a:rPr>
              <a:t>Authentication of the declared use of reactors has high safeguards value. </a:t>
            </a:r>
          </a:p>
          <a:p>
            <a:r>
              <a:rPr lang="en-US" sz="1100" dirty="0" smtClean="0">
                <a:latin typeface="+mn-lt"/>
              </a:rPr>
              <a:t>A good first step toward this end would be to require that operators declare operations using</a:t>
            </a:r>
            <a:r>
              <a:rPr lang="en-US" sz="1100" baseline="0" dirty="0" smtClean="0">
                <a:latin typeface="+mn-lt"/>
              </a:rPr>
              <a:t> </a:t>
            </a:r>
            <a:r>
              <a:rPr lang="en-US" sz="1100" dirty="0" smtClean="0">
                <a:latin typeface="+mn-lt"/>
              </a:rPr>
              <a:t>mailbox declarations as is done in the UF</a:t>
            </a:r>
            <a:r>
              <a:rPr lang="en-US" sz="1100" baseline="-25000" dirty="0" smtClean="0">
                <a:latin typeface="+mn-lt"/>
              </a:rPr>
              <a:t>6</a:t>
            </a:r>
            <a:r>
              <a:rPr lang="en-US" sz="1100" dirty="0" smtClean="0">
                <a:latin typeface="+mn-lt"/>
              </a:rPr>
              <a:t> industry.  Mailbox declarations</a:t>
            </a:r>
            <a:r>
              <a:rPr lang="en-US" sz="1100" baseline="0" dirty="0" smtClean="0">
                <a:latin typeface="+mn-lt"/>
              </a:rPr>
              <a:t> are a</a:t>
            </a:r>
            <a:r>
              <a:rPr lang="en-US" sz="1100" dirty="0" smtClean="0">
                <a:latin typeface="+mn-lt"/>
              </a:rPr>
              <a:t> more formal, secure, and comprehensive means</a:t>
            </a:r>
            <a:r>
              <a:rPr lang="en-US" sz="1100" baseline="0" dirty="0" smtClean="0">
                <a:latin typeface="+mn-lt"/>
              </a:rPr>
              <a:t> to preserve operator records for IAEA review in such a manner as to p</a:t>
            </a:r>
            <a:r>
              <a:rPr lang="en-US" sz="1100" dirty="0" smtClean="0">
                <a:latin typeface="+mn-lt"/>
              </a:rPr>
              <a:t>revent falsification of records after the fact. </a:t>
            </a:r>
          </a:p>
          <a:p>
            <a:r>
              <a:rPr lang="en-US" sz="1100" dirty="0" smtClean="0">
                <a:latin typeface="+mn-lt"/>
              </a:rPr>
              <a:t>The data could be stored on an IAEA hard drive in a closed, sealed, and video monitored room on site, or encrypted for</a:t>
            </a:r>
            <a:r>
              <a:rPr lang="en-US" sz="1100" baseline="0" dirty="0" smtClean="0">
                <a:latin typeface="+mn-lt"/>
              </a:rPr>
              <a:t> </a:t>
            </a:r>
            <a:r>
              <a:rPr lang="en-US" sz="1100" dirty="0" smtClean="0">
                <a:latin typeface="+mn-lt"/>
              </a:rPr>
              <a:t>transmission to Vienna</a:t>
            </a:r>
            <a:r>
              <a:rPr lang="en-US" sz="1100" baseline="0" dirty="0" smtClean="0">
                <a:latin typeface="+mn-lt"/>
              </a:rPr>
              <a:t> (</a:t>
            </a:r>
            <a:r>
              <a:rPr lang="en-US" sz="1100" dirty="0" smtClean="0">
                <a:latin typeface="+mn-lt"/>
              </a:rPr>
              <a:t>authenticated through monitoring or auditing via regular and frequent, unannounced inspections and audits).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Additionally, thermal-hydraulic and </a:t>
            </a:r>
            <a:r>
              <a:rPr lang="en-US" sz="1100" kern="1200" dirty="0" err="1" smtClean="0">
                <a:solidFill>
                  <a:schemeClr val="tx1"/>
                </a:solidFill>
                <a:effectLst/>
                <a:latin typeface="+mn-lt"/>
                <a:ea typeface="+mn-ea"/>
                <a:cs typeface="+mn-cs"/>
              </a:rPr>
              <a:t>neutronic</a:t>
            </a:r>
            <a:r>
              <a:rPr lang="en-US" sz="1100" kern="1200" dirty="0" smtClean="0">
                <a:solidFill>
                  <a:schemeClr val="tx1"/>
                </a:solidFill>
                <a:effectLst/>
                <a:latin typeface="+mn-lt"/>
                <a:ea typeface="+mn-ea"/>
                <a:cs typeface="+mn-cs"/>
              </a:rPr>
              <a:t> methods could be used</a:t>
            </a:r>
            <a:r>
              <a:rPr lang="en-US" sz="1100" kern="1200" baseline="0" dirty="0" smtClean="0">
                <a:solidFill>
                  <a:schemeClr val="tx1"/>
                </a:solidFill>
                <a:effectLst/>
                <a:latin typeface="+mn-lt"/>
                <a:ea typeface="+mn-ea"/>
                <a:cs typeface="+mn-cs"/>
              </a:rPr>
              <a:t> to determine wh</a:t>
            </a:r>
            <a:r>
              <a:rPr lang="en-US" sz="1100" kern="1200" dirty="0" smtClean="0">
                <a:solidFill>
                  <a:schemeClr val="tx1"/>
                </a:solidFill>
                <a:effectLst/>
                <a:latin typeface="+mn-lt"/>
                <a:ea typeface="+mn-ea"/>
                <a:cs typeface="+mn-cs"/>
              </a:rPr>
              <a:t>ether fuel burnup (including its spatial profile) is consistent with reported operations.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tx1"/>
                </a:solidFill>
                <a:effectLst/>
                <a:latin typeface="+mn-lt"/>
                <a:ea typeface="+mn-ea"/>
                <a:cs typeface="+mn-cs"/>
              </a:rPr>
              <a:t>In the thermal-hydraulic method, reactor power is inferred from measurement of the amount of heat removal during reactor operations. </a:t>
            </a:r>
          </a:p>
          <a:p>
            <a:r>
              <a:rPr lang="en-US" altLang="en-US" sz="1100" dirty="0" err="1" smtClean="0">
                <a:latin typeface="+mn-lt"/>
                <a:ea typeface="ＭＳ Ｐゴシック" pitchFamily="34" charset="-128"/>
                <a:cs typeface="Arial" panose="020B0604020202020204" pitchFamily="34" charset="0"/>
              </a:rPr>
              <a:t>Fluence</a:t>
            </a:r>
            <a:r>
              <a:rPr lang="en-US" altLang="en-US" sz="1100" dirty="0" smtClean="0">
                <a:latin typeface="+mn-lt"/>
                <a:ea typeface="ＭＳ Ｐゴシック" pitchFamily="34" charset="-128"/>
                <a:cs typeface="Arial" panose="020B0604020202020204" pitchFamily="34" charset="0"/>
              </a:rPr>
              <a:t> (flux integrated</a:t>
            </a:r>
            <a:r>
              <a:rPr lang="en-US" altLang="en-US" sz="1100" baseline="0" dirty="0" smtClean="0">
                <a:latin typeface="+mn-lt"/>
                <a:ea typeface="ＭＳ Ｐゴシック" pitchFamily="34" charset="-128"/>
                <a:cs typeface="Arial" panose="020B0604020202020204" pitchFamily="34" charset="0"/>
              </a:rPr>
              <a:t> over time) </a:t>
            </a:r>
            <a:r>
              <a:rPr lang="en-US" altLang="en-US" sz="1100" dirty="0" smtClean="0">
                <a:latin typeface="+mn-lt"/>
                <a:ea typeface="ＭＳ Ｐゴシック" pitchFamily="34" charset="-128"/>
                <a:cs typeface="Arial" panose="020B0604020202020204" pitchFamily="34" charset="0"/>
              </a:rPr>
              <a:t>monitors could be used to get better understanding of flux distribution on an average basis to augment power monitor approaches.  T</a:t>
            </a:r>
            <a:r>
              <a:rPr lang="en-US" sz="1100" dirty="0" smtClean="0">
                <a:latin typeface="+mn-lt"/>
                <a:cs typeface="Arial" panose="020B0604020202020204" pitchFamily="34" charset="0"/>
              </a:rPr>
              <a:t>otal </a:t>
            </a:r>
            <a:r>
              <a:rPr lang="en-US" sz="1100" dirty="0" err="1" smtClean="0">
                <a:latin typeface="+mn-lt"/>
                <a:cs typeface="Arial" panose="020B0604020202020204" pitchFamily="34" charset="0"/>
              </a:rPr>
              <a:t>fluence</a:t>
            </a:r>
            <a:r>
              <a:rPr lang="en-US" sz="1100" dirty="0" smtClean="0">
                <a:latin typeface="+mn-lt"/>
                <a:cs typeface="Arial" panose="020B0604020202020204" pitchFamily="34" charset="0"/>
              </a:rPr>
              <a:t> (cumulative neutron flux) can be determined upon examination after </a:t>
            </a:r>
            <a:r>
              <a:rPr lang="en-US" sz="1100" dirty="0" err="1" smtClean="0">
                <a:latin typeface="+mn-lt"/>
                <a:cs typeface="Arial" panose="020B0604020202020204" pitchFamily="34" charset="0"/>
              </a:rPr>
              <a:t>defuelling</a:t>
            </a:r>
            <a:r>
              <a:rPr lang="en-US" sz="1100" dirty="0" smtClean="0">
                <a:latin typeface="+mn-lt"/>
                <a:cs typeface="Arial" panose="020B0604020202020204" pitchFamily="34" charset="0"/>
              </a:rPr>
              <a:t> at the service center.  </a:t>
            </a:r>
            <a:endParaRPr lang="en-US" sz="1100" dirty="0" smtClean="0">
              <a:latin typeface="+mn-lt"/>
              <a:cs typeface="Arial" panose="020B0604020202020204" pitchFamily="34" charset="0"/>
            </a:endParaRPr>
          </a:p>
          <a:p>
            <a:r>
              <a:rPr lang="en-US" sz="1100" dirty="0" smtClean="0">
                <a:latin typeface="+mn-lt"/>
                <a:cs typeface="Arial" panose="020B0604020202020204" pitchFamily="34" charset="0"/>
              </a:rPr>
              <a:t>Inserting </a:t>
            </a:r>
            <a:r>
              <a:rPr lang="en-US" sz="1100" dirty="0" smtClean="0">
                <a:latin typeface="+mn-lt"/>
                <a:cs typeface="Arial" panose="020B0604020202020204" pitchFamily="34" charset="0"/>
              </a:rPr>
              <a:t>hafnium wires </a:t>
            </a:r>
            <a:r>
              <a:rPr lang="en-US" sz="1100" dirty="0" smtClean="0">
                <a:latin typeface="+mn-lt"/>
                <a:cs typeface="Arial" panose="020B0604020202020204" pitchFamily="34" charset="0"/>
              </a:rPr>
              <a:t>at multiple </a:t>
            </a:r>
            <a:r>
              <a:rPr lang="en-US" sz="1100" dirty="0" smtClean="0">
                <a:latin typeface="+mn-lt"/>
                <a:cs typeface="Arial" panose="020B0604020202020204" pitchFamily="34" charset="0"/>
              </a:rPr>
              <a:t>radial locations in the core would provide a measure of the average radial flux profile. </a:t>
            </a:r>
            <a:r>
              <a:rPr lang="en-US" sz="1100" dirty="0" smtClean="0">
                <a:latin typeface="+mn-lt"/>
                <a:cs typeface="Arial" panose="020B0604020202020204" pitchFamily="34" charset="0"/>
              </a:rPr>
              <a:t>Hafnium </a:t>
            </a:r>
            <a:r>
              <a:rPr lang="en-US" sz="1100" dirty="0" smtClean="0">
                <a:latin typeface="+mn-lt"/>
                <a:cs typeface="Arial" panose="020B0604020202020204" pitchFamily="34" charset="0"/>
              </a:rPr>
              <a:t>buttons </a:t>
            </a:r>
            <a:r>
              <a:rPr lang="en-US" sz="1100" dirty="0" smtClean="0">
                <a:latin typeface="+mn-lt"/>
                <a:cs typeface="Arial" panose="020B0604020202020204" pitchFamily="34" charset="0"/>
              </a:rPr>
              <a:t>can also be </a:t>
            </a:r>
            <a:r>
              <a:rPr lang="en-US" sz="1100" dirty="0" smtClean="0">
                <a:latin typeface="+mn-lt"/>
                <a:cs typeface="Arial" panose="020B0604020202020204" pitchFamily="34" charset="0"/>
              </a:rPr>
              <a:t>used to measure cumulative reactor operating history.</a:t>
            </a:r>
          </a:p>
          <a:p>
            <a:r>
              <a:rPr lang="en-US" sz="1100" dirty="0" smtClean="0">
                <a:latin typeface="+mn-lt"/>
                <a:cs typeface="Arial" panose="020B0604020202020204" pitchFamily="34" charset="0"/>
              </a:rPr>
              <a:t>Finally,</a:t>
            </a:r>
            <a:r>
              <a:rPr lang="en-US" sz="1100" baseline="0" dirty="0" smtClean="0">
                <a:latin typeface="+mn-lt"/>
                <a:cs typeface="Arial" panose="020B0604020202020204" pitchFamily="34" charset="0"/>
              </a:rPr>
              <a:t> </a:t>
            </a:r>
            <a:r>
              <a:rPr lang="en-US" sz="1100" dirty="0" smtClean="0">
                <a:latin typeface="+mn-lt"/>
                <a:cs typeface="Arial" panose="020B0604020202020204" pitchFamily="34" charset="0"/>
              </a:rPr>
              <a:t>small samples of the reactor vessel or other core structure </a:t>
            </a:r>
            <a:r>
              <a:rPr lang="en-US" sz="1100" dirty="0" smtClean="0">
                <a:latin typeface="+mn-lt"/>
                <a:cs typeface="Arial" panose="020B0604020202020204" pitchFamily="34" charset="0"/>
              </a:rPr>
              <a:t>could be taken </a:t>
            </a:r>
            <a:r>
              <a:rPr lang="en-US" sz="1100" dirty="0" smtClean="0">
                <a:latin typeface="+mn-lt"/>
                <a:cs typeface="Arial" panose="020B0604020202020204" pitchFamily="34" charset="0"/>
              </a:rPr>
              <a:t>and analyzed.</a:t>
            </a:r>
            <a:r>
              <a:rPr lang="en-US" sz="1100" baseline="0" dirty="0" smtClean="0">
                <a:latin typeface="+mn-lt"/>
                <a:cs typeface="Arial" panose="020B0604020202020204" pitchFamily="34" charset="0"/>
              </a:rPr>
              <a:t>  </a:t>
            </a:r>
            <a:r>
              <a:rPr lang="en-US" sz="1100" dirty="0" smtClean="0">
                <a:latin typeface="+mn-lt"/>
                <a:cs typeface="Arial" panose="020B0604020202020204" pitchFamily="34" charset="0"/>
              </a:rPr>
              <a:t>The transmutation of the impurity elements in the core structural samples can be used to determine the overall reactor power history up to that point.  Taking multiple samples in different locations would also yield information on average flux profiles</a:t>
            </a:r>
            <a:r>
              <a:rPr lang="en-US" sz="1100" dirty="0" smtClean="0">
                <a:latin typeface="+mn-lt"/>
                <a:cs typeface="Arial" panose="020B0604020202020204" pitchFamily="34" charset="0"/>
              </a:rPr>
              <a:t>.</a:t>
            </a:r>
            <a:endParaRPr lang="en-US" dirty="0"/>
          </a:p>
        </p:txBody>
      </p:sp>
      <p:sp>
        <p:nvSpPr>
          <p:cNvPr id="4" name="Slide Number Placeholder 3"/>
          <p:cNvSpPr>
            <a:spLocks noGrp="1"/>
          </p:cNvSpPr>
          <p:nvPr>
            <p:ph type="sldNum" sz="quarter" idx="10"/>
          </p:nvPr>
        </p:nvSpPr>
        <p:spPr/>
        <p:txBody>
          <a:bodyPr/>
          <a:lstStyle/>
          <a:p>
            <a:fld id="{2B873F61-695D-4E79-90AE-DF7AEA6DE910}" type="slidenum">
              <a:rPr lang="en-US" smtClean="0"/>
              <a:t>8</a:t>
            </a:fld>
            <a:endParaRPr lang="en-US" dirty="0"/>
          </a:p>
        </p:txBody>
      </p:sp>
    </p:spTree>
    <p:extLst>
      <p:ext uri="{BB962C8B-B14F-4D97-AF65-F5344CB8AC3E}">
        <p14:creationId xmlns:p14="http://schemas.microsoft.com/office/powerpoint/2010/main" val="1192726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It is critical for states planning to manufacture and/or import FFSMRs to begin to consult with each other and with the IAEA early during the design and construction of the FFSMR, and to continue these consultations throughout the facility’s lifecycle.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Ideally, the manufacturing state should use the SBD concept in designing its FFSMR</a:t>
            </a:r>
            <a:r>
              <a:rPr lang="en-GB" sz="1200" kern="1200" smtClean="0">
                <a:solidFill>
                  <a:schemeClr val="tx1"/>
                </a:solidFill>
                <a:effectLst/>
                <a:latin typeface="+mn-lt"/>
                <a:ea typeface="+mn-ea"/>
                <a:cs typeface="+mn-cs"/>
              </a:rPr>
              <a:t>.  </a:t>
            </a:r>
            <a:r>
              <a:rPr lang="en-GB" sz="1200" kern="1200" smtClean="0">
                <a:solidFill>
                  <a:schemeClr val="tx1"/>
                </a:solidFill>
                <a:effectLst/>
                <a:latin typeface="+mn-lt"/>
                <a:ea typeface="+mn-ea"/>
                <a:cs typeface="+mn-cs"/>
              </a:rPr>
              <a:t>If </a:t>
            </a:r>
            <a:r>
              <a:rPr lang="en-GB" sz="1200" kern="1200" dirty="0" smtClean="0">
                <a:solidFill>
                  <a:schemeClr val="tx1"/>
                </a:solidFill>
                <a:effectLst/>
                <a:latin typeface="+mn-lt"/>
                <a:ea typeface="+mn-ea"/>
                <a:cs typeface="+mn-cs"/>
              </a:rPr>
              <a:t>a CSA state imports an FFSMR, much of the design information verification and all of the measurements on fresh and spent fuel must be done in the manufacturing state; however, a </a:t>
            </a:r>
            <a:r>
              <a:rPr lang="en-GB" sz="1200" i="1" kern="1200" dirty="0" smtClean="0">
                <a:solidFill>
                  <a:schemeClr val="tx1"/>
                </a:solidFill>
                <a:effectLst/>
                <a:latin typeface="+mn-lt"/>
                <a:ea typeface="+mn-ea"/>
                <a:cs typeface="+mn-cs"/>
              </a:rPr>
              <a:t>sui generis </a:t>
            </a:r>
            <a:r>
              <a:rPr lang="en-GB" sz="1200" kern="1200" dirty="0" smtClean="0">
                <a:solidFill>
                  <a:schemeClr val="tx1"/>
                </a:solidFill>
                <a:effectLst/>
                <a:latin typeface="+mn-lt"/>
                <a:ea typeface="+mn-ea"/>
                <a:cs typeface="+mn-cs"/>
              </a:rPr>
              <a:t>agreement may be needed to facilitate these activities.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Furthermore, robust C/S measures will be critical for the IAEA to provide assurance that the fuel has not been diverted while an FFSMR is deployed in a CSA state.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Given that IAEA inspectors will not have access to the FFSMR’s fuel during its deployment, IAEA verification in such states would be significantly improved if inspectors were given access to information on reactor operation.  In this regard, mailbox declarations and other technical measures, e.g., thermo-hydraulic and neutron </a:t>
            </a:r>
            <a:r>
              <a:rPr lang="en-GB" sz="1200" kern="1200" dirty="0" err="1" smtClean="0">
                <a:solidFill>
                  <a:schemeClr val="tx1"/>
                </a:solidFill>
                <a:effectLst/>
                <a:latin typeface="+mn-lt"/>
                <a:ea typeface="+mn-ea"/>
                <a:cs typeface="+mn-cs"/>
              </a:rPr>
              <a:t>fluence</a:t>
            </a:r>
            <a:r>
              <a:rPr lang="en-GB" sz="1200" kern="1200" dirty="0" smtClean="0">
                <a:solidFill>
                  <a:schemeClr val="tx1"/>
                </a:solidFill>
                <a:effectLst/>
                <a:latin typeface="+mn-lt"/>
                <a:ea typeface="+mn-ea"/>
                <a:cs typeface="+mn-cs"/>
              </a:rPr>
              <a:t> measurements, could be helpful in confirming the FFSMR’s declared operational history.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Taken together, these recommendations will help ensure that the IAEA has continuity of knowledge on the safeguarded nuclear material, which will facilitate sound safeguards conclusions in CSA states that have deployed FFSMRs.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B873F61-695D-4E79-90AE-DF7AEA6DE910}" type="slidenum">
              <a:rPr lang="en-US" smtClean="0"/>
              <a:t>9</a:t>
            </a:fld>
            <a:endParaRPr lang="en-US" dirty="0"/>
          </a:p>
        </p:txBody>
      </p:sp>
    </p:spTree>
    <p:extLst>
      <p:ext uri="{BB962C8B-B14F-4D97-AF65-F5344CB8AC3E}">
        <p14:creationId xmlns:p14="http://schemas.microsoft.com/office/powerpoint/2010/main" val="108317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794A90-0B96-4FDA-9924-C6A9E88B8D0B}" type="datetimeFigureOut">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3BB01B-CDE5-424A-9F15-B1F54EDFEFA7}" type="slidenum">
              <a:rPr lang="en-US" smtClean="0"/>
              <a:t>‹#›</a:t>
            </a:fld>
            <a:endParaRPr lang="en-US" dirty="0"/>
          </a:p>
        </p:txBody>
      </p:sp>
    </p:spTree>
    <p:extLst>
      <p:ext uri="{BB962C8B-B14F-4D97-AF65-F5344CB8AC3E}">
        <p14:creationId xmlns:p14="http://schemas.microsoft.com/office/powerpoint/2010/main" val="2220647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D72DB8-5E95-4C1C-A9DE-ECA5700675CF}" type="datetimeFigureOut">
              <a:rPr lang="en-US" smtClean="0">
                <a:solidFill>
                  <a:prstClr val="black">
                    <a:tint val="75000"/>
                  </a:prstClr>
                </a:solidFill>
              </a:rPr>
              <a:pPr/>
              <a:t>10/23/2018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AE23394-DBC0-4BD0-B5DB-1858F2ED5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3324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D72DB8-5E95-4C1C-A9DE-ECA5700675CF}" type="datetimeFigureOut">
              <a:rPr lang="en-US" smtClean="0">
                <a:solidFill>
                  <a:prstClr val="black">
                    <a:tint val="75000"/>
                  </a:prstClr>
                </a:solidFill>
              </a:rPr>
              <a:pPr/>
              <a:t>10/23/2018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AE23394-DBC0-4BD0-B5DB-1858F2ED5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61610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98E7192-F959-4525-B16A-1A9570222430}" type="datetimeFigureOut">
              <a:rPr lang="en-US" smtClean="0">
                <a:solidFill>
                  <a:prstClr val="black">
                    <a:tint val="75000"/>
                  </a:prstClr>
                </a:solidFill>
              </a:rPr>
              <a:pPr/>
              <a:t>10/23/2018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45EDA12-0DF0-4B0D-9E70-265B446F3BA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32632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457200" y="381000"/>
            <a:ext cx="8229600" cy="914400"/>
          </a:xfrm>
        </p:spPr>
        <p:txBody>
          <a:bodyPr>
            <a:normAutofit/>
          </a:bodyPr>
          <a:lstStyle>
            <a:lvl1pPr>
              <a:defRPr sz="2800"/>
            </a:lvl1pPr>
          </a:lstStyle>
          <a:p>
            <a:r>
              <a:rPr lang="en-US" dirty="0" smtClean="0"/>
              <a:t>Click to edit Master title style</a:t>
            </a:r>
            <a:endParaRPr lang="en-US" dirty="0"/>
          </a:p>
        </p:txBody>
      </p:sp>
    </p:spTree>
    <p:extLst>
      <p:ext uri="{BB962C8B-B14F-4D97-AF65-F5344CB8AC3E}">
        <p14:creationId xmlns:p14="http://schemas.microsoft.com/office/powerpoint/2010/main" val="1441378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794A90-0B96-4FDA-9924-C6A9E88B8D0B}" type="datetimeFigureOut">
              <a:rPr lang="en-US" smtClean="0"/>
              <a:t>10/23/2018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3BB01B-CDE5-424A-9F15-B1F54EDFEFA7}" type="slidenum">
              <a:rPr lang="en-US" smtClean="0"/>
              <a:t>‹#›</a:t>
            </a:fld>
            <a:endParaRPr lang="en-US" dirty="0"/>
          </a:p>
        </p:txBody>
      </p:sp>
      <p:grpSp>
        <p:nvGrpSpPr>
          <p:cNvPr id="7" name="Group 6"/>
          <p:cNvGrpSpPr/>
          <p:nvPr userDrawn="1"/>
        </p:nvGrpSpPr>
        <p:grpSpPr>
          <a:xfrm>
            <a:off x="0" y="70821"/>
            <a:ext cx="9144000" cy="81580"/>
            <a:chOff x="-45869" y="-13620"/>
            <a:chExt cx="6160135" cy="103768"/>
          </a:xfrm>
        </p:grpSpPr>
        <p:cxnSp>
          <p:nvCxnSpPr>
            <p:cNvPr id="8" name="AutoShape 3"/>
            <p:cNvCxnSpPr>
              <a:cxnSpLocks noChangeShapeType="1"/>
            </p:cNvCxnSpPr>
            <p:nvPr/>
          </p:nvCxnSpPr>
          <p:spPr bwMode="auto">
            <a:xfrm>
              <a:off x="-45869" y="-13620"/>
              <a:ext cx="6160135" cy="0"/>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9" name="AutoShape 4"/>
            <p:cNvCxnSpPr>
              <a:cxnSpLocks noChangeShapeType="1"/>
            </p:cNvCxnSpPr>
            <p:nvPr/>
          </p:nvCxnSpPr>
          <p:spPr bwMode="auto">
            <a:xfrm flipV="1">
              <a:off x="-45869" y="61977"/>
              <a:ext cx="6160135" cy="28171"/>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grpSp>
        <p:nvGrpSpPr>
          <p:cNvPr id="10" name="Group 9"/>
          <p:cNvGrpSpPr/>
          <p:nvPr userDrawn="1"/>
        </p:nvGrpSpPr>
        <p:grpSpPr>
          <a:xfrm>
            <a:off x="0" y="6641328"/>
            <a:ext cx="9144000" cy="80147"/>
            <a:chOff x="0" y="0"/>
            <a:chExt cx="6190682" cy="84300"/>
          </a:xfrm>
        </p:grpSpPr>
        <p:cxnSp>
          <p:nvCxnSpPr>
            <p:cNvPr id="11" name="AutoShape 5"/>
            <p:cNvCxnSpPr>
              <a:cxnSpLocks noChangeShapeType="1"/>
            </p:cNvCxnSpPr>
            <p:nvPr/>
          </p:nvCxnSpPr>
          <p:spPr bwMode="auto">
            <a:xfrm>
              <a:off x="0" y="0"/>
              <a:ext cx="6190682" cy="5001"/>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12" name="AutoShape 6"/>
            <p:cNvCxnSpPr>
              <a:cxnSpLocks noChangeShapeType="1"/>
            </p:cNvCxnSpPr>
            <p:nvPr/>
          </p:nvCxnSpPr>
          <p:spPr bwMode="auto">
            <a:xfrm flipV="1">
              <a:off x="0" y="84299"/>
              <a:ext cx="6190682" cy="1"/>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4430604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72DB8-5E95-4C1C-A9DE-ECA5700675CF}" type="datetimeFigureOut">
              <a:rPr lang="en-US" smtClean="0">
                <a:solidFill>
                  <a:prstClr val="black">
                    <a:tint val="75000"/>
                  </a:prstClr>
                </a:solidFill>
              </a:rPr>
              <a:pPr/>
              <a:t>10/23/2018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AE23394-DBC0-4BD0-B5DB-1858F2ED5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358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D72DB8-5E95-4C1C-A9DE-ECA5700675CF}" type="datetimeFigureOut">
              <a:rPr lang="en-US" smtClean="0">
                <a:solidFill>
                  <a:prstClr val="black">
                    <a:tint val="75000"/>
                  </a:prstClr>
                </a:solidFill>
              </a:rPr>
              <a:pPr/>
              <a:t>10/23/2018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AE23394-DBC0-4BD0-B5DB-1858F2ED5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4439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D72DB8-5E95-4C1C-A9DE-ECA5700675CF}" type="datetimeFigureOut">
              <a:rPr lang="en-US" smtClean="0">
                <a:solidFill>
                  <a:prstClr val="black">
                    <a:tint val="75000"/>
                  </a:prstClr>
                </a:solidFill>
              </a:rPr>
              <a:pPr/>
              <a:t>10/23/2018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AE23394-DBC0-4BD0-B5DB-1858F2ED5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3524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D72DB8-5E95-4C1C-A9DE-ECA5700675CF}" type="datetimeFigureOut">
              <a:rPr lang="en-US" smtClean="0">
                <a:solidFill>
                  <a:prstClr val="black">
                    <a:tint val="75000"/>
                  </a:prstClr>
                </a:solidFill>
              </a:rPr>
              <a:pPr/>
              <a:t>10/23/2018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AE23394-DBC0-4BD0-B5DB-1858F2ED5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4602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D72DB8-5E95-4C1C-A9DE-ECA5700675CF}" type="datetimeFigureOut">
              <a:rPr lang="en-US" smtClean="0">
                <a:solidFill>
                  <a:prstClr val="black">
                    <a:tint val="75000"/>
                  </a:prstClr>
                </a:solidFill>
              </a:rPr>
              <a:pPr/>
              <a:t>10/23/2018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AE23394-DBC0-4BD0-B5DB-1858F2ED5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87237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D72DB8-5E95-4C1C-A9DE-ECA5700675CF}" type="datetimeFigureOut">
              <a:rPr lang="en-US" smtClean="0">
                <a:solidFill>
                  <a:prstClr val="black">
                    <a:tint val="75000"/>
                  </a:prstClr>
                </a:solidFill>
              </a:rPr>
              <a:pPr/>
              <a:t>10/23/2018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AE23394-DBC0-4BD0-B5DB-1858F2ED5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62402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D72DB8-5E95-4C1C-A9DE-ECA5700675CF}" type="datetimeFigureOut">
              <a:rPr lang="en-US" smtClean="0">
                <a:solidFill>
                  <a:prstClr val="black">
                    <a:tint val="75000"/>
                  </a:prstClr>
                </a:solidFill>
              </a:rPr>
              <a:pPr/>
              <a:t>10/23/2018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AE23394-DBC0-4BD0-B5DB-1858F2ED5E6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83853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94A90-0B96-4FDA-9924-C6A9E88B8D0B}" type="datetimeFigureOut">
              <a:rPr lang="en-US" smtClean="0"/>
              <a:t>10/23/2018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D55F77F6-8CE2-4EE8-8F1C-35A0650E4F23}" type="slidenum">
              <a:rPr lang="en-US" altLang="en-US" smtClean="0">
                <a:solidFill>
                  <a:srgbClr val="000000"/>
                </a:solidFill>
              </a:rPr>
              <a:pPr fontAlgn="base">
                <a:spcBef>
                  <a:spcPct val="0"/>
                </a:spcBef>
                <a:spcAft>
                  <a:spcPct val="0"/>
                </a:spcAft>
                <a:defRPr/>
              </a:pPr>
              <a:t>‹#›</a:t>
            </a:fld>
            <a:endParaRPr lang="en-US" altLang="en-US" dirty="0">
              <a:solidFill>
                <a:srgbClr val="000000"/>
              </a:solidFill>
            </a:endParaRPr>
          </a:p>
        </p:txBody>
      </p:sp>
    </p:spTree>
    <p:extLst>
      <p:ext uri="{BB962C8B-B14F-4D97-AF65-F5344CB8AC3E}">
        <p14:creationId xmlns:p14="http://schemas.microsoft.com/office/powerpoint/2010/main" val="373273247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06" r:id="rId12"/>
    <p:sldLayoutId id="214748369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ctrTitle"/>
          </p:nvPr>
        </p:nvSpPr>
        <p:spPr>
          <a:xfrm>
            <a:off x="-24063" y="1957244"/>
            <a:ext cx="9051046" cy="1384995"/>
          </a:xfrm>
        </p:spPr>
        <p:txBody>
          <a:bodyPr wrap="square">
            <a:spAutoFit/>
          </a:bodyPr>
          <a:lstStyle/>
          <a:p>
            <a:r>
              <a:rPr lang="en-US" sz="2800" b="1" dirty="0"/>
              <a:t>CHALLENGES AND NOTIONAL SOLUTIONS FOR </a:t>
            </a:r>
            <a:r>
              <a:rPr lang="en-US" sz="2800" b="1" i="1" dirty="0"/>
              <a:t/>
            </a:r>
            <a:br>
              <a:rPr lang="en-US" sz="2800" b="1" i="1" dirty="0"/>
            </a:br>
            <a:r>
              <a:rPr lang="en-US" sz="2800" b="1" dirty="0"/>
              <a:t>THE APPLICATION OF AGENCY SAFEGUARDS </a:t>
            </a:r>
            <a:r>
              <a:rPr lang="en-US" sz="2800" b="1" i="1" dirty="0"/>
              <a:t/>
            </a:r>
            <a:br>
              <a:rPr lang="en-US" sz="2800" b="1" i="1" dirty="0"/>
            </a:br>
            <a:r>
              <a:rPr lang="en-US" sz="2800" b="1" dirty="0"/>
              <a:t>ON TRANSPORTABLE SMALL MODULAR REACTORS</a:t>
            </a:r>
            <a:endParaRPr lang="en-US" sz="2800" b="1" i="1" dirty="0"/>
          </a:p>
        </p:txBody>
      </p:sp>
      <p:sp>
        <p:nvSpPr>
          <p:cNvPr id="4100" name="Rectangle 6"/>
          <p:cNvSpPr>
            <a:spLocks noChangeArrowheads="1"/>
          </p:cNvSpPr>
          <p:nvPr/>
        </p:nvSpPr>
        <p:spPr bwMode="auto">
          <a:xfrm>
            <a:off x="-24063" y="4343400"/>
            <a:ext cx="9144000" cy="400110"/>
          </a:xfrm>
          <a:prstGeom prst="rect">
            <a:avLst/>
          </a:prstGeom>
          <a:noFill/>
          <a:ln w="9525">
            <a:noFill/>
            <a:miter lim="800000"/>
            <a:headEnd/>
            <a:tailEnd/>
          </a:ln>
        </p:spPr>
        <p:txBody>
          <a:bodyPr wrap="square">
            <a:spAutoFit/>
          </a:bodyPr>
          <a:lstStyle/>
          <a:p>
            <a:pPr algn="r" fontAlgn="base">
              <a:spcBef>
                <a:spcPct val="20000"/>
              </a:spcBef>
              <a:spcAft>
                <a:spcPct val="0"/>
              </a:spcAft>
              <a:buClr>
                <a:srgbClr val="000066"/>
              </a:buClr>
              <a:buFont typeface="Wingdings" pitchFamily="2" charset="2"/>
              <a:buNone/>
            </a:pPr>
            <a:endParaRPr lang="en-US" sz="2000" b="1" i="1" dirty="0">
              <a:solidFill>
                <a:srgbClr val="000000"/>
              </a:solidFill>
            </a:endParaRPr>
          </a:p>
        </p:txBody>
      </p:sp>
      <p:grpSp>
        <p:nvGrpSpPr>
          <p:cNvPr id="7" name="Group 6"/>
          <p:cNvGrpSpPr/>
          <p:nvPr/>
        </p:nvGrpSpPr>
        <p:grpSpPr>
          <a:xfrm>
            <a:off x="100233" y="1456348"/>
            <a:ext cx="8934742" cy="86635"/>
            <a:chOff x="0" y="0"/>
            <a:chExt cx="6160135" cy="86635"/>
          </a:xfrm>
        </p:grpSpPr>
        <p:cxnSp>
          <p:nvCxnSpPr>
            <p:cNvPr id="8" name="AutoShape 3"/>
            <p:cNvCxnSpPr>
              <a:cxnSpLocks noChangeShapeType="1"/>
            </p:cNvCxnSpPr>
            <p:nvPr/>
          </p:nvCxnSpPr>
          <p:spPr bwMode="auto">
            <a:xfrm>
              <a:off x="0" y="0"/>
              <a:ext cx="6160135" cy="0"/>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9" name="AutoShape 4"/>
            <p:cNvCxnSpPr>
              <a:cxnSpLocks noChangeShapeType="1"/>
            </p:cNvCxnSpPr>
            <p:nvPr/>
          </p:nvCxnSpPr>
          <p:spPr bwMode="auto">
            <a:xfrm>
              <a:off x="0" y="79513"/>
              <a:ext cx="6160135" cy="7122"/>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grpSp>
        <p:nvGrpSpPr>
          <p:cNvPr id="11" name="Group 10"/>
          <p:cNvGrpSpPr/>
          <p:nvPr/>
        </p:nvGrpSpPr>
        <p:grpSpPr>
          <a:xfrm>
            <a:off x="100233" y="6629400"/>
            <a:ext cx="8934742" cy="76200"/>
            <a:chOff x="0" y="0"/>
            <a:chExt cx="6049010" cy="80148"/>
          </a:xfrm>
        </p:grpSpPr>
        <p:cxnSp>
          <p:nvCxnSpPr>
            <p:cNvPr id="12" name="AutoShape 5"/>
            <p:cNvCxnSpPr>
              <a:cxnSpLocks noChangeShapeType="1"/>
            </p:cNvCxnSpPr>
            <p:nvPr/>
          </p:nvCxnSpPr>
          <p:spPr bwMode="auto">
            <a:xfrm>
              <a:off x="0" y="0"/>
              <a:ext cx="6049010" cy="635"/>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13" name="AutoShape 6"/>
            <p:cNvCxnSpPr>
              <a:cxnSpLocks noChangeShapeType="1"/>
            </p:cNvCxnSpPr>
            <p:nvPr/>
          </p:nvCxnSpPr>
          <p:spPr bwMode="auto">
            <a:xfrm>
              <a:off x="0" y="80148"/>
              <a:ext cx="6043600" cy="0"/>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sp>
        <p:nvSpPr>
          <p:cNvPr id="2" name="Rectangle 1"/>
          <p:cNvSpPr/>
          <p:nvPr/>
        </p:nvSpPr>
        <p:spPr>
          <a:xfrm>
            <a:off x="66021" y="3843134"/>
            <a:ext cx="8869680" cy="1846659"/>
          </a:xfrm>
          <a:prstGeom prst="rect">
            <a:avLst/>
          </a:prstGeom>
        </p:spPr>
        <p:txBody>
          <a:bodyPr wrap="square">
            <a:spAutoFit/>
          </a:bodyPr>
          <a:lstStyle/>
          <a:p>
            <a:pPr algn="ctr"/>
            <a:r>
              <a:rPr lang="en-US" sz="2000" b="1" dirty="0">
                <a:latin typeface="Times New Roman" panose="02020603050405020304" pitchFamily="18" charset="0"/>
                <a:ea typeface="Times New Roman" panose="02020603050405020304" pitchFamily="18" charset="0"/>
              </a:rPr>
              <a:t>J. STEPHEN </a:t>
            </a:r>
            <a:r>
              <a:rPr lang="en-US" sz="2000" b="1" dirty="0" smtClean="0">
                <a:latin typeface="Times New Roman" panose="02020603050405020304" pitchFamily="18" charset="0"/>
                <a:ea typeface="Times New Roman" panose="02020603050405020304" pitchFamily="18" charset="0"/>
              </a:rPr>
              <a:t>ADAMS and ALEX </a:t>
            </a:r>
            <a:r>
              <a:rPr lang="en-US" sz="2000" b="1" dirty="0">
                <a:latin typeface="Times New Roman" panose="02020603050405020304" pitchFamily="18" charset="0"/>
                <a:ea typeface="Times New Roman" panose="02020603050405020304" pitchFamily="18" charset="0"/>
              </a:rPr>
              <a:t>R. </a:t>
            </a:r>
            <a:r>
              <a:rPr lang="en-US" sz="2000" b="1" dirty="0" smtClean="0">
                <a:latin typeface="Times New Roman" panose="02020603050405020304" pitchFamily="18" charset="0"/>
                <a:ea typeface="Times New Roman" panose="02020603050405020304" pitchFamily="18" charset="0"/>
              </a:rPr>
              <a:t>BURKART*</a:t>
            </a:r>
            <a:endParaRPr lang="en-US" sz="2000" b="1" dirty="0">
              <a:latin typeface="Times New Roman" panose="02020603050405020304" pitchFamily="18" charset="0"/>
              <a:ea typeface="Times New Roman" panose="02020603050405020304" pitchFamily="18" charset="0"/>
            </a:endParaRPr>
          </a:p>
          <a:p>
            <a:pPr marR="0" algn="ctr">
              <a:spcBef>
                <a:spcPts val="0"/>
              </a:spcBef>
              <a:spcAft>
                <a:spcPts val="0"/>
              </a:spcAft>
            </a:pPr>
            <a:endParaRPr lang="en-US" sz="2000" b="1" dirty="0" smtClean="0">
              <a:latin typeface="Times New Roman" panose="02020603050405020304" pitchFamily="18" charset="0"/>
              <a:ea typeface="Times New Roman" panose="02020603050405020304" pitchFamily="18" charset="0"/>
            </a:endParaRPr>
          </a:p>
          <a:p>
            <a:pPr marR="0" algn="ctr">
              <a:spcBef>
                <a:spcPts val="0"/>
              </a:spcBef>
              <a:spcAft>
                <a:spcPts val="0"/>
              </a:spcAft>
            </a:pPr>
            <a:endParaRPr lang="en-US" sz="2000" b="1" dirty="0">
              <a:latin typeface="Times New Roman" panose="02020603050405020304" pitchFamily="18" charset="0"/>
              <a:ea typeface="Times New Roman" panose="02020603050405020304" pitchFamily="18" charset="0"/>
            </a:endParaRPr>
          </a:p>
          <a:p>
            <a:pPr marL="168275" marR="0" indent="-168275">
              <a:spcBef>
                <a:spcPts val="0"/>
              </a:spcBef>
              <a:spcAft>
                <a:spcPts val="0"/>
              </a:spcAft>
            </a:pPr>
            <a:r>
              <a:rPr lang="en-US" dirty="0" smtClean="0"/>
              <a:t>* The </a:t>
            </a:r>
            <a:r>
              <a:rPr lang="en-US" dirty="0"/>
              <a:t>authors are employees of the U.S. Department of State.  The views expressed in this paper are their own and do not necessarily represent those of the United States Government or the U.S. Department of State.</a:t>
            </a:r>
            <a:endParaRPr lang="en-US" sz="20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4826482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685800" y="2587239"/>
            <a:ext cx="7772400" cy="1619250"/>
          </a:xfrm>
        </p:spPr>
        <p:txBody>
          <a:bodyPr/>
          <a:lstStyle/>
          <a:p>
            <a:r>
              <a:rPr lang="en-US" b="1" dirty="0"/>
              <a:t>Questions or Comments?</a:t>
            </a:r>
          </a:p>
        </p:txBody>
      </p:sp>
      <p:sp>
        <p:nvSpPr>
          <p:cNvPr id="4" name="Slide Number Placeholder 3"/>
          <p:cNvSpPr>
            <a:spLocks noGrp="1"/>
          </p:cNvSpPr>
          <p:nvPr>
            <p:ph type="sldNum" sz="quarter" idx="12"/>
          </p:nvPr>
        </p:nvSpPr>
        <p:spPr/>
        <p:txBody>
          <a:bodyPr/>
          <a:lstStyle/>
          <a:p>
            <a:pPr>
              <a:defRPr/>
            </a:pPr>
            <a:fld id="{D55F77F6-8CE2-4EE8-8F1C-35A0650E4F23}" type="slidenum">
              <a:rPr lang="en-US" altLang="en-US" smtClean="0">
                <a:solidFill>
                  <a:srgbClr val="000000"/>
                </a:solidFill>
              </a:rPr>
              <a:pPr>
                <a:defRPr/>
              </a:pPr>
              <a:t>10</a:t>
            </a:fld>
            <a:endParaRPr lang="en-US" altLang="en-US" dirty="0">
              <a:solidFill>
                <a:srgbClr val="000000"/>
              </a:solidFill>
            </a:endParaRPr>
          </a:p>
        </p:txBody>
      </p:sp>
      <p:grpSp>
        <p:nvGrpSpPr>
          <p:cNvPr id="6" name="Group 5"/>
          <p:cNvGrpSpPr/>
          <p:nvPr/>
        </p:nvGrpSpPr>
        <p:grpSpPr>
          <a:xfrm>
            <a:off x="0" y="70821"/>
            <a:ext cx="9144000" cy="81580"/>
            <a:chOff x="-45869" y="-13620"/>
            <a:chExt cx="6160135" cy="103768"/>
          </a:xfrm>
        </p:grpSpPr>
        <p:cxnSp>
          <p:nvCxnSpPr>
            <p:cNvPr id="7" name="AutoShape 3"/>
            <p:cNvCxnSpPr>
              <a:cxnSpLocks noChangeShapeType="1"/>
            </p:cNvCxnSpPr>
            <p:nvPr/>
          </p:nvCxnSpPr>
          <p:spPr bwMode="auto">
            <a:xfrm>
              <a:off x="-45869" y="-13620"/>
              <a:ext cx="6160135" cy="0"/>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9" name="AutoShape 4"/>
            <p:cNvCxnSpPr>
              <a:cxnSpLocks noChangeShapeType="1"/>
            </p:cNvCxnSpPr>
            <p:nvPr/>
          </p:nvCxnSpPr>
          <p:spPr bwMode="auto">
            <a:xfrm flipV="1">
              <a:off x="-45869" y="61977"/>
              <a:ext cx="6160135" cy="28171"/>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grpSp>
        <p:nvGrpSpPr>
          <p:cNvPr id="10" name="Group 9"/>
          <p:cNvGrpSpPr/>
          <p:nvPr/>
        </p:nvGrpSpPr>
        <p:grpSpPr>
          <a:xfrm>
            <a:off x="0" y="6641328"/>
            <a:ext cx="9144000" cy="80147"/>
            <a:chOff x="0" y="0"/>
            <a:chExt cx="6190682" cy="84300"/>
          </a:xfrm>
        </p:grpSpPr>
        <p:cxnSp>
          <p:nvCxnSpPr>
            <p:cNvPr id="12" name="AutoShape 5"/>
            <p:cNvCxnSpPr>
              <a:cxnSpLocks noChangeShapeType="1"/>
            </p:cNvCxnSpPr>
            <p:nvPr/>
          </p:nvCxnSpPr>
          <p:spPr bwMode="auto">
            <a:xfrm>
              <a:off x="0" y="0"/>
              <a:ext cx="6190682" cy="5001"/>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13" name="AutoShape 6"/>
            <p:cNvCxnSpPr>
              <a:cxnSpLocks noChangeShapeType="1"/>
            </p:cNvCxnSpPr>
            <p:nvPr/>
          </p:nvCxnSpPr>
          <p:spPr bwMode="auto">
            <a:xfrm flipV="1">
              <a:off x="0" y="84299"/>
              <a:ext cx="6190682" cy="1"/>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247408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2251"/>
            <a:ext cx="8229600" cy="1143000"/>
          </a:xfrm>
        </p:spPr>
        <p:txBody>
          <a:bodyPr>
            <a:normAutofit/>
          </a:bodyPr>
          <a:lstStyle/>
          <a:p>
            <a:r>
              <a:rPr lang="en-US" sz="4000" b="1" dirty="0" smtClean="0"/>
              <a:t>BACKGROUND</a:t>
            </a:r>
            <a:endParaRPr lang="en-US" sz="4000" b="1" dirty="0"/>
          </a:p>
        </p:txBody>
      </p:sp>
      <p:sp>
        <p:nvSpPr>
          <p:cNvPr id="4" name="Slide Number Placeholder 3"/>
          <p:cNvSpPr>
            <a:spLocks noGrp="1"/>
          </p:cNvSpPr>
          <p:nvPr>
            <p:ph type="sldNum" sz="quarter" idx="12"/>
          </p:nvPr>
        </p:nvSpPr>
        <p:spPr/>
        <p:txBody>
          <a:bodyPr/>
          <a:lstStyle/>
          <a:p>
            <a:pPr>
              <a:defRPr/>
            </a:pPr>
            <a:fld id="{D55F77F6-8CE2-4EE8-8F1C-35A0650E4F23}" type="slidenum">
              <a:rPr lang="en-US" altLang="en-US" smtClean="0">
                <a:solidFill>
                  <a:srgbClr val="000000"/>
                </a:solidFill>
              </a:rPr>
              <a:pPr>
                <a:defRPr/>
              </a:pPr>
              <a:t>11</a:t>
            </a:fld>
            <a:endParaRPr lang="en-US" altLang="en-US" dirty="0">
              <a:solidFill>
                <a:srgbClr val="000000"/>
              </a:solidFill>
            </a:endParaRPr>
          </a:p>
        </p:txBody>
      </p:sp>
      <p:grpSp>
        <p:nvGrpSpPr>
          <p:cNvPr id="6" name="Group 5"/>
          <p:cNvGrpSpPr/>
          <p:nvPr/>
        </p:nvGrpSpPr>
        <p:grpSpPr>
          <a:xfrm>
            <a:off x="0" y="70821"/>
            <a:ext cx="9144000" cy="81580"/>
            <a:chOff x="-45869" y="-13620"/>
            <a:chExt cx="6160135" cy="103768"/>
          </a:xfrm>
        </p:grpSpPr>
        <p:cxnSp>
          <p:nvCxnSpPr>
            <p:cNvPr id="7" name="AutoShape 3"/>
            <p:cNvCxnSpPr>
              <a:cxnSpLocks noChangeShapeType="1"/>
            </p:cNvCxnSpPr>
            <p:nvPr/>
          </p:nvCxnSpPr>
          <p:spPr bwMode="auto">
            <a:xfrm>
              <a:off x="-45869" y="-13620"/>
              <a:ext cx="6160135" cy="0"/>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9" name="AutoShape 4"/>
            <p:cNvCxnSpPr>
              <a:cxnSpLocks noChangeShapeType="1"/>
            </p:cNvCxnSpPr>
            <p:nvPr/>
          </p:nvCxnSpPr>
          <p:spPr bwMode="auto">
            <a:xfrm flipV="1">
              <a:off x="-45869" y="61977"/>
              <a:ext cx="6160135" cy="28171"/>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grpSp>
        <p:nvGrpSpPr>
          <p:cNvPr id="10" name="Group 9"/>
          <p:cNvGrpSpPr/>
          <p:nvPr/>
        </p:nvGrpSpPr>
        <p:grpSpPr>
          <a:xfrm>
            <a:off x="0" y="6641328"/>
            <a:ext cx="9144000" cy="80147"/>
            <a:chOff x="0" y="0"/>
            <a:chExt cx="6190682" cy="84300"/>
          </a:xfrm>
        </p:grpSpPr>
        <p:cxnSp>
          <p:nvCxnSpPr>
            <p:cNvPr id="12" name="AutoShape 5"/>
            <p:cNvCxnSpPr>
              <a:cxnSpLocks noChangeShapeType="1"/>
            </p:cNvCxnSpPr>
            <p:nvPr/>
          </p:nvCxnSpPr>
          <p:spPr bwMode="auto">
            <a:xfrm>
              <a:off x="0" y="0"/>
              <a:ext cx="6190682" cy="5001"/>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13" name="AutoShape 6"/>
            <p:cNvCxnSpPr>
              <a:cxnSpLocks noChangeShapeType="1"/>
            </p:cNvCxnSpPr>
            <p:nvPr/>
          </p:nvCxnSpPr>
          <p:spPr bwMode="auto">
            <a:xfrm flipV="1">
              <a:off x="0" y="84299"/>
              <a:ext cx="6190682" cy="1"/>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122509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mn-lt"/>
              </a:rPr>
              <a:t>Scope and Objectives of Safeguards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1825764"/>
              </p:ext>
            </p:extLst>
          </p:nvPr>
        </p:nvGraphicFramePr>
        <p:xfrm>
          <a:off x="457200" y="1143001"/>
          <a:ext cx="8382001" cy="5452528"/>
        </p:xfrm>
        <a:graphic>
          <a:graphicData uri="http://schemas.openxmlformats.org/drawingml/2006/table">
            <a:tbl>
              <a:tblPr firstRow="1" firstCol="1" bandRow="1">
                <a:tableStyleId>{5C22544A-7EE6-4342-B048-85BDC9FD1C3A}</a:tableStyleId>
              </a:tblPr>
              <a:tblGrid>
                <a:gridCol w="1862667">
                  <a:extLst>
                    <a:ext uri="{9D8B030D-6E8A-4147-A177-3AD203B41FA5}">
                      <a16:colId xmlns:a16="http://schemas.microsoft.com/office/drawing/2014/main" val="6838621"/>
                    </a:ext>
                  </a:extLst>
                </a:gridCol>
                <a:gridCol w="2949223">
                  <a:extLst>
                    <a:ext uri="{9D8B030D-6E8A-4147-A177-3AD203B41FA5}">
                      <a16:colId xmlns:a16="http://schemas.microsoft.com/office/drawing/2014/main" val="1392733539"/>
                    </a:ext>
                  </a:extLst>
                </a:gridCol>
                <a:gridCol w="3570111">
                  <a:extLst>
                    <a:ext uri="{9D8B030D-6E8A-4147-A177-3AD203B41FA5}">
                      <a16:colId xmlns:a16="http://schemas.microsoft.com/office/drawing/2014/main" val="3675386665"/>
                    </a:ext>
                  </a:extLst>
                </a:gridCol>
              </a:tblGrid>
              <a:tr h="575728">
                <a:tc>
                  <a:txBody>
                    <a:bodyPr/>
                    <a:lstStyle/>
                    <a:p>
                      <a:pPr marL="0" marR="0" indent="0" algn="just">
                        <a:lnSpc>
                          <a:spcPct val="100000"/>
                        </a:lnSpc>
                        <a:spcBef>
                          <a:spcPts val="0"/>
                        </a:spcBef>
                        <a:spcAft>
                          <a:spcPts val="0"/>
                        </a:spcAft>
                      </a:pPr>
                      <a:r>
                        <a:rPr lang="en-GB" sz="2000" dirty="0" smtClean="0">
                          <a:effectLst/>
                        </a:rPr>
                        <a:t>Type</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indent="0" algn="ctr">
                        <a:lnSpc>
                          <a:spcPct val="100000"/>
                        </a:lnSpc>
                        <a:spcBef>
                          <a:spcPts val="0"/>
                        </a:spcBef>
                        <a:spcAft>
                          <a:spcPts val="0"/>
                        </a:spcAft>
                      </a:pPr>
                      <a:r>
                        <a:rPr lang="en-GB" sz="2000" dirty="0">
                          <a:effectLst/>
                        </a:rPr>
                        <a:t>Scope</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indent="0" algn="ctr">
                        <a:lnSpc>
                          <a:spcPct val="100000"/>
                        </a:lnSpc>
                        <a:spcBef>
                          <a:spcPts val="0"/>
                        </a:spcBef>
                        <a:spcAft>
                          <a:spcPts val="0"/>
                        </a:spcAft>
                      </a:pPr>
                      <a:r>
                        <a:rPr lang="en-GB" sz="2000" dirty="0">
                          <a:effectLst/>
                        </a:rPr>
                        <a:t>Objectives</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596204591"/>
                  </a:ext>
                </a:extLst>
              </a:tr>
              <a:tr h="1727183">
                <a:tc>
                  <a:txBody>
                    <a:bodyPr/>
                    <a:lstStyle/>
                    <a:p>
                      <a:pPr marL="0" marR="0" indent="0" algn="l">
                        <a:lnSpc>
                          <a:spcPct val="100000"/>
                        </a:lnSpc>
                        <a:spcBef>
                          <a:spcPts val="0"/>
                        </a:spcBef>
                        <a:spcAft>
                          <a:spcPts val="0"/>
                        </a:spcAft>
                      </a:pPr>
                      <a:r>
                        <a:rPr lang="en-GB" sz="2000" b="0" i="0" baseline="0" dirty="0">
                          <a:effectLst/>
                        </a:rPr>
                        <a:t>Comprehensive </a:t>
                      </a:r>
                      <a:endParaRPr lang="en-US" sz="2000" b="0" i="0" baseline="0" dirty="0">
                        <a:effectLst/>
                      </a:endParaRPr>
                    </a:p>
                    <a:p>
                      <a:pPr marL="0" marR="0" indent="0" algn="l">
                        <a:lnSpc>
                          <a:spcPct val="100000"/>
                        </a:lnSpc>
                        <a:spcBef>
                          <a:spcPts val="0"/>
                        </a:spcBef>
                        <a:spcAft>
                          <a:spcPts val="0"/>
                        </a:spcAft>
                      </a:pPr>
                      <a:r>
                        <a:rPr lang="en-GB" sz="2000" b="0" i="0" baseline="0" dirty="0">
                          <a:effectLst/>
                        </a:rPr>
                        <a:t>Safeguards </a:t>
                      </a:r>
                      <a:endParaRPr lang="en-US" sz="2000" b="0" i="0" baseline="0" dirty="0">
                        <a:effectLst/>
                      </a:endParaRPr>
                    </a:p>
                    <a:p>
                      <a:pPr marL="0" marR="0" indent="0" algn="l">
                        <a:lnSpc>
                          <a:spcPct val="100000"/>
                        </a:lnSpc>
                        <a:spcBef>
                          <a:spcPts val="0"/>
                        </a:spcBef>
                        <a:spcAft>
                          <a:spcPts val="0"/>
                        </a:spcAft>
                      </a:pPr>
                      <a:r>
                        <a:rPr lang="en-GB" sz="2000" b="0" i="0" baseline="0" dirty="0">
                          <a:effectLst/>
                        </a:rPr>
                        <a:t>Agreement</a:t>
                      </a:r>
                      <a:endParaRPr lang="en-US" sz="2000" b="0" i="0" baseline="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hangingPunct="0">
                        <a:lnSpc>
                          <a:spcPct val="100000"/>
                        </a:lnSpc>
                        <a:spcBef>
                          <a:spcPts val="0"/>
                        </a:spcBef>
                        <a:spcAft>
                          <a:spcPts val="0"/>
                        </a:spcAft>
                      </a:pPr>
                      <a:r>
                        <a:rPr lang="en-GB" sz="2000" b="0" i="0" baseline="0" dirty="0">
                          <a:effectLst/>
                        </a:rPr>
                        <a:t>Safeguards apply to all nuclear material in all peaceful activities in the State</a:t>
                      </a:r>
                      <a:endParaRPr lang="en-US" sz="2000" b="0" i="0" baseline="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indent="0" algn="l">
                        <a:lnSpc>
                          <a:spcPct val="100000"/>
                        </a:lnSpc>
                        <a:spcBef>
                          <a:spcPts val="0"/>
                        </a:spcBef>
                        <a:spcAft>
                          <a:spcPts val="0"/>
                        </a:spcAft>
                      </a:pPr>
                      <a:r>
                        <a:rPr lang="en-GB" sz="2000" b="0" i="0" baseline="0" dirty="0">
                          <a:effectLst/>
                        </a:rPr>
                        <a:t>Timely detection of diversion of significant quantities of nuclear material from peaceful nuclear activities and deterrence of such diversion by the risk of early detection</a:t>
                      </a:r>
                      <a:endParaRPr lang="en-US" sz="2000" b="0" i="0" baseline="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234363869"/>
                  </a:ext>
                </a:extLst>
              </a:tr>
              <a:tr h="1727183">
                <a:tc>
                  <a:txBody>
                    <a:bodyPr/>
                    <a:lstStyle/>
                    <a:p>
                      <a:pPr marL="0" marR="0" indent="0" algn="l">
                        <a:lnSpc>
                          <a:spcPct val="100000"/>
                        </a:lnSpc>
                        <a:spcBef>
                          <a:spcPts val="0"/>
                        </a:spcBef>
                        <a:spcAft>
                          <a:spcPts val="0"/>
                        </a:spcAft>
                      </a:pPr>
                      <a:r>
                        <a:rPr lang="en-GB" sz="2000" b="0" i="0" baseline="0" dirty="0">
                          <a:effectLst/>
                        </a:rPr>
                        <a:t>Voluntary Offer</a:t>
                      </a:r>
                      <a:endParaRPr lang="en-US" sz="2000" b="0" i="0" baseline="0" dirty="0">
                        <a:effectLst/>
                      </a:endParaRPr>
                    </a:p>
                    <a:p>
                      <a:pPr marL="0" marR="0" indent="0" algn="l">
                        <a:lnSpc>
                          <a:spcPct val="100000"/>
                        </a:lnSpc>
                        <a:spcBef>
                          <a:spcPts val="0"/>
                        </a:spcBef>
                        <a:spcAft>
                          <a:spcPts val="0"/>
                        </a:spcAft>
                      </a:pPr>
                      <a:r>
                        <a:rPr lang="en-GB" sz="2000" b="0" i="0" baseline="0" dirty="0">
                          <a:effectLst/>
                        </a:rPr>
                        <a:t>Agreement</a:t>
                      </a:r>
                      <a:endParaRPr lang="en-US" sz="2000" b="0" i="0" baseline="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indent="0" algn="l">
                        <a:lnSpc>
                          <a:spcPct val="100000"/>
                        </a:lnSpc>
                        <a:spcBef>
                          <a:spcPts val="0"/>
                        </a:spcBef>
                        <a:spcAft>
                          <a:spcPts val="0"/>
                        </a:spcAft>
                      </a:pPr>
                      <a:r>
                        <a:rPr lang="en-GB" sz="2000" b="0" i="0" baseline="0" dirty="0">
                          <a:effectLst/>
                        </a:rPr>
                        <a:t>Safeguards apply to nuclear material in facilities that the NWS has offered for safeguards and have been selected by the IAEA</a:t>
                      </a:r>
                      <a:endParaRPr lang="en-US" sz="2000" b="0" i="0" baseline="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hangingPunct="0">
                        <a:lnSpc>
                          <a:spcPct val="100000"/>
                        </a:lnSpc>
                        <a:spcBef>
                          <a:spcPts val="0"/>
                        </a:spcBef>
                        <a:spcAft>
                          <a:spcPts val="0"/>
                        </a:spcAft>
                      </a:pPr>
                      <a:r>
                        <a:rPr lang="en-GB" sz="2000" b="0" i="0" baseline="0" dirty="0">
                          <a:effectLst/>
                        </a:rPr>
                        <a:t>Timely detection of withdrawal of significant quantities of nuclear material, except as allowed by the agreement</a:t>
                      </a:r>
                      <a:endParaRPr lang="en-US" sz="2000" b="0" i="0" baseline="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932626776"/>
                  </a:ext>
                </a:extLst>
              </a:tr>
              <a:tr h="1183256">
                <a:tc>
                  <a:txBody>
                    <a:bodyPr/>
                    <a:lstStyle/>
                    <a:p>
                      <a:pPr marL="0" marR="0" indent="0" algn="l">
                        <a:lnSpc>
                          <a:spcPct val="100000"/>
                        </a:lnSpc>
                        <a:spcBef>
                          <a:spcPts val="0"/>
                        </a:spcBef>
                        <a:spcAft>
                          <a:spcPts val="0"/>
                        </a:spcAft>
                      </a:pPr>
                      <a:r>
                        <a:rPr lang="en-GB" sz="2000" b="0" i="0" baseline="0">
                          <a:effectLst/>
                        </a:rPr>
                        <a:t>Item-specific</a:t>
                      </a:r>
                      <a:endParaRPr lang="en-US" sz="2000" b="0" i="0" baseline="0">
                        <a:effectLst/>
                      </a:endParaRPr>
                    </a:p>
                    <a:p>
                      <a:pPr marL="0" marR="0" indent="0" algn="l">
                        <a:lnSpc>
                          <a:spcPct val="100000"/>
                        </a:lnSpc>
                        <a:spcBef>
                          <a:spcPts val="0"/>
                        </a:spcBef>
                        <a:spcAft>
                          <a:spcPts val="0"/>
                        </a:spcAft>
                      </a:pPr>
                      <a:r>
                        <a:rPr lang="en-GB" sz="2000" b="0" i="0" baseline="0">
                          <a:effectLst/>
                        </a:rPr>
                        <a:t>Safeguards </a:t>
                      </a:r>
                      <a:endParaRPr lang="en-US" sz="2000" b="0" i="0" baseline="0">
                        <a:effectLst/>
                      </a:endParaRPr>
                    </a:p>
                    <a:p>
                      <a:pPr marL="0" marR="0" indent="0" algn="l">
                        <a:lnSpc>
                          <a:spcPct val="100000"/>
                        </a:lnSpc>
                        <a:spcBef>
                          <a:spcPts val="0"/>
                        </a:spcBef>
                        <a:spcAft>
                          <a:spcPts val="0"/>
                        </a:spcAft>
                      </a:pPr>
                      <a:r>
                        <a:rPr lang="en-GB" sz="2000" b="0" i="0" baseline="0">
                          <a:effectLst/>
                        </a:rPr>
                        <a:t>Agreement</a:t>
                      </a:r>
                      <a:endParaRPr lang="en-US" sz="2000" b="0" i="0" baseline="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indent="0" algn="l">
                        <a:lnSpc>
                          <a:spcPct val="100000"/>
                        </a:lnSpc>
                        <a:spcBef>
                          <a:spcPts val="0"/>
                        </a:spcBef>
                        <a:spcAft>
                          <a:spcPts val="0"/>
                        </a:spcAft>
                      </a:pPr>
                      <a:r>
                        <a:rPr lang="en-GB" sz="2000" b="0" i="0" baseline="0">
                          <a:effectLst/>
                        </a:rPr>
                        <a:t>Safeguards apply to specific items, e.g., nuclear material, facilities, equipment</a:t>
                      </a:r>
                      <a:endParaRPr lang="en-US" sz="2000" b="0" i="0" baseline="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indent="0" algn="l">
                        <a:lnSpc>
                          <a:spcPct val="100000"/>
                        </a:lnSpc>
                        <a:spcBef>
                          <a:spcPts val="0"/>
                        </a:spcBef>
                        <a:spcAft>
                          <a:spcPts val="0"/>
                        </a:spcAft>
                      </a:pPr>
                      <a:r>
                        <a:rPr lang="en-GB" sz="2000" b="0" i="0" baseline="0" dirty="0">
                          <a:effectLst/>
                        </a:rPr>
                        <a:t>Ensure that special fissionable and other safeguarded items are not used in such a way as to further any military purpose</a:t>
                      </a:r>
                      <a:endParaRPr lang="en-US" sz="2000" b="0" i="0" baseline="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950779142"/>
                  </a:ext>
                </a:extLst>
              </a:tr>
            </a:tbl>
          </a:graphicData>
        </a:graphic>
      </p:graphicFrame>
      <p:sp>
        <p:nvSpPr>
          <p:cNvPr id="4" name="Slide Number Placeholder 3"/>
          <p:cNvSpPr>
            <a:spLocks noGrp="1"/>
          </p:cNvSpPr>
          <p:nvPr>
            <p:ph type="sldNum" sz="quarter" idx="12"/>
          </p:nvPr>
        </p:nvSpPr>
        <p:spPr/>
        <p:txBody>
          <a:bodyPr/>
          <a:lstStyle/>
          <a:p>
            <a:pPr>
              <a:defRPr/>
            </a:pPr>
            <a:fld id="{D55F77F6-8CE2-4EE8-8F1C-35A0650E4F23}" type="slidenum">
              <a:rPr lang="en-US" altLang="en-US" smtClean="0">
                <a:solidFill>
                  <a:srgbClr val="000000"/>
                </a:solidFill>
              </a:rPr>
              <a:pPr>
                <a:defRPr/>
              </a:pPr>
              <a:t>12</a:t>
            </a:fld>
            <a:endParaRPr lang="en-US" altLang="en-US" dirty="0">
              <a:solidFill>
                <a:srgbClr val="000000"/>
              </a:solidFill>
            </a:endParaRPr>
          </a:p>
        </p:txBody>
      </p:sp>
      <p:grpSp>
        <p:nvGrpSpPr>
          <p:cNvPr id="6" name="Group 5"/>
          <p:cNvGrpSpPr/>
          <p:nvPr/>
        </p:nvGrpSpPr>
        <p:grpSpPr>
          <a:xfrm>
            <a:off x="0" y="70821"/>
            <a:ext cx="9144000" cy="81580"/>
            <a:chOff x="-45869" y="-13620"/>
            <a:chExt cx="6160135" cy="103768"/>
          </a:xfrm>
        </p:grpSpPr>
        <p:cxnSp>
          <p:nvCxnSpPr>
            <p:cNvPr id="7" name="AutoShape 3"/>
            <p:cNvCxnSpPr>
              <a:cxnSpLocks noChangeShapeType="1"/>
            </p:cNvCxnSpPr>
            <p:nvPr/>
          </p:nvCxnSpPr>
          <p:spPr bwMode="auto">
            <a:xfrm>
              <a:off x="-45869" y="-13620"/>
              <a:ext cx="6160135" cy="0"/>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9" name="AutoShape 4"/>
            <p:cNvCxnSpPr>
              <a:cxnSpLocks noChangeShapeType="1"/>
            </p:cNvCxnSpPr>
            <p:nvPr/>
          </p:nvCxnSpPr>
          <p:spPr bwMode="auto">
            <a:xfrm flipV="1">
              <a:off x="-45869" y="61977"/>
              <a:ext cx="6160135" cy="28171"/>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grpSp>
        <p:nvGrpSpPr>
          <p:cNvPr id="10" name="Group 9"/>
          <p:cNvGrpSpPr/>
          <p:nvPr/>
        </p:nvGrpSpPr>
        <p:grpSpPr>
          <a:xfrm>
            <a:off x="0" y="6641328"/>
            <a:ext cx="9144000" cy="80147"/>
            <a:chOff x="0" y="0"/>
            <a:chExt cx="6190682" cy="84300"/>
          </a:xfrm>
        </p:grpSpPr>
        <p:cxnSp>
          <p:nvCxnSpPr>
            <p:cNvPr id="12" name="AutoShape 5"/>
            <p:cNvCxnSpPr>
              <a:cxnSpLocks noChangeShapeType="1"/>
            </p:cNvCxnSpPr>
            <p:nvPr/>
          </p:nvCxnSpPr>
          <p:spPr bwMode="auto">
            <a:xfrm>
              <a:off x="0" y="0"/>
              <a:ext cx="6190682" cy="5001"/>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13" name="AutoShape 6"/>
            <p:cNvCxnSpPr>
              <a:cxnSpLocks noChangeShapeType="1"/>
            </p:cNvCxnSpPr>
            <p:nvPr/>
          </p:nvCxnSpPr>
          <p:spPr bwMode="auto">
            <a:xfrm flipV="1">
              <a:off x="0" y="84299"/>
              <a:ext cx="6190682" cy="1"/>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797878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a:r>
              <a:rPr lang="en-GB" sz="2800" b="1" dirty="0" smtClean="0">
                <a:latin typeface="+mn-lt"/>
              </a:rPr>
              <a:t>Factory-Fuelled Small Modular Reactors</a:t>
            </a:r>
            <a:endParaRPr lang="en-US" sz="2800" b="1" dirty="0">
              <a:latin typeface="+mn-lt"/>
            </a:endParaRPr>
          </a:p>
        </p:txBody>
      </p:sp>
      <p:sp>
        <p:nvSpPr>
          <p:cNvPr id="3" name="Content Placeholder 2"/>
          <p:cNvSpPr>
            <a:spLocks noGrp="1"/>
          </p:cNvSpPr>
          <p:nvPr>
            <p:ph idx="1"/>
          </p:nvPr>
        </p:nvSpPr>
        <p:spPr>
          <a:xfrm>
            <a:off x="457200" y="1600200"/>
            <a:ext cx="8229600" cy="4959549"/>
          </a:xfrm>
        </p:spPr>
        <p:txBody>
          <a:bodyPr>
            <a:normAutofit/>
          </a:bodyPr>
          <a:lstStyle/>
          <a:p>
            <a:r>
              <a:rPr lang="en-GB" sz="2400" dirty="0" smtClean="0"/>
              <a:t>Sealed</a:t>
            </a:r>
            <a:r>
              <a:rPr lang="en-GB" sz="2400" dirty="0"/>
              <a:t>, transportable, factory-fuelled, small modular reactors (FFSMRs) </a:t>
            </a:r>
            <a:r>
              <a:rPr lang="en-GB" sz="2400" dirty="0" smtClean="0"/>
              <a:t>are being developed for </a:t>
            </a:r>
            <a:r>
              <a:rPr lang="en-GB" sz="2400" dirty="0"/>
              <a:t>export to other </a:t>
            </a:r>
            <a:r>
              <a:rPr lang="en-GB" sz="2400" dirty="0" smtClean="0"/>
              <a:t>countries</a:t>
            </a:r>
          </a:p>
          <a:p>
            <a:pPr lvl="1"/>
            <a:r>
              <a:rPr lang="en-GB" sz="2000" dirty="0" smtClean="0"/>
              <a:t>Land-based</a:t>
            </a:r>
          </a:p>
          <a:p>
            <a:pPr lvl="1"/>
            <a:r>
              <a:rPr lang="en-GB" sz="2000" dirty="0" smtClean="0"/>
              <a:t>Submersible</a:t>
            </a:r>
          </a:p>
          <a:p>
            <a:pPr lvl="1"/>
            <a:r>
              <a:rPr lang="en-GB" sz="2000" dirty="0" smtClean="0"/>
              <a:t>Floating,</a:t>
            </a:r>
            <a:r>
              <a:rPr lang="en-GB" sz="2000" i="1" dirty="0" smtClean="0"/>
              <a:t> e.g., </a:t>
            </a:r>
            <a:r>
              <a:rPr lang="en-GB" sz="2000" dirty="0" smtClean="0"/>
              <a:t>the </a:t>
            </a:r>
            <a:r>
              <a:rPr lang="en-US" sz="2000" i="1" dirty="0" err="1"/>
              <a:t>Akademik</a:t>
            </a:r>
            <a:r>
              <a:rPr lang="en-US" sz="2000" i="1" dirty="0"/>
              <a:t> </a:t>
            </a:r>
            <a:r>
              <a:rPr lang="en-US" sz="2000" i="1" dirty="0" err="1"/>
              <a:t>Lomonosov</a:t>
            </a:r>
            <a:endParaRPr lang="en-GB" sz="2000" i="1" dirty="0"/>
          </a:p>
          <a:p>
            <a:pPr>
              <a:lnSpc>
                <a:spcPct val="110000"/>
              </a:lnSpc>
              <a:spcBef>
                <a:spcPts val="1200"/>
              </a:spcBef>
            </a:pPr>
            <a:r>
              <a:rPr lang="en-GB" sz="2400" dirty="0" smtClean="0"/>
              <a:t>Such FFSMRs are expected to:</a:t>
            </a:r>
          </a:p>
          <a:p>
            <a:pPr lvl="1"/>
            <a:r>
              <a:rPr lang="en-GB" sz="2000" dirty="0" smtClean="0"/>
              <a:t>Have features precluding easy removal of fuel, except at the manufacturing facility</a:t>
            </a:r>
          </a:p>
          <a:p>
            <a:pPr lvl="1"/>
            <a:r>
              <a:rPr lang="en-GB" sz="2000" dirty="0" smtClean="0"/>
              <a:t>Present challenges for the application of traditional safeguards approaches, </a:t>
            </a:r>
            <a:r>
              <a:rPr lang="en-GB" sz="2000" i="1" dirty="0" smtClean="0"/>
              <a:t>e.g., </a:t>
            </a:r>
            <a:r>
              <a:rPr lang="en-GB" sz="2000" dirty="0" smtClean="0"/>
              <a:t>nuclear material accountancy and verification of design </a:t>
            </a:r>
            <a:r>
              <a:rPr lang="en-GB" sz="2000" dirty="0" smtClean="0"/>
              <a:t>information</a:t>
            </a:r>
            <a:endParaRPr lang="en-GB" sz="2000" dirty="0" smtClean="0"/>
          </a:p>
        </p:txBody>
      </p:sp>
      <p:sp>
        <p:nvSpPr>
          <p:cNvPr id="4" name="Slide Number Placeholder 3"/>
          <p:cNvSpPr>
            <a:spLocks noGrp="1"/>
          </p:cNvSpPr>
          <p:nvPr>
            <p:ph type="sldNum" sz="quarter" idx="12"/>
          </p:nvPr>
        </p:nvSpPr>
        <p:spPr/>
        <p:txBody>
          <a:bodyPr/>
          <a:lstStyle/>
          <a:p>
            <a:pPr>
              <a:defRPr/>
            </a:pPr>
            <a:fld id="{D55F77F6-8CE2-4EE8-8F1C-35A0650E4F23}" type="slidenum">
              <a:rPr lang="en-US" altLang="en-US" smtClean="0">
                <a:solidFill>
                  <a:srgbClr val="000000"/>
                </a:solidFill>
              </a:rPr>
              <a:pPr>
                <a:defRPr/>
              </a:pPr>
              <a:t>2</a:t>
            </a:fld>
            <a:endParaRPr lang="en-US" altLang="en-US" dirty="0">
              <a:solidFill>
                <a:srgbClr val="000000"/>
              </a:solidFill>
            </a:endParaRPr>
          </a:p>
        </p:txBody>
      </p:sp>
      <p:grpSp>
        <p:nvGrpSpPr>
          <p:cNvPr id="6" name="Group 5"/>
          <p:cNvGrpSpPr/>
          <p:nvPr/>
        </p:nvGrpSpPr>
        <p:grpSpPr>
          <a:xfrm>
            <a:off x="0" y="70821"/>
            <a:ext cx="9144000" cy="81580"/>
            <a:chOff x="-45869" y="-13620"/>
            <a:chExt cx="6160135" cy="103768"/>
          </a:xfrm>
        </p:grpSpPr>
        <p:cxnSp>
          <p:nvCxnSpPr>
            <p:cNvPr id="7" name="AutoShape 3"/>
            <p:cNvCxnSpPr>
              <a:cxnSpLocks noChangeShapeType="1"/>
            </p:cNvCxnSpPr>
            <p:nvPr/>
          </p:nvCxnSpPr>
          <p:spPr bwMode="auto">
            <a:xfrm>
              <a:off x="-45869" y="-13620"/>
              <a:ext cx="6160135" cy="0"/>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9" name="AutoShape 4"/>
            <p:cNvCxnSpPr>
              <a:cxnSpLocks noChangeShapeType="1"/>
            </p:cNvCxnSpPr>
            <p:nvPr/>
          </p:nvCxnSpPr>
          <p:spPr bwMode="auto">
            <a:xfrm flipV="1">
              <a:off x="-45869" y="61977"/>
              <a:ext cx="6160135" cy="28171"/>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grpSp>
        <p:nvGrpSpPr>
          <p:cNvPr id="10" name="Group 9"/>
          <p:cNvGrpSpPr/>
          <p:nvPr/>
        </p:nvGrpSpPr>
        <p:grpSpPr>
          <a:xfrm>
            <a:off x="0" y="6641328"/>
            <a:ext cx="9144000" cy="80147"/>
            <a:chOff x="0" y="0"/>
            <a:chExt cx="6190682" cy="84300"/>
          </a:xfrm>
        </p:grpSpPr>
        <p:cxnSp>
          <p:nvCxnSpPr>
            <p:cNvPr id="12" name="AutoShape 5"/>
            <p:cNvCxnSpPr>
              <a:cxnSpLocks noChangeShapeType="1"/>
            </p:cNvCxnSpPr>
            <p:nvPr/>
          </p:nvCxnSpPr>
          <p:spPr bwMode="auto">
            <a:xfrm>
              <a:off x="0" y="0"/>
              <a:ext cx="6190682" cy="5001"/>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13" name="AutoShape 6"/>
            <p:cNvCxnSpPr>
              <a:cxnSpLocks noChangeShapeType="1"/>
            </p:cNvCxnSpPr>
            <p:nvPr/>
          </p:nvCxnSpPr>
          <p:spPr bwMode="auto">
            <a:xfrm flipV="1">
              <a:off x="0" y="84299"/>
              <a:ext cx="6190682" cy="1"/>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590847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Safeguards by Design</a:t>
            </a:r>
            <a:endParaRPr lang="en-US" sz="2800" b="1" dirty="0"/>
          </a:p>
        </p:txBody>
      </p:sp>
      <p:sp>
        <p:nvSpPr>
          <p:cNvPr id="3" name="Content Placeholder 2"/>
          <p:cNvSpPr>
            <a:spLocks noGrp="1"/>
          </p:cNvSpPr>
          <p:nvPr>
            <p:ph idx="1"/>
          </p:nvPr>
        </p:nvSpPr>
        <p:spPr>
          <a:xfrm>
            <a:off x="438150" y="1493029"/>
            <a:ext cx="8229600" cy="4525963"/>
          </a:xfrm>
        </p:spPr>
        <p:txBody>
          <a:bodyPr>
            <a:noAutofit/>
          </a:bodyPr>
          <a:lstStyle/>
          <a:p>
            <a:pPr>
              <a:spcBef>
                <a:spcPts val="0"/>
              </a:spcBef>
            </a:pPr>
            <a:r>
              <a:rPr lang="en-US" sz="2400" kern="0" dirty="0"/>
              <a:t>Under the concept of </a:t>
            </a:r>
            <a:r>
              <a:rPr lang="en-US" sz="2400" i="1" kern="0" dirty="0"/>
              <a:t>Safeguards by Design,</a:t>
            </a:r>
            <a:r>
              <a:rPr lang="en-US" sz="2400" kern="0" dirty="0"/>
              <a:t> </a:t>
            </a:r>
            <a:r>
              <a:rPr lang="en-US" sz="2400" kern="0" dirty="0" smtClean="0"/>
              <a:t>states </a:t>
            </a:r>
            <a:r>
              <a:rPr lang="en-US" sz="2400" kern="0" dirty="0"/>
              <a:t>manufacturing FFSMRs </a:t>
            </a:r>
            <a:r>
              <a:rPr lang="en-US" sz="2400" kern="0" dirty="0" smtClean="0"/>
              <a:t>should </a:t>
            </a:r>
            <a:r>
              <a:rPr lang="en-US" sz="2400" kern="0" dirty="0"/>
              <a:t>fully integrate safeguards into the design </a:t>
            </a:r>
            <a:r>
              <a:rPr lang="en-US" sz="2400" kern="0" dirty="0" smtClean="0"/>
              <a:t>process throughout the FFSMR lifecycle:</a:t>
            </a:r>
          </a:p>
          <a:p>
            <a:pPr lvl="1">
              <a:spcBef>
                <a:spcPts val="0"/>
              </a:spcBef>
            </a:pPr>
            <a:r>
              <a:rPr lang="en-GB" sz="2000" dirty="0" smtClean="0"/>
              <a:t>Design</a:t>
            </a:r>
          </a:p>
          <a:p>
            <a:pPr lvl="1">
              <a:spcBef>
                <a:spcPts val="0"/>
              </a:spcBef>
            </a:pPr>
            <a:r>
              <a:rPr lang="en-GB" sz="2000" dirty="0" smtClean="0"/>
              <a:t>Construction</a:t>
            </a:r>
          </a:p>
          <a:p>
            <a:pPr lvl="2">
              <a:spcBef>
                <a:spcPts val="0"/>
              </a:spcBef>
            </a:pPr>
            <a:r>
              <a:rPr lang="en-GB" sz="1600" dirty="0" err="1" smtClean="0"/>
              <a:t>Fueling</a:t>
            </a:r>
            <a:endParaRPr lang="en-GB" sz="1600" dirty="0" smtClean="0"/>
          </a:p>
          <a:p>
            <a:pPr lvl="1">
              <a:spcBef>
                <a:spcPts val="0"/>
              </a:spcBef>
            </a:pPr>
            <a:r>
              <a:rPr lang="en-GB" sz="2000" dirty="0" smtClean="0"/>
              <a:t>Operation/Installation</a:t>
            </a:r>
          </a:p>
          <a:p>
            <a:pPr lvl="1">
              <a:spcBef>
                <a:spcPts val="0"/>
              </a:spcBef>
            </a:pPr>
            <a:r>
              <a:rPr lang="en-GB" sz="2000" dirty="0" err="1" smtClean="0"/>
              <a:t>Deinstallation</a:t>
            </a:r>
            <a:r>
              <a:rPr lang="en-GB" sz="2000" dirty="0" smtClean="0"/>
              <a:t>/Decommissioning</a:t>
            </a:r>
            <a:endParaRPr lang="en-US" sz="2000" kern="0" dirty="0"/>
          </a:p>
          <a:p>
            <a:pPr>
              <a:spcBef>
                <a:spcPts val="0"/>
              </a:spcBef>
            </a:pPr>
            <a:r>
              <a:rPr lang="en-US" sz="2400" kern="0" dirty="0" smtClean="0"/>
              <a:t>For example, the manufacturing state could incorporate features to </a:t>
            </a:r>
            <a:r>
              <a:rPr lang="en-US" sz="2400" kern="0" dirty="0"/>
              <a:t>make </a:t>
            </a:r>
            <a:r>
              <a:rPr lang="en-US" sz="2400" kern="0" dirty="0" smtClean="0"/>
              <a:t>fuel assembly </a:t>
            </a:r>
            <a:r>
              <a:rPr lang="en-US" sz="2400" kern="0" dirty="0"/>
              <a:t>removal very difficult during transit or while the reactor is deployed in the importing </a:t>
            </a:r>
            <a:r>
              <a:rPr lang="en-US" sz="2400" kern="0" dirty="0" smtClean="0"/>
              <a:t>state:  </a:t>
            </a:r>
          </a:p>
          <a:p>
            <a:pPr lvl="1">
              <a:spcBef>
                <a:spcPts val="0"/>
              </a:spcBef>
            </a:pPr>
            <a:r>
              <a:rPr lang="en-US" sz="2000" kern="0" dirty="0" smtClean="0"/>
              <a:t>The </a:t>
            </a:r>
            <a:r>
              <a:rPr lang="en-US" sz="2000" kern="0" dirty="0"/>
              <a:t>ability to seal the reactor </a:t>
            </a:r>
            <a:r>
              <a:rPr lang="en-US" sz="2000" kern="0" dirty="0" smtClean="0"/>
              <a:t>module</a:t>
            </a:r>
            <a:endParaRPr lang="en-US" sz="2000" kern="0" dirty="0"/>
          </a:p>
          <a:p>
            <a:pPr lvl="1">
              <a:spcBef>
                <a:spcPts val="0"/>
              </a:spcBef>
            </a:pPr>
            <a:r>
              <a:rPr lang="en-US" sz="2000" kern="0" dirty="0"/>
              <a:t>The absence of a </a:t>
            </a:r>
            <a:r>
              <a:rPr lang="en-US" sz="2000" kern="0" dirty="0" err="1"/>
              <a:t>refuelling</a:t>
            </a:r>
            <a:r>
              <a:rPr lang="en-US" sz="2000" kern="0" dirty="0"/>
              <a:t> machine and cranes while deployed </a:t>
            </a:r>
          </a:p>
          <a:p>
            <a:pPr lvl="1">
              <a:spcBef>
                <a:spcPts val="0"/>
              </a:spcBef>
            </a:pPr>
            <a:r>
              <a:rPr lang="en-US" sz="2000" kern="0" dirty="0"/>
              <a:t>Physical structures hindering withdrawal of fuel rods or </a:t>
            </a:r>
            <a:r>
              <a:rPr lang="en-US" sz="2000" kern="0" dirty="0" smtClean="0"/>
              <a:t>assemblies</a:t>
            </a:r>
          </a:p>
          <a:p>
            <a:pPr lvl="1">
              <a:spcBef>
                <a:spcPts val="0"/>
              </a:spcBef>
            </a:pPr>
            <a:r>
              <a:rPr lang="en-US" sz="2000" kern="0" dirty="0" err="1" smtClean="0"/>
              <a:t>Fluence</a:t>
            </a:r>
            <a:r>
              <a:rPr lang="en-US" sz="2000" kern="0" dirty="0" smtClean="0"/>
              <a:t> </a:t>
            </a:r>
            <a:r>
              <a:rPr lang="en-US" sz="2000" kern="0" dirty="0"/>
              <a:t>monitors (hafnium coupons) to confirm declared operations</a:t>
            </a:r>
          </a:p>
          <a:p>
            <a:pPr lvl="1">
              <a:spcBef>
                <a:spcPts val="0"/>
              </a:spcBef>
            </a:pPr>
            <a:endParaRPr lang="en-US" sz="2000" kern="0" dirty="0"/>
          </a:p>
        </p:txBody>
      </p:sp>
      <p:sp>
        <p:nvSpPr>
          <p:cNvPr id="4" name="Slide Number Placeholder 3"/>
          <p:cNvSpPr>
            <a:spLocks noGrp="1"/>
          </p:cNvSpPr>
          <p:nvPr>
            <p:ph type="sldNum" sz="quarter" idx="12"/>
          </p:nvPr>
        </p:nvSpPr>
        <p:spPr/>
        <p:txBody>
          <a:bodyPr/>
          <a:lstStyle/>
          <a:p>
            <a:pPr>
              <a:defRPr/>
            </a:pPr>
            <a:fld id="{D55F77F6-8CE2-4EE8-8F1C-35A0650E4F23}" type="slidenum">
              <a:rPr lang="en-US" altLang="en-US" smtClean="0">
                <a:solidFill>
                  <a:srgbClr val="000000"/>
                </a:solidFill>
              </a:rPr>
              <a:pPr>
                <a:defRPr/>
              </a:pPr>
              <a:t>3</a:t>
            </a:fld>
            <a:endParaRPr lang="en-US" altLang="en-US" dirty="0">
              <a:solidFill>
                <a:srgbClr val="000000"/>
              </a:solidFill>
            </a:endParaRPr>
          </a:p>
        </p:txBody>
      </p:sp>
      <p:grpSp>
        <p:nvGrpSpPr>
          <p:cNvPr id="6" name="Group 5"/>
          <p:cNvGrpSpPr/>
          <p:nvPr/>
        </p:nvGrpSpPr>
        <p:grpSpPr>
          <a:xfrm>
            <a:off x="0" y="70821"/>
            <a:ext cx="9144000" cy="81580"/>
            <a:chOff x="-45869" y="-13620"/>
            <a:chExt cx="6160135" cy="103768"/>
          </a:xfrm>
        </p:grpSpPr>
        <p:cxnSp>
          <p:nvCxnSpPr>
            <p:cNvPr id="7" name="AutoShape 3"/>
            <p:cNvCxnSpPr>
              <a:cxnSpLocks noChangeShapeType="1"/>
            </p:cNvCxnSpPr>
            <p:nvPr/>
          </p:nvCxnSpPr>
          <p:spPr bwMode="auto">
            <a:xfrm>
              <a:off x="-45869" y="-13620"/>
              <a:ext cx="6160135" cy="0"/>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9" name="AutoShape 4"/>
            <p:cNvCxnSpPr>
              <a:cxnSpLocks noChangeShapeType="1"/>
            </p:cNvCxnSpPr>
            <p:nvPr/>
          </p:nvCxnSpPr>
          <p:spPr bwMode="auto">
            <a:xfrm flipV="1">
              <a:off x="-45869" y="61977"/>
              <a:ext cx="6160135" cy="28171"/>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grpSp>
        <p:nvGrpSpPr>
          <p:cNvPr id="10" name="Group 9"/>
          <p:cNvGrpSpPr/>
          <p:nvPr/>
        </p:nvGrpSpPr>
        <p:grpSpPr>
          <a:xfrm>
            <a:off x="0" y="6641328"/>
            <a:ext cx="9144000" cy="80147"/>
            <a:chOff x="0" y="0"/>
            <a:chExt cx="6190682" cy="84300"/>
          </a:xfrm>
        </p:grpSpPr>
        <p:cxnSp>
          <p:nvCxnSpPr>
            <p:cNvPr id="12" name="AutoShape 5"/>
            <p:cNvCxnSpPr>
              <a:cxnSpLocks noChangeShapeType="1"/>
            </p:cNvCxnSpPr>
            <p:nvPr/>
          </p:nvCxnSpPr>
          <p:spPr bwMode="auto">
            <a:xfrm>
              <a:off x="0" y="0"/>
              <a:ext cx="6190682" cy="5001"/>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13" name="AutoShape 6"/>
            <p:cNvCxnSpPr>
              <a:cxnSpLocks noChangeShapeType="1"/>
            </p:cNvCxnSpPr>
            <p:nvPr/>
          </p:nvCxnSpPr>
          <p:spPr bwMode="auto">
            <a:xfrm flipV="1">
              <a:off x="0" y="84299"/>
              <a:ext cx="6190682" cy="1"/>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644170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t>Domestic</a:t>
            </a:r>
            <a:r>
              <a:rPr lang="en-US" sz="2800" b="1" dirty="0" smtClean="0"/>
              <a:t> FFSMR Manufacture and Use</a:t>
            </a:r>
            <a:endParaRPr lang="en-US" sz="2800" b="1" dirty="0"/>
          </a:p>
        </p:txBody>
      </p:sp>
      <p:sp>
        <p:nvSpPr>
          <p:cNvPr id="3" name="Content Placeholder 2"/>
          <p:cNvSpPr>
            <a:spLocks noGrp="1"/>
          </p:cNvSpPr>
          <p:nvPr>
            <p:ph idx="1"/>
          </p:nvPr>
        </p:nvSpPr>
        <p:spPr>
          <a:xfrm>
            <a:off x="457200" y="1600199"/>
            <a:ext cx="8229600" cy="5041129"/>
          </a:xfrm>
        </p:spPr>
        <p:txBody>
          <a:bodyPr>
            <a:normAutofit/>
          </a:bodyPr>
          <a:lstStyle/>
          <a:p>
            <a:pPr>
              <a:spcBef>
                <a:spcPts val="0"/>
              </a:spcBef>
            </a:pPr>
            <a:r>
              <a:rPr lang="en-GB" sz="2600" dirty="0"/>
              <a:t>FFSMRs in </a:t>
            </a:r>
            <a:r>
              <a:rPr lang="en-GB" sz="2600" dirty="0" smtClean="0"/>
              <a:t>states </a:t>
            </a:r>
            <a:r>
              <a:rPr lang="en-GB" sz="2600" dirty="0"/>
              <a:t>with comprehensive safeguards agreements (CSA) </a:t>
            </a:r>
            <a:r>
              <a:rPr lang="en-GB" sz="2600" dirty="0" smtClean="0"/>
              <a:t>would be safeguarded throughout their lifecycle in order to verify no </a:t>
            </a:r>
            <a:r>
              <a:rPr lang="en-GB" sz="2600" dirty="0"/>
              <a:t>diversion of nuclear </a:t>
            </a:r>
            <a:r>
              <a:rPr lang="en-GB" sz="2600" dirty="0" smtClean="0"/>
              <a:t>material or facility misuse</a:t>
            </a:r>
            <a:endParaRPr lang="en-GB" sz="2600" dirty="0"/>
          </a:p>
          <a:p>
            <a:pPr>
              <a:spcBef>
                <a:spcPts val="0"/>
              </a:spcBef>
            </a:pPr>
            <a:endParaRPr lang="en-GB" sz="2600" dirty="0" smtClean="0"/>
          </a:p>
          <a:p>
            <a:pPr>
              <a:spcBef>
                <a:spcPts val="0"/>
              </a:spcBef>
            </a:pPr>
            <a:r>
              <a:rPr lang="en-GB" sz="2600" dirty="0" smtClean="0"/>
              <a:t>In states with voluntary offer agreements (VOA) or item </a:t>
            </a:r>
            <a:r>
              <a:rPr lang="en-GB" sz="2600" dirty="0"/>
              <a:t>s</a:t>
            </a:r>
            <a:r>
              <a:rPr lang="en-GB" sz="2600" dirty="0" smtClean="0"/>
              <a:t>pecific safeguards agreements (ISSA), FFSMRs would only be safeguarded if:</a:t>
            </a:r>
          </a:p>
          <a:p>
            <a:pPr lvl="1">
              <a:spcBef>
                <a:spcPts val="0"/>
              </a:spcBef>
              <a:buFont typeface="Arial" panose="020B0604020202020204" pitchFamily="34" charset="0"/>
              <a:buChar char="•"/>
            </a:pPr>
            <a:r>
              <a:rPr lang="en-GB" sz="2200" dirty="0" smtClean="0"/>
              <a:t>Placed on an eligible facility list and selected by the IAEA (VOA) </a:t>
            </a:r>
          </a:p>
          <a:p>
            <a:pPr lvl="1">
              <a:spcBef>
                <a:spcPts val="0"/>
              </a:spcBef>
              <a:buFont typeface="Arial" panose="020B0604020202020204" pitchFamily="34" charset="0"/>
              <a:buChar char="•"/>
            </a:pPr>
            <a:r>
              <a:rPr lang="en-GB" sz="2200" dirty="0" smtClean="0"/>
              <a:t>Made subject to an INFCIRC/66-type agreement (ISSA) </a:t>
            </a:r>
          </a:p>
        </p:txBody>
      </p:sp>
      <p:sp>
        <p:nvSpPr>
          <p:cNvPr id="4" name="Slide Number Placeholder 3"/>
          <p:cNvSpPr>
            <a:spLocks noGrp="1"/>
          </p:cNvSpPr>
          <p:nvPr>
            <p:ph type="sldNum" sz="quarter" idx="12"/>
          </p:nvPr>
        </p:nvSpPr>
        <p:spPr/>
        <p:txBody>
          <a:bodyPr/>
          <a:lstStyle/>
          <a:p>
            <a:pPr>
              <a:defRPr/>
            </a:pPr>
            <a:fld id="{D55F77F6-8CE2-4EE8-8F1C-35A0650E4F23}" type="slidenum">
              <a:rPr lang="en-US" altLang="en-US" smtClean="0">
                <a:solidFill>
                  <a:srgbClr val="000000"/>
                </a:solidFill>
              </a:rPr>
              <a:pPr>
                <a:defRPr/>
              </a:pPr>
              <a:t>4</a:t>
            </a:fld>
            <a:endParaRPr lang="en-US" altLang="en-US" dirty="0">
              <a:solidFill>
                <a:srgbClr val="000000"/>
              </a:solidFill>
            </a:endParaRPr>
          </a:p>
        </p:txBody>
      </p:sp>
      <p:grpSp>
        <p:nvGrpSpPr>
          <p:cNvPr id="6" name="Group 5"/>
          <p:cNvGrpSpPr/>
          <p:nvPr/>
        </p:nvGrpSpPr>
        <p:grpSpPr>
          <a:xfrm>
            <a:off x="0" y="70821"/>
            <a:ext cx="9144000" cy="81580"/>
            <a:chOff x="-45869" y="-13620"/>
            <a:chExt cx="6160135" cy="103768"/>
          </a:xfrm>
        </p:grpSpPr>
        <p:cxnSp>
          <p:nvCxnSpPr>
            <p:cNvPr id="7" name="AutoShape 3"/>
            <p:cNvCxnSpPr>
              <a:cxnSpLocks noChangeShapeType="1"/>
            </p:cNvCxnSpPr>
            <p:nvPr/>
          </p:nvCxnSpPr>
          <p:spPr bwMode="auto">
            <a:xfrm>
              <a:off x="-45869" y="-13620"/>
              <a:ext cx="6160135" cy="0"/>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9" name="AutoShape 4"/>
            <p:cNvCxnSpPr>
              <a:cxnSpLocks noChangeShapeType="1"/>
            </p:cNvCxnSpPr>
            <p:nvPr/>
          </p:nvCxnSpPr>
          <p:spPr bwMode="auto">
            <a:xfrm flipV="1">
              <a:off x="-45869" y="61977"/>
              <a:ext cx="6160135" cy="28171"/>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grpSp>
        <p:nvGrpSpPr>
          <p:cNvPr id="10" name="Group 9"/>
          <p:cNvGrpSpPr/>
          <p:nvPr/>
        </p:nvGrpSpPr>
        <p:grpSpPr>
          <a:xfrm>
            <a:off x="0" y="6641328"/>
            <a:ext cx="9144000" cy="80147"/>
            <a:chOff x="0" y="0"/>
            <a:chExt cx="6190682" cy="84300"/>
          </a:xfrm>
        </p:grpSpPr>
        <p:cxnSp>
          <p:nvCxnSpPr>
            <p:cNvPr id="12" name="AutoShape 5"/>
            <p:cNvCxnSpPr>
              <a:cxnSpLocks noChangeShapeType="1"/>
            </p:cNvCxnSpPr>
            <p:nvPr/>
          </p:nvCxnSpPr>
          <p:spPr bwMode="auto">
            <a:xfrm>
              <a:off x="0" y="0"/>
              <a:ext cx="6190682" cy="5001"/>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13" name="AutoShape 6"/>
            <p:cNvCxnSpPr>
              <a:cxnSpLocks noChangeShapeType="1"/>
            </p:cNvCxnSpPr>
            <p:nvPr/>
          </p:nvCxnSpPr>
          <p:spPr bwMode="auto">
            <a:xfrm flipV="1">
              <a:off x="0" y="84299"/>
              <a:ext cx="6190682" cy="1"/>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799549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FFSMRs Verification </a:t>
            </a:r>
            <a:r>
              <a:rPr lang="en-US" sz="2800" b="1" u="sng" dirty="0" smtClean="0"/>
              <a:t>before</a:t>
            </a:r>
            <a:r>
              <a:rPr lang="en-US" sz="2800" b="1" dirty="0" smtClean="0"/>
              <a:t> Export to CSA States</a:t>
            </a:r>
            <a:endParaRPr lang="en-US" sz="2800" b="1" dirty="0"/>
          </a:p>
        </p:txBody>
      </p:sp>
      <p:sp>
        <p:nvSpPr>
          <p:cNvPr id="3" name="Content Placeholder 2"/>
          <p:cNvSpPr>
            <a:spLocks noGrp="1"/>
          </p:cNvSpPr>
          <p:nvPr>
            <p:ph idx="1"/>
          </p:nvPr>
        </p:nvSpPr>
        <p:spPr>
          <a:xfrm>
            <a:off x="457200" y="1600200"/>
            <a:ext cx="8382000" cy="4525963"/>
          </a:xfrm>
        </p:spPr>
        <p:txBody>
          <a:bodyPr>
            <a:normAutofit fontScale="92500"/>
          </a:bodyPr>
          <a:lstStyle/>
          <a:p>
            <a:pPr marL="228600" lvl="2"/>
            <a:r>
              <a:rPr lang="en-GB" sz="2600" dirty="0" smtClean="0"/>
              <a:t>VOA or ISSA states manufacturing FFSMRs for export to CSA states must be willing to help the CSA state and the IAEA to meet their respective safeguards obligations by:</a:t>
            </a:r>
          </a:p>
          <a:p>
            <a:pPr lvl="1"/>
            <a:r>
              <a:rPr lang="en-GB" sz="2100" dirty="0" smtClean="0"/>
              <a:t>Providing the IAEA and CSA state with design information at an early time</a:t>
            </a:r>
          </a:p>
          <a:p>
            <a:pPr lvl="1"/>
            <a:r>
              <a:rPr lang="en-GB" sz="2100" dirty="0" smtClean="0"/>
              <a:t>Inviting the CSA state to participate in design examination process</a:t>
            </a:r>
          </a:p>
          <a:p>
            <a:pPr lvl="1"/>
            <a:r>
              <a:rPr lang="en-GB" sz="2100" dirty="0" smtClean="0"/>
              <a:t>Permitting design information verification during FFSMR construction</a:t>
            </a:r>
          </a:p>
          <a:p>
            <a:pPr marL="223838" indent="-223838">
              <a:spcBef>
                <a:spcPts val="1200"/>
              </a:spcBef>
            </a:pPr>
            <a:r>
              <a:rPr lang="en-GB" sz="2600" dirty="0" smtClean="0"/>
              <a:t>Immediately prior to export, the VOA or ISSA state must allow the IAEA to:</a:t>
            </a:r>
          </a:p>
          <a:p>
            <a:pPr lvl="1"/>
            <a:r>
              <a:rPr lang="en-US" sz="2100" dirty="0" smtClean="0"/>
              <a:t>Make measurements on the fresh fuel</a:t>
            </a:r>
          </a:p>
          <a:p>
            <a:pPr lvl="1"/>
            <a:r>
              <a:rPr lang="en-US" sz="2100" dirty="0" smtClean="0"/>
              <a:t>Confirm the fuel assemblies before loading into </a:t>
            </a:r>
            <a:r>
              <a:rPr lang="en-US" sz="2100" dirty="0"/>
              <a:t>the reactor </a:t>
            </a:r>
            <a:r>
              <a:rPr lang="en-US" sz="2100" dirty="0" smtClean="0"/>
              <a:t>core</a:t>
            </a:r>
            <a:endParaRPr lang="en-US" sz="2100" dirty="0"/>
          </a:p>
          <a:p>
            <a:pPr lvl="1"/>
            <a:r>
              <a:rPr lang="en-US" sz="2100" dirty="0"/>
              <a:t>Observe the loading of the fuel assemblies into the reactor </a:t>
            </a:r>
            <a:r>
              <a:rPr lang="en-US" sz="2100" dirty="0" smtClean="0"/>
              <a:t>module</a:t>
            </a:r>
          </a:p>
          <a:p>
            <a:pPr lvl="1"/>
            <a:r>
              <a:rPr lang="en-US" sz="2100" dirty="0" smtClean="0"/>
              <a:t>Observe </a:t>
            </a:r>
            <a:r>
              <a:rPr lang="en-US" sz="2100" dirty="0"/>
              <a:t>the subsequent sealing of the reactor module prior to the </a:t>
            </a:r>
            <a:r>
              <a:rPr lang="en-US" sz="2100" dirty="0" smtClean="0"/>
              <a:t>export </a:t>
            </a:r>
          </a:p>
          <a:p>
            <a:pPr marL="457200" lvl="1" indent="0">
              <a:buNone/>
            </a:pPr>
            <a:endParaRPr lang="en-US" sz="2100" dirty="0" smtClean="0"/>
          </a:p>
          <a:p>
            <a:pPr lvl="1"/>
            <a:endParaRPr lang="en-US" sz="2100" dirty="0"/>
          </a:p>
          <a:p>
            <a:pPr lvl="1"/>
            <a:endParaRPr lang="en-GB" sz="1600" dirty="0" smtClean="0"/>
          </a:p>
          <a:p>
            <a:pPr lvl="1"/>
            <a:endParaRPr lang="en-GB" sz="1600" dirty="0"/>
          </a:p>
          <a:p>
            <a:endParaRPr lang="en-US" dirty="0"/>
          </a:p>
        </p:txBody>
      </p:sp>
      <p:sp>
        <p:nvSpPr>
          <p:cNvPr id="4" name="Slide Number Placeholder 3"/>
          <p:cNvSpPr>
            <a:spLocks noGrp="1"/>
          </p:cNvSpPr>
          <p:nvPr>
            <p:ph type="sldNum" sz="quarter" idx="12"/>
          </p:nvPr>
        </p:nvSpPr>
        <p:spPr/>
        <p:txBody>
          <a:bodyPr/>
          <a:lstStyle/>
          <a:p>
            <a:fld id="{623BB01B-CDE5-424A-9F15-B1F54EDFEFA7}" type="slidenum">
              <a:rPr lang="en-US" smtClean="0"/>
              <a:t>5</a:t>
            </a:fld>
            <a:endParaRPr lang="en-US" dirty="0"/>
          </a:p>
        </p:txBody>
      </p:sp>
    </p:spTree>
    <p:extLst>
      <p:ext uri="{BB962C8B-B14F-4D97-AF65-F5344CB8AC3E}">
        <p14:creationId xmlns:p14="http://schemas.microsoft.com/office/powerpoint/2010/main" val="106288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FFSMR Verification </a:t>
            </a:r>
            <a:r>
              <a:rPr lang="en-US" sz="2800" b="1" u="sng" dirty="0" smtClean="0"/>
              <a:t>after</a:t>
            </a:r>
            <a:r>
              <a:rPr lang="en-US" sz="2800" b="1" dirty="0" smtClean="0"/>
              <a:t> Return from CSA </a:t>
            </a:r>
            <a:r>
              <a:rPr lang="en-US" sz="2800" b="1" dirty="0"/>
              <a:t>States</a:t>
            </a:r>
            <a:endParaRPr lang="en-US" sz="2800" dirty="0"/>
          </a:p>
        </p:txBody>
      </p:sp>
      <p:sp>
        <p:nvSpPr>
          <p:cNvPr id="3" name="Content Placeholder 2"/>
          <p:cNvSpPr>
            <a:spLocks noGrp="1"/>
          </p:cNvSpPr>
          <p:nvPr>
            <p:ph idx="1"/>
          </p:nvPr>
        </p:nvSpPr>
        <p:spPr/>
        <p:txBody>
          <a:bodyPr>
            <a:normAutofit fontScale="92500" lnSpcReduction="20000"/>
          </a:bodyPr>
          <a:lstStyle/>
          <a:p>
            <a:pPr lvl="0"/>
            <a:r>
              <a:rPr lang="en-US" sz="2600" dirty="0"/>
              <a:t>Upon the return of the FFSMR from a CSA State, the VOA or ISSA manufacturing state should provide the IAEA with access to:</a:t>
            </a:r>
          </a:p>
          <a:p>
            <a:pPr lvl="1"/>
            <a:r>
              <a:rPr lang="en-US" sz="2200" dirty="0"/>
              <a:t>Verify that the FFSMR’s containment and surveillance </a:t>
            </a:r>
            <a:r>
              <a:rPr lang="en-US" sz="2200" dirty="0" smtClean="0"/>
              <a:t>measures remain intact</a:t>
            </a:r>
          </a:p>
          <a:p>
            <a:pPr lvl="1"/>
            <a:r>
              <a:rPr lang="en-US" sz="2200" dirty="0" smtClean="0"/>
              <a:t>Observe the removal of the </a:t>
            </a:r>
            <a:r>
              <a:rPr lang="en-US" sz="2200" dirty="0"/>
              <a:t>fuel </a:t>
            </a:r>
            <a:r>
              <a:rPr lang="en-US" sz="2200" dirty="0" smtClean="0"/>
              <a:t>assemblies</a:t>
            </a:r>
          </a:p>
          <a:p>
            <a:pPr lvl="1"/>
            <a:r>
              <a:rPr lang="en-US" sz="2200" dirty="0" smtClean="0"/>
              <a:t>Reconfirm the fuel assemblies</a:t>
            </a:r>
          </a:p>
          <a:p>
            <a:pPr lvl="1"/>
            <a:r>
              <a:rPr lang="en-US" sz="2200" dirty="0" smtClean="0"/>
              <a:t>Make measurements on the </a:t>
            </a:r>
            <a:r>
              <a:rPr lang="en-US" sz="2200" dirty="0"/>
              <a:t>spent </a:t>
            </a:r>
            <a:r>
              <a:rPr lang="en-US" sz="2200" dirty="0" smtClean="0"/>
              <a:t>fuel</a:t>
            </a:r>
          </a:p>
          <a:p>
            <a:pPr lvl="1"/>
            <a:r>
              <a:rPr lang="en-US" sz="2200" dirty="0" smtClean="0"/>
              <a:t>Make </a:t>
            </a:r>
            <a:r>
              <a:rPr lang="en-US" sz="2200" dirty="0" err="1" smtClean="0"/>
              <a:t>fuence</a:t>
            </a:r>
            <a:r>
              <a:rPr lang="en-US" sz="2200" dirty="0" smtClean="0"/>
              <a:t> measurements, </a:t>
            </a:r>
            <a:r>
              <a:rPr lang="en-US" sz="2200" i="1" dirty="0" smtClean="0"/>
              <a:t>e.g.,</a:t>
            </a:r>
            <a:r>
              <a:rPr lang="en-US" sz="2200" dirty="0" smtClean="0"/>
              <a:t> using </a:t>
            </a:r>
            <a:r>
              <a:rPr lang="en-US" sz="2200" dirty="0" err="1" smtClean="0"/>
              <a:t>Hf</a:t>
            </a:r>
            <a:r>
              <a:rPr lang="en-US" sz="2200" dirty="0" smtClean="0"/>
              <a:t> coupons</a:t>
            </a:r>
            <a:endParaRPr lang="en-US" sz="2200" dirty="0"/>
          </a:p>
          <a:p>
            <a:endParaRPr lang="en-GB" sz="2600" dirty="0" smtClean="0"/>
          </a:p>
          <a:p>
            <a:r>
              <a:rPr lang="en-GB" sz="2600" dirty="0" smtClean="0"/>
              <a:t>Without </a:t>
            </a:r>
            <a:r>
              <a:rPr lang="en-GB" sz="2600" dirty="0"/>
              <a:t>such information and access, inspectors will be unable to independently verify that no nuclear material has been diverted from the FFSMR while it is deployed in the CSA state </a:t>
            </a:r>
            <a:endParaRPr lang="en-US" sz="2600" dirty="0"/>
          </a:p>
          <a:p>
            <a:endParaRPr lang="en-US" dirty="0"/>
          </a:p>
          <a:p>
            <a:endParaRPr lang="en-US" dirty="0"/>
          </a:p>
        </p:txBody>
      </p:sp>
      <p:sp>
        <p:nvSpPr>
          <p:cNvPr id="4" name="Slide Number Placeholder 3"/>
          <p:cNvSpPr>
            <a:spLocks noGrp="1"/>
          </p:cNvSpPr>
          <p:nvPr>
            <p:ph type="sldNum" sz="quarter" idx="12"/>
          </p:nvPr>
        </p:nvSpPr>
        <p:spPr/>
        <p:txBody>
          <a:bodyPr/>
          <a:lstStyle/>
          <a:p>
            <a:fld id="{623BB01B-CDE5-424A-9F15-B1F54EDFEFA7}" type="slidenum">
              <a:rPr lang="en-US" smtClean="0"/>
              <a:t>6</a:t>
            </a:fld>
            <a:endParaRPr lang="en-US" dirty="0"/>
          </a:p>
        </p:txBody>
      </p:sp>
    </p:spTree>
    <p:extLst>
      <p:ext uri="{BB962C8B-B14F-4D97-AF65-F5344CB8AC3E}">
        <p14:creationId xmlns:p14="http://schemas.microsoft.com/office/powerpoint/2010/main" val="1715943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Options for Facilitating IAEA Verification in VOA States</a:t>
            </a:r>
            <a:endParaRPr lang="en-US" sz="2800" b="1" dirty="0"/>
          </a:p>
        </p:txBody>
      </p:sp>
      <p:sp>
        <p:nvSpPr>
          <p:cNvPr id="3" name="Content Placeholder 2"/>
          <p:cNvSpPr>
            <a:spLocks noGrp="1"/>
          </p:cNvSpPr>
          <p:nvPr>
            <p:ph idx="1"/>
          </p:nvPr>
        </p:nvSpPr>
        <p:spPr/>
        <p:txBody>
          <a:bodyPr>
            <a:normAutofit fontScale="85000" lnSpcReduction="20000"/>
          </a:bodyPr>
          <a:lstStyle/>
          <a:p>
            <a:r>
              <a:rPr lang="en-GB" sz="2800" dirty="0" smtClean="0"/>
              <a:t>Voluntary Offer Safeguards Agreement (VOA)</a:t>
            </a:r>
          </a:p>
          <a:p>
            <a:pPr lvl="1"/>
            <a:r>
              <a:rPr lang="en-GB" sz="2400" dirty="0" smtClean="0"/>
              <a:t>The VOA state would place the FFSMR on its eligible facilities list (EFL)</a:t>
            </a:r>
          </a:p>
          <a:p>
            <a:pPr lvl="1"/>
            <a:r>
              <a:rPr lang="en-GB" sz="2400" dirty="0" smtClean="0"/>
              <a:t>The IAEA could select the FFSMR for safeguards</a:t>
            </a:r>
          </a:p>
          <a:p>
            <a:pPr lvl="1"/>
            <a:r>
              <a:rPr lang="en-GB" sz="2400" dirty="0" smtClean="0"/>
              <a:t>BUT – the VOA does not require either of the above</a:t>
            </a:r>
          </a:p>
          <a:p>
            <a:pPr lvl="2"/>
            <a:r>
              <a:rPr lang="en-GB" sz="2000" dirty="0" smtClean="0"/>
              <a:t>The VOA state may remove the FFSMR from the EFL at any time</a:t>
            </a:r>
          </a:p>
          <a:p>
            <a:pPr lvl="2"/>
            <a:r>
              <a:rPr lang="en-GB" sz="2000" dirty="0" smtClean="0"/>
              <a:t>The IAEA may cease applying VOA safeguards on the FFSMR at any time</a:t>
            </a:r>
          </a:p>
          <a:p>
            <a:pPr lvl="1"/>
            <a:endParaRPr lang="en-GB" sz="2600" dirty="0"/>
          </a:p>
          <a:p>
            <a:r>
              <a:rPr lang="en-GB" sz="2800" i="1" dirty="0" smtClean="0"/>
              <a:t>Sui Generis </a:t>
            </a:r>
            <a:r>
              <a:rPr lang="en-GB" sz="2800" dirty="0" smtClean="0"/>
              <a:t>Legal Arrangement</a:t>
            </a:r>
          </a:p>
          <a:p>
            <a:pPr lvl="1"/>
            <a:r>
              <a:rPr lang="en-GB" sz="2400" dirty="0" smtClean="0"/>
              <a:t>A stand-alone arrangement </a:t>
            </a:r>
            <a:r>
              <a:rPr lang="en-GB" sz="2400" dirty="0"/>
              <a:t>or </a:t>
            </a:r>
            <a:r>
              <a:rPr lang="en-GB" sz="2400" dirty="0" smtClean="0"/>
              <a:t>a “protocol” to the VOA could be negotiated to:  </a:t>
            </a:r>
          </a:p>
          <a:p>
            <a:pPr lvl="2"/>
            <a:r>
              <a:rPr lang="en-GB" sz="2100" dirty="0"/>
              <a:t>Require the VOA state to provide design information to the CSA state</a:t>
            </a:r>
          </a:p>
          <a:p>
            <a:pPr lvl="2"/>
            <a:r>
              <a:rPr lang="en-GB" sz="2100" dirty="0" smtClean="0"/>
              <a:t>Require the VOA </a:t>
            </a:r>
            <a:r>
              <a:rPr lang="en-GB" sz="2100" dirty="0"/>
              <a:t>state </a:t>
            </a:r>
            <a:r>
              <a:rPr lang="en-GB" sz="2100" dirty="0" smtClean="0"/>
              <a:t>to place the FFSMR </a:t>
            </a:r>
            <a:r>
              <a:rPr lang="en-GB" sz="2100" dirty="0"/>
              <a:t>on its </a:t>
            </a:r>
            <a:r>
              <a:rPr lang="en-GB" sz="2100" dirty="0" smtClean="0"/>
              <a:t>EFL while it is present on the VOA state’s territory</a:t>
            </a:r>
          </a:p>
          <a:p>
            <a:pPr lvl="2"/>
            <a:r>
              <a:rPr lang="en-GB" sz="2100" dirty="0" smtClean="0"/>
              <a:t>Require the IAEA </a:t>
            </a:r>
            <a:r>
              <a:rPr lang="en-GB" sz="2100" dirty="0"/>
              <a:t>to </a:t>
            </a:r>
            <a:r>
              <a:rPr lang="en-GB" sz="2100" dirty="0" smtClean="0"/>
              <a:t>apply VOA safeguards at the FFSMR</a:t>
            </a:r>
            <a:endParaRPr lang="en-US" sz="2100" dirty="0"/>
          </a:p>
          <a:p>
            <a:endParaRPr lang="en-US" dirty="0"/>
          </a:p>
        </p:txBody>
      </p:sp>
      <p:sp>
        <p:nvSpPr>
          <p:cNvPr id="4" name="Slide Number Placeholder 3"/>
          <p:cNvSpPr>
            <a:spLocks noGrp="1"/>
          </p:cNvSpPr>
          <p:nvPr>
            <p:ph type="sldNum" sz="quarter" idx="12"/>
          </p:nvPr>
        </p:nvSpPr>
        <p:spPr/>
        <p:txBody>
          <a:bodyPr/>
          <a:lstStyle/>
          <a:p>
            <a:fld id="{623BB01B-CDE5-424A-9F15-B1F54EDFEFA7}" type="slidenum">
              <a:rPr lang="en-US" smtClean="0"/>
              <a:t>7</a:t>
            </a:fld>
            <a:endParaRPr lang="en-US" dirty="0"/>
          </a:p>
        </p:txBody>
      </p:sp>
    </p:spTree>
    <p:extLst>
      <p:ext uri="{BB962C8B-B14F-4D97-AF65-F5344CB8AC3E}">
        <p14:creationId xmlns:p14="http://schemas.microsoft.com/office/powerpoint/2010/main" val="2348888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Safeguards During Operations</a:t>
            </a:r>
            <a:endParaRPr lang="en-US" sz="2800" b="1" dirty="0"/>
          </a:p>
        </p:txBody>
      </p:sp>
      <p:sp>
        <p:nvSpPr>
          <p:cNvPr id="3" name="Content Placeholder 2"/>
          <p:cNvSpPr>
            <a:spLocks noGrp="1"/>
          </p:cNvSpPr>
          <p:nvPr>
            <p:ph idx="1"/>
          </p:nvPr>
        </p:nvSpPr>
        <p:spPr/>
        <p:txBody>
          <a:bodyPr>
            <a:normAutofit fontScale="92500" lnSpcReduction="10000"/>
          </a:bodyPr>
          <a:lstStyle/>
          <a:p>
            <a:pPr>
              <a:buFont typeface="Calibri" panose="020F0502020204030204" pitchFamily="34" charset="0"/>
              <a:buChar char="•"/>
            </a:pPr>
            <a:r>
              <a:rPr lang="en-US" sz="2600" dirty="0" smtClean="0"/>
              <a:t>Thermal power monitoring</a:t>
            </a:r>
          </a:p>
          <a:p>
            <a:pPr lvl="1">
              <a:buFont typeface="Calibri" panose="020F0502020204030204" pitchFamily="34" charset="0"/>
              <a:buChar char="−"/>
            </a:pPr>
            <a:r>
              <a:rPr lang="en-US" sz="2200" dirty="0" smtClean="0"/>
              <a:t>Is the FFSMR operating </a:t>
            </a:r>
            <a:r>
              <a:rPr lang="en-US" sz="2200" dirty="0"/>
              <a:t>as </a:t>
            </a:r>
            <a:r>
              <a:rPr lang="en-US" sz="2200" dirty="0" smtClean="0"/>
              <a:t>declared?</a:t>
            </a:r>
          </a:p>
          <a:p>
            <a:pPr>
              <a:buFont typeface="Calibri" panose="020F0502020204030204" pitchFamily="34" charset="0"/>
              <a:buChar char="•"/>
            </a:pPr>
            <a:r>
              <a:rPr lang="en-US" sz="2600" dirty="0" smtClean="0"/>
              <a:t>Mailbox </a:t>
            </a:r>
            <a:r>
              <a:rPr lang="en-US" sz="2600" dirty="0"/>
              <a:t>declarations , </a:t>
            </a:r>
            <a:r>
              <a:rPr lang="en-US" sz="2600" i="1" dirty="0"/>
              <a:t>e.g., </a:t>
            </a:r>
            <a:r>
              <a:rPr lang="en-US" sz="2600" dirty="0" smtClean="0"/>
              <a:t>daily </a:t>
            </a:r>
            <a:r>
              <a:rPr lang="en-US" sz="2600" dirty="0"/>
              <a:t>log requirements – power, temperatures, neutron flux, </a:t>
            </a:r>
            <a:r>
              <a:rPr lang="en-US" sz="2600" dirty="0" smtClean="0"/>
              <a:t>removal of tamper indicating devices (if necessary), anomalies, as well as plans for reactor operation for the following day</a:t>
            </a:r>
          </a:p>
          <a:p>
            <a:pPr lvl="1">
              <a:buFont typeface="Calibri" panose="020F0502020204030204" pitchFamily="34" charset="0"/>
              <a:buChar char="₋"/>
            </a:pPr>
            <a:r>
              <a:rPr lang="en-US" sz="2200" dirty="0" smtClean="0"/>
              <a:t>Data stored on site or automatically transmitted to IAEA HQ via encrypted and authenticated measures</a:t>
            </a:r>
          </a:p>
          <a:p>
            <a:pPr>
              <a:buFont typeface="Calibri" panose="020F0502020204030204" pitchFamily="34" charset="0"/>
              <a:buChar char="•"/>
            </a:pPr>
            <a:r>
              <a:rPr lang="en-US" sz="2600" dirty="0" smtClean="0"/>
              <a:t>Thermal hydraulic and </a:t>
            </a:r>
            <a:r>
              <a:rPr lang="en-US" sz="2600" dirty="0" err="1" smtClean="0"/>
              <a:t>neutronic</a:t>
            </a:r>
            <a:r>
              <a:rPr lang="en-US" sz="2600" dirty="0" smtClean="0"/>
              <a:t> estimates</a:t>
            </a:r>
          </a:p>
          <a:p>
            <a:pPr>
              <a:buFont typeface="Calibri" panose="020F0502020204030204" pitchFamily="34" charset="0"/>
              <a:buChar char="•"/>
            </a:pPr>
            <a:r>
              <a:rPr lang="en-US" sz="2600" dirty="0" err="1" smtClean="0"/>
              <a:t>Fluence</a:t>
            </a:r>
            <a:r>
              <a:rPr lang="en-US" sz="2600" dirty="0" smtClean="0"/>
              <a:t> measurements</a:t>
            </a:r>
          </a:p>
          <a:p>
            <a:pPr lvl="1">
              <a:buFont typeface="Calibri" panose="020F0502020204030204" pitchFamily="34" charset="0"/>
              <a:buChar char="⁻"/>
            </a:pPr>
            <a:r>
              <a:rPr lang="en-US" sz="2200" dirty="0" err="1" smtClean="0"/>
              <a:t>Fluence</a:t>
            </a:r>
            <a:r>
              <a:rPr lang="en-US" sz="2200" dirty="0" smtClean="0"/>
              <a:t> monitors</a:t>
            </a:r>
          </a:p>
          <a:p>
            <a:pPr lvl="1">
              <a:buFont typeface="Calibri" panose="020F0502020204030204" pitchFamily="34" charset="0"/>
              <a:buChar char="⁻"/>
            </a:pPr>
            <a:r>
              <a:rPr lang="en-US" sz="2200" dirty="0" smtClean="0"/>
              <a:t>Isotope ratio method</a:t>
            </a:r>
          </a:p>
          <a:p>
            <a:endParaRPr lang="en-US" dirty="0"/>
          </a:p>
        </p:txBody>
      </p:sp>
      <p:sp>
        <p:nvSpPr>
          <p:cNvPr id="4" name="Slide Number Placeholder 3"/>
          <p:cNvSpPr>
            <a:spLocks noGrp="1"/>
          </p:cNvSpPr>
          <p:nvPr>
            <p:ph type="sldNum" sz="quarter" idx="12"/>
          </p:nvPr>
        </p:nvSpPr>
        <p:spPr/>
        <p:txBody>
          <a:bodyPr/>
          <a:lstStyle/>
          <a:p>
            <a:fld id="{623BB01B-CDE5-424A-9F15-B1F54EDFEFA7}" type="slidenum">
              <a:rPr lang="en-US" smtClean="0"/>
              <a:t>8</a:t>
            </a:fld>
            <a:endParaRPr lang="en-US" dirty="0"/>
          </a:p>
        </p:txBody>
      </p:sp>
    </p:spTree>
    <p:extLst>
      <p:ext uri="{BB962C8B-B14F-4D97-AF65-F5344CB8AC3E}">
        <p14:creationId xmlns:p14="http://schemas.microsoft.com/office/powerpoint/2010/main" val="2606593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Conclusions</a:t>
            </a:r>
          </a:p>
        </p:txBody>
      </p:sp>
      <p:sp>
        <p:nvSpPr>
          <p:cNvPr id="3" name="Content Placeholder 2"/>
          <p:cNvSpPr>
            <a:spLocks noGrp="1"/>
          </p:cNvSpPr>
          <p:nvPr>
            <p:ph idx="1"/>
          </p:nvPr>
        </p:nvSpPr>
        <p:spPr>
          <a:xfrm>
            <a:off x="457200" y="1600201"/>
            <a:ext cx="8229600" cy="4495799"/>
          </a:xfrm>
        </p:spPr>
        <p:txBody>
          <a:bodyPr>
            <a:noAutofit/>
          </a:bodyPr>
          <a:lstStyle/>
          <a:p>
            <a:r>
              <a:rPr lang="en-US" sz="2400" dirty="0" smtClean="0"/>
              <a:t>IAEA verification of FFSMRs imported into a CSA state from a VOA or ISSA state cannot be effective unless the VOA or ISSA state agrees to provide the IAEA with information and access to the FFSMR before it is exported and after it is returned.  </a:t>
            </a:r>
          </a:p>
          <a:p>
            <a:pPr>
              <a:spcBef>
                <a:spcPts val="1200"/>
              </a:spcBef>
            </a:pPr>
            <a:r>
              <a:rPr lang="en-US" sz="2400" dirty="0" smtClean="0"/>
              <a:t>But, there are drawbacks to relying solely on VOA safeguards.</a:t>
            </a:r>
          </a:p>
          <a:p>
            <a:pPr>
              <a:spcBef>
                <a:spcPts val="1200"/>
              </a:spcBef>
            </a:pPr>
            <a:r>
              <a:rPr lang="en-US" sz="2400" dirty="0" smtClean="0"/>
              <a:t>A </a:t>
            </a:r>
            <a:r>
              <a:rPr lang="en-US" sz="2400" i="1" dirty="0"/>
              <a:t>sui generis</a:t>
            </a:r>
            <a:r>
              <a:rPr lang="en-US" sz="2400" dirty="0"/>
              <a:t> arrangement </a:t>
            </a:r>
            <a:r>
              <a:rPr lang="en-US" sz="2400" dirty="0" smtClean="0"/>
              <a:t>could be used to ensure that the FFSMR will be under VOA safeguards while it remains on the territory during design, construction, and decommissioning.</a:t>
            </a:r>
          </a:p>
          <a:p>
            <a:pPr>
              <a:spcBef>
                <a:spcPts val="1200"/>
              </a:spcBef>
            </a:pPr>
            <a:r>
              <a:rPr lang="en-US" sz="2400" dirty="0" smtClean="0"/>
              <a:t>Other safeguards measures and techniques can further enhance safeguards effectiveness. </a:t>
            </a:r>
            <a:endParaRPr lang="en-GB" sz="2400" dirty="0" smtClean="0"/>
          </a:p>
        </p:txBody>
      </p:sp>
      <p:sp>
        <p:nvSpPr>
          <p:cNvPr id="4" name="Slide Number Placeholder 3"/>
          <p:cNvSpPr>
            <a:spLocks noGrp="1"/>
          </p:cNvSpPr>
          <p:nvPr>
            <p:ph type="sldNum" sz="quarter" idx="12"/>
          </p:nvPr>
        </p:nvSpPr>
        <p:spPr/>
        <p:txBody>
          <a:bodyPr/>
          <a:lstStyle/>
          <a:p>
            <a:pPr>
              <a:defRPr/>
            </a:pPr>
            <a:fld id="{D55F77F6-8CE2-4EE8-8F1C-35A0650E4F23}" type="slidenum">
              <a:rPr lang="en-US" altLang="en-US" smtClean="0">
                <a:solidFill>
                  <a:srgbClr val="000000"/>
                </a:solidFill>
              </a:rPr>
              <a:pPr>
                <a:defRPr/>
              </a:pPr>
              <a:t>9</a:t>
            </a:fld>
            <a:endParaRPr lang="en-US" altLang="en-US" dirty="0">
              <a:solidFill>
                <a:srgbClr val="000000"/>
              </a:solidFill>
            </a:endParaRPr>
          </a:p>
        </p:txBody>
      </p:sp>
      <p:grpSp>
        <p:nvGrpSpPr>
          <p:cNvPr id="6" name="Group 5"/>
          <p:cNvGrpSpPr/>
          <p:nvPr/>
        </p:nvGrpSpPr>
        <p:grpSpPr>
          <a:xfrm>
            <a:off x="0" y="70821"/>
            <a:ext cx="9144000" cy="81580"/>
            <a:chOff x="-45869" y="-13620"/>
            <a:chExt cx="6160135" cy="103768"/>
          </a:xfrm>
        </p:grpSpPr>
        <p:cxnSp>
          <p:nvCxnSpPr>
            <p:cNvPr id="7" name="AutoShape 3"/>
            <p:cNvCxnSpPr>
              <a:cxnSpLocks noChangeShapeType="1"/>
            </p:cNvCxnSpPr>
            <p:nvPr/>
          </p:nvCxnSpPr>
          <p:spPr bwMode="auto">
            <a:xfrm>
              <a:off x="-45869" y="-13620"/>
              <a:ext cx="6160135" cy="0"/>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9" name="AutoShape 4"/>
            <p:cNvCxnSpPr>
              <a:cxnSpLocks noChangeShapeType="1"/>
            </p:cNvCxnSpPr>
            <p:nvPr/>
          </p:nvCxnSpPr>
          <p:spPr bwMode="auto">
            <a:xfrm flipV="1">
              <a:off x="-45869" y="61977"/>
              <a:ext cx="6160135" cy="28171"/>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grpSp>
        <p:nvGrpSpPr>
          <p:cNvPr id="10" name="Group 9"/>
          <p:cNvGrpSpPr/>
          <p:nvPr/>
        </p:nvGrpSpPr>
        <p:grpSpPr>
          <a:xfrm>
            <a:off x="0" y="6641328"/>
            <a:ext cx="9144000" cy="80147"/>
            <a:chOff x="0" y="0"/>
            <a:chExt cx="6190682" cy="84300"/>
          </a:xfrm>
        </p:grpSpPr>
        <p:cxnSp>
          <p:nvCxnSpPr>
            <p:cNvPr id="12" name="AutoShape 5"/>
            <p:cNvCxnSpPr>
              <a:cxnSpLocks noChangeShapeType="1"/>
            </p:cNvCxnSpPr>
            <p:nvPr/>
          </p:nvCxnSpPr>
          <p:spPr bwMode="auto">
            <a:xfrm>
              <a:off x="0" y="0"/>
              <a:ext cx="6190682" cy="5001"/>
            </a:xfrm>
            <a:prstGeom prst="straightConnector1">
              <a:avLst/>
            </a:prstGeom>
            <a:noFill/>
            <a:ln w="60325">
              <a:solidFill>
                <a:srgbClr val="002060"/>
              </a:solidFill>
              <a:round/>
              <a:headEnd/>
              <a:tailEnd/>
            </a:ln>
            <a:extLst>
              <a:ext uri="{909E8E84-426E-40DD-AFC4-6F175D3DCCD1}">
                <a14:hiddenFill xmlns:a14="http://schemas.microsoft.com/office/drawing/2010/main">
                  <a:noFill/>
                </a14:hiddenFill>
              </a:ext>
            </a:extLst>
          </p:spPr>
        </p:cxnSp>
        <p:cxnSp>
          <p:nvCxnSpPr>
            <p:cNvPr id="13" name="AutoShape 6"/>
            <p:cNvCxnSpPr>
              <a:cxnSpLocks noChangeShapeType="1"/>
            </p:cNvCxnSpPr>
            <p:nvPr/>
          </p:nvCxnSpPr>
          <p:spPr bwMode="auto">
            <a:xfrm flipV="1">
              <a:off x="0" y="84299"/>
              <a:ext cx="6190682" cy="1"/>
            </a:xfrm>
            <a:prstGeom prst="straightConnector1">
              <a:avLst/>
            </a:prstGeom>
            <a:noFill/>
            <a:ln w="53975">
              <a:solidFill>
                <a:srgbClr val="C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599292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1D4710436D954695E8283ABE9A9E9B" ma:contentTypeVersion="5" ma:contentTypeDescription="Create a new document." ma:contentTypeScope="" ma:versionID="cf76b4fb7efe57ca1cb469b92627f81e">
  <xsd:schema xmlns:xsd="http://www.w3.org/2001/XMLSchema" xmlns:xs="http://www.w3.org/2001/XMLSchema" xmlns:p="http://schemas.microsoft.com/office/2006/metadata/properties" xmlns:ns2="0e6170d3-c8f6-4c56-a4f2-fcc69e6aaf92" targetNamespace="http://schemas.microsoft.com/office/2006/metadata/properties" ma:root="true" ma:fieldsID="d936a72bb80294501d5bb3767155995c" ns2:_="">
    <xsd:import namespace="0e6170d3-c8f6-4c56-a4f2-fcc69e6aaf9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6170d3-c8f6-4c56-a4f2-fcc69e6aaf9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0e6170d3-c8f6-4c56-a4f2-fcc69e6aaf92">QDKQ2ZFZSNJ7-28-2325</_dlc_DocId>
    <_dlc_DocIdUrl xmlns="0e6170d3-c8f6-4c56-a4f2-fcc69e6aaf92">
      <Url>http://bp.m.state.sbu/_layouts/DocIdRedir.aspx?ID=QDKQ2ZFZSNJ7-28-2325</Url>
      <Description>QDKQ2ZFZSNJ7-28-2325</Description>
    </_dlc_DocIdUrl>
  </documentManagement>
</p:properties>
</file>

<file path=customXml/itemProps1.xml><?xml version="1.0" encoding="utf-8"?>
<ds:datastoreItem xmlns:ds="http://schemas.openxmlformats.org/officeDocument/2006/customXml" ds:itemID="{A247F8BF-2C50-4872-8CAD-98731FBCD4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6170d3-c8f6-4c56-a4f2-fcc69e6aaf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C4CFF4-F85A-43A4-8E11-92E7480312FF}">
  <ds:schemaRefs>
    <ds:schemaRef ds:uri="http://schemas.microsoft.com/sharepoint/v3/contenttype/forms"/>
  </ds:schemaRefs>
</ds:datastoreItem>
</file>

<file path=customXml/itemProps3.xml><?xml version="1.0" encoding="utf-8"?>
<ds:datastoreItem xmlns:ds="http://schemas.openxmlformats.org/officeDocument/2006/customXml" ds:itemID="{A2FD96FF-211A-44DD-986C-484398896AEB}">
  <ds:schemaRefs>
    <ds:schemaRef ds:uri="http://schemas.microsoft.com/sharepoint/events"/>
  </ds:schemaRefs>
</ds:datastoreItem>
</file>

<file path=customXml/itemProps4.xml><?xml version="1.0" encoding="utf-8"?>
<ds:datastoreItem xmlns:ds="http://schemas.openxmlformats.org/officeDocument/2006/customXml" ds:itemID="{173F869F-1174-47B9-9034-0F6DA32845FA}">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0e6170d3-c8f6-4c56-a4f2-fcc69e6aaf92"/>
    <ds:schemaRef ds:uri="http://schemas.microsoft.com/office/2006/documentManagement/typ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5290</TotalTime>
  <Words>2814</Words>
  <Application>Microsoft Office PowerPoint</Application>
  <PresentationFormat>On-screen Show (4:3)</PresentationFormat>
  <Paragraphs>186</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Calibri</vt:lpstr>
      <vt:lpstr>Times New Roman</vt:lpstr>
      <vt:lpstr>Wingdings</vt:lpstr>
      <vt:lpstr>Office Theme</vt:lpstr>
      <vt:lpstr>CHALLENGES AND NOTIONAL SOLUTIONS FOR  THE APPLICATION OF AGENCY SAFEGUARDS  ON TRANSPORTABLE SMALL MODULAR REACTORS</vt:lpstr>
      <vt:lpstr>Factory-Fuelled Small Modular Reactors</vt:lpstr>
      <vt:lpstr>Safeguards by Design</vt:lpstr>
      <vt:lpstr>Domestic FFSMR Manufacture and Use</vt:lpstr>
      <vt:lpstr>FFSMRs Verification before Export to CSA States</vt:lpstr>
      <vt:lpstr>FFSMR Verification after Return from CSA States</vt:lpstr>
      <vt:lpstr>Options for Facilitating IAEA Verification in VOA States</vt:lpstr>
      <vt:lpstr>Safeguards During Operations</vt:lpstr>
      <vt:lpstr>Conclusions</vt:lpstr>
      <vt:lpstr>Questions or Comments?</vt:lpstr>
      <vt:lpstr>BACKGROUND</vt:lpstr>
      <vt:lpstr>Scope and Objectives of Safeguards</vt:lpstr>
    </vt:vector>
  </TitlesOfParts>
  <Company>U S Department of State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"%username%"</dc:creator>
  <cp:lastModifiedBy>Adams, J Stephen</cp:lastModifiedBy>
  <cp:revision>492</cp:revision>
  <cp:lastPrinted>2018-10-22T18:29:18Z</cp:lastPrinted>
  <dcterms:created xsi:type="dcterms:W3CDTF">2016-02-22T14:24:42Z</dcterms:created>
  <dcterms:modified xsi:type="dcterms:W3CDTF">2018-10-23T15:45:24Z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0x010100801D4710436D954695E8283ABE9A9E9B</vt:lpwstr>
  </property>
  <property fmtid="{D5CDD505-2E9C-101B-9397-08002B2CF9AE}" pid="3" name="_dlc_DocIdItemGuid">
    <vt:lpwstr>eac61c7a-9a0c-4af3-9d4f-fa46794ed6da</vt:lpwstr>
  </property>
</Properties>
</file>