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7" autoAdjust="0"/>
    <p:restoredTop sz="94660"/>
  </p:normalViewPr>
  <p:slideViewPr>
    <p:cSldViewPr snapToGrid="0">
      <p:cViewPr>
        <p:scale>
          <a:sx n="33" d="100"/>
          <a:sy n="33" d="100"/>
        </p:scale>
        <p:origin x="3200"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CCE9EA-F87E-449B-A760-0CFB0069B4F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1124305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CCE9EA-F87E-449B-A760-0CFB0069B4F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4142982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CCE9EA-F87E-449B-A760-0CFB0069B4F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325827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CCE9EA-F87E-449B-A760-0CFB0069B4F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626095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CCE9EA-F87E-449B-A760-0CFB0069B4F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3462985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CCE9EA-F87E-449B-A760-0CFB0069B4F4}"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682285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CCE9EA-F87E-449B-A760-0CFB0069B4F4}"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4177099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CCE9EA-F87E-449B-A760-0CFB0069B4F4}"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2406527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CCE9EA-F87E-449B-A760-0CFB0069B4F4}"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1935351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Edit Master text styles</a:t>
            </a:r>
          </a:p>
        </p:txBody>
      </p:sp>
      <p:sp>
        <p:nvSpPr>
          <p:cNvPr id="5" name="Date Placeholder 4"/>
          <p:cNvSpPr>
            <a:spLocks noGrp="1"/>
          </p:cNvSpPr>
          <p:nvPr>
            <p:ph type="dt" sz="half" idx="10"/>
          </p:nvPr>
        </p:nvSpPr>
        <p:spPr/>
        <p:txBody>
          <a:bodyPr/>
          <a:lstStyle/>
          <a:p>
            <a:fld id="{D6CCE9EA-F87E-449B-A760-0CFB0069B4F4}"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3834500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Edit Master text styles</a:t>
            </a:r>
          </a:p>
        </p:txBody>
      </p:sp>
      <p:sp>
        <p:nvSpPr>
          <p:cNvPr id="5" name="Date Placeholder 4"/>
          <p:cNvSpPr>
            <a:spLocks noGrp="1"/>
          </p:cNvSpPr>
          <p:nvPr>
            <p:ph type="dt" sz="half" idx="10"/>
          </p:nvPr>
        </p:nvSpPr>
        <p:spPr/>
        <p:txBody>
          <a:bodyPr/>
          <a:lstStyle/>
          <a:p>
            <a:fld id="{D6CCE9EA-F87E-449B-A760-0CFB0069B4F4}"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205817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D6CCE9EA-F87E-449B-A760-0CFB0069B4F4}" type="datetimeFigureOut">
              <a:rPr lang="en-US" smtClean="0"/>
              <a:t>9/28/2018</a:t>
            </a:fld>
            <a:endParaRPr 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08922C54-ADC4-49B9-91B8-5E4CFF9AFDD4}" type="slidenum">
              <a:rPr lang="en-US" smtClean="0"/>
              <a:t>‹#›</a:t>
            </a:fld>
            <a:endParaRPr lang="en-US"/>
          </a:p>
        </p:txBody>
      </p:sp>
    </p:spTree>
    <p:extLst>
      <p:ext uri="{BB962C8B-B14F-4D97-AF65-F5344CB8AC3E}">
        <p14:creationId xmlns:p14="http://schemas.microsoft.com/office/powerpoint/2010/main" val="5907103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p:cNvSpPr txBox="1"/>
          <p:nvPr/>
        </p:nvSpPr>
        <p:spPr>
          <a:xfrm>
            <a:off x="-1" y="-68002"/>
            <a:ext cx="30275213" cy="5486117"/>
          </a:xfrm>
          <a:prstGeom prst="rect">
            <a:avLst/>
          </a:prstGeom>
          <a:solidFill>
            <a:schemeClr val="tx2"/>
          </a:solidFill>
        </p:spPr>
        <p:txBody>
          <a:bodyPr wrap="square" rtlCol="0">
            <a:spAutoFit/>
          </a:bodyPr>
          <a:lstStyle/>
          <a:p>
            <a:pPr algn="ctr">
              <a:lnSpc>
                <a:spcPct val="150000"/>
              </a:lnSpc>
            </a:pPr>
            <a:r>
              <a:rPr lang="en-US" sz="9600" b="1" dirty="0">
                <a:solidFill>
                  <a:schemeClr val="bg1"/>
                </a:solidFill>
              </a:rPr>
              <a:t>Nuclear Inspections in the Matrix</a:t>
            </a:r>
          </a:p>
          <a:p>
            <a:pPr algn="ctr">
              <a:lnSpc>
                <a:spcPct val="150000"/>
              </a:lnSpc>
            </a:pPr>
            <a:r>
              <a:rPr lang="en-US" sz="5400" b="1" dirty="0">
                <a:solidFill>
                  <a:schemeClr val="bg1"/>
                </a:solidFill>
              </a:rPr>
              <a:t>VIRTUAL REALITY FOR THE DEVELOPMENT OF INSPECTION APPROACHES IN NEW FACILITY TYPES</a:t>
            </a:r>
          </a:p>
          <a:p>
            <a:pPr algn="ctr">
              <a:lnSpc>
                <a:spcPct val="150000"/>
              </a:lnSpc>
            </a:pPr>
            <a:endParaRPr lang="en-US" sz="1200" b="1" dirty="0">
              <a:solidFill>
                <a:schemeClr val="bg1"/>
              </a:solidFill>
            </a:endParaRPr>
          </a:p>
          <a:p>
            <a:pPr algn="ctr">
              <a:lnSpc>
                <a:spcPts val="6000"/>
              </a:lnSpc>
            </a:pPr>
            <a:r>
              <a:rPr lang="en-US" sz="6000" dirty="0">
                <a:solidFill>
                  <a:schemeClr val="bg1"/>
                </a:solidFill>
              </a:rPr>
              <a:t>Moritz Kütt (</a:t>
            </a:r>
            <a:r>
              <a:rPr lang="en-US" sz="6000" u="sng" dirty="0">
                <a:solidFill>
                  <a:schemeClr val="bg1"/>
                </a:solidFill>
              </a:rPr>
              <a:t>kuett@princeton.edu</a:t>
            </a:r>
            <a:r>
              <a:rPr lang="en-US" sz="6000" dirty="0">
                <a:solidFill>
                  <a:schemeClr val="bg1"/>
                </a:solidFill>
              </a:rPr>
              <a:t>), Tamara Patton, Alexander Glaser, Malte </a:t>
            </a:r>
            <a:r>
              <a:rPr lang="en-US" sz="6000" dirty="0" err="1">
                <a:solidFill>
                  <a:schemeClr val="bg1"/>
                </a:solidFill>
              </a:rPr>
              <a:t>Göttsche</a:t>
            </a:r>
            <a:endParaRPr lang="en-US" sz="6000" dirty="0">
              <a:solidFill>
                <a:schemeClr val="bg1"/>
              </a:solidFill>
            </a:endParaRPr>
          </a:p>
          <a:p>
            <a:pPr algn="ctr">
              <a:lnSpc>
                <a:spcPts val="6914"/>
              </a:lnSpc>
            </a:pPr>
            <a:r>
              <a:rPr lang="en-US" sz="6000" dirty="0">
                <a:solidFill>
                  <a:schemeClr val="bg1"/>
                </a:solidFill>
              </a:rPr>
              <a:t>Princeton University / RWTH Aachen</a:t>
            </a:r>
          </a:p>
        </p:txBody>
      </p:sp>
      <p:grpSp>
        <p:nvGrpSpPr>
          <p:cNvPr id="22" name="Group 21">
            <a:extLst>
              <a:ext uri="{FF2B5EF4-FFF2-40B4-BE49-F238E27FC236}">
                <a16:creationId xmlns:a16="http://schemas.microsoft.com/office/drawing/2014/main" id="{8AD63CD5-1EE8-45A9-A3C8-866FCC1C46EA}"/>
              </a:ext>
            </a:extLst>
          </p:cNvPr>
          <p:cNvGrpSpPr/>
          <p:nvPr/>
        </p:nvGrpSpPr>
        <p:grpSpPr>
          <a:xfrm>
            <a:off x="737605" y="6187556"/>
            <a:ext cx="14400000" cy="5669621"/>
            <a:chOff x="642256" y="7136224"/>
            <a:chExt cx="14400000" cy="5669621"/>
          </a:xfrm>
        </p:grpSpPr>
        <p:sp>
          <p:nvSpPr>
            <p:cNvPr id="14" name="Text Box 242"/>
            <p:cNvSpPr txBox="1">
              <a:spLocks noChangeArrowheads="1"/>
            </p:cNvSpPr>
            <p:nvPr/>
          </p:nvSpPr>
          <p:spPr bwMode="auto">
            <a:xfrm>
              <a:off x="642256" y="7919571"/>
              <a:ext cx="14400000" cy="4886274"/>
            </a:xfrm>
            <a:prstGeom prst="rect">
              <a:avLst/>
            </a:prstGeom>
            <a:solidFill>
              <a:schemeClr val="bg1"/>
            </a:solidFill>
            <a:ln w="57150" cmpd="thinThick">
              <a:noFill/>
              <a:miter lim="800000"/>
            </a:ln>
            <a:extLst/>
          </p:spPr>
          <p:txBody>
            <a:bodyPr wrap="square" lIns="182880" tIns="91440" rIns="182880" bIns="182880">
              <a:spAutoFit/>
            </a:bodyPr>
            <a:lstStyle>
              <a:defPPr>
                <a:defRPr kern="1200" smtId="4294967295"/>
              </a:defPPr>
              <a:lvl1pPr marL="228600" indent="-228600"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marL="365760" indent="-365760" algn="just">
                <a:lnSpc>
                  <a:spcPct val="120000"/>
                </a:lnSpc>
                <a:buFontTx/>
                <a:buChar char="•"/>
              </a:pPr>
              <a:r>
                <a:rPr lang="en-US" altLang="ja-JP" sz="3600" dirty="0">
                  <a:solidFill>
                    <a:schemeClr val="tx1">
                      <a:lumMod val="75000"/>
                      <a:lumOff val="25000"/>
                    </a:schemeClr>
                  </a:solidFill>
                  <a:latin typeface="+mn-lt"/>
                  <a:ea typeface="ＭＳ Ｐゴシック" charset="-128"/>
                </a:rPr>
                <a:t>Virtual reality (VR) offers new pathways to address safeguards challenges and to develop state-of-the-art approaches for verification protocols</a:t>
              </a:r>
            </a:p>
            <a:p>
              <a:pPr marL="365760" indent="-365760" algn="just">
                <a:lnSpc>
                  <a:spcPct val="120000"/>
                </a:lnSpc>
                <a:buFontTx/>
                <a:buChar char="•"/>
              </a:pPr>
              <a:r>
                <a:rPr lang="en-US" altLang="ja-JP" sz="3600" dirty="0">
                  <a:solidFill>
                    <a:schemeClr val="tx1">
                      <a:lumMod val="75000"/>
                      <a:lumOff val="25000"/>
                    </a:schemeClr>
                  </a:solidFill>
                  <a:latin typeface="+mn-lt"/>
                  <a:ea typeface="ＭＳ Ｐゴシック" charset="-128"/>
                </a:rPr>
                <a:t>Networked VR allows collaboration even under difficult political circumstances, and avoids possible disclosure of sensitive information</a:t>
              </a:r>
            </a:p>
            <a:p>
              <a:pPr marL="365760" indent="-365760" algn="just">
                <a:lnSpc>
                  <a:spcPct val="120000"/>
                </a:lnSpc>
                <a:buFontTx/>
                <a:buChar char="•"/>
              </a:pPr>
              <a:r>
                <a:rPr lang="en-US" altLang="ja-JP" sz="3600" dirty="0">
                  <a:solidFill>
                    <a:schemeClr val="tx1">
                      <a:lumMod val="75000"/>
                      <a:lumOff val="25000"/>
                    </a:schemeClr>
                  </a:solidFill>
                  <a:latin typeface="+mn-lt"/>
                  <a:ea typeface="ＭＳ Ｐゴシック" charset="-128"/>
                </a:rPr>
                <a:t>A diverse set of inspection equipment, real-time simulation of radiation detection and realistic interactions of inspectors with the equipment make our VR environment immersive and meaningful</a:t>
              </a:r>
            </a:p>
          </p:txBody>
        </p:sp>
        <p:sp>
          <p:nvSpPr>
            <p:cNvPr id="17" name="Text Box 248"/>
            <p:cNvSpPr txBox="1">
              <a:spLocks noChangeArrowheads="1"/>
            </p:cNvSpPr>
            <p:nvPr/>
          </p:nvSpPr>
          <p:spPr bwMode="auto">
            <a:xfrm>
              <a:off x="642256" y="7136224"/>
              <a:ext cx="14400000" cy="769441"/>
            </a:xfrm>
            <a:prstGeom prst="rect">
              <a:avLst/>
            </a:prstGeom>
            <a:solidFill>
              <a:schemeClr val="tx2"/>
            </a:soli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dirty="0">
                  <a:solidFill>
                    <a:schemeClr val="bg1"/>
                  </a:solidFill>
                  <a:latin typeface="+mn-lt"/>
                  <a:ea typeface="SimSun" pitchFamily="2" charset="-122"/>
                  <a:cs typeface="Lucida Sans" pitchFamily="34" charset="0"/>
                </a:rPr>
                <a:t>ABSTRACT</a:t>
              </a:r>
              <a:endParaRPr lang="en-US" altLang="zh-CN" sz="3200" b="1" dirty="0">
                <a:solidFill>
                  <a:schemeClr val="bg1"/>
                </a:solidFill>
                <a:latin typeface="+mn-lt"/>
                <a:ea typeface="SimSun" pitchFamily="2" charset="-122"/>
                <a:cs typeface="Lucida Sans" pitchFamily="34" charset="0"/>
              </a:endParaRPr>
            </a:p>
          </p:txBody>
        </p:sp>
      </p:grpSp>
      <p:grpSp>
        <p:nvGrpSpPr>
          <p:cNvPr id="12" name="Group 11">
            <a:extLst>
              <a:ext uri="{FF2B5EF4-FFF2-40B4-BE49-F238E27FC236}">
                <a16:creationId xmlns:a16="http://schemas.microsoft.com/office/drawing/2014/main" id="{D994EB2E-5482-4EC9-8BA5-4731B8ABE8C5}"/>
              </a:ext>
            </a:extLst>
          </p:cNvPr>
          <p:cNvGrpSpPr/>
          <p:nvPr/>
        </p:nvGrpSpPr>
        <p:grpSpPr>
          <a:xfrm>
            <a:off x="15435660" y="15427226"/>
            <a:ext cx="14400000" cy="7227684"/>
            <a:chOff x="15450670" y="7176847"/>
            <a:chExt cx="14400000" cy="7227684"/>
          </a:xfrm>
        </p:grpSpPr>
        <p:sp>
          <p:nvSpPr>
            <p:cNvPr id="18" name="Text Box 263"/>
            <p:cNvSpPr txBox="1">
              <a:spLocks noChangeArrowheads="1"/>
            </p:cNvSpPr>
            <p:nvPr/>
          </p:nvSpPr>
          <p:spPr bwMode="auto">
            <a:xfrm>
              <a:off x="15450670" y="7946288"/>
              <a:ext cx="14400000" cy="6458243"/>
            </a:xfrm>
            <a:prstGeom prst="rect">
              <a:avLst/>
            </a:prstGeom>
            <a:solidFill>
              <a:schemeClr val="bg1"/>
            </a:solidFill>
            <a:ln w="57150" cmpd="thinThick">
              <a:noFill/>
              <a:miter lim="800000"/>
            </a:ln>
            <a:extLst/>
          </p:spPr>
          <p:txBody>
            <a:bodyPr wrap="square" lIns="182880" tIns="91440" rIns="182880" bIns="182880">
              <a:spAutoFit/>
            </a:bodyPr>
            <a:lstStyle>
              <a:defPPr>
                <a:defRPr kern="1200" smtId="4294967295"/>
              </a:defPPr>
              <a:lvl1pPr>
                <a:defRPr sz="2400">
                  <a:solidFill>
                    <a:schemeClr val="tx1"/>
                  </a:solidFill>
                  <a:latin typeface="Times New Roman" pitchFamily="18" charset="0"/>
                </a:defRPr>
              </a:lvl1pPr>
              <a:lvl2pPr marL="685800" indent="-2286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5000"/>
                </a:lnSpc>
              </a:pPr>
              <a:r>
                <a:rPr lang="en-US" altLang="ja-JP" sz="3600" dirty="0">
                  <a:latin typeface="+mn-lt"/>
                  <a:ea typeface="ＭＳ Ｐゴシック" charset="-128"/>
                </a:rPr>
                <a:t>Safeguards inspections have a unique feature: they involve radioactive materials, instruments used rely on radiation signatures from these materials. The VR environment includes a </a:t>
              </a:r>
              <a:r>
                <a:rPr lang="en-US" altLang="zh-CN" sz="3600" dirty="0">
                  <a:latin typeface="+mn-lt"/>
                  <a:ea typeface="ＭＳ Ｐゴシック" charset="-128"/>
                </a:rPr>
                <a:t>two-layered radiation simulation:</a:t>
              </a:r>
            </a:p>
            <a:p>
              <a:pPr marL="365760" indent="-365760">
                <a:lnSpc>
                  <a:spcPct val="125000"/>
                </a:lnSpc>
                <a:buFont typeface="Arial" panose="020B0604020202020204" pitchFamily="34" charset="0"/>
                <a:buChar char="•"/>
              </a:pPr>
              <a:r>
                <a:rPr lang="en-US" altLang="zh-CN" sz="3600" b="1" dirty="0">
                  <a:solidFill>
                    <a:prstClr val="black"/>
                  </a:solidFill>
                  <a:latin typeface="Calibri" panose="020F0502020204030204"/>
                  <a:ea typeface="ＭＳ Ｐゴシック" charset="-128"/>
                </a:rPr>
                <a:t>Simple Layer</a:t>
              </a:r>
              <a:r>
                <a:rPr lang="en-US" altLang="zh-CN" sz="3600" dirty="0">
                  <a:solidFill>
                    <a:prstClr val="black"/>
                  </a:solidFill>
                  <a:latin typeface="Calibri" panose="020F0502020204030204"/>
                  <a:ea typeface="ＭＳ Ｐゴシック" charset="-128"/>
                </a:rPr>
                <a:t>: </a:t>
              </a:r>
              <a:r>
                <a:rPr lang="en-US" altLang="zh-CN" sz="3600" dirty="0">
                  <a:latin typeface="+mn-lt"/>
                  <a:ea typeface="ＭＳ Ｐゴシック" charset="-128"/>
                </a:rPr>
                <a:t>Simulate source strength and counter signals. </a:t>
              </a:r>
            </a:p>
            <a:p>
              <a:pPr marL="365760" indent="-365760">
                <a:lnSpc>
                  <a:spcPct val="125000"/>
                </a:lnSpc>
                <a:buFont typeface="Arial" panose="020B0604020202020204" pitchFamily="34" charset="0"/>
                <a:buChar char="•"/>
              </a:pPr>
              <a:r>
                <a:rPr lang="en-US" altLang="zh-CN" sz="3600" b="1" dirty="0">
                  <a:latin typeface="+mn-lt"/>
                  <a:ea typeface="ＭＳ Ｐゴシック" charset="-128"/>
                </a:rPr>
                <a:t>Complex Layer: </a:t>
              </a:r>
              <a:r>
                <a:rPr lang="en-US" altLang="zh-CN" sz="3600" dirty="0">
                  <a:latin typeface="+mn-lt"/>
                  <a:ea typeface="ＭＳ Ｐゴシック" charset="-128"/>
                </a:rPr>
                <a:t>Hybrid approach combining pre-computed radiation signatures and detector response functions with deterministic methods to handle shielding and attenuation effects.</a:t>
              </a:r>
            </a:p>
            <a:p>
              <a:pPr>
                <a:lnSpc>
                  <a:spcPct val="125000"/>
                </a:lnSpc>
              </a:pPr>
              <a:r>
                <a:rPr lang="en-US" altLang="zh-CN" sz="3600" dirty="0">
                  <a:latin typeface="+mn-lt"/>
                  <a:ea typeface="ＭＳ Ｐゴシック" charset="-128"/>
                </a:rPr>
                <a:t>Our model captures movement of sources, detectors, and shielding materials during exercises.</a:t>
              </a:r>
            </a:p>
          </p:txBody>
        </p:sp>
        <p:sp>
          <p:nvSpPr>
            <p:cNvPr id="25" name="Text Box 248"/>
            <p:cNvSpPr txBox="1">
              <a:spLocks noChangeArrowheads="1"/>
            </p:cNvSpPr>
            <p:nvPr/>
          </p:nvSpPr>
          <p:spPr bwMode="auto">
            <a:xfrm>
              <a:off x="15450670" y="7176847"/>
              <a:ext cx="14400000" cy="769441"/>
            </a:xfrm>
            <a:prstGeom prst="rect">
              <a:avLst/>
            </a:prstGeom>
            <a:solidFill>
              <a:schemeClr val="tx2"/>
            </a:soli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dirty="0">
                  <a:solidFill>
                    <a:schemeClr val="bg1"/>
                  </a:solidFill>
                  <a:latin typeface="+mn-lt"/>
                  <a:ea typeface="SimSun" pitchFamily="2" charset="-122"/>
                  <a:cs typeface="Lucida Sans" pitchFamily="34" charset="0"/>
                </a:rPr>
                <a:t>VIRTUAL REALITY RADIATION MODEL</a:t>
              </a:r>
              <a:endParaRPr lang="en-US" altLang="zh-CN" sz="3200" b="1" dirty="0">
                <a:solidFill>
                  <a:schemeClr val="bg1"/>
                </a:solidFill>
                <a:latin typeface="+mn-lt"/>
                <a:ea typeface="SimSun" pitchFamily="2" charset="-122"/>
                <a:cs typeface="Lucida Sans" pitchFamily="34" charset="0"/>
              </a:endParaRPr>
            </a:p>
          </p:txBody>
        </p:sp>
      </p:grpSp>
      <p:grpSp>
        <p:nvGrpSpPr>
          <p:cNvPr id="40" name="Group 39">
            <a:extLst>
              <a:ext uri="{FF2B5EF4-FFF2-40B4-BE49-F238E27FC236}">
                <a16:creationId xmlns:a16="http://schemas.microsoft.com/office/drawing/2014/main" id="{373D71A1-A282-4793-A4DF-1ABB3B18AA30}"/>
              </a:ext>
            </a:extLst>
          </p:cNvPr>
          <p:cNvGrpSpPr/>
          <p:nvPr/>
        </p:nvGrpSpPr>
        <p:grpSpPr>
          <a:xfrm>
            <a:off x="752618" y="12248677"/>
            <a:ext cx="14415009" cy="5672164"/>
            <a:chOff x="627247" y="13808802"/>
            <a:chExt cx="14415009" cy="5672164"/>
          </a:xfrm>
        </p:grpSpPr>
        <p:sp>
          <p:nvSpPr>
            <p:cNvPr id="26" name="Text Box 242"/>
            <p:cNvSpPr txBox="1">
              <a:spLocks noChangeArrowheads="1"/>
            </p:cNvSpPr>
            <p:nvPr/>
          </p:nvSpPr>
          <p:spPr bwMode="auto">
            <a:xfrm>
              <a:off x="627247" y="14594692"/>
              <a:ext cx="14400000" cy="4886274"/>
            </a:xfrm>
            <a:prstGeom prst="rect">
              <a:avLst/>
            </a:prstGeom>
            <a:solidFill>
              <a:schemeClr val="bg1"/>
            </a:solidFill>
            <a:ln w="57150" cmpd="thinThick">
              <a:noFill/>
              <a:miter lim="800000"/>
            </a:ln>
            <a:extLst/>
          </p:spPr>
          <p:txBody>
            <a:bodyPr wrap="square" lIns="182880" tIns="91440" rIns="182880" bIns="182880">
              <a:spAutoFit/>
            </a:bodyPr>
            <a:lstStyle>
              <a:defPPr>
                <a:defRPr kern="1200" smtId="4294967295"/>
              </a:defPPr>
              <a:lvl1pPr marL="228600" indent="-228600"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marL="365760" indent="-365760" algn="just">
                <a:lnSpc>
                  <a:spcPct val="120000"/>
                </a:lnSpc>
                <a:buFontTx/>
                <a:buChar char="•"/>
              </a:pPr>
              <a:r>
                <a:rPr lang="en-US" altLang="ja-JP" sz="3600" dirty="0">
                  <a:solidFill>
                    <a:schemeClr val="tx1">
                      <a:lumMod val="75000"/>
                      <a:lumOff val="25000"/>
                    </a:schemeClr>
                  </a:solidFill>
                  <a:latin typeface="+mn-lt"/>
                  <a:ea typeface="ＭＳ Ｐゴシック" charset="-128"/>
                </a:rPr>
                <a:t>VR has been used for safeguards application for &gt;15 years, mainly for training; past radiation models were based on static radiation fields</a:t>
              </a:r>
            </a:p>
            <a:p>
              <a:pPr marL="365760" indent="-365760" algn="just">
                <a:lnSpc>
                  <a:spcPct val="120000"/>
                </a:lnSpc>
                <a:buFontTx/>
                <a:buChar char="•"/>
              </a:pPr>
              <a:r>
                <a:rPr lang="en-US" altLang="ja-JP" sz="3600" dirty="0">
                  <a:solidFill>
                    <a:schemeClr val="tx1">
                      <a:lumMod val="75000"/>
                      <a:lumOff val="25000"/>
                    </a:schemeClr>
                  </a:solidFill>
                  <a:latin typeface="+mn-lt"/>
                  <a:ea typeface="ＭＳ Ｐゴシック" charset="-128"/>
                </a:rPr>
                <a:t>Inspection protocols determine interactions between host/inspector, reflect design of relevant facilities, and describe use of equipment</a:t>
              </a:r>
            </a:p>
            <a:p>
              <a:pPr marL="365760" indent="-365760" algn="just">
                <a:lnSpc>
                  <a:spcPct val="120000"/>
                </a:lnSpc>
                <a:buFontTx/>
                <a:buChar char="•"/>
              </a:pPr>
              <a:r>
                <a:rPr lang="en-US" altLang="ja-JP" sz="3600" dirty="0">
                  <a:solidFill>
                    <a:schemeClr val="tx1">
                      <a:lumMod val="75000"/>
                      <a:lumOff val="25000"/>
                    </a:schemeClr>
                  </a:solidFill>
                  <a:latin typeface="+mn-lt"/>
                  <a:ea typeface="ＭＳ Ｐゴシック" charset="-128"/>
                </a:rPr>
                <a:t>VR exercises allow for easy environment changes, precisely controlled repetitions and are not restricted by facility access</a:t>
              </a:r>
            </a:p>
            <a:p>
              <a:pPr marL="365760" indent="-365760" algn="just">
                <a:lnSpc>
                  <a:spcPct val="120000"/>
                </a:lnSpc>
                <a:buFontTx/>
                <a:buChar char="•"/>
              </a:pPr>
              <a:r>
                <a:rPr lang="en-US" altLang="ja-JP" sz="3600" dirty="0">
                  <a:solidFill>
                    <a:schemeClr val="tx1">
                      <a:lumMod val="75000"/>
                      <a:lumOff val="25000"/>
                    </a:schemeClr>
                  </a:solidFill>
                  <a:latin typeface="+mn-lt"/>
                  <a:ea typeface="ＭＳ Ｐゴシック" charset="-128"/>
                </a:rPr>
                <a:t>Princeton has an ongoing partnership with the NGO Games for Change</a:t>
              </a:r>
            </a:p>
          </p:txBody>
        </p:sp>
        <p:sp>
          <p:nvSpPr>
            <p:cNvPr id="27" name="Text Box 248"/>
            <p:cNvSpPr txBox="1">
              <a:spLocks noChangeArrowheads="1"/>
            </p:cNvSpPr>
            <p:nvPr/>
          </p:nvSpPr>
          <p:spPr bwMode="auto">
            <a:xfrm>
              <a:off x="642256" y="13808802"/>
              <a:ext cx="14400000" cy="769441"/>
            </a:xfrm>
            <a:prstGeom prst="rect">
              <a:avLst/>
            </a:prstGeom>
            <a:solidFill>
              <a:schemeClr val="tx2"/>
            </a:soli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dirty="0">
                  <a:solidFill>
                    <a:schemeClr val="bg1"/>
                  </a:solidFill>
                  <a:latin typeface="+mn-lt"/>
                  <a:ea typeface="SimSun" pitchFamily="2" charset="-122"/>
                  <a:cs typeface="Lucida Sans" pitchFamily="34" charset="0"/>
                </a:rPr>
                <a:t>BACKGROUND</a:t>
              </a:r>
              <a:endParaRPr lang="en-US" altLang="zh-CN" sz="3200" b="1" dirty="0">
                <a:solidFill>
                  <a:schemeClr val="bg1"/>
                </a:solidFill>
                <a:latin typeface="+mn-lt"/>
                <a:ea typeface="SimSun" pitchFamily="2" charset="-122"/>
                <a:cs typeface="Lucida Sans" pitchFamily="34" charset="0"/>
              </a:endParaRPr>
            </a:p>
          </p:txBody>
        </p:sp>
      </p:grpSp>
      <p:grpSp>
        <p:nvGrpSpPr>
          <p:cNvPr id="32" name="Group 31">
            <a:extLst>
              <a:ext uri="{FF2B5EF4-FFF2-40B4-BE49-F238E27FC236}">
                <a16:creationId xmlns:a16="http://schemas.microsoft.com/office/drawing/2014/main" id="{9D3B6236-7F40-4C4B-91B0-BB88A03E685D}"/>
              </a:ext>
            </a:extLst>
          </p:cNvPr>
          <p:cNvGrpSpPr/>
          <p:nvPr/>
        </p:nvGrpSpPr>
        <p:grpSpPr>
          <a:xfrm>
            <a:off x="707586" y="31476022"/>
            <a:ext cx="14400000" cy="10161564"/>
            <a:chOff x="642256" y="23441305"/>
            <a:chExt cx="14400000" cy="10161564"/>
          </a:xfrm>
        </p:grpSpPr>
        <p:sp>
          <p:nvSpPr>
            <p:cNvPr id="28" name="Text Box 242"/>
            <p:cNvSpPr txBox="1">
              <a:spLocks noChangeArrowheads="1"/>
            </p:cNvSpPr>
            <p:nvPr/>
          </p:nvSpPr>
          <p:spPr bwMode="auto">
            <a:xfrm>
              <a:off x="642256" y="24210746"/>
              <a:ext cx="14400000" cy="9392123"/>
            </a:xfrm>
            <a:prstGeom prst="rect">
              <a:avLst/>
            </a:prstGeom>
            <a:solidFill>
              <a:schemeClr val="bg1"/>
            </a:solidFill>
            <a:ln w="57150" cmpd="thinThick">
              <a:noFill/>
              <a:miter lim="800000"/>
            </a:ln>
            <a:extLst/>
          </p:spPr>
          <p:txBody>
            <a:bodyPr wrap="square" lIns="182880" tIns="91440" rIns="182880" bIns="182880">
              <a:spAutoFit/>
            </a:bodyPr>
            <a:lstStyle>
              <a:defPPr>
                <a:defRPr kern="1200" smtId="4294967295"/>
              </a:defPPr>
              <a:lvl1pPr marL="228600" indent="-228600"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marL="0" indent="0" algn="just">
                <a:lnSpc>
                  <a:spcPct val="120000"/>
                </a:lnSpc>
              </a:pPr>
              <a:r>
                <a:rPr lang="en-US" altLang="ja-JP" sz="3600" b="1" dirty="0">
                  <a:solidFill>
                    <a:schemeClr val="tx1">
                      <a:lumMod val="75000"/>
                      <a:lumOff val="25000"/>
                    </a:schemeClr>
                  </a:solidFill>
                  <a:latin typeface="+mn-lt"/>
                  <a:ea typeface="ＭＳ Ｐゴシック" charset="-128"/>
                </a:rPr>
                <a:t>VERIFYING THE ABSENCE OF NUCLEAR MATERIAL</a:t>
              </a:r>
            </a:p>
            <a:p>
              <a:pPr marL="0" indent="0" algn="just">
                <a:lnSpc>
                  <a:spcPct val="120000"/>
                </a:lnSpc>
              </a:pPr>
              <a:r>
                <a:rPr lang="en-US" sz="3600" dirty="0">
                  <a:solidFill>
                    <a:schemeClr val="tx1">
                      <a:lumMod val="75000"/>
                      <a:lumOff val="25000"/>
                    </a:schemeClr>
                  </a:solidFill>
                  <a:latin typeface="+mn-lt"/>
                </a:rPr>
                <a:t>In our VR environment, inspectors can use Geiger or neutron counters and search rooms for radiation sources. Our setup can be used to determine the level of confidence that inspectors report after a time-limited walkthrough.</a:t>
              </a:r>
              <a:endParaRPr lang="en-AU" sz="3600" dirty="0">
                <a:solidFill>
                  <a:schemeClr val="tx1">
                    <a:lumMod val="75000"/>
                    <a:lumOff val="25000"/>
                  </a:schemeClr>
                </a:solidFill>
                <a:latin typeface="+mn-lt"/>
              </a:endParaRPr>
            </a:p>
            <a:p>
              <a:pPr marL="0" indent="0" algn="just">
                <a:lnSpc>
                  <a:spcPct val="120000"/>
                </a:lnSpc>
              </a:pPr>
              <a:endParaRPr lang="en-US" altLang="ja-JP" sz="1400" dirty="0">
                <a:solidFill>
                  <a:schemeClr val="tx1">
                    <a:lumMod val="75000"/>
                    <a:lumOff val="25000"/>
                  </a:schemeClr>
                </a:solidFill>
                <a:latin typeface="+mn-lt"/>
                <a:ea typeface="ＭＳ Ｐゴシック" charset="-128"/>
              </a:endParaRPr>
            </a:p>
            <a:p>
              <a:pPr marL="0" indent="0" algn="just">
                <a:lnSpc>
                  <a:spcPct val="120000"/>
                </a:lnSpc>
              </a:pPr>
              <a:r>
                <a:rPr lang="en-US" altLang="ja-JP" sz="3600" b="1" dirty="0">
                  <a:solidFill>
                    <a:schemeClr val="tx1">
                      <a:lumMod val="75000"/>
                      <a:lumOff val="25000"/>
                    </a:schemeClr>
                  </a:solidFill>
                  <a:latin typeface="+mn-lt"/>
                  <a:ea typeface="ＭＳ Ｐゴシック" charset="-128"/>
                </a:rPr>
                <a:t>DENUCLEARIZATION OF THE DPRK</a:t>
              </a:r>
            </a:p>
            <a:p>
              <a:pPr marL="0" indent="0" algn="just">
                <a:lnSpc>
                  <a:spcPct val="120000"/>
                </a:lnSpc>
              </a:pPr>
              <a:r>
                <a:rPr lang="en-US" altLang="ja-JP" sz="3600" dirty="0">
                  <a:solidFill>
                    <a:schemeClr val="tx1">
                      <a:lumMod val="75000"/>
                      <a:lumOff val="25000"/>
                    </a:schemeClr>
                  </a:solidFill>
                  <a:latin typeface="+mn-lt"/>
                  <a:ea typeface="ＭＳ Ｐゴシック" charset="-128"/>
                </a:rPr>
                <a:t>To ensure that warheads are stored separate from delivery systems while awaiting dismantlement, a variety of monitoring tools can be employed. Our VR environment allows to test these in different inspection protocols. </a:t>
              </a:r>
            </a:p>
            <a:p>
              <a:pPr marL="0" indent="0" algn="just">
                <a:lnSpc>
                  <a:spcPct val="120000"/>
                </a:lnSpc>
              </a:pPr>
              <a:endParaRPr lang="en-US" altLang="ja-JP" sz="1400" dirty="0">
                <a:solidFill>
                  <a:schemeClr val="tx1">
                    <a:lumMod val="75000"/>
                    <a:lumOff val="25000"/>
                  </a:schemeClr>
                </a:solidFill>
                <a:latin typeface="+mn-lt"/>
                <a:ea typeface="ＭＳ Ｐゴシック" charset="-128"/>
              </a:endParaRPr>
            </a:p>
            <a:p>
              <a:pPr algn="just">
                <a:lnSpc>
                  <a:spcPct val="120000"/>
                </a:lnSpc>
              </a:pPr>
              <a:r>
                <a:rPr lang="en-US" altLang="ja-JP" sz="3600" b="1" dirty="0">
                  <a:solidFill>
                    <a:schemeClr val="tx1">
                      <a:lumMod val="75000"/>
                      <a:lumOff val="25000"/>
                    </a:schemeClr>
                  </a:solidFill>
                  <a:latin typeface="+mn-lt"/>
                  <a:ea typeface="ＭＳ Ｐゴシック" charset="-128"/>
                </a:rPr>
                <a:t>“GET THE GOLDEN WARHEAD”</a:t>
              </a:r>
            </a:p>
            <a:p>
              <a:pPr marL="0" indent="0" algn="just">
                <a:lnSpc>
                  <a:spcPct val="120000"/>
                </a:lnSpc>
              </a:pPr>
              <a:r>
                <a:rPr lang="en-US" altLang="ja-JP" sz="3600" dirty="0">
                  <a:solidFill>
                    <a:schemeClr val="tx1">
                      <a:lumMod val="75000"/>
                      <a:lumOff val="25000"/>
                    </a:schemeClr>
                  </a:solidFill>
                  <a:latin typeface="+mn-lt"/>
                  <a:ea typeface="ＭＳ Ｐゴシック" charset="-128"/>
                </a:rPr>
                <a:t>It is possible to confirm warhead authenticity by comparing radiation signatures. Such comparison requires one item for which inspectors have confidence that it is a nuclear weapon (“golden warhead”) , e.g. because it is a randomly selected warhead from a missile unloaded from a submarine.</a:t>
              </a:r>
            </a:p>
          </p:txBody>
        </p:sp>
        <p:sp>
          <p:nvSpPr>
            <p:cNvPr id="29" name="Text Box 248"/>
            <p:cNvSpPr txBox="1">
              <a:spLocks noChangeArrowheads="1"/>
            </p:cNvSpPr>
            <p:nvPr/>
          </p:nvSpPr>
          <p:spPr bwMode="auto">
            <a:xfrm>
              <a:off x="642256" y="23441305"/>
              <a:ext cx="14400000" cy="769441"/>
            </a:xfrm>
            <a:prstGeom prst="rect">
              <a:avLst/>
            </a:prstGeom>
            <a:solidFill>
              <a:schemeClr val="tx2"/>
            </a:soli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dirty="0">
                  <a:solidFill>
                    <a:schemeClr val="bg1"/>
                  </a:solidFill>
                  <a:latin typeface="+mn-lt"/>
                  <a:ea typeface="SimSun" pitchFamily="2" charset="-122"/>
                  <a:cs typeface="Lucida Sans" pitchFamily="34" charset="0"/>
                </a:rPr>
                <a:t>EXAMPLE INSPECTION SCENARIOS</a:t>
              </a:r>
              <a:endParaRPr lang="en-US" altLang="zh-CN" sz="3200" b="1" dirty="0">
                <a:solidFill>
                  <a:schemeClr val="bg1"/>
                </a:solidFill>
                <a:latin typeface="+mn-lt"/>
                <a:ea typeface="SimSun" pitchFamily="2" charset="-122"/>
                <a:cs typeface="Lucida Sans" pitchFamily="34" charset="0"/>
              </a:endParaRPr>
            </a:p>
          </p:txBody>
        </p:sp>
      </p:grpSp>
      <p:grpSp>
        <p:nvGrpSpPr>
          <p:cNvPr id="7" name="Group 6">
            <a:extLst>
              <a:ext uri="{FF2B5EF4-FFF2-40B4-BE49-F238E27FC236}">
                <a16:creationId xmlns:a16="http://schemas.microsoft.com/office/drawing/2014/main" id="{09CF3EF4-1A98-40FE-9098-1953C346340F}"/>
              </a:ext>
            </a:extLst>
          </p:cNvPr>
          <p:cNvGrpSpPr/>
          <p:nvPr/>
        </p:nvGrpSpPr>
        <p:grpSpPr>
          <a:xfrm>
            <a:off x="15739560" y="31476022"/>
            <a:ext cx="14096100" cy="6337956"/>
            <a:chOff x="15754569" y="32005395"/>
            <a:chExt cx="14096100" cy="6337956"/>
          </a:xfrm>
        </p:grpSpPr>
        <p:sp>
          <p:nvSpPr>
            <p:cNvPr id="34" name="Text Box 242"/>
            <p:cNvSpPr txBox="1">
              <a:spLocks noChangeArrowheads="1"/>
            </p:cNvSpPr>
            <p:nvPr/>
          </p:nvSpPr>
          <p:spPr bwMode="auto">
            <a:xfrm>
              <a:off x="15754569" y="32792280"/>
              <a:ext cx="14096100" cy="5551071"/>
            </a:xfrm>
            <a:prstGeom prst="rect">
              <a:avLst/>
            </a:prstGeom>
            <a:solidFill>
              <a:schemeClr val="bg1">
                <a:lumMod val="85000"/>
              </a:schemeClr>
            </a:solidFill>
            <a:ln w="57150" cmpd="thinThick">
              <a:noFill/>
              <a:miter lim="800000"/>
            </a:ln>
            <a:extLst/>
          </p:spPr>
          <p:txBody>
            <a:bodyPr wrap="square" lIns="182880" tIns="91440" rIns="182880" bIns="182880">
              <a:spAutoFit/>
            </a:bodyPr>
            <a:lstStyle>
              <a:defPPr>
                <a:defRPr kern="1200" smtId="4294967295"/>
              </a:defPPr>
              <a:lvl1pPr marL="228600" indent="-228600"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marL="365760" indent="-365760" algn="just">
                <a:lnSpc>
                  <a:spcPct val="120000"/>
                </a:lnSpc>
                <a:buFontTx/>
                <a:buChar char="•"/>
              </a:pPr>
              <a:r>
                <a:rPr lang="en-US" altLang="ja-JP" sz="3600" dirty="0">
                  <a:solidFill>
                    <a:schemeClr val="tx1">
                      <a:lumMod val="75000"/>
                      <a:lumOff val="25000"/>
                    </a:schemeClr>
                  </a:solidFill>
                  <a:latin typeface="+mn-lt"/>
                  <a:ea typeface="ＭＳ Ｐゴシック" charset="-128"/>
                </a:rPr>
                <a:t>VR environment has a sufficient amount of equipment and objects to allow for meaningful inspection exercises</a:t>
              </a:r>
            </a:p>
            <a:p>
              <a:pPr marL="365760" indent="-365760" algn="just">
                <a:lnSpc>
                  <a:spcPct val="120000"/>
                </a:lnSpc>
                <a:buFontTx/>
                <a:buChar char="•"/>
              </a:pPr>
              <a:r>
                <a:rPr lang="en-US" altLang="ja-JP" sz="3600" dirty="0">
                  <a:solidFill>
                    <a:schemeClr val="tx1">
                      <a:lumMod val="75000"/>
                      <a:lumOff val="25000"/>
                    </a:schemeClr>
                  </a:solidFill>
                  <a:latin typeface="+mn-lt"/>
                  <a:ea typeface="ＭＳ Ｐゴシック" charset="-128"/>
                </a:rPr>
                <a:t>Virtual reality, enhanced by full-motion capabilities and multiplayer networking, provides a flexible and powerful new way to examine larger numbers of options and technology combinations for verification approaches</a:t>
              </a:r>
            </a:p>
            <a:p>
              <a:pPr marL="365760" indent="-365760" algn="just">
                <a:lnSpc>
                  <a:spcPct val="120000"/>
                </a:lnSpc>
                <a:buFontTx/>
                <a:buChar char="•"/>
              </a:pPr>
              <a:r>
                <a:rPr lang="en-US" altLang="ja-JP" sz="3600" dirty="0">
                  <a:solidFill>
                    <a:schemeClr val="tx1">
                      <a:lumMod val="75000"/>
                      <a:lumOff val="25000"/>
                    </a:schemeClr>
                  </a:solidFill>
                  <a:latin typeface="+mn-lt"/>
                  <a:ea typeface="ＭＳ Ｐゴシック" charset="-128"/>
                </a:rPr>
                <a:t>What safeguards inspection scenarios could most significantly benefit from a VR environment to test new and refine existing practices?</a:t>
              </a:r>
            </a:p>
          </p:txBody>
        </p:sp>
        <p:sp>
          <p:nvSpPr>
            <p:cNvPr id="35" name="Text Box 248"/>
            <p:cNvSpPr txBox="1">
              <a:spLocks noChangeArrowheads="1"/>
            </p:cNvSpPr>
            <p:nvPr/>
          </p:nvSpPr>
          <p:spPr bwMode="auto">
            <a:xfrm>
              <a:off x="15754569" y="32005395"/>
              <a:ext cx="14096100" cy="769441"/>
            </a:xfrm>
            <a:prstGeom prst="rect">
              <a:avLst/>
            </a:prstGeom>
            <a:solidFill>
              <a:schemeClr val="tx2"/>
            </a:soli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dirty="0">
                  <a:solidFill>
                    <a:schemeClr val="bg1"/>
                  </a:solidFill>
                  <a:latin typeface="+mn-lt"/>
                  <a:ea typeface="SimSun" pitchFamily="2" charset="-122"/>
                  <a:cs typeface="Lucida Sans" pitchFamily="34" charset="0"/>
                </a:rPr>
                <a:t>CONCLUSION</a:t>
              </a:r>
              <a:endParaRPr lang="en-US" altLang="zh-CN" sz="3200" b="1" dirty="0">
                <a:solidFill>
                  <a:schemeClr val="bg1"/>
                </a:solidFill>
                <a:latin typeface="+mn-lt"/>
                <a:ea typeface="SimSun" pitchFamily="2" charset="-122"/>
                <a:cs typeface="Lucida Sans" pitchFamily="34" charset="0"/>
              </a:endParaRPr>
            </a:p>
          </p:txBody>
        </p:sp>
      </p:grpSp>
      <p:sp>
        <p:nvSpPr>
          <p:cNvPr id="3" name="TextBox 2"/>
          <p:cNvSpPr txBox="1"/>
          <p:nvPr/>
        </p:nvSpPr>
        <p:spPr>
          <a:xfrm>
            <a:off x="28033901" y="0"/>
            <a:ext cx="2024743" cy="769441"/>
          </a:xfrm>
          <a:prstGeom prst="rect">
            <a:avLst/>
          </a:prstGeom>
          <a:noFill/>
        </p:spPr>
        <p:txBody>
          <a:bodyPr wrap="square" rtlCol="0">
            <a:spAutoFit/>
          </a:bodyPr>
          <a:lstStyle/>
          <a:p>
            <a:r>
              <a:rPr lang="en-US" sz="4400" b="1" dirty="0">
                <a:solidFill>
                  <a:schemeClr val="bg1"/>
                </a:solidFill>
              </a:rPr>
              <a:t>ID: 21 </a:t>
            </a:r>
          </a:p>
        </p:txBody>
      </p:sp>
      <p:grpSp>
        <p:nvGrpSpPr>
          <p:cNvPr id="8" name="Group 7">
            <a:extLst>
              <a:ext uri="{FF2B5EF4-FFF2-40B4-BE49-F238E27FC236}">
                <a16:creationId xmlns:a16="http://schemas.microsoft.com/office/drawing/2014/main" id="{E5FB98AB-3BCD-4F1A-AE61-DCF66195FC21}"/>
              </a:ext>
            </a:extLst>
          </p:cNvPr>
          <p:cNvGrpSpPr/>
          <p:nvPr/>
        </p:nvGrpSpPr>
        <p:grpSpPr>
          <a:xfrm>
            <a:off x="15739560" y="38545915"/>
            <a:ext cx="14096100" cy="3091671"/>
            <a:chOff x="15754569" y="40212150"/>
            <a:chExt cx="14096100" cy="3091671"/>
          </a:xfrm>
        </p:grpSpPr>
        <p:sp>
          <p:nvSpPr>
            <p:cNvPr id="23" name="Text Box 242"/>
            <p:cNvSpPr txBox="1">
              <a:spLocks noChangeArrowheads="1"/>
            </p:cNvSpPr>
            <p:nvPr/>
          </p:nvSpPr>
          <p:spPr bwMode="auto">
            <a:xfrm>
              <a:off x="15754569" y="40995497"/>
              <a:ext cx="14096100" cy="2308324"/>
            </a:xfrm>
            <a:prstGeom prst="rect">
              <a:avLst/>
            </a:prstGeom>
            <a:solidFill>
              <a:schemeClr val="bg1"/>
            </a:solidFill>
            <a:ln w="57150" cmpd="thinThick">
              <a:noFill/>
              <a:miter lim="800000"/>
            </a:ln>
            <a:extLst/>
          </p:spPr>
          <p:txBody>
            <a:bodyPr wrap="square" lIns="182880" tIns="91440" rIns="182880" bIns="182880">
              <a:spAutoFit/>
            </a:bodyPr>
            <a:lstStyle>
              <a:defPPr>
                <a:defRPr kern="1200" smtId="4294967295"/>
              </a:defPPr>
              <a:lvl1pPr marL="228600" indent="-228600"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marL="0" indent="0" algn="just"/>
              <a:r>
                <a:rPr lang="en-US" altLang="ja-JP" sz="2200" dirty="0">
                  <a:solidFill>
                    <a:schemeClr val="tx1">
                      <a:lumMod val="75000"/>
                      <a:lumOff val="25000"/>
                    </a:schemeClr>
                  </a:solidFill>
                  <a:latin typeface="+mn-lt"/>
                  <a:ea typeface="ＭＳ Ｐゴシック" charset="-128"/>
                </a:rPr>
                <a:t>The research presented in this article has been funded by a grant by the John D. and Catherine T. MacArthur Foundation, G-1703-151718, which also establishes our ongoing partnership with Games for Change (gamesforchange.org). Additional work has been made possible through DOE/NNSA’s Consortium for Verification Technology, DE-NA 0002534. The authors wish to thank PHL Collective (phlcollective.com), Drew Wallace, and Luke </a:t>
              </a:r>
              <a:r>
                <a:rPr lang="en-US" altLang="ja-JP" sz="2200" dirty="0" err="1">
                  <a:solidFill>
                    <a:schemeClr val="tx1">
                      <a:lumMod val="75000"/>
                      <a:lumOff val="25000"/>
                    </a:schemeClr>
                  </a:solidFill>
                  <a:latin typeface="+mn-lt"/>
                  <a:ea typeface="ＭＳ Ｐゴシック" charset="-128"/>
                </a:rPr>
                <a:t>Petruzzi</a:t>
              </a:r>
              <a:r>
                <a:rPr lang="en-US" altLang="ja-JP" sz="2200" dirty="0">
                  <a:solidFill>
                    <a:schemeClr val="tx1">
                      <a:lumMod val="75000"/>
                      <a:lumOff val="25000"/>
                    </a:schemeClr>
                  </a:solidFill>
                  <a:latin typeface="+mn-lt"/>
                  <a:ea typeface="ＭＳ Ｐゴシック" charset="-128"/>
                </a:rPr>
                <a:t> for their development work. Special thanks also go to the class of WWS/MAE 353 for their contributions to the inspection exercise in April 2018 and to UNIDIR for making possible the demonstration in Geneva in May 2018.</a:t>
              </a:r>
            </a:p>
          </p:txBody>
        </p:sp>
        <p:sp>
          <p:nvSpPr>
            <p:cNvPr id="24" name="Text Box 248"/>
            <p:cNvSpPr txBox="1">
              <a:spLocks noChangeArrowheads="1"/>
            </p:cNvSpPr>
            <p:nvPr/>
          </p:nvSpPr>
          <p:spPr bwMode="auto">
            <a:xfrm>
              <a:off x="15754569" y="40212150"/>
              <a:ext cx="14096100" cy="769441"/>
            </a:xfrm>
            <a:prstGeom prst="rect">
              <a:avLst/>
            </a:prstGeom>
            <a:solidFill>
              <a:schemeClr val="tx2"/>
            </a:soli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dirty="0">
                  <a:solidFill>
                    <a:schemeClr val="bg1"/>
                  </a:solidFill>
                  <a:latin typeface="+mn-lt"/>
                  <a:ea typeface="SimSun" pitchFamily="2" charset="-122"/>
                  <a:cs typeface="Lucida Sans" pitchFamily="34" charset="0"/>
                </a:rPr>
                <a:t>ACKNOWLEDGEMENTS / REFERENCES</a:t>
              </a:r>
              <a:endParaRPr lang="en-US" altLang="zh-CN" sz="3200" b="1" dirty="0">
                <a:solidFill>
                  <a:schemeClr val="bg1"/>
                </a:solidFill>
                <a:latin typeface="+mn-lt"/>
                <a:ea typeface="SimSun" pitchFamily="2" charset="-122"/>
                <a:cs typeface="Lucida Sans" pitchFamily="34" charset="0"/>
              </a:endParaRPr>
            </a:p>
          </p:txBody>
        </p:sp>
      </p:grpSp>
      <p:grpSp>
        <p:nvGrpSpPr>
          <p:cNvPr id="30" name="Group 29">
            <a:extLst>
              <a:ext uri="{FF2B5EF4-FFF2-40B4-BE49-F238E27FC236}">
                <a16:creationId xmlns:a16="http://schemas.microsoft.com/office/drawing/2014/main" id="{D59C8888-0DC1-40D2-A772-3F4700B03273}"/>
              </a:ext>
            </a:extLst>
          </p:cNvPr>
          <p:cNvGrpSpPr/>
          <p:nvPr/>
        </p:nvGrpSpPr>
        <p:grpSpPr>
          <a:xfrm>
            <a:off x="15435660" y="6206816"/>
            <a:ext cx="14400000" cy="8611547"/>
            <a:chOff x="627247" y="33838569"/>
            <a:chExt cx="14400000" cy="8611547"/>
          </a:xfrm>
        </p:grpSpPr>
        <p:sp>
          <p:nvSpPr>
            <p:cNvPr id="13" name="TextBox 12"/>
            <p:cNvSpPr txBox="1"/>
            <p:nvPr/>
          </p:nvSpPr>
          <p:spPr>
            <a:xfrm>
              <a:off x="4856594" y="41803785"/>
              <a:ext cx="5941306" cy="646331"/>
            </a:xfrm>
            <a:prstGeom prst="rect">
              <a:avLst/>
            </a:prstGeom>
            <a:noFill/>
          </p:spPr>
          <p:txBody>
            <a:bodyPr wrap="none" rtlCol="0">
              <a:spAutoFit/>
            </a:bodyPr>
            <a:lstStyle/>
            <a:p>
              <a:r>
                <a:rPr lang="en-US" sz="3600" i="1" dirty="0"/>
                <a:t>Scene from a virtual inspection</a:t>
              </a:r>
            </a:p>
          </p:txBody>
        </p:sp>
        <p:pic>
          <p:nvPicPr>
            <p:cNvPr id="10" name="Picture 9">
              <a:extLst>
                <a:ext uri="{FF2B5EF4-FFF2-40B4-BE49-F238E27FC236}">
                  <a16:creationId xmlns:a16="http://schemas.microsoft.com/office/drawing/2014/main" id="{DCDD7E41-1B61-4E82-BD80-CDE6230D57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247" y="33838569"/>
              <a:ext cx="14400000" cy="7845000"/>
            </a:xfrm>
            <a:prstGeom prst="rect">
              <a:avLst/>
            </a:prstGeom>
          </p:spPr>
        </p:pic>
      </p:grpSp>
      <p:grpSp>
        <p:nvGrpSpPr>
          <p:cNvPr id="43" name="Group 42">
            <a:extLst>
              <a:ext uri="{FF2B5EF4-FFF2-40B4-BE49-F238E27FC236}">
                <a16:creationId xmlns:a16="http://schemas.microsoft.com/office/drawing/2014/main" id="{ED07D6EF-57D7-498F-8871-413B1B8758CB}"/>
              </a:ext>
            </a:extLst>
          </p:cNvPr>
          <p:cNvGrpSpPr/>
          <p:nvPr/>
        </p:nvGrpSpPr>
        <p:grpSpPr>
          <a:xfrm>
            <a:off x="737605" y="18312341"/>
            <a:ext cx="14415009" cy="4342569"/>
            <a:chOff x="409535" y="19218467"/>
            <a:chExt cx="14415009" cy="4342569"/>
          </a:xfrm>
        </p:grpSpPr>
        <p:sp>
          <p:nvSpPr>
            <p:cNvPr id="44" name="Text Box 242">
              <a:extLst>
                <a:ext uri="{FF2B5EF4-FFF2-40B4-BE49-F238E27FC236}">
                  <a16:creationId xmlns:a16="http://schemas.microsoft.com/office/drawing/2014/main" id="{AA45DC23-C5DA-49A4-82EB-A417B5E3F0AF}"/>
                </a:ext>
              </a:extLst>
            </p:cNvPr>
            <p:cNvSpPr txBox="1">
              <a:spLocks noChangeArrowheads="1"/>
            </p:cNvSpPr>
            <p:nvPr/>
          </p:nvSpPr>
          <p:spPr bwMode="auto">
            <a:xfrm>
              <a:off x="409535" y="20004357"/>
              <a:ext cx="14400000" cy="3556679"/>
            </a:xfrm>
            <a:prstGeom prst="rect">
              <a:avLst/>
            </a:prstGeom>
            <a:solidFill>
              <a:schemeClr val="bg1"/>
            </a:solidFill>
            <a:ln w="57150" cmpd="thinThick">
              <a:noFill/>
              <a:miter lim="800000"/>
            </a:ln>
            <a:extLst/>
          </p:spPr>
          <p:txBody>
            <a:bodyPr wrap="square" lIns="182880" tIns="91440" rIns="182880" bIns="182880">
              <a:spAutoFit/>
            </a:bodyPr>
            <a:lstStyle>
              <a:defPPr>
                <a:defRPr kern="1200" smtId="4294967295"/>
              </a:defPPr>
              <a:lvl1pPr marL="228600" indent="-228600"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marL="365760" indent="-365760" algn="just">
                <a:lnSpc>
                  <a:spcPct val="120000"/>
                </a:lnSpc>
                <a:buFont typeface="Arial" panose="020B0604020202020204" pitchFamily="34" charset="0"/>
                <a:buChar char="•"/>
              </a:pPr>
              <a:r>
                <a:rPr lang="en-US" altLang="ja-JP" sz="3600" b="1" dirty="0">
                  <a:solidFill>
                    <a:schemeClr val="tx1">
                      <a:lumMod val="75000"/>
                      <a:lumOff val="25000"/>
                    </a:schemeClr>
                  </a:solidFill>
                  <a:latin typeface="+mn-lt"/>
                  <a:ea typeface="ＭＳ Ｐゴシック" charset="-128"/>
                </a:rPr>
                <a:t>Multi-user</a:t>
              </a:r>
              <a:r>
                <a:rPr lang="en-US" altLang="ja-JP" sz="3600" dirty="0">
                  <a:solidFill>
                    <a:schemeClr val="tx1">
                      <a:lumMod val="75000"/>
                      <a:lumOff val="25000"/>
                    </a:schemeClr>
                  </a:solidFill>
                  <a:latin typeface="+mn-lt"/>
                  <a:ea typeface="ＭＳ Ｐゴシック" charset="-128"/>
                </a:rPr>
                <a:t>, networked VR environment based on </a:t>
              </a:r>
              <a:r>
                <a:rPr lang="en-US" altLang="ja-JP" sz="3600" i="1" dirty="0">
                  <a:solidFill>
                    <a:schemeClr val="tx1">
                      <a:lumMod val="75000"/>
                      <a:lumOff val="25000"/>
                    </a:schemeClr>
                  </a:solidFill>
                  <a:latin typeface="+mn-lt"/>
                  <a:ea typeface="ＭＳ Ｐゴシック" charset="-128"/>
                </a:rPr>
                <a:t>Unity</a:t>
              </a:r>
              <a:r>
                <a:rPr lang="en-US" altLang="ja-JP" sz="3600" dirty="0">
                  <a:solidFill>
                    <a:schemeClr val="tx1">
                      <a:lumMod val="75000"/>
                      <a:lumOff val="25000"/>
                    </a:schemeClr>
                  </a:solidFill>
                  <a:latin typeface="+mn-lt"/>
                  <a:ea typeface="ＭＳ Ｐゴシック" charset="-128"/>
                </a:rPr>
                <a:t> game engine and </a:t>
              </a:r>
              <a:r>
                <a:rPr lang="en-US" altLang="ja-JP" sz="3600" i="1" dirty="0">
                  <a:solidFill>
                    <a:schemeClr val="tx1">
                      <a:lumMod val="75000"/>
                      <a:lumOff val="25000"/>
                    </a:schemeClr>
                  </a:solidFill>
                  <a:latin typeface="+mn-lt"/>
                  <a:ea typeface="ＭＳ Ｐゴシック" charset="-128"/>
                </a:rPr>
                <a:t>HTC </a:t>
              </a:r>
              <a:r>
                <a:rPr lang="en-US" altLang="ja-JP" sz="3600" i="1" dirty="0" err="1">
                  <a:solidFill>
                    <a:schemeClr val="tx1">
                      <a:lumMod val="75000"/>
                      <a:lumOff val="25000"/>
                    </a:schemeClr>
                  </a:solidFill>
                  <a:latin typeface="+mn-lt"/>
                  <a:ea typeface="ＭＳ Ｐゴシック" charset="-128"/>
                </a:rPr>
                <a:t>Vive</a:t>
              </a:r>
              <a:r>
                <a:rPr lang="en-US" altLang="ja-JP" sz="3600" i="1" dirty="0">
                  <a:solidFill>
                    <a:schemeClr val="tx1">
                      <a:lumMod val="75000"/>
                      <a:lumOff val="25000"/>
                    </a:schemeClr>
                  </a:solidFill>
                  <a:latin typeface="+mn-lt"/>
                  <a:ea typeface="ＭＳ Ｐゴシック" charset="-128"/>
                </a:rPr>
                <a:t> Pro </a:t>
              </a:r>
              <a:r>
                <a:rPr lang="en-US" altLang="ja-JP" sz="3600" dirty="0">
                  <a:solidFill>
                    <a:schemeClr val="tx1">
                      <a:lumMod val="75000"/>
                      <a:lumOff val="25000"/>
                    </a:schemeClr>
                  </a:solidFill>
                  <a:latin typeface="+mn-lt"/>
                  <a:ea typeface="ＭＳ Ｐゴシック" charset="-128"/>
                </a:rPr>
                <a:t>headsets, world with </a:t>
              </a:r>
              <a:r>
                <a:rPr lang="en-US" altLang="ja-JP" sz="3600" b="1" dirty="0">
                  <a:solidFill>
                    <a:schemeClr val="tx1">
                      <a:lumMod val="75000"/>
                      <a:lumOff val="25000"/>
                    </a:schemeClr>
                  </a:solidFill>
                  <a:latin typeface="+mn-lt"/>
                  <a:ea typeface="ＭＳ Ｐゴシック" charset="-128"/>
                </a:rPr>
                <a:t>three sites </a:t>
              </a:r>
              <a:r>
                <a:rPr lang="en-US" altLang="ja-JP" sz="3600" dirty="0">
                  <a:solidFill>
                    <a:schemeClr val="tx1">
                      <a:lumMod val="75000"/>
                      <a:lumOff val="25000"/>
                    </a:schemeClr>
                  </a:solidFill>
                  <a:latin typeface="+mn-lt"/>
                  <a:ea typeface="ＭＳ Ｐゴシック" charset="-128"/>
                </a:rPr>
                <a:t>and multiple buildings</a:t>
              </a:r>
            </a:p>
            <a:p>
              <a:pPr marL="365760" indent="-365760" algn="just">
                <a:lnSpc>
                  <a:spcPct val="120000"/>
                </a:lnSpc>
                <a:buFont typeface="Arial" panose="020B0604020202020204" pitchFamily="34" charset="0"/>
                <a:buChar char="•"/>
              </a:pPr>
              <a:r>
                <a:rPr lang="en-US" altLang="ja-JP" sz="3600" b="1" dirty="0">
                  <a:solidFill>
                    <a:schemeClr val="tx1">
                      <a:lumMod val="75000"/>
                      <a:lumOff val="25000"/>
                    </a:schemeClr>
                  </a:solidFill>
                  <a:latin typeface="+mn-lt"/>
                  <a:ea typeface="ＭＳ Ｐゴシック" charset="-128"/>
                </a:rPr>
                <a:t>Functional inspection equipment </a:t>
              </a:r>
              <a:r>
                <a:rPr lang="en-US" altLang="ja-JP" sz="3600" dirty="0">
                  <a:solidFill>
                    <a:schemeClr val="tx1">
                      <a:lumMod val="75000"/>
                      <a:lumOff val="25000"/>
                    </a:schemeClr>
                  </a:solidFill>
                  <a:latin typeface="+mn-lt"/>
                  <a:ea typeface="ＭＳ Ｐゴシック" charset="-128"/>
                </a:rPr>
                <a:t>available: Buddy tag, portal monitor, Geiger counter, neutron counter, information barrier, camera, seal, lava lamp, modal testing, zero knowledge experiment</a:t>
              </a:r>
            </a:p>
          </p:txBody>
        </p:sp>
        <p:sp>
          <p:nvSpPr>
            <p:cNvPr id="45" name="Text Box 248">
              <a:extLst>
                <a:ext uri="{FF2B5EF4-FFF2-40B4-BE49-F238E27FC236}">
                  <a16:creationId xmlns:a16="http://schemas.microsoft.com/office/drawing/2014/main" id="{F09E6123-2616-441F-8866-D7BE1510A174}"/>
                </a:ext>
              </a:extLst>
            </p:cNvPr>
            <p:cNvSpPr txBox="1">
              <a:spLocks noChangeArrowheads="1"/>
            </p:cNvSpPr>
            <p:nvPr/>
          </p:nvSpPr>
          <p:spPr bwMode="auto">
            <a:xfrm>
              <a:off x="424544" y="19218467"/>
              <a:ext cx="14400000" cy="769441"/>
            </a:xfrm>
            <a:prstGeom prst="rect">
              <a:avLst/>
            </a:prstGeom>
            <a:solidFill>
              <a:schemeClr val="tx2"/>
            </a:soli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dirty="0">
                  <a:solidFill>
                    <a:schemeClr val="bg1"/>
                  </a:solidFill>
                  <a:latin typeface="+mn-lt"/>
                  <a:ea typeface="SimSun" pitchFamily="2" charset="-122"/>
                  <a:cs typeface="Lucida Sans" pitchFamily="34" charset="0"/>
                </a:rPr>
                <a:t>IMPLEMENTATION</a:t>
              </a:r>
              <a:endParaRPr lang="en-US" altLang="zh-CN" sz="3200" b="1" dirty="0">
                <a:solidFill>
                  <a:schemeClr val="bg1"/>
                </a:solidFill>
                <a:latin typeface="+mn-lt"/>
                <a:ea typeface="SimSun" pitchFamily="2" charset="-122"/>
                <a:cs typeface="Lucida Sans" pitchFamily="34" charset="0"/>
              </a:endParaRPr>
            </a:p>
          </p:txBody>
        </p:sp>
      </p:grpSp>
      <p:grpSp>
        <p:nvGrpSpPr>
          <p:cNvPr id="9" name="Group 8">
            <a:extLst>
              <a:ext uri="{FF2B5EF4-FFF2-40B4-BE49-F238E27FC236}">
                <a16:creationId xmlns:a16="http://schemas.microsoft.com/office/drawing/2014/main" id="{3D8C2FA3-6316-460D-A035-39656F459092}"/>
              </a:ext>
            </a:extLst>
          </p:cNvPr>
          <p:cNvGrpSpPr/>
          <p:nvPr/>
        </p:nvGrpSpPr>
        <p:grpSpPr>
          <a:xfrm>
            <a:off x="16284755" y="23092722"/>
            <a:ext cx="12701810" cy="8123657"/>
            <a:chOff x="16813944" y="23633522"/>
            <a:chExt cx="12701810" cy="8123657"/>
          </a:xfrm>
        </p:grpSpPr>
        <p:sp>
          <p:nvSpPr>
            <p:cNvPr id="39" name="TextBox 38"/>
            <p:cNvSpPr txBox="1"/>
            <p:nvPr/>
          </p:nvSpPr>
          <p:spPr>
            <a:xfrm>
              <a:off x="16813944" y="30556850"/>
              <a:ext cx="12701810" cy="1200329"/>
            </a:xfrm>
            <a:prstGeom prst="rect">
              <a:avLst/>
            </a:prstGeom>
            <a:noFill/>
          </p:spPr>
          <p:txBody>
            <a:bodyPr wrap="none" rtlCol="0">
              <a:spAutoFit/>
            </a:bodyPr>
            <a:lstStyle/>
            <a:p>
              <a:pPr algn="ctr"/>
              <a:r>
                <a:rPr lang="en-US" sz="3600" i="1" dirty="0"/>
                <a:t>Information barrier with gamma spectrum, source term (gray) and </a:t>
              </a:r>
            </a:p>
            <a:p>
              <a:pPr algn="ctr"/>
              <a:r>
                <a:rPr lang="en-US" sz="3600" i="1" dirty="0"/>
                <a:t>simulated detector spectrum (red)</a:t>
              </a:r>
            </a:p>
          </p:txBody>
        </p:sp>
        <p:pic>
          <p:nvPicPr>
            <p:cNvPr id="4" name="Picture 3">
              <a:extLst>
                <a:ext uri="{FF2B5EF4-FFF2-40B4-BE49-F238E27FC236}">
                  <a16:creationId xmlns:a16="http://schemas.microsoft.com/office/drawing/2014/main" id="{053A81AF-3CF3-4F03-8F55-E7D2A30177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03015" y="23633522"/>
              <a:ext cx="9723668" cy="6811430"/>
            </a:xfrm>
            <a:prstGeom prst="rect">
              <a:avLst/>
            </a:prstGeom>
          </p:spPr>
        </p:pic>
      </p:grpSp>
      <p:grpSp>
        <p:nvGrpSpPr>
          <p:cNvPr id="11" name="Group 10">
            <a:extLst>
              <a:ext uri="{FF2B5EF4-FFF2-40B4-BE49-F238E27FC236}">
                <a16:creationId xmlns:a16="http://schemas.microsoft.com/office/drawing/2014/main" id="{0A78B414-7129-47B6-A82C-ECA7815E6713}"/>
              </a:ext>
            </a:extLst>
          </p:cNvPr>
          <p:cNvGrpSpPr/>
          <p:nvPr/>
        </p:nvGrpSpPr>
        <p:grpSpPr>
          <a:xfrm>
            <a:off x="957218" y="23092722"/>
            <a:ext cx="13990791" cy="7846657"/>
            <a:chOff x="912189" y="23455226"/>
            <a:chExt cx="13990791" cy="7846657"/>
          </a:xfrm>
        </p:grpSpPr>
        <p:sp>
          <p:nvSpPr>
            <p:cNvPr id="47" name="TextBox 46">
              <a:extLst>
                <a:ext uri="{FF2B5EF4-FFF2-40B4-BE49-F238E27FC236}">
                  <a16:creationId xmlns:a16="http://schemas.microsoft.com/office/drawing/2014/main" id="{312B0AEF-1836-46A6-84D4-68E32B293CE7}"/>
                </a:ext>
              </a:extLst>
            </p:cNvPr>
            <p:cNvSpPr txBox="1"/>
            <p:nvPr/>
          </p:nvSpPr>
          <p:spPr>
            <a:xfrm>
              <a:off x="2062628" y="30655552"/>
              <a:ext cx="11719940" cy="646331"/>
            </a:xfrm>
            <a:prstGeom prst="rect">
              <a:avLst/>
            </a:prstGeom>
            <a:noFill/>
          </p:spPr>
          <p:txBody>
            <a:bodyPr wrap="none" rtlCol="0">
              <a:spAutoFit/>
            </a:bodyPr>
            <a:lstStyle/>
            <a:p>
              <a:r>
                <a:rPr lang="en-US" sz="3600" i="1" dirty="0"/>
                <a:t>VR environment with equipment menu and radiation counters</a:t>
              </a:r>
            </a:p>
          </p:txBody>
        </p:sp>
        <p:pic>
          <p:nvPicPr>
            <p:cNvPr id="5" name="Picture 4">
              <a:extLst>
                <a:ext uri="{FF2B5EF4-FFF2-40B4-BE49-F238E27FC236}">
                  <a16:creationId xmlns:a16="http://schemas.microsoft.com/office/drawing/2014/main" id="{3D2E3B43-D2B2-4354-A719-3974B5520C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189" y="23455226"/>
              <a:ext cx="13990791" cy="6817401"/>
            </a:xfrm>
            <a:prstGeom prst="rect">
              <a:avLst/>
            </a:prstGeom>
          </p:spPr>
        </p:pic>
      </p:grpSp>
    </p:spTree>
    <p:extLst>
      <p:ext uri="{BB962C8B-B14F-4D97-AF65-F5344CB8AC3E}">
        <p14:creationId xmlns:p14="http://schemas.microsoft.com/office/powerpoint/2010/main" val="33317853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1348</TotalTime>
  <Words>685</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ＭＳ Ｐゴシック</vt:lpstr>
      <vt:lpstr>SimSun</vt:lpstr>
      <vt:lpstr>Arial</vt:lpstr>
      <vt:lpstr>Calibri</vt:lpstr>
      <vt:lpstr>Calibri Light</vt:lpstr>
      <vt:lpstr>Lucida Sans</vt:lpstr>
      <vt:lpstr>Office Theme</vt:lpstr>
      <vt:lpstr>PowerPoint Presentation</vt:lpstr>
    </vt:vector>
  </TitlesOfParts>
  <Company>IAEA-SG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FUKUYAMA, Yukiko</dc:creator>
  <cp:lastModifiedBy>Moritz Kütt</cp:lastModifiedBy>
  <cp:revision>155</cp:revision>
  <dcterms:created xsi:type="dcterms:W3CDTF">2018-07-03T09:22:24Z</dcterms:created>
  <dcterms:modified xsi:type="dcterms:W3CDTF">2018-09-28T19:35:23Z</dcterms:modified>
</cp:coreProperties>
</file>