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438" r:id="rId3"/>
    <p:sldId id="440" r:id="rId4"/>
    <p:sldId id="437" r:id="rId5"/>
    <p:sldId id="43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727"/>
  </p:normalViewPr>
  <p:slideViewPr>
    <p:cSldViewPr snapToGrid="0" snapToObjects="1">
      <p:cViewPr varScale="1">
        <p:scale>
          <a:sx n="86" d="100"/>
          <a:sy n="86" d="100"/>
        </p:scale>
        <p:origin x="20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15ED-619A-430D-8358-581637F59BBB}" type="datetime1">
              <a:rPr lang="th-TH" smtClean="0"/>
              <a:t>05/11/61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17AC-BC11-44B8-AA72-41F911E6A101}" type="slidenum">
              <a:rPr lang="th-TH" smtClean="0"/>
              <a:pPr/>
              <a:t>‹#›</a:t>
            </a:fld>
            <a:endParaRPr lang="th-TH"/>
          </a:p>
        </p:txBody>
      </p:sp>
      <p:pic>
        <p:nvPicPr>
          <p:cNvPr id="8" name="รูปภาพ 6" descr="OAP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8" r="3687"/>
          <a:stretch>
            <a:fillRect/>
          </a:stretch>
        </p:blipFill>
        <p:spPr bwMode="auto">
          <a:xfrm>
            <a:off x="3635896" y="404664"/>
            <a:ext cx="2052260" cy="2052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2958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5405-1FFE-43B2-8F22-D45652CC48D7}" type="datetime1">
              <a:rPr lang="th-TH" smtClean="0"/>
              <a:t>05/11/61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17AC-BC11-44B8-AA72-41F911E6A10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0215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F980-63BA-4B36-897C-B03403C9C7EE}" type="datetime1">
              <a:rPr lang="th-TH" smtClean="0"/>
              <a:t>05/11/61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17AC-BC11-44B8-AA72-41F911E6A10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8342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4"/>
          <p:cNvSpPr>
            <a:spLocks noChangeArrowheads="1"/>
          </p:cNvSpPr>
          <p:nvPr userDrawn="1"/>
        </p:nvSpPr>
        <p:spPr bwMode="auto">
          <a:xfrm>
            <a:off x="0" y="1556792"/>
            <a:ext cx="9144000" cy="5301208"/>
          </a:xfrm>
          <a:prstGeom prst="rect">
            <a:avLst/>
          </a:prstGeom>
          <a:gradFill>
            <a:gsLst>
              <a:gs pos="71700">
                <a:srgbClr val="9CBEE5"/>
              </a:gs>
              <a:gs pos="0">
                <a:schemeClr val="accent1">
                  <a:satMod val="105000"/>
                  <a:tint val="67000"/>
                  <a:alpha val="2000"/>
                  <a:lumMod val="0"/>
                  <a:lumOff val="100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  <a:ln>
            <a:noFill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indent="355600">
              <a:lnSpc>
                <a:spcPct val="250000"/>
              </a:lnSpc>
            </a:pPr>
            <a:endParaRPr lang="en-US" altLang="en-US" sz="16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5A71434-7DEF-4C7F-8120-BAB3FF6A8B6E}" type="datetime1">
              <a:rPr lang="th-TH" smtClean="0"/>
              <a:t>05/11/61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CDF17AC-BC11-44B8-AA72-41F911E6A10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3" name="Rectangle 12"/>
          <p:cNvSpPr/>
          <p:nvPr userDrawn="1"/>
        </p:nvSpPr>
        <p:spPr>
          <a:xfrm>
            <a:off x="7937" y="-3001"/>
            <a:ext cx="9144000" cy="1052736"/>
          </a:xfrm>
          <a:prstGeom prst="rect">
            <a:avLst/>
          </a:prstGeom>
          <a:blipFill dpi="0" rotWithShape="1">
            <a:blip r:embed="rId2" cstate="print">
              <a:alphaModFix amt="28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pic>
        <p:nvPicPr>
          <p:cNvPr id="14" name="รูปภาพ 6" descr="OAP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8" r="3687"/>
          <a:stretch>
            <a:fillRect/>
          </a:stretch>
        </p:blipFill>
        <p:spPr bwMode="auto">
          <a:xfrm>
            <a:off x="8324353" y="113631"/>
            <a:ext cx="688977" cy="688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สี่เหลี่ยมผืนผ้า 6"/>
          <p:cNvSpPr/>
          <p:nvPr userDrawn="1"/>
        </p:nvSpPr>
        <p:spPr>
          <a:xfrm>
            <a:off x="7296942" y="689695"/>
            <a:ext cx="18549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600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JasmineUPC" pitchFamily="18" charset="-34"/>
                <a:cs typeface="JasmineUPC" pitchFamily="18" charset="-34"/>
              </a:rPr>
              <a:t>Office Of Atoms For Peace</a:t>
            </a:r>
            <a:endParaRPr lang="th-TH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JasmineUPC" pitchFamily="18" charset="-34"/>
              <a:cs typeface="JasmineUPC" pitchFamily="18" charset="-34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937" y="1049735"/>
            <a:ext cx="9144000" cy="0"/>
          </a:xfrm>
          <a:prstGeom prst="line">
            <a:avLst/>
          </a:prstGeom>
          <a:ln w="57150">
            <a:solidFill>
              <a:srgbClr val="00B0F0"/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 txBox="1">
            <a:spLocks/>
          </p:cNvSpPr>
          <p:nvPr userDrawn="1"/>
        </p:nvSpPr>
        <p:spPr>
          <a:xfrm>
            <a:off x="636587" y="331479"/>
            <a:ext cx="7633061" cy="502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H SarabunPSK" panose="020B0500040200020003" pitchFamily="34" charset="-34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02134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9823"/>
            <a:ext cx="7886700" cy="46871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CE10E-7D0D-4C29-AABD-B2A431A5C9C6}" type="datetime1">
              <a:rPr lang="th-TH" smtClean="0"/>
              <a:t>05/11/61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17AC-BC11-44B8-AA72-41F911E6A10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1052736"/>
          </a:xfrm>
          <a:prstGeom prst="rect">
            <a:avLst/>
          </a:prstGeom>
          <a:blipFill dpi="0" rotWithShape="1">
            <a:blip r:embed="rId2" cstate="print">
              <a:alphaModFix amt="28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pic>
        <p:nvPicPr>
          <p:cNvPr id="18" name="รูปภาพ 6" descr="OAP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8" r="3687"/>
          <a:stretch>
            <a:fillRect/>
          </a:stretch>
        </p:blipFill>
        <p:spPr bwMode="auto">
          <a:xfrm>
            <a:off x="8316416" y="116632"/>
            <a:ext cx="688977" cy="688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สี่เหลี่ยมผืนผ้า 6"/>
          <p:cNvSpPr/>
          <p:nvPr userDrawn="1"/>
        </p:nvSpPr>
        <p:spPr>
          <a:xfrm>
            <a:off x="7289005" y="692696"/>
            <a:ext cx="18549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600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JasmineUPC" pitchFamily="18" charset="-34"/>
                <a:cs typeface="JasmineUPC" pitchFamily="18" charset="-34"/>
              </a:rPr>
              <a:t>Office Of Atoms For Peace</a:t>
            </a:r>
            <a:endParaRPr lang="th-TH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JasmineUPC" pitchFamily="18" charset="-34"/>
              <a:cs typeface="JasmineUPC" pitchFamily="18" charset="-34"/>
            </a:endParaRP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1052736"/>
            <a:ext cx="9144000" cy="0"/>
          </a:xfrm>
          <a:prstGeom prst="line">
            <a:avLst/>
          </a:prstGeom>
          <a:ln w="57150">
            <a:solidFill>
              <a:srgbClr val="00B0F0"/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28650" y="334480"/>
            <a:ext cx="7633061" cy="502232"/>
          </a:xfrm>
        </p:spPr>
        <p:txBody>
          <a:bodyPr>
            <a:no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3497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29DE-95A2-4549-92C4-21A8F3E646C3}" type="datetime1">
              <a:rPr lang="th-TH" smtClean="0"/>
              <a:t>05/11/61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17AC-BC11-44B8-AA72-41F911E6A10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8688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4"/>
          <p:cNvSpPr>
            <a:spLocks noChangeArrowheads="1"/>
          </p:cNvSpPr>
          <p:nvPr userDrawn="1"/>
        </p:nvSpPr>
        <p:spPr bwMode="auto">
          <a:xfrm>
            <a:off x="0" y="1556792"/>
            <a:ext cx="9144000" cy="5301208"/>
          </a:xfrm>
          <a:prstGeom prst="rect">
            <a:avLst/>
          </a:prstGeom>
          <a:gradFill>
            <a:gsLst>
              <a:gs pos="71700">
                <a:srgbClr val="9CBEE5"/>
              </a:gs>
              <a:gs pos="0">
                <a:schemeClr val="accent1">
                  <a:satMod val="105000"/>
                  <a:tint val="67000"/>
                  <a:alpha val="2000"/>
                  <a:lumMod val="0"/>
                  <a:lumOff val="100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  <a:ln>
            <a:noFill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indent="355600">
              <a:lnSpc>
                <a:spcPct val="250000"/>
              </a:lnSpc>
            </a:pPr>
            <a:endParaRPr lang="en-US" altLang="en-US" sz="16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33753B8-2462-4720-A75C-74A26B248FCD}" type="datetime1">
              <a:rPr lang="th-TH" smtClean="0"/>
              <a:t>05/11/61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CDF17AC-BC11-44B8-AA72-41F911E6A10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1052736"/>
          </a:xfrm>
          <a:prstGeom prst="rect">
            <a:avLst/>
          </a:prstGeom>
          <a:blipFill dpi="0" rotWithShape="1">
            <a:blip r:embed="rId2" cstate="print">
              <a:alphaModFix amt="28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pic>
        <p:nvPicPr>
          <p:cNvPr id="12" name="รูปภาพ 6" descr="OAP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8" r="3687"/>
          <a:stretch>
            <a:fillRect/>
          </a:stretch>
        </p:blipFill>
        <p:spPr bwMode="auto">
          <a:xfrm>
            <a:off x="8316416" y="116632"/>
            <a:ext cx="688977" cy="688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สี่เหลี่ยมผืนผ้า 6"/>
          <p:cNvSpPr/>
          <p:nvPr userDrawn="1"/>
        </p:nvSpPr>
        <p:spPr>
          <a:xfrm>
            <a:off x="7289005" y="692696"/>
            <a:ext cx="18549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600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JasmineUPC" pitchFamily="18" charset="-34"/>
                <a:cs typeface="JasmineUPC" pitchFamily="18" charset="-34"/>
              </a:rPr>
              <a:t>Office Of Atoms For Peace</a:t>
            </a:r>
            <a:endParaRPr lang="th-TH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JasmineUPC" pitchFamily="18" charset="-34"/>
              <a:cs typeface="JasmineUPC" pitchFamily="18" charset="-34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1052736"/>
            <a:ext cx="9144000" cy="0"/>
          </a:xfrm>
          <a:prstGeom prst="line">
            <a:avLst/>
          </a:prstGeom>
          <a:ln w="57150">
            <a:solidFill>
              <a:srgbClr val="00B0F0"/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34480"/>
            <a:ext cx="7633061" cy="502232"/>
          </a:xfrm>
        </p:spPr>
        <p:txBody>
          <a:bodyPr>
            <a:no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6719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 userDrawn="1"/>
        </p:nvSpPr>
        <p:spPr bwMode="auto">
          <a:xfrm>
            <a:off x="0" y="1556792"/>
            <a:ext cx="9144000" cy="5301208"/>
          </a:xfrm>
          <a:prstGeom prst="rect">
            <a:avLst/>
          </a:prstGeom>
          <a:gradFill>
            <a:gsLst>
              <a:gs pos="71700">
                <a:srgbClr val="9CBEE5"/>
              </a:gs>
              <a:gs pos="0">
                <a:schemeClr val="accent1">
                  <a:satMod val="105000"/>
                  <a:tint val="67000"/>
                  <a:alpha val="2000"/>
                  <a:lumMod val="0"/>
                  <a:lumOff val="100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  <a:ln>
            <a:noFill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indent="355600">
              <a:lnSpc>
                <a:spcPct val="250000"/>
              </a:lnSpc>
            </a:pPr>
            <a:endParaRPr lang="en-US" altLang="en-US" sz="1600" dirty="0"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53B58C2-C183-4727-8F4A-F861E9E312EB}" type="datetime1">
              <a:rPr lang="th-TH" smtClean="0"/>
              <a:t>05/11/61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CDF17AC-BC11-44B8-AA72-41F911E6A10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1052736"/>
          </a:xfrm>
          <a:prstGeom prst="rect">
            <a:avLst/>
          </a:prstGeom>
          <a:blipFill dpi="0" rotWithShape="1">
            <a:blip r:embed="rId2" cstate="print">
              <a:alphaModFix amt="28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pic>
        <p:nvPicPr>
          <p:cNvPr id="11" name="รูปภาพ 6" descr="OAP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8" r="3687"/>
          <a:stretch>
            <a:fillRect/>
          </a:stretch>
        </p:blipFill>
        <p:spPr bwMode="auto">
          <a:xfrm>
            <a:off x="8316416" y="116632"/>
            <a:ext cx="688977" cy="688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สี่เหลี่ยมผืนผ้า 6"/>
          <p:cNvSpPr/>
          <p:nvPr userDrawn="1"/>
        </p:nvSpPr>
        <p:spPr>
          <a:xfrm>
            <a:off x="7289005" y="692696"/>
            <a:ext cx="18549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600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JasmineUPC" pitchFamily="18" charset="-34"/>
                <a:cs typeface="JasmineUPC" pitchFamily="18" charset="-34"/>
              </a:rPr>
              <a:t>Office Of Atoms For Peace</a:t>
            </a:r>
            <a:endParaRPr lang="th-TH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JasmineUPC" pitchFamily="18" charset="-34"/>
              <a:cs typeface="JasmineUPC" pitchFamily="18" charset="-34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1052736"/>
            <a:ext cx="9144000" cy="0"/>
          </a:xfrm>
          <a:prstGeom prst="line">
            <a:avLst/>
          </a:prstGeom>
          <a:ln w="57150">
            <a:solidFill>
              <a:srgbClr val="00B0F0"/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28650" y="334480"/>
            <a:ext cx="7633061" cy="502232"/>
          </a:xfrm>
        </p:spPr>
        <p:txBody>
          <a:bodyPr>
            <a:no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5924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55D3316-EC32-4659-BE72-62F4C4E1105C}" type="datetime1">
              <a:rPr lang="th-TH" smtClean="0"/>
              <a:t>05/11/61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CDF17AC-BC11-44B8-AA72-41F911E6A10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1052736"/>
          </a:xfrm>
          <a:prstGeom prst="rect">
            <a:avLst/>
          </a:prstGeom>
          <a:blipFill dpi="0" rotWithShape="1">
            <a:blip r:embed="rId2" cstate="print">
              <a:alphaModFix amt="28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pic>
        <p:nvPicPr>
          <p:cNvPr id="10" name="รูปภาพ 6" descr="OAP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8" r="3687"/>
          <a:stretch>
            <a:fillRect/>
          </a:stretch>
        </p:blipFill>
        <p:spPr bwMode="auto">
          <a:xfrm>
            <a:off x="8316416" y="116632"/>
            <a:ext cx="688977" cy="688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สี่เหลี่ยมผืนผ้า 6"/>
          <p:cNvSpPr/>
          <p:nvPr userDrawn="1"/>
        </p:nvSpPr>
        <p:spPr>
          <a:xfrm>
            <a:off x="7289005" y="692696"/>
            <a:ext cx="18549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600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JasmineUPC" pitchFamily="18" charset="-34"/>
                <a:cs typeface="JasmineUPC" pitchFamily="18" charset="-34"/>
              </a:rPr>
              <a:t>Office Of Atoms For Peace</a:t>
            </a:r>
            <a:endParaRPr lang="th-TH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JasmineUPC" pitchFamily="18" charset="-34"/>
              <a:cs typeface="JasmineUPC" pitchFamily="18" charset="-34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1052736"/>
            <a:ext cx="9144000" cy="0"/>
          </a:xfrm>
          <a:prstGeom prst="line">
            <a:avLst/>
          </a:prstGeom>
          <a:ln w="57150">
            <a:solidFill>
              <a:srgbClr val="00B0F0"/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28650" y="334480"/>
            <a:ext cx="7633061" cy="502232"/>
          </a:xfrm>
        </p:spPr>
        <p:txBody>
          <a:bodyPr>
            <a:no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22428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4"/>
          <p:cNvSpPr>
            <a:spLocks noChangeArrowheads="1"/>
          </p:cNvSpPr>
          <p:nvPr userDrawn="1"/>
        </p:nvSpPr>
        <p:spPr bwMode="auto">
          <a:xfrm>
            <a:off x="0" y="1556792"/>
            <a:ext cx="9144000" cy="5301208"/>
          </a:xfrm>
          <a:prstGeom prst="rect">
            <a:avLst/>
          </a:prstGeom>
          <a:gradFill>
            <a:gsLst>
              <a:gs pos="71700">
                <a:srgbClr val="9CBEE5"/>
              </a:gs>
              <a:gs pos="0">
                <a:schemeClr val="accent1">
                  <a:satMod val="105000"/>
                  <a:tint val="67000"/>
                  <a:alpha val="2000"/>
                  <a:lumMod val="0"/>
                  <a:lumOff val="100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  <a:ln>
            <a:noFill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indent="355600">
              <a:lnSpc>
                <a:spcPct val="250000"/>
              </a:lnSpc>
            </a:pPr>
            <a:endParaRPr lang="en-US" altLang="en-US" sz="1600" dirty="0">
              <a:cs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0306D3-1297-45B1-B773-B78F9A1DB5F3}" type="datetime1">
              <a:rPr lang="th-TH" smtClean="0"/>
              <a:t>05/11/61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CDF17AC-BC11-44B8-AA72-41F911E6A10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052736"/>
          </a:xfrm>
          <a:prstGeom prst="rect">
            <a:avLst/>
          </a:prstGeom>
          <a:blipFill dpi="0" rotWithShape="1">
            <a:blip r:embed="rId2" cstate="print">
              <a:alphaModFix amt="28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pic>
        <p:nvPicPr>
          <p:cNvPr id="9" name="รูปภาพ 6" descr="OAP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8" r="3687"/>
          <a:stretch>
            <a:fillRect/>
          </a:stretch>
        </p:blipFill>
        <p:spPr bwMode="auto">
          <a:xfrm>
            <a:off x="8316416" y="116632"/>
            <a:ext cx="688977" cy="688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สี่เหลี่ยมผืนผ้า 6"/>
          <p:cNvSpPr/>
          <p:nvPr userDrawn="1"/>
        </p:nvSpPr>
        <p:spPr>
          <a:xfrm>
            <a:off x="7289005" y="692696"/>
            <a:ext cx="18549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600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JasmineUPC" pitchFamily="18" charset="-34"/>
                <a:cs typeface="JasmineUPC" pitchFamily="18" charset="-34"/>
              </a:rPr>
              <a:t>Office Of Atoms For Peace</a:t>
            </a:r>
            <a:endParaRPr lang="th-TH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JasmineUPC" pitchFamily="18" charset="-34"/>
              <a:cs typeface="JasmineUPC" pitchFamily="18" charset="-34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1052736"/>
            <a:ext cx="9144000" cy="0"/>
          </a:xfrm>
          <a:prstGeom prst="line">
            <a:avLst/>
          </a:prstGeom>
          <a:ln w="57150">
            <a:solidFill>
              <a:srgbClr val="00B0F0"/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28650" y="334480"/>
            <a:ext cx="7633061" cy="502232"/>
          </a:xfrm>
        </p:spPr>
        <p:txBody>
          <a:bodyPr>
            <a:no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96906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F0C7-E011-4A2F-8FED-13346966995A}" type="datetime1">
              <a:rPr lang="th-TH" smtClean="0"/>
              <a:t>05/11/61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17AC-BC11-44B8-AA72-41F911E6A10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316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9134-8D10-413C-AAE6-F4AB3E632C36}" type="datetime1">
              <a:rPr lang="th-TH" smtClean="0"/>
              <a:t>05/11/61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17AC-BC11-44B8-AA72-41F911E6A10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7312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EEF61-0F47-456C-B621-26F3A65A6494}" type="datetime1">
              <a:rPr lang="th-TH" smtClean="0"/>
              <a:t>05/11/61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F17AC-BC11-44B8-AA72-41F911E6A10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771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H SarabunPSK" panose="020B0500040200020003" pitchFamily="34" charset="-34"/>
          <a:ea typeface="+mj-ea"/>
          <a:cs typeface="TH SarabunPSK" panose="020B0500040200020003" pitchFamily="34" charset="-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EAADE-4A2B-7A47-AD51-2DD7AF7914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186" y="2263515"/>
            <a:ext cx="7772400" cy="174112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Updated Relevant Thailand Regulatory </a:t>
            </a:r>
            <a:b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Framework in the Nuclear Energy for </a:t>
            </a:r>
            <a:b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Peace Act (2016) Regarding Nuclear </a:t>
            </a:r>
            <a:b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Safeguards and Additional Protocol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9FED55-8B8E-CA45-B03E-BDE2FA13D0A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84616" y="3867462"/>
            <a:ext cx="8008495" cy="232347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19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Haruetai KASIWATTANAWUT (Ph.D.)</a:t>
            </a:r>
          </a:p>
          <a:p>
            <a:pPr marL="0" indent="0" algn="ctr">
              <a:buNone/>
            </a:pPr>
            <a:r>
              <a:rPr lang="en-US" sz="19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A. RUEANNGOEN, A. WITITTEERANON, B. SRIMOK, </a:t>
            </a:r>
          </a:p>
          <a:p>
            <a:pPr marL="0" indent="0" algn="ctr">
              <a:buNone/>
            </a:pPr>
            <a:r>
              <a:rPr lang="en-US" sz="19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C. SOONTRAPA, S. BIRAMONTRI</a:t>
            </a:r>
          </a:p>
          <a:p>
            <a:pPr marL="0" indent="0" algn="ctr">
              <a:buNone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of Atoms for Peace</a:t>
            </a:r>
          </a:p>
          <a:p>
            <a:pPr marL="0" indent="0" algn="ct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Ministry of Science and Technology, Thailand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25B457D-2461-874B-B4E9-3402B267005D}"/>
              </a:ext>
            </a:extLst>
          </p:cNvPr>
          <p:cNvSpPr txBox="1">
            <a:spLocks/>
          </p:cNvSpPr>
          <p:nvPr/>
        </p:nvSpPr>
        <p:spPr>
          <a:xfrm>
            <a:off x="584616" y="6190938"/>
            <a:ext cx="8319541" cy="539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IAEA Symposium on International Safeguards 5-8 November 2018, Vienna International Centre</a:t>
            </a:r>
          </a:p>
          <a:p>
            <a:pPr marL="0" indent="0" algn="ctr">
              <a:buNone/>
            </a:pPr>
            <a:endParaRPr lang="en-US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383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709E27-2205-6B46-A8A4-987A18F59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17AC-BC11-44B8-AA72-41F911E6A101}" type="slidenum">
              <a:rPr lang="th-TH" smtClean="0"/>
              <a:pPr/>
              <a:t>2</a:t>
            </a:fld>
            <a:endParaRPr lang="th-TH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5E885B-006C-5F43-86A3-D2E0AA5F4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Comprehensive Safeguards Agreement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44DFD4-508D-1449-92F0-52AE197907F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230362"/>
            <a:ext cx="7818435" cy="53085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7224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DE67D3-898E-7C41-8672-D19E97700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two important AP measures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additional information in non-declared activities under the existing CSA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Complementary Access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updated nuclear safeguards regulation was enhanced from placing as of the Thai A.E.C. Rule (2012) to the Ministerial regulation under the NEPA Act (2016).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39A1D6-F65F-4A4E-A245-FC37B97AC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DF17AC-BC11-44B8-AA72-41F911E6A101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386496E-66F6-D048-9786-21D1997D8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Nuclear Energy for Peace Act (2016)</a:t>
            </a:r>
          </a:p>
        </p:txBody>
      </p:sp>
    </p:spTree>
    <p:extLst>
      <p:ext uri="{BB962C8B-B14F-4D97-AF65-F5344CB8AC3E}">
        <p14:creationId xmlns:p14="http://schemas.microsoft.com/office/powerpoint/2010/main" val="993086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DE67D3-898E-7C41-8672-D19E97700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updated nuclear safeguards regulations under the NEPA (2016). These are still considered as draft versions as the followings: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arenR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Ministerial Regulation on Nuclear Safeguards;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Ministerial Regulation on Specification of a Concentration in Mine or Ore to be a Source Material;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arenR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Ministerial Regulation on Conducting a Nuclear Activity;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Notification of Office of Atoms for Peace on Conducting a Nuclear Fuel Cycle-Related Research and Development not Involving Nuclear Material.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arenR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39A1D6-F65F-4A4E-A245-FC37B97AC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DF17AC-BC11-44B8-AA72-41F911E6A101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386496E-66F6-D048-9786-21D1997D8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Nuclear Energy for Peace Act (2016)</a:t>
            </a:r>
          </a:p>
        </p:txBody>
      </p:sp>
    </p:spTree>
    <p:extLst>
      <p:ext uri="{BB962C8B-B14F-4D97-AF65-F5344CB8AC3E}">
        <p14:creationId xmlns:p14="http://schemas.microsoft.com/office/powerpoint/2010/main" val="1630497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39A1D6-F65F-4A4E-A245-FC37B97AC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DF17AC-BC11-44B8-AA72-41F911E6A101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386496E-66F6-D048-9786-21D1997D8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39" y="232169"/>
            <a:ext cx="7955584" cy="502232"/>
          </a:xfrm>
        </p:spPr>
        <p:txBody>
          <a:bodyPr/>
          <a:lstStyle/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 BETWEEN NEPA AND ADDITIONAL PROTOCOL ARTICLES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E2CB7C9-0392-1B49-9BC9-112208A5C3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893146"/>
              </p:ext>
            </p:extLst>
          </p:nvPr>
        </p:nvGraphicFramePr>
        <p:xfrm>
          <a:off x="441038" y="860430"/>
          <a:ext cx="8278106" cy="586104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985400">
                  <a:extLst>
                    <a:ext uri="{9D8B030D-6E8A-4147-A177-3AD203B41FA5}">
                      <a16:colId xmlns:a16="http://schemas.microsoft.com/office/drawing/2014/main" val="1319276287"/>
                    </a:ext>
                  </a:extLst>
                </a:gridCol>
                <a:gridCol w="3292706">
                  <a:extLst>
                    <a:ext uri="{9D8B030D-6E8A-4147-A177-3AD203B41FA5}">
                      <a16:colId xmlns:a16="http://schemas.microsoft.com/office/drawing/2014/main" val="4160677314"/>
                    </a:ext>
                  </a:extLst>
                </a:gridCol>
              </a:tblGrid>
              <a:tr h="332521">
                <a:tc>
                  <a:txBody>
                    <a:bodyPr/>
                    <a:lstStyle/>
                    <a:p>
                      <a:pPr marL="107950" marR="71755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79550" algn="ctr"/>
                          <a:tab pos="2291080" algn="l"/>
                        </a:tabLst>
                      </a:pPr>
                      <a:r>
                        <a:rPr lang="en-US" sz="1400" dirty="0">
                          <a:effectLst/>
                        </a:rPr>
                        <a:t>	AP Articles	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58" marR="59858" marT="0" marB="0"/>
                </a:tc>
                <a:tc>
                  <a:txBody>
                    <a:bodyPr/>
                    <a:lstStyle/>
                    <a:p>
                      <a:pPr marL="107950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Legal Instrument</a:t>
                      </a:r>
                      <a:r>
                        <a:rPr lang="th-TH" sz="1400" dirty="0">
                          <a:effectLst/>
                        </a:rPr>
                        <a:t>/</a:t>
                      </a:r>
                      <a:r>
                        <a:rPr lang="en-US" sz="1400" dirty="0">
                          <a:effectLst/>
                        </a:rPr>
                        <a:t>Mechanism</a:t>
                      </a:r>
                      <a:r>
                        <a:rPr lang="th-TH" sz="1400" dirty="0">
                          <a:effectLst/>
                        </a:rPr>
                        <a:t>/</a:t>
                      </a:r>
                      <a:r>
                        <a:rPr lang="en-US" sz="1400" dirty="0">
                          <a:effectLst/>
                        </a:rPr>
                        <a:t>NEPA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58" marR="59858" marT="0" marB="0"/>
                </a:tc>
                <a:extLst>
                  <a:ext uri="{0D108BD9-81ED-4DB2-BD59-A6C34878D82A}">
                    <a16:rowId xmlns:a16="http://schemas.microsoft.com/office/drawing/2014/main" val="3335960224"/>
                  </a:ext>
                </a:extLst>
              </a:tr>
              <a:tr h="398384">
                <a:tc>
                  <a:txBody>
                    <a:bodyPr/>
                    <a:lstStyle/>
                    <a:p>
                      <a:pPr marL="107950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th-TH" sz="1400">
                          <a:effectLst/>
                        </a:rPr>
                        <a:t>.</a:t>
                      </a:r>
                      <a:r>
                        <a:rPr lang="en-US" sz="1400">
                          <a:effectLst/>
                        </a:rPr>
                        <a:t>a(i</a:t>
                      </a:r>
                      <a:r>
                        <a:rPr lang="th-TH" sz="1400">
                          <a:effectLst/>
                        </a:rPr>
                        <a:t>) -</a:t>
                      </a:r>
                      <a:r>
                        <a:rPr lang="en-US" sz="1400">
                          <a:effectLst/>
                        </a:rPr>
                        <a:t>government fuel cycle R&amp;D </a:t>
                      </a:r>
                      <a:r>
                        <a:rPr lang="th-TH" sz="1400">
                          <a:effectLst/>
                        </a:rPr>
                        <a:t>(</a:t>
                      </a:r>
                      <a:r>
                        <a:rPr lang="en-US" sz="1400">
                          <a:effectLst/>
                        </a:rPr>
                        <a:t>w</a:t>
                      </a:r>
                      <a:r>
                        <a:rPr lang="th-TH" sz="1400">
                          <a:effectLst/>
                        </a:rPr>
                        <a:t>/</a:t>
                      </a:r>
                      <a:r>
                        <a:rPr lang="en-US" sz="1400">
                          <a:effectLst/>
                        </a:rPr>
                        <a:t>o nuclear material</a:t>
                      </a:r>
                      <a:r>
                        <a:rPr lang="th-TH" sz="1400">
                          <a:effectLst/>
                        </a:rPr>
                        <a:t>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58" marR="59858" marT="0" marB="0"/>
                </a:tc>
                <a:tc>
                  <a:txBody>
                    <a:bodyPr/>
                    <a:lstStyle/>
                    <a:p>
                      <a:pPr marL="107950" marR="71755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Section 89</a:t>
                      </a:r>
                      <a:r>
                        <a:rPr lang="th-TH" sz="1400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and Section 90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58" marR="59858" marT="0" marB="0"/>
                </a:tc>
                <a:extLst>
                  <a:ext uri="{0D108BD9-81ED-4DB2-BD59-A6C34878D82A}">
                    <a16:rowId xmlns:a16="http://schemas.microsoft.com/office/drawing/2014/main" val="3619737977"/>
                  </a:ext>
                </a:extLst>
              </a:tr>
              <a:tr h="667054">
                <a:tc>
                  <a:txBody>
                    <a:bodyPr/>
                    <a:lstStyle/>
                    <a:p>
                      <a:pPr marL="107950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r>
                        <a:rPr lang="th-TH" sz="1400" dirty="0">
                          <a:effectLst/>
                        </a:rPr>
                        <a:t>.</a:t>
                      </a:r>
                      <a:r>
                        <a:rPr lang="en-US" sz="1400" dirty="0">
                          <a:effectLst/>
                        </a:rPr>
                        <a:t>a</a:t>
                      </a:r>
                      <a:r>
                        <a:rPr lang="th-TH" sz="1400" dirty="0">
                          <a:effectLst/>
                        </a:rPr>
                        <a:t>(</a:t>
                      </a:r>
                      <a:r>
                        <a:rPr lang="en-US" sz="1400" dirty="0">
                          <a:effectLst/>
                        </a:rPr>
                        <a:t>ii</a:t>
                      </a:r>
                      <a:r>
                        <a:rPr lang="th-TH" sz="1400" dirty="0">
                          <a:effectLst/>
                        </a:rPr>
                        <a:t>) - </a:t>
                      </a:r>
                      <a:r>
                        <a:rPr lang="en-US" sz="1400" dirty="0">
                          <a:effectLst/>
                        </a:rPr>
                        <a:t>Information identified on operational activities of safeguards relevance at facilities and LOFs where nuclear</a:t>
                      </a:r>
                      <a:r>
                        <a:rPr lang="th-TH" sz="140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material is customarily used</a:t>
                      </a:r>
                      <a:r>
                        <a:rPr lang="th-TH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58" marR="59858" marT="0" marB="0"/>
                </a:tc>
                <a:tc>
                  <a:txBody>
                    <a:bodyPr/>
                    <a:lstStyle/>
                    <a:p>
                      <a:pPr marL="107950" marR="71755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Section 36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58" marR="59858" marT="0" marB="0"/>
                </a:tc>
                <a:extLst>
                  <a:ext uri="{0D108BD9-81ED-4DB2-BD59-A6C34878D82A}">
                    <a16:rowId xmlns:a16="http://schemas.microsoft.com/office/drawing/2014/main" val="758667792"/>
                  </a:ext>
                </a:extLst>
              </a:tr>
              <a:tr h="398384">
                <a:tc>
                  <a:txBody>
                    <a:bodyPr/>
                    <a:lstStyle/>
                    <a:p>
                      <a:pPr marL="107950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th-TH" sz="1400">
                          <a:effectLst/>
                        </a:rPr>
                        <a:t>.</a:t>
                      </a:r>
                      <a:r>
                        <a:rPr lang="en-US" sz="1400">
                          <a:effectLst/>
                        </a:rPr>
                        <a:t>a</a:t>
                      </a:r>
                      <a:r>
                        <a:rPr lang="th-TH" sz="1400">
                          <a:effectLst/>
                        </a:rPr>
                        <a:t>(</a:t>
                      </a:r>
                      <a:r>
                        <a:rPr lang="en-US" sz="1400">
                          <a:effectLst/>
                        </a:rPr>
                        <a:t>iii</a:t>
                      </a:r>
                      <a:r>
                        <a:rPr lang="th-TH" sz="1400">
                          <a:effectLst/>
                        </a:rPr>
                        <a:t>) - </a:t>
                      </a:r>
                      <a:r>
                        <a:rPr lang="en-US" sz="1400">
                          <a:effectLst/>
                        </a:rPr>
                        <a:t>buildings on sites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58" marR="59858" marT="0" marB="0"/>
                </a:tc>
                <a:tc>
                  <a:txBody>
                    <a:bodyPr/>
                    <a:lstStyle/>
                    <a:p>
                      <a:pPr marL="107950" marR="71755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Section 36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58" marR="59858" marT="0" marB="0"/>
                </a:tc>
                <a:extLst>
                  <a:ext uri="{0D108BD9-81ED-4DB2-BD59-A6C34878D82A}">
                    <a16:rowId xmlns:a16="http://schemas.microsoft.com/office/drawing/2014/main" val="2428365780"/>
                  </a:ext>
                </a:extLst>
              </a:tr>
              <a:tr h="398384">
                <a:tc>
                  <a:txBody>
                    <a:bodyPr/>
                    <a:lstStyle/>
                    <a:p>
                      <a:pPr marL="107950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th-TH" sz="1400">
                          <a:effectLst/>
                        </a:rPr>
                        <a:t>.</a:t>
                      </a:r>
                      <a:r>
                        <a:rPr lang="en-US" sz="1400">
                          <a:effectLst/>
                        </a:rPr>
                        <a:t>a</a:t>
                      </a:r>
                      <a:r>
                        <a:rPr lang="th-TH" sz="1400">
                          <a:effectLst/>
                        </a:rPr>
                        <a:t>(</a:t>
                      </a:r>
                      <a:r>
                        <a:rPr lang="en-US" sz="1400">
                          <a:effectLst/>
                        </a:rPr>
                        <a:t>iv</a:t>
                      </a:r>
                      <a:r>
                        <a:rPr lang="th-TH" sz="1400">
                          <a:effectLst/>
                        </a:rPr>
                        <a:t>) - </a:t>
                      </a:r>
                      <a:r>
                        <a:rPr lang="en-US" sz="1400">
                          <a:effectLst/>
                        </a:rPr>
                        <a:t>Annex I activities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58" marR="59858" marT="0" marB="0"/>
                </a:tc>
                <a:tc>
                  <a:txBody>
                    <a:bodyPr/>
                    <a:lstStyle/>
                    <a:p>
                      <a:pPr marL="107950" marR="71755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Section 90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58" marR="59858" marT="0" marB="0"/>
                </a:tc>
                <a:extLst>
                  <a:ext uri="{0D108BD9-81ED-4DB2-BD59-A6C34878D82A}">
                    <a16:rowId xmlns:a16="http://schemas.microsoft.com/office/drawing/2014/main" val="3933745084"/>
                  </a:ext>
                </a:extLst>
              </a:tr>
              <a:tr h="398384">
                <a:tc>
                  <a:txBody>
                    <a:bodyPr/>
                    <a:lstStyle/>
                    <a:p>
                      <a:pPr marL="107950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th-TH" sz="1400">
                          <a:effectLst/>
                        </a:rPr>
                        <a:t>.</a:t>
                      </a:r>
                      <a:r>
                        <a:rPr lang="en-US" sz="1400">
                          <a:effectLst/>
                        </a:rPr>
                        <a:t>a</a:t>
                      </a:r>
                      <a:r>
                        <a:rPr lang="th-TH" sz="1400">
                          <a:effectLst/>
                        </a:rPr>
                        <a:t>(</a:t>
                      </a:r>
                      <a:r>
                        <a:rPr lang="en-US" sz="1400">
                          <a:effectLst/>
                        </a:rPr>
                        <a:t>v</a:t>
                      </a:r>
                      <a:r>
                        <a:rPr lang="th-TH" sz="1400">
                          <a:effectLst/>
                        </a:rPr>
                        <a:t>) - </a:t>
                      </a:r>
                      <a:r>
                        <a:rPr lang="en-US" sz="1400">
                          <a:effectLst/>
                        </a:rPr>
                        <a:t>capacities and locations of mines and concentration plants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58" marR="59858" marT="0" marB="0"/>
                </a:tc>
                <a:tc>
                  <a:txBody>
                    <a:bodyPr/>
                    <a:lstStyle/>
                    <a:p>
                      <a:pPr marL="107950" marR="71755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Section 36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58" marR="59858" marT="0" marB="0"/>
                </a:tc>
                <a:extLst>
                  <a:ext uri="{0D108BD9-81ED-4DB2-BD59-A6C34878D82A}">
                    <a16:rowId xmlns:a16="http://schemas.microsoft.com/office/drawing/2014/main" val="4037636815"/>
                  </a:ext>
                </a:extLst>
              </a:tr>
              <a:tr h="398384">
                <a:tc>
                  <a:txBody>
                    <a:bodyPr/>
                    <a:lstStyle/>
                    <a:p>
                      <a:pPr marL="107950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th-TH" sz="1400">
                          <a:effectLst/>
                        </a:rPr>
                        <a:t>.</a:t>
                      </a:r>
                      <a:r>
                        <a:rPr lang="en-US" sz="1400">
                          <a:effectLst/>
                        </a:rPr>
                        <a:t>a</a:t>
                      </a:r>
                      <a:r>
                        <a:rPr lang="th-TH" sz="1400">
                          <a:effectLst/>
                        </a:rPr>
                        <a:t>(</a:t>
                      </a:r>
                      <a:r>
                        <a:rPr lang="en-US" sz="1400">
                          <a:effectLst/>
                        </a:rPr>
                        <a:t>vi</a:t>
                      </a:r>
                      <a:r>
                        <a:rPr lang="th-TH" sz="1400">
                          <a:effectLst/>
                        </a:rPr>
                        <a:t>) - </a:t>
                      </a:r>
                      <a:r>
                        <a:rPr lang="en-US" sz="1400">
                          <a:effectLst/>
                        </a:rPr>
                        <a:t>source material holdings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58" marR="59858" marT="0" marB="0"/>
                </a:tc>
                <a:tc>
                  <a:txBody>
                    <a:bodyPr/>
                    <a:lstStyle/>
                    <a:p>
                      <a:pPr marL="107950" marR="71755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Section 36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58" marR="59858" marT="0" marB="0"/>
                </a:tc>
                <a:extLst>
                  <a:ext uri="{0D108BD9-81ED-4DB2-BD59-A6C34878D82A}">
                    <a16:rowId xmlns:a16="http://schemas.microsoft.com/office/drawing/2014/main" val="1056143844"/>
                  </a:ext>
                </a:extLst>
              </a:tr>
              <a:tr h="398384">
                <a:tc>
                  <a:txBody>
                    <a:bodyPr/>
                    <a:lstStyle/>
                    <a:p>
                      <a:pPr marL="107950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th-TH" sz="1400">
                          <a:effectLst/>
                        </a:rPr>
                        <a:t>.</a:t>
                      </a:r>
                      <a:r>
                        <a:rPr lang="en-US" sz="1400">
                          <a:effectLst/>
                        </a:rPr>
                        <a:t>a</a:t>
                      </a:r>
                      <a:r>
                        <a:rPr lang="th-TH" sz="1400">
                          <a:effectLst/>
                        </a:rPr>
                        <a:t>(</a:t>
                      </a:r>
                      <a:r>
                        <a:rPr lang="en-US" sz="1400">
                          <a:effectLst/>
                        </a:rPr>
                        <a:t>vii</a:t>
                      </a:r>
                      <a:r>
                        <a:rPr lang="th-TH" sz="1400">
                          <a:effectLst/>
                        </a:rPr>
                        <a:t>) - </a:t>
                      </a:r>
                      <a:r>
                        <a:rPr lang="en-US" sz="1400">
                          <a:effectLst/>
                        </a:rPr>
                        <a:t>exempted material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58" marR="59858" marT="0" marB="0"/>
                </a:tc>
                <a:tc>
                  <a:txBody>
                    <a:bodyPr/>
                    <a:lstStyle/>
                    <a:p>
                      <a:pPr marL="107950" marR="71755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Section 36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58" marR="59858" marT="0" marB="0"/>
                </a:tc>
                <a:extLst>
                  <a:ext uri="{0D108BD9-81ED-4DB2-BD59-A6C34878D82A}">
                    <a16:rowId xmlns:a16="http://schemas.microsoft.com/office/drawing/2014/main" val="1561782337"/>
                  </a:ext>
                </a:extLst>
              </a:tr>
              <a:tr h="398384">
                <a:tc>
                  <a:txBody>
                    <a:bodyPr/>
                    <a:lstStyle/>
                    <a:p>
                      <a:pPr marL="107950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th-TH" sz="1400">
                          <a:effectLst/>
                        </a:rPr>
                        <a:t>.</a:t>
                      </a:r>
                      <a:r>
                        <a:rPr lang="en-US" sz="1400">
                          <a:effectLst/>
                        </a:rPr>
                        <a:t>a</a:t>
                      </a:r>
                      <a:r>
                        <a:rPr lang="th-TH" sz="1400">
                          <a:effectLst/>
                        </a:rPr>
                        <a:t>(</a:t>
                      </a:r>
                      <a:r>
                        <a:rPr lang="en-US" sz="1400">
                          <a:effectLst/>
                        </a:rPr>
                        <a:t>viii</a:t>
                      </a:r>
                      <a:r>
                        <a:rPr lang="th-TH" sz="1400">
                          <a:effectLst/>
                        </a:rPr>
                        <a:t>) - </a:t>
                      </a:r>
                      <a:r>
                        <a:rPr lang="en-US" sz="1400">
                          <a:effectLst/>
                        </a:rPr>
                        <a:t>changes in location of waste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58" marR="59858" marT="0" marB="0"/>
                </a:tc>
                <a:tc>
                  <a:txBody>
                    <a:bodyPr/>
                    <a:lstStyle/>
                    <a:p>
                      <a:pPr marL="107950" marR="71755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Section 89</a:t>
                      </a:r>
                      <a:r>
                        <a:rPr lang="th-TH" sz="1400">
                          <a:effectLst/>
                        </a:rPr>
                        <a:t>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58" marR="59858" marT="0" marB="0"/>
                </a:tc>
                <a:extLst>
                  <a:ext uri="{0D108BD9-81ED-4DB2-BD59-A6C34878D82A}">
                    <a16:rowId xmlns:a16="http://schemas.microsoft.com/office/drawing/2014/main" val="3759438432"/>
                  </a:ext>
                </a:extLst>
              </a:tr>
              <a:tr h="985728">
                <a:tc>
                  <a:txBody>
                    <a:bodyPr/>
                    <a:lstStyle/>
                    <a:p>
                      <a:pPr marL="107950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th-TH" sz="1400">
                          <a:effectLst/>
                        </a:rPr>
                        <a:t>.</a:t>
                      </a:r>
                      <a:r>
                        <a:rPr lang="en-US" sz="1400">
                          <a:effectLst/>
                        </a:rPr>
                        <a:t>a</a:t>
                      </a:r>
                      <a:r>
                        <a:rPr lang="th-TH" sz="1400">
                          <a:effectLst/>
                        </a:rPr>
                        <a:t>(</a:t>
                      </a:r>
                      <a:r>
                        <a:rPr lang="en-US" sz="1400">
                          <a:effectLst/>
                        </a:rPr>
                        <a:t>ix</a:t>
                      </a:r>
                      <a:r>
                        <a:rPr lang="th-TH" sz="1400">
                          <a:effectLst/>
                        </a:rPr>
                        <a:t>) </a:t>
                      </a:r>
                      <a:r>
                        <a:rPr lang="en-US" sz="1400">
                          <a:effectLst/>
                        </a:rPr>
                        <a:t>declaration in Annex II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58" marR="59858" marT="0" marB="0"/>
                </a:tc>
                <a:tc>
                  <a:txBody>
                    <a:bodyPr/>
                    <a:lstStyle/>
                    <a:p>
                      <a:pPr marL="107950" marR="71755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*The draft Act on Trade Control of Weapon of Mass Destruction related items </a:t>
                      </a:r>
                      <a:r>
                        <a:rPr lang="th-TH" sz="1400" dirty="0">
                          <a:effectLst/>
                        </a:rPr>
                        <a:t>(</a:t>
                      </a:r>
                      <a:r>
                        <a:rPr lang="en-US" sz="1400" dirty="0">
                          <a:effectLst/>
                        </a:rPr>
                        <a:t>TCWMD</a:t>
                      </a:r>
                      <a:r>
                        <a:rPr lang="th-TH" sz="1400" dirty="0">
                          <a:effectLst/>
                        </a:rPr>
                        <a:t>)</a:t>
                      </a:r>
                      <a:r>
                        <a:rPr lang="en-US" sz="1400" dirty="0">
                          <a:effectLst/>
                        </a:rPr>
                        <a:t> of Ministry of Commerce, Department of Foreign Trade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58" marR="59858" marT="0" marB="0"/>
                </a:tc>
                <a:extLst>
                  <a:ext uri="{0D108BD9-81ED-4DB2-BD59-A6C34878D82A}">
                    <a16:rowId xmlns:a16="http://schemas.microsoft.com/office/drawing/2014/main" val="1313287411"/>
                  </a:ext>
                </a:extLst>
              </a:tr>
              <a:tr h="398384">
                <a:tc>
                  <a:txBody>
                    <a:bodyPr/>
                    <a:lstStyle/>
                    <a:p>
                      <a:pPr marL="107950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th-TH" sz="1400">
                          <a:effectLst/>
                        </a:rPr>
                        <a:t>.</a:t>
                      </a:r>
                      <a:r>
                        <a:rPr lang="en-US" sz="1400">
                          <a:effectLst/>
                        </a:rPr>
                        <a:t>a</a:t>
                      </a:r>
                      <a:r>
                        <a:rPr lang="th-TH" sz="1400">
                          <a:effectLst/>
                        </a:rPr>
                        <a:t>(</a:t>
                      </a:r>
                      <a:r>
                        <a:rPr lang="en-US" sz="1400">
                          <a:effectLst/>
                        </a:rPr>
                        <a:t>x</a:t>
                      </a:r>
                      <a:r>
                        <a:rPr lang="th-TH" sz="1400">
                          <a:effectLst/>
                        </a:rPr>
                        <a:t>) - </a:t>
                      </a:r>
                      <a:r>
                        <a:rPr lang="en-US" sz="1400">
                          <a:effectLst/>
                        </a:rPr>
                        <a:t>R&amp;D and fuel cycle plans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58" marR="59858" marT="0" marB="0"/>
                </a:tc>
                <a:tc>
                  <a:txBody>
                    <a:bodyPr/>
                    <a:lstStyle/>
                    <a:p>
                      <a:pPr marL="107950" marR="71755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Section 89</a:t>
                      </a:r>
                      <a:r>
                        <a:rPr lang="th-TH" sz="1400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and Section 91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58" marR="59858" marT="0" marB="0"/>
                </a:tc>
                <a:extLst>
                  <a:ext uri="{0D108BD9-81ED-4DB2-BD59-A6C34878D82A}">
                    <a16:rowId xmlns:a16="http://schemas.microsoft.com/office/drawing/2014/main" val="3292327522"/>
                  </a:ext>
                </a:extLst>
              </a:tr>
              <a:tr h="398384">
                <a:tc>
                  <a:txBody>
                    <a:bodyPr/>
                    <a:lstStyle/>
                    <a:p>
                      <a:pPr marL="107950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th-TH" sz="1400">
                          <a:effectLst/>
                        </a:rPr>
                        <a:t>.</a:t>
                      </a:r>
                      <a:r>
                        <a:rPr lang="en-US" sz="1400">
                          <a:effectLst/>
                        </a:rPr>
                        <a:t>b</a:t>
                      </a:r>
                      <a:r>
                        <a:rPr lang="th-TH" sz="1400">
                          <a:effectLst/>
                        </a:rPr>
                        <a:t>(</a:t>
                      </a:r>
                      <a:r>
                        <a:rPr lang="en-US" sz="1400">
                          <a:effectLst/>
                        </a:rPr>
                        <a:t>i</a:t>
                      </a:r>
                      <a:r>
                        <a:rPr lang="th-TH" sz="1400">
                          <a:effectLst/>
                        </a:rPr>
                        <a:t>) - </a:t>
                      </a:r>
                      <a:r>
                        <a:rPr lang="en-US" sz="1400">
                          <a:effectLst/>
                        </a:rPr>
                        <a:t>private fuel cycle R&amp;D </a:t>
                      </a:r>
                      <a:r>
                        <a:rPr lang="th-TH" sz="1400">
                          <a:effectLst/>
                        </a:rPr>
                        <a:t>(</a:t>
                      </a:r>
                      <a:r>
                        <a:rPr lang="en-US" sz="1400">
                          <a:effectLst/>
                        </a:rPr>
                        <a:t>w</a:t>
                      </a:r>
                      <a:r>
                        <a:rPr lang="th-TH" sz="1400">
                          <a:effectLst/>
                        </a:rPr>
                        <a:t>/</a:t>
                      </a:r>
                      <a:r>
                        <a:rPr lang="en-US" sz="1400">
                          <a:effectLst/>
                        </a:rPr>
                        <a:t>o nuclear material</a:t>
                      </a:r>
                      <a:r>
                        <a:rPr lang="th-TH" sz="1400">
                          <a:effectLst/>
                        </a:rPr>
                        <a:t>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58" marR="59858" marT="0" marB="0"/>
                </a:tc>
                <a:tc>
                  <a:txBody>
                    <a:bodyPr/>
                    <a:lstStyle/>
                    <a:p>
                      <a:pPr marL="107950" marR="71755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Section 89</a:t>
                      </a:r>
                      <a:r>
                        <a:rPr lang="th-TH" sz="1400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and Section 91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58" marR="59858" marT="0" marB="0"/>
                </a:tc>
                <a:extLst>
                  <a:ext uri="{0D108BD9-81ED-4DB2-BD59-A6C34878D82A}">
                    <a16:rowId xmlns:a16="http://schemas.microsoft.com/office/drawing/2014/main" val="2970268736"/>
                  </a:ext>
                </a:extLst>
              </a:tr>
              <a:tr h="261951">
                <a:tc>
                  <a:txBody>
                    <a:bodyPr/>
                    <a:lstStyle/>
                    <a:p>
                      <a:pPr marL="107950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r>
                        <a:rPr lang="th-TH" sz="1400">
                          <a:effectLst/>
                        </a:rPr>
                        <a:t>-</a:t>
                      </a:r>
                      <a:r>
                        <a:rPr lang="en-US" sz="1400">
                          <a:effectLst/>
                        </a:rPr>
                        <a:t>9 Complementary Access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58" marR="59858" marT="0" marB="0"/>
                </a:tc>
                <a:tc>
                  <a:txBody>
                    <a:bodyPr/>
                    <a:lstStyle/>
                    <a:p>
                      <a:pPr marL="107950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Section 107 and Section 113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58" marR="59858" marT="0" marB="0"/>
                </a:tc>
                <a:extLst>
                  <a:ext uri="{0D108BD9-81ED-4DB2-BD59-A6C34878D82A}">
                    <a16:rowId xmlns:a16="http://schemas.microsoft.com/office/drawing/2014/main" val="3716204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0269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443</Words>
  <Application>Microsoft Macintosh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Cordia New</vt:lpstr>
      <vt:lpstr>JasmineUPC</vt:lpstr>
      <vt:lpstr>TH SarabunPSK</vt:lpstr>
      <vt:lpstr>Times New Roman</vt:lpstr>
      <vt:lpstr>1_Office Theme</vt:lpstr>
      <vt:lpstr>Updated Relevant Thailand Regulatory  Framework in the Nuclear Energy for  Peace Act (2016) Regarding Nuclear  Safeguards and Additional Protocol</vt:lpstr>
      <vt:lpstr>Comprehensive Safeguards Agreement</vt:lpstr>
      <vt:lpstr>Nuclear Energy for Peace Act (2016)</vt:lpstr>
      <vt:lpstr>Nuclear Energy for Peace Act (2016)</vt:lpstr>
      <vt:lpstr>RELATION BETWEEN NEPA AND ADDITIONAL PROTOCOL ARTICLES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Updated Relevant Thailand Regulatory  Framework in the Nuclear Energy for  Peace Act (2016) Regarding Nuclear  Safeguards and Additional Protocol</dc:title>
  <dc:creator>Aphiradee Wongsiri</dc:creator>
  <cp:lastModifiedBy>Aphiradee Wongsiri</cp:lastModifiedBy>
  <cp:revision>8</cp:revision>
  <dcterms:created xsi:type="dcterms:W3CDTF">2018-11-01T17:17:48Z</dcterms:created>
  <dcterms:modified xsi:type="dcterms:W3CDTF">2018-11-05T21:56:26Z</dcterms:modified>
</cp:coreProperties>
</file>