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6669088" cy="97536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4D45"/>
    <a:srgbClr val="000000"/>
    <a:srgbClr val="0091D2"/>
    <a:srgbClr val="81D0FF"/>
    <a:srgbClr val="009EF2"/>
    <a:srgbClr val="25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>
      <p:cViewPr>
        <p:scale>
          <a:sx n="110" d="100"/>
          <a:sy n="110" d="100"/>
        </p:scale>
        <p:origin x="16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9F730-FAD5-4887-9A97-6368255177B4}" type="datetimeFigureOut">
              <a:rPr lang="fi-FI" smtClean="0"/>
              <a:pPr/>
              <a:t>16.10.2018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246AD-B0AE-46AD-B312-C21C5A5089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07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46AD-B0AE-46AD-B312-C21C5A50892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95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i-FI" smtClean="0"/>
          </a:p>
        </p:txBody>
      </p:sp>
      <p:sp>
        <p:nvSpPr>
          <p:cNvPr id="28676" name="Alatunnisteen paikkamerkki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 smtClean="0"/>
          </a:p>
        </p:txBody>
      </p:sp>
      <p:sp>
        <p:nvSpPr>
          <p:cNvPr id="28677" name="Dian numeron paikkamerkki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92F338-F2EA-47E9-990A-FFAA718EB8CB}" type="slidenum">
              <a:rPr lang="en-US" altLang="fi-FI" smtClean="0"/>
              <a:pPr/>
              <a:t>2</a:t>
            </a:fld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85063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46AD-B0AE-46AD-B312-C21C5A50892C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78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46AD-B0AE-46AD-B312-C21C5A50892C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21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i-FI" smtClean="0"/>
          </a:p>
        </p:txBody>
      </p:sp>
      <p:sp>
        <p:nvSpPr>
          <p:cNvPr id="35844" name="Alatunnisteen paikkamerkki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i-FI" altLang="fi-FI" smtClean="0"/>
          </a:p>
        </p:txBody>
      </p:sp>
      <p:sp>
        <p:nvSpPr>
          <p:cNvPr id="35845" name="Dian numeron paikkamerkki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9CC4B3-6FF8-4806-B215-A9C9ED22B3F2}" type="slidenum">
              <a:rPr lang="en-US" altLang="fi-FI" smtClean="0"/>
              <a:pPr/>
              <a:t>5</a:t>
            </a:fld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386177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46AD-B0AE-46AD-B312-C21C5A50892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4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246AD-B0AE-46AD-B312-C21C5A50892C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31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4800"/>
            <a:ext cx="7722000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2332800"/>
            <a:ext cx="4968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CE58E7-0FDA-4392-9424-F6567B9C61D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16.10.2018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Lahti Mari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361200"/>
            <a:ext cx="558000" cy="365125"/>
          </a:xfrm>
        </p:spPr>
        <p:txBody>
          <a:bodyPr/>
          <a:lstStyle/>
          <a:p>
            <a:fld id="{68CE58E7-0FDA-4392-9424-F6567B9C6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_security"/>
          <p:cNvSpPr txBox="1"/>
          <p:nvPr userDrawn="1"/>
        </p:nvSpPr>
        <p:spPr>
          <a:xfrm>
            <a:off x="6959248" y="6427584"/>
            <a:ext cx="1645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9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Internal</a:t>
            </a:r>
            <a:endParaRPr lang="fi-FI" sz="9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600" y="1116000"/>
            <a:ext cx="3812400" cy="4888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000" y="1115999"/>
            <a:ext cx="3812400" cy="4888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16.10.2018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Lahti Mari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0392" y="6361200"/>
            <a:ext cx="558000" cy="365125"/>
          </a:xfrm>
        </p:spPr>
        <p:txBody>
          <a:bodyPr/>
          <a:lstStyle/>
          <a:p>
            <a:fld id="{68CE58E7-0FDA-4392-9424-F6567B9C6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_security"/>
          <p:cNvSpPr txBox="1"/>
          <p:nvPr userDrawn="1"/>
        </p:nvSpPr>
        <p:spPr>
          <a:xfrm>
            <a:off x="6959248" y="6427584"/>
            <a:ext cx="1645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9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Internal</a:t>
            </a:r>
            <a:endParaRPr lang="fi-FI" sz="9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lar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16.10.2018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Lahti Mari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58E7-0FDA-4392-9424-F6567B9C6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Kuvan paikkamerkki 2"/>
          <p:cNvSpPr>
            <a:spLocks noGrp="1"/>
          </p:cNvSpPr>
          <p:nvPr>
            <p:ph type="pic" idx="14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7600" y="316800"/>
            <a:ext cx="7722000" cy="788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d_security"/>
          <p:cNvSpPr txBox="1"/>
          <p:nvPr userDrawn="1"/>
        </p:nvSpPr>
        <p:spPr>
          <a:xfrm>
            <a:off x="6959248" y="6427584"/>
            <a:ext cx="1645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900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Internal</a:t>
            </a:r>
            <a:endParaRPr lang="fi-FI" sz="9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" type="secHead" preserve="1">
  <p:cSld name="section_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00" y="964800"/>
            <a:ext cx="7722000" cy="1144800"/>
          </a:xfrm>
        </p:spPr>
        <p:txBody>
          <a:bodyPr anchor="ctr" anchorCtr="0"/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2332800"/>
            <a:ext cx="4968000" cy="25363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thankyou"/>
          <p:cNvSpPr txBox="1"/>
          <p:nvPr userDrawn="1"/>
        </p:nvSpPr>
        <p:spPr>
          <a:xfrm>
            <a:off x="990000" y="2304000"/>
            <a:ext cx="5526000" cy="193899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i-FI" sz="4000" b="1" dirty="0" smtClean="0">
                <a:solidFill>
                  <a:schemeClr val="bg1"/>
                </a:solidFill>
              </a:rPr>
              <a:t>Kiitos</a:t>
            </a:r>
          </a:p>
          <a:p>
            <a:pPr algn="ctr"/>
            <a:endParaRPr lang="fi-FI" sz="1400" b="1" dirty="0" smtClean="0">
              <a:solidFill>
                <a:schemeClr val="bg1"/>
              </a:solidFill>
            </a:endParaRPr>
          </a:p>
          <a:p>
            <a:pPr algn="ctr"/>
            <a:r>
              <a:rPr lang="fi-FI" sz="4000" b="1" dirty="0" err="1" smtClean="0">
                <a:solidFill>
                  <a:schemeClr val="bg1"/>
                </a:solidFill>
              </a:rPr>
              <a:t>Thank</a:t>
            </a:r>
            <a:r>
              <a:rPr lang="fi-FI" sz="4000" b="1" dirty="0" smtClean="0">
                <a:solidFill>
                  <a:schemeClr val="bg1"/>
                </a:solidFill>
              </a:rPr>
              <a:t> </a:t>
            </a:r>
            <a:r>
              <a:rPr lang="fi-FI" sz="4000" b="1" dirty="0" err="1" smtClean="0">
                <a:solidFill>
                  <a:schemeClr val="bg1"/>
                </a:solidFill>
              </a:rPr>
              <a:t>you</a:t>
            </a:r>
            <a:endParaRPr lang="fi-FI" sz="4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16.10.2018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CE58E7-0FDA-4392-9424-F6567B9C6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Lahti Mari</a:t>
            </a:r>
            <a:endParaRPr lang="fi-FI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Lahti Mari</a:t>
            </a: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C206-6722-44E4-9E20-43D1C9E10CB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5475160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siva_kallio_alatunnist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600" y="316800"/>
            <a:ext cx="7722000" cy="78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00" y="1116000"/>
            <a:ext cx="772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1960" y="636120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16.10.2018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20072" y="6361200"/>
            <a:ext cx="1584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Lahti Mari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00" y="6361200"/>
            <a:ext cx="55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fld id="{68CE58E7-0FDA-4392-9424-F6567B9C61D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1" r:id="rId5"/>
    <p:sldLayoutId id="2147483660" r:id="rId6"/>
    <p:sldLayoutId id="2147483663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4D4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4D45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EDA6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0BDE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BD128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3s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620688"/>
            <a:ext cx="6622504" cy="2880320"/>
          </a:xfrm>
        </p:spPr>
        <p:txBody>
          <a:bodyPr>
            <a:normAutofit fontScale="92500"/>
          </a:bodyPr>
          <a:lstStyle/>
          <a:p>
            <a:r>
              <a:rPr lang="en-US" altLang="fi-FI" sz="3500" dirty="0">
                <a:solidFill>
                  <a:srgbClr val="004D45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Implementation of safety, security and safeguards in the Finnish Encapsulation plant and Geological repository project from the operator's perspective</a:t>
            </a:r>
            <a:br>
              <a:rPr lang="en-US" altLang="fi-FI" sz="3500" dirty="0">
                <a:solidFill>
                  <a:srgbClr val="004D45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fi-FI" dirty="0">
                <a:solidFill>
                  <a:srgbClr val="004D45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fi-FI" dirty="0">
                <a:solidFill>
                  <a:srgbClr val="004D45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fi-FI" sz="2600" dirty="0">
                <a:solidFill>
                  <a:srgbClr val="004D45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Mari Lahti and Sanna Mustonen, Posiva Oy</a:t>
            </a:r>
            <a:endParaRPr lang="en-GB" sz="2600" dirty="0">
              <a:solidFill>
                <a:srgbClr val="004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/>
          <p:cNvSpPr>
            <a:spLocks noGrp="1"/>
          </p:cNvSpPr>
          <p:nvPr>
            <p:ph type="title"/>
          </p:nvPr>
        </p:nvSpPr>
        <p:spPr>
          <a:xfrm>
            <a:off x="153195" y="198319"/>
            <a:ext cx="5722937" cy="590550"/>
          </a:xfrm>
        </p:spPr>
        <p:txBody>
          <a:bodyPr/>
          <a:lstStyle/>
          <a:p>
            <a:pPr eaLnBrk="1" hangingPunct="1"/>
            <a:r>
              <a:rPr lang="en-GB" altLang="fi-FI" sz="3000" b="0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Disposal facility complex </a:t>
            </a:r>
          </a:p>
        </p:txBody>
      </p:sp>
      <p:pic>
        <p:nvPicPr>
          <p:cNvPr id="27651" name="Kuva 7" descr="Laitosalue ja loppusijoitustilat 6500 tU kaav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t="1" r="3637" b="665"/>
          <a:stretch/>
        </p:blipFill>
        <p:spPr bwMode="auto">
          <a:xfrm>
            <a:off x="360000" y="1747837"/>
            <a:ext cx="6624000" cy="37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kehys 8"/>
          <p:cNvSpPr txBox="1"/>
          <p:nvPr/>
        </p:nvSpPr>
        <p:spPr>
          <a:xfrm>
            <a:off x="581338" y="2926253"/>
            <a:ext cx="18367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rPr>
              <a:t>Encapsulation plant and other site buildings </a:t>
            </a:r>
          </a:p>
        </p:txBody>
      </p:sp>
      <p:sp>
        <p:nvSpPr>
          <p:cNvPr id="22533" name="Tekstikehys 9"/>
          <p:cNvSpPr txBox="1">
            <a:spLocks noChangeArrowheads="1"/>
          </p:cNvSpPr>
          <p:nvPr/>
        </p:nvSpPr>
        <p:spPr bwMode="auto">
          <a:xfrm>
            <a:off x="3014664" y="3802063"/>
            <a:ext cx="1296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i-FI" sz="1200">
                <a:latin typeface="Arial Narrow" panose="020B0606020202030204" pitchFamily="34" charset="0"/>
                <a:ea typeface="ＭＳ Ｐゴシック" charset="-128"/>
              </a:rPr>
              <a:t>Access tunnel</a:t>
            </a:r>
          </a:p>
        </p:txBody>
      </p:sp>
      <p:sp>
        <p:nvSpPr>
          <p:cNvPr id="22534" name="Tekstikehys 10"/>
          <p:cNvSpPr txBox="1">
            <a:spLocks noChangeArrowheads="1"/>
          </p:cNvSpPr>
          <p:nvPr/>
        </p:nvSpPr>
        <p:spPr bwMode="auto">
          <a:xfrm>
            <a:off x="827087" y="4025209"/>
            <a:ext cx="1665791" cy="64633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i-FI" sz="1200" dirty="0">
                <a:latin typeface="Arial Narrow" panose="020B0606020202030204" pitchFamily="34" charset="0"/>
                <a:ea typeface="ＭＳ Ｐゴシック" charset="-128"/>
              </a:rPr>
              <a:t>Shafts for ventilation, personnel entrance and disposal canister transfers</a:t>
            </a:r>
          </a:p>
        </p:txBody>
      </p:sp>
      <p:sp>
        <p:nvSpPr>
          <p:cNvPr id="22535" name="Tekstikehys 11"/>
          <p:cNvSpPr txBox="1">
            <a:spLocks noChangeArrowheads="1"/>
          </p:cNvSpPr>
          <p:nvPr/>
        </p:nvSpPr>
        <p:spPr bwMode="auto">
          <a:xfrm>
            <a:off x="3444417" y="4476673"/>
            <a:ext cx="2376264" cy="307777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i-FI" sz="1400" dirty="0">
                <a:latin typeface="Arial Narrow" panose="020B0606020202030204" pitchFamily="34" charset="0"/>
                <a:ea typeface="ＭＳ Ｐゴシック" charset="-128"/>
              </a:rPr>
              <a:t>Repository (deposition tunnels)</a:t>
            </a:r>
          </a:p>
        </p:txBody>
      </p:sp>
      <p:sp>
        <p:nvSpPr>
          <p:cNvPr id="22536" name="Tekstikehys 12"/>
          <p:cNvSpPr txBox="1">
            <a:spLocks noChangeArrowheads="1"/>
          </p:cNvSpPr>
          <p:nvPr/>
        </p:nvSpPr>
        <p:spPr bwMode="auto">
          <a:xfrm>
            <a:off x="2067306" y="5069151"/>
            <a:ext cx="2582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fi-FI" sz="1200" dirty="0">
                <a:latin typeface="Arial Narrow" panose="020B0606020202030204" pitchFamily="34" charset="0"/>
                <a:ea typeface="ＭＳ Ｐゴシック" charset="-128"/>
              </a:rPr>
              <a:t>Technical rooms, incl. disposal canister receiving station and buffer storage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422274" y="1747838"/>
            <a:ext cx="2925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rPr>
              <a:t>Transfer from Olkiluoto NPP site (2 km)</a:t>
            </a:r>
          </a:p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ＭＳ Ｐゴシック" charset="-128"/>
                <a:cs typeface="ＭＳ Ｐゴシック" charset="-128"/>
              </a:rPr>
              <a:t>Transport from Loviisa NPP site (350 km)</a:t>
            </a:r>
          </a:p>
        </p:txBody>
      </p:sp>
      <p:sp>
        <p:nvSpPr>
          <p:cNvPr id="27659" name="Suorakulmio 1"/>
          <p:cNvSpPr>
            <a:spLocks noChangeArrowheads="1"/>
          </p:cNvSpPr>
          <p:nvPr/>
        </p:nvSpPr>
        <p:spPr bwMode="auto">
          <a:xfrm>
            <a:off x="287360" y="1377951"/>
            <a:ext cx="663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4D4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EDA6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0BDE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BD12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4D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4D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4D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4D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4D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i-FI" sz="1800" dirty="0">
                <a:latin typeface="Arial Narrow" panose="020B0606020202030204" pitchFamily="34" charset="0"/>
              </a:rPr>
              <a:t>Above ground encapsulation plant and underground geological repository</a:t>
            </a:r>
          </a:p>
        </p:txBody>
      </p:sp>
      <p:sp>
        <p:nvSpPr>
          <p:cNvPr id="2" name="Ylänuoli 1"/>
          <p:cNvSpPr/>
          <p:nvPr/>
        </p:nvSpPr>
        <p:spPr>
          <a:xfrm>
            <a:off x="7505786" y="1279282"/>
            <a:ext cx="379827" cy="460013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kstiruutu 2"/>
          <p:cNvSpPr txBox="1"/>
          <p:nvPr/>
        </p:nvSpPr>
        <p:spPr>
          <a:xfrm>
            <a:off x="7092991" y="5602975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2001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042309" y="1146764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2025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789471" y="1098405"/>
            <a:ext cx="107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PLANNED START OF OPERATION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795999" y="5628438"/>
            <a:ext cx="1073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SITE SELECTION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7092992" y="2834796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2015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7789471" y="2788967"/>
            <a:ext cx="107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CONSTRUCTION LICENSE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7796000" y="4879639"/>
            <a:ext cx="105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ONKALO EXCAVATIONS STARTED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7097213" y="5002751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7066883" y="2153707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2019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7777388" y="2107539"/>
            <a:ext cx="124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CONSTRUCTION OF ENCAPSULATION PLANT</a:t>
            </a:r>
          </a:p>
        </p:txBody>
      </p:sp>
      <p:sp>
        <p:nvSpPr>
          <p:cNvPr id="29" name="Ellipsi 28"/>
          <p:cNvSpPr/>
          <p:nvPr/>
        </p:nvSpPr>
        <p:spPr>
          <a:xfrm>
            <a:off x="2324602" y="3514296"/>
            <a:ext cx="408573" cy="226603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/>
          </a:p>
        </p:txBody>
      </p:sp>
      <p:sp>
        <p:nvSpPr>
          <p:cNvPr id="4" name="Tekstiruutu 3"/>
          <p:cNvSpPr txBox="1"/>
          <p:nvPr/>
        </p:nvSpPr>
        <p:spPr>
          <a:xfrm>
            <a:off x="3111563" y="3407053"/>
            <a:ext cx="216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Access routes to underground</a:t>
            </a:r>
          </a:p>
        </p:txBody>
      </p:sp>
      <p:cxnSp>
        <p:nvCxnSpPr>
          <p:cNvPr id="6" name="Suora nuoliyhdysviiva 5"/>
          <p:cNvCxnSpPr>
            <a:endCxn id="29" idx="6"/>
          </p:cNvCxnSpPr>
          <p:nvPr/>
        </p:nvCxnSpPr>
        <p:spPr>
          <a:xfrm flipH="1">
            <a:off x="2733175" y="3579349"/>
            <a:ext cx="408573" cy="48249"/>
          </a:xfrm>
          <a:prstGeom prst="straightConnector1">
            <a:avLst/>
          </a:prstGeom>
          <a:ln w="1587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777461" y="3673977"/>
            <a:ext cx="0" cy="1375153"/>
          </a:xfrm>
          <a:prstGeom prst="straightConnector1">
            <a:avLst/>
          </a:prstGeom>
          <a:ln w="22225">
            <a:solidFill>
              <a:srgbClr val="FF66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kstiruutu 35"/>
          <p:cNvSpPr txBox="1"/>
          <p:nvPr/>
        </p:nvSpPr>
        <p:spPr>
          <a:xfrm>
            <a:off x="276055" y="4129422"/>
            <a:ext cx="63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6600"/>
                </a:solidFill>
                <a:latin typeface="Arial Narrow" panose="020B0606020202030204" pitchFamily="34" charset="0"/>
              </a:rPr>
              <a:t>450 m</a:t>
            </a:r>
          </a:p>
        </p:txBody>
      </p:sp>
      <p:cxnSp>
        <p:nvCxnSpPr>
          <p:cNvPr id="30" name="Suora yhdysviiva 29"/>
          <p:cNvCxnSpPr/>
          <p:nvPr/>
        </p:nvCxnSpPr>
        <p:spPr>
          <a:xfrm>
            <a:off x="7708600" y="2283894"/>
            <a:ext cx="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 flipV="1">
            <a:off x="7605206" y="2283893"/>
            <a:ext cx="186573" cy="36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 flipV="1">
            <a:off x="7605206" y="2978113"/>
            <a:ext cx="186573" cy="36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 flipV="1">
            <a:off x="7602412" y="5158472"/>
            <a:ext cx="186573" cy="3660"/>
          </a:xfrm>
          <a:prstGeom prst="line">
            <a:avLst/>
          </a:prstGeom>
          <a:ln w="28575">
            <a:solidFill>
              <a:srgbClr val="004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/>
          <p:cNvCxnSpPr/>
          <p:nvPr/>
        </p:nvCxnSpPr>
        <p:spPr>
          <a:xfrm flipV="1">
            <a:off x="7604247" y="5733256"/>
            <a:ext cx="184738" cy="2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>
            <a:off x="1501775" y="3422650"/>
            <a:ext cx="916301" cy="19179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isällön paikkamerkki 1"/>
          <p:cNvSpPr>
            <a:spLocks noGrp="1"/>
          </p:cNvSpPr>
          <p:nvPr>
            <p:ph idx="10"/>
          </p:nvPr>
        </p:nvSpPr>
        <p:spPr>
          <a:xfrm>
            <a:off x="292737" y="1152655"/>
            <a:ext cx="6774146" cy="2747963"/>
          </a:xfrm>
          <a:ln/>
        </p:spPr>
        <p:txBody>
          <a:bodyPr/>
          <a:lstStyle/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Safeguards implementation started in parallel with the excavations at the site</a:t>
            </a:r>
          </a:p>
          <a:p>
            <a:pPr marL="742950" lvl="1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documentation and reporting of progress of underground tunnels</a:t>
            </a:r>
          </a:p>
          <a:p>
            <a:pPr marL="742950" lvl="1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demonstrating absence of undeclared activities at the site</a:t>
            </a: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altLang="fi-FI" sz="2000" dirty="0" smtClean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fi-FI" sz="200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</a:t>
            </a: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safeguards relevant design information consists of regarding the geological repository</a:t>
            </a:r>
          </a:p>
          <a:p>
            <a:pPr marL="742950" lvl="1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geological features, underground openings, infrastructure?</a:t>
            </a:r>
          </a:p>
          <a:p>
            <a:pPr eaLnBrk="1" hangingPunct="1"/>
            <a:endParaRPr lang="en-GB" altLang="fi-FI" sz="1600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fi-FI" sz="1600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fi-FI" sz="1600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fi-FI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7" name="Otsikko 2"/>
          <p:cNvSpPr>
            <a:spLocks noGrp="1"/>
          </p:cNvSpPr>
          <p:nvPr>
            <p:ph type="title"/>
          </p:nvPr>
        </p:nvSpPr>
        <p:spPr>
          <a:xfrm>
            <a:off x="164013" y="388391"/>
            <a:ext cx="7721600" cy="590550"/>
          </a:xfrm>
          <a:ln/>
        </p:spPr>
        <p:txBody>
          <a:bodyPr/>
          <a:lstStyle/>
          <a:p>
            <a:pPr eaLnBrk="1" hangingPunct="1"/>
            <a:r>
              <a:rPr lang="en-GB" altLang="fi-FI" b="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Defining safeguards relevant design information</a:t>
            </a:r>
            <a:br>
              <a:rPr lang="en-GB" altLang="fi-FI" b="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altLang="fi-FI" b="0" dirty="0" smtClean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Ylänuoli 6"/>
          <p:cNvSpPr/>
          <p:nvPr/>
        </p:nvSpPr>
        <p:spPr>
          <a:xfrm>
            <a:off x="7505786" y="1279282"/>
            <a:ext cx="379827" cy="460013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kstiruutu 8"/>
          <p:cNvSpPr txBox="1"/>
          <p:nvPr/>
        </p:nvSpPr>
        <p:spPr>
          <a:xfrm>
            <a:off x="7042309" y="1146764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2025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789471" y="1098405"/>
            <a:ext cx="107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PLANNED START OF OPERATION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7795999" y="5628438"/>
            <a:ext cx="1073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SITE SELECTION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092992" y="2834796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2015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789471" y="2788967"/>
            <a:ext cx="107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CONSTRUCTION LICENSE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7796000" y="4879639"/>
            <a:ext cx="105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ONKALO EXCAVATIONS STARTED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097213" y="5002751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066883" y="2153707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2019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777388" y="2107539"/>
            <a:ext cx="124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CONSTRUCTION OF ENCAPSULATION PLANT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909017" y="5587525"/>
            <a:ext cx="596768" cy="23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kstiruutu 7"/>
          <p:cNvSpPr txBox="1"/>
          <p:nvPr/>
        </p:nvSpPr>
        <p:spPr>
          <a:xfrm>
            <a:off x="7088836" y="5597659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2001</a:t>
            </a:r>
          </a:p>
        </p:txBody>
      </p:sp>
      <p:pic>
        <p:nvPicPr>
          <p:cNvPr id="19" name="Picture 2" descr="d:\users\lahti_mari\Desktop\ScreenHunter_01 Nov. 03 10.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0"/>
          <a:stretch>
            <a:fillRect/>
          </a:stretch>
        </p:blipFill>
        <p:spPr bwMode="auto">
          <a:xfrm>
            <a:off x="187141" y="3900618"/>
            <a:ext cx="3090169" cy="206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isällön paikkamerkki 6" descr="posiva8.jpg"/>
          <p:cNvPicPr>
            <a:picLocks noChangeAspect="1"/>
          </p:cNvPicPr>
          <p:nvPr/>
        </p:nvPicPr>
        <p:blipFill rotWithShape="1">
          <a:blip r:embed="rId4" cstate="screen"/>
          <a:srcRect l="7612" r="697"/>
          <a:stretch/>
        </p:blipFill>
        <p:spPr>
          <a:xfrm>
            <a:off x="3564350" y="3673265"/>
            <a:ext cx="2950406" cy="2146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/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llipsi 2"/>
          <p:cNvSpPr/>
          <p:nvPr/>
        </p:nvSpPr>
        <p:spPr>
          <a:xfrm>
            <a:off x="6909017" y="4683663"/>
            <a:ext cx="1834054" cy="903863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21" name="Suora yhdysviiva 20"/>
          <p:cNvCxnSpPr/>
          <p:nvPr/>
        </p:nvCxnSpPr>
        <p:spPr>
          <a:xfrm>
            <a:off x="7708600" y="2283894"/>
            <a:ext cx="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 flipV="1">
            <a:off x="7605206" y="2283893"/>
            <a:ext cx="186573" cy="36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 flipV="1">
            <a:off x="7605206" y="2978113"/>
            <a:ext cx="186573" cy="36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 flipV="1">
            <a:off x="7602412" y="5158472"/>
            <a:ext cx="186573" cy="3660"/>
          </a:xfrm>
          <a:prstGeom prst="line">
            <a:avLst/>
          </a:prstGeom>
          <a:ln w="28575">
            <a:solidFill>
              <a:srgbClr val="004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 flipV="1">
            <a:off x="7604247" y="5731691"/>
            <a:ext cx="186573" cy="3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isällön paikkamerkki 1"/>
          <p:cNvSpPr>
            <a:spLocks noGrp="1"/>
          </p:cNvSpPr>
          <p:nvPr>
            <p:ph idx="10"/>
          </p:nvPr>
        </p:nvSpPr>
        <p:spPr>
          <a:xfrm>
            <a:off x="234126" y="1700808"/>
            <a:ext cx="8514337" cy="3888432"/>
          </a:xfrm>
          <a:ln/>
        </p:spPr>
        <p:txBody>
          <a:bodyPr/>
          <a:lstStyle/>
          <a:p>
            <a:pPr marL="457200" indent="-457200" eaLnBrk="1" hangingPunct="1">
              <a:buClr>
                <a:srgbClr val="004D45"/>
              </a:buClr>
              <a:buFont typeface="Wingdings" panose="05000000000000000000" pitchFamily="2" charset="2"/>
              <a:buChar char="§"/>
            </a:pP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Responsibility of the safety, physical protection and control of nuclear materials in the facility lies with the operator </a:t>
            </a:r>
            <a:endParaRPr lang="en-GB" altLang="fi-FI" sz="2000" dirty="0" smtClean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 eaLnBrk="1" hangingPunct="1">
              <a:buClr>
                <a:srgbClr val="004D45"/>
              </a:buClr>
              <a:buFont typeface="Wingdings" panose="05000000000000000000" pitchFamily="2" charset="2"/>
              <a:buChar char="§"/>
            </a:pPr>
            <a:r>
              <a:rPr lang="en-GB" altLang="fi-FI" sz="200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Facilities </a:t>
            </a: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will include systems to control the processes and monitor the repository site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process cameras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radiation monitoring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seismic monitoring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hydrogeological monitoring</a:t>
            </a:r>
          </a:p>
          <a:p>
            <a:pPr marL="285750" indent="-285750" eaLnBrk="1" hangingPunct="1">
              <a:buClr>
                <a:srgbClr val="004D45"/>
              </a:buClr>
              <a:buFont typeface="Wingdings" panose="05000000000000000000" pitchFamily="2" charset="2"/>
              <a:buChar char="§"/>
            </a:pPr>
            <a:endParaRPr lang="en-GB" altLang="fi-FI" sz="2000" dirty="0" smtClean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rgbClr val="004D45"/>
              </a:buClr>
              <a:buFont typeface="Wingdings" panose="05000000000000000000" pitchFamily="2" charset="2"/>
              <a:buChar char="§"/>
            </a:pPr>
            <a:r>
              <a:rPr lang="en-GB" altLang="fi-FI" sz="200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These </a:t>
            </a: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measures can be used to demonstrate that 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radioactive materials are transferred and stored only at their intended locations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underground premises are </a:t>
            </a:r>
            <a:r>
              <a:rPr lang="en-GB" altLang="fi-FI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constructed </a:t>
            </a: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 declared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other works that </a:t>
            </a:r>
            <a:r>
              <a:rPr lang="en-GB" altLang="fi-FI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could </a:t>
            </a: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compromise the integrity of the geological containment are excluded </a:t>
            </a: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altLang="fi-FI" sz="2000" dirty="0" smtClean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fi-FI" sz="200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possibilities to share process data by signal splitting and authentication could be further studied in cases that would benefit both the regulator and the </a:t>
            </a:r>
            <a:r>
              <a:rPr lang="en-GB" altLang="fi-FI" sz="200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operator</a:t>
            </a:r>
          </a:p>
          <a:p>
            <a:pPr marL="285750" indent="-28575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fi-FI" sz="200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Information </a:t>
            </a: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security questions </a:t>
            </a:r>
            <a:r>
              <a:rPr lang="en-GB" altLang="fi-FI" sz="200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</a:t>
            </a: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 considered</a:t>
            </a:r>
          </a:p>
          <a:p>
            <a:pPr eaLnBrk="1" hangingPunct="1"/>
            <a:endParaRPr lang="en-GB" altLang="fi-FI" sz="2000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1" name="Otsikko 2"/>
          <p:cNvSpPr>
            <a:spLocks noGrp="1"/>
          </p:cNvSpPr>
          <p:nvPr>
            <p:ph type="title"/>
          </p:nvPr>
        </p:nvSpPr>
        <p:spPr>
          <a:xfrm>
            <a:off x="234127" y="332656"/>
            <a:ext cx="7721600" cy="381182"/>
          </a:xfrm>
          <a:ln/>
        </p:spPr>
        <p:txBody>
          <a:bodyPr/>
          <a:lstStyle/>
          <a:p>
            <a:pPr eaLnBrk="1" hangingPunct="1"/>
            <a:r>
              <a:rPr lang="en-GB" altLang="fi-FI" b="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Common use of operator </a:t>
            </a:r>
            <a:r>
              <a:rPr lang="en-GB" altLang="fi-FI" b="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data</a:t>
            </a:r>
            <a:endParaRPr lang="en-GB" altLang="fi-FI" b="0" dirty="0" smtClean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101012" cy="590550"/>
          </a:xfrm>
          <a:ln/>
        </p:spPr>
        <p:txBody>
          <a:bodyPr/>
          <a:lstStyle/>
          <a:p>
            <a:pPr eaLnBrk="1" hangingPunct="1"/>
            <a:r>
              <a:rPr lang="en-US" altLang="fi-FI" b="0" dirty="0">
                <a:latin typeface="Arial Narrow" panose="020B0606020202030204" pitchFamily="34" charset="0"/>
              </a:rPr>
              <a:t>Excavations detected by seismic monitoring</a:t>
            </a:r>
          </a:p>
        </p:txBody>
      </p:sp>
      <p:pic>
        <p:nvPicPr>
          <p:cNvPr id="34819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5" y="1196752"/>
            <a:ext cx="8618717" cy="481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4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isällön paikkamerkki 1"/>
          <p:cNvSpPr>
            <a:spLocks noGrp="1"/>
          </p:cNvSpPr>
          <p:nvPr>
            <p:ph idx="10"/>
          </p:nvPr>
        </p:nvSpPr>
        <p:spPr>
          <a:xfrm>
            <a:off x="120949" y="1664336"/>
            <a:ext cx="4887496" cy="4673011"/>
          </a:xfrm>
          <a:ln/>
        </p:spPr>
        <p:txBody>
          <a:bodyPr/>
          <a:lstStyle/>
          <a:p>
            <a:pPr marL="342900" indent="-34290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Development of the safeguards measures for the new type of facilities has benefited from interactive communication</a:t>
            </a:r>
          </a:p>
          <a:p>
            <a:pPr marL="742950" lvl="1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comprehending what is safeguards relevant design information</a:t>
            </a:r>
          </a:p>
          <a:p>
            <a:pPr marL="742950" lvl="1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communicating design changes</a:t>
            </a:r>
          </a:p>
          <a:p>
            <a:pPr marL="742950" lvl="1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understanding intended operation of the facilities</a:t>
            </a:r>
          </a:p>
          <a:p>
            <a:pPr marL="742950" lvl="1" indent="-285750" eaLnBrk="1" hangingPunct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altLang="fi-FI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influencing the choice of safeguards measures considering the operational perspective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en-GB" altLang="fi-FI" sz="1400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Integration of the safeguards instrumentation into the facility </a:t>
            </a:r>
            <a:r>
              <a:rPr lang="en-GB" altLang="fi-FI" sz="200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structures in </a:t>
            </a:r>
            <a:r>
              <a:rPr lang="en-GB" altLang="fi-FI" sz="2000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around 2023, when the commissioning tests are planned to commence</a:t>
            </a:r>
          </a:p>
          <a:p>
            <a:endParaRPr lang="en-GB" altLang="fi-FI" sz="1600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fi-FI" sz="1600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fi-FI" sz="1600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Otsikko 2"/>
          <p:cNvSpPr>
            <a:spLocks noGrp="1"/>
          </p:cNvSpPr>
          <p:nvPr>
            <p:ph type="title"/>
          </p:nvPr>
        </p:nvSpPr>
        <p:spPr>
          <a:xfrm>
            <a:off x="161828" y="422251"/>
            <a:ext cx="7721600" cy="590550"/>
          </a:xfrm>
          <a:ln/>
        </p:spPr>
        <p:txBody>
          <a:bodyPr/>
          <a:lstStyle/>
          <a:p>
            <a:pPr eaLnBrk="1" hangingPunct="1"/>
            <a:r>
              <a:rPr lang="en-GB" altLang="fi-FI" b="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Interaction in safeguards infrastructure planning</a:t>
            </a:r>
            <a:br>
              <a:rPr lang="en-GB" altLang="fi-FI" b="0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GB" altLang="fi-FI" b="0" dirty="0" smtClean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Ylänuoli 6"/>
          <p:cNvSpPr/>
          <p:nvPr/>
        </p:nvSpPr>
        <p:spPr>
          <a:xfrm>
            <a:off x="7220389" y="1556792"/>
            <a:ext cx="379827" cy="460013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kstiruutu 7"/>
          <p:cNvSpPr txBox="1"/>
          <p:nvPr/>
        </p:nvSpPr>
        <p:spPr>
          <a:xfrm>
            <a:off x="6756912" y="1424274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2025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504074" y="1375915"/>
            <a:ext cx="107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PLANNED START OF OPERATION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510602" y="5905948"/>
            <a:ext cx="1073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SITE SELECTION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807595" y="3112306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2015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504074" y="3066477"/>
            <a:ext cx="107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CONSTRUCTION LICENSE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510603" y="5157149"/>
            <a:ext cx="145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ONKALO EXCAVATIONS STARTED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6811816" y="5280261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2004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781486" y="2431217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2019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510603" y="2392812"/>
            <a:ext cx="145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latin typeface="Arial Narrow" panose="020B0606020202030204" pitchFamily="34" charset="0"/>
              </a:rPr>
              <a:t>CONSTRUCTION OF ENCAPSULATION PLANT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6623620" y="5865035"/>
            <a:ext cx="596768" cy="23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Tekstiruutu 17"/>
          <p:cNvSpPr txBox="1"/>
          <p:nvPr/>
        </p:nvSpPr>
        <p:spPr>
          <a:xfrm>
            <a:off x="6803439" y="5875169"/>
            <a:ext cx="63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2001</a:t>
            </a:r>
          </a:p>
        </p:txBody>
      </p:sp>
      <p:cxnSp>
        <p:nvCxnSpPr>
          <p:cNvPr id="3" name="Suora nuoliyhdysviiva 2"/>
          <p:cNvCxnSpPr/>
          <p:nvPr/>
        </p:nvCxnSpPr>
        <p:spPr>
          <a:xfrm>
            <a:off x="6935860" y="1916832"/>
            <a:ext cx="239150" cy="0"/>
          </a:xfrm>
          <a:prstGeom prst="straightConnector1">
            <a:avLst/>
          </a:prstGeom>
          <a:ln>
            <a:solidFill>
              <a:srgbClr val="07A1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>
            <a:off x="6957040" y="5280260"/>
            <a:ext cx="239150" cy="0"/>
          </a:xfrm>
          <a:prstGeom prst="straightConnector1">
            <a:avLst/>
          </a:prstGeom>
          <a:ln>
            <a:solidFill>
              <a:srgbClr val="07A1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kstiruutu 24"/>
          <p:cNvSpPr txBox="1"/>
          <p:nvPr/>
        </p:nvSpPr>
        <p:spPr>
          <a:xfrm>
            <a:off x="5398805" y="1646958"/>
            <a:ext cx="157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solidFill>
                  <a:srgbClr val="07A1E0"/>
                </a:solidFill>
                <a:latin typeface="Arial Narrow" panose="020B0606020202030204" pitchFamily="34" charset="0"/>
              </a:rPr>
              <a:t>INTEGRATION OF SAFEGUARDS EQUIPMENT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5427832" y="3547174"/>
            <a:ext cx="1688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solidFill>
                  <a:srgbClr val="07A1E0"/>
                </a:solidFill>
                <a:latin typeface="Arial Narrow" panose="020B0606020202030204" pitchFamily="34" charset="0"/>
              </a:rPr>
              <a:t>SAFEGUARDS BY DESIGN</a:t>
            </a:r>
          </a:p>
        </p:txBody>
      </p:sp>
      <p:cxnSp>
        <p:nvCxnSpPr>
          <p:cNvPr id="27" name="Suora nuoliyhdysviiva 26"/>
          <p:cNvCxnSpPr/>
          <p:nvPr/>
        </p:nvCxnSpPr>
        <p:spPr>
          <a:xfrm>
            <a:off x="6935860" y="3662136"/>
            <a:ext cx="239150" cy="0"/>
          </a:xfrm>
          <a:prstGeom prst="straightConnector1">
            <a:avLst/>
          </a:prstGeom>
          <a:ln>
            <a:solidFill>
              <a:srgbClr val="07A1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iruutu 27"/>
          <p:cNvSpPr txBox="1"/>
          <p:nvPr/>
        </p:nvSpPr>
        <p:spPr>
          <a:xfrm>
            <a:off x="5062321" y="5151330"/>
            <a:ext cx="1872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>
                <a:solidFill>
                  <a:srgbClr val="07A1E0"/>
                </a:solidFill>
                <a:latin typeface="Arial Narrow" panose="020B0606020202030204" pitchFamily="34" charset="0"/>
              </a:rPr>
              <a:t>REPORTING OF CONSTRUCTION ACTIVITIES</a:t>
            </a:r>
          </a:p>
        </p:txBody>
      </p:sp>
      <p:cxnSp>
        <p:nvCxnSpPr>
          <p:cNvPr id="4" name="Suora yhdysviiva 3"/>
          <p:cNvCxnSpPr>
            <a:stCxn id="15" idx="3"/>
            <a:endCxn id="15" idx="3"/>
          </p:cNvCxnSpPr>
          <p:nvPr/>
        </p:nvCxnSpPr>
        <p:spPr>
          <a:xfrm>
            <a:off x="7420895" y="2585106"/>
            <a:ext cx="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 flipV="1">
            <a:off x="7317501" y="2585105"/>
            <a:ext cx="186573" cy="36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 flipV="1">
            <a:off x="7317501" y="3279325"/>
            <a:ext cx="186573" cy="36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 flipV="1">
            <a:off x="7314749" y="5279111"/>
            <a:ext cx="186573" cy="3660"/>
          </a:xfrm>
          <a:prstGeom prst="line">
            <a:avLst/>
          </a:prstGeom>
          <a:ln w="28575">
            <a:solidFill>
              <a:srgbClr val="004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 flipV="1">
            <a:off x="7316542" y="6032903"/>
            <a:ext cx="186573" cy="3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16.10.2018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CE58E7-0FDA-4392-9424-F6567B9C61D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Lahti Mari</a:t>
            </a:r>
            <a:endParaRPr lang="en-GB" dirty="0"/>
          </a:p>
        </p:txBody>
      </p:sp>
      <p:sp>
        <p:nvSpPr>
          <p:cNvPr id="5" name="Tekstiruutu 4"/>
          <p:cNvSpPr txBox="1"/>
          <p:nvPr/>
        </p:nvSpPr>
        <p:spPr>
          <a:xfrm>
            <a:off x="539552" y="55172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solidFill>
                  <a:srgbClr val="004D45"/>
                </a:solidFill>
                <a:latin typeface="Arial Narrow" panose="020B0606020202030204" pitchFamily="34" charset="0"/>
              </a:rPr>
              <a:t>Thank you</a:t>
            </a:r>
            <a:endParaRPr lang="en-GB" sz="3600" i="1" dirty="0">
              <a:solidFill>
                <a:srgbClr val="004D4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iva_vaaka">
  <a:themeElements>
    <a:clrScheme name="Posi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6C6B"/>
      </a:accent1>
      <a:accent2>
        <a:srgbClr val="F7CE60"/>
      </a:accent2>
      <a:accent3>
        <a:srgbClr val="63C6F5"/>
      </a:accent3>
      <a:accent4>
        <a:srgbClr val="C2D505"/>
      </a:accent4>
      <a:accent5>
        <a:srgbClr val="ED7A4F"/>
      </a:accent5>
      <a:accent6>
        <a:srgbClr val="25ADAB"/>
      </a:accent6>
      <a:hlink>
        <a:srgbClr val="0000FF"/>
      </a:hlink>
      <a:folHlink>
        <a:srgbClr val="800080"/>
      </a:folHlink>
    </a:clrScheme>
    <a:fontScheme name="Posi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09EF2"/>
            </a:gs>
            <a:gs pos="100000">
              <a:srgbClr val="81D0FF"/>
            </a:gs>
          </a:gsLst>
          <a:lin ang="16200000" scaled="0"/>
        </a:gradFill>
        <a:ln w="9525">
          <a:solidFill>
            <a:srgbClr val="0091D2"/>
          </a:solidFill>
        </a:ln>
        <a:effectLst>
          <a:outerShdw blurRad="40005" dist="22860" dir="5400000" algn="ctr" rotWithShape="0">
            <a:schemeClr val="tx1">
              <a:alpha val="35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siva_vaaka.potx" id="{D52F2BDC-29F5-43F9-B034-DE52BFDA119B}" vid="{16C55C45-A945-4126-9460-BDC45B86AD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posiva_vaaka</Template>
  <TotalTime>47</TotalTime>
  <Words>415</Words>
  <Application>Microsoft Office PowerPoint</Application>
  <PresentationFormat>Näytössä katseltava diaesitys (4:3)</PresentationFormat>
  <Paragraphs>91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Arial Narrow</vt:lpstr>
      <vt:lpstr>Calibri</vt:lpstr>
      <vt:lpstr>Wingdings</vt:lpstr>
      <vt:lpstr>posiva_vaaka</vt:lpstr>
      <vt:lpstr>3s</vt:lpstr>
      <vt:lpstr>Disposal facility complex </vt:lpstr>
      <vt:lpstr>Defining safeguards relevant design information </vt:lpstr>
      <vt:lpstr>Common use of operator data</vt:lpstr>
      <vt:lpstr>Excavations detected by seismic monitoring</vt:lpstr>
      <vt:lpstr>Interaction in safeguards infrastructure planning </vt:lpstr>
      <vt:lpstr>PowerPoint-esitys</vt:lpstr>
    </vt:vector>
  </TitlesOfParts>
  <Company>Posiva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3s</dc:title>
  <dc:creator>Lahti Mari</dc:creator>
  <cp:keywords/>
  <cp:lastModifiedBy>Lahti Mari</cp:lastModifiedBy>
  <cp:revision>11</cp:revision>
  <cp:lastPrinted>2018-10-16T10:42:33Z</cp:lastPrinted>
  <dcterms:created xsi:type="dcterms:W3CDTF">2018-10-16T10:16:50Z</dcterms:created>
  <dcterms:modified xsi:type="dcterms:W3CDTF">2018-10-16T11:04:20Z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515.60.01.003</vt:lpwstr>
  </property>
  <property fmtid="{D5CDD505-2E9C-101B-9397-08002B2CF9AE}" pid="3" name="dvSaved">
    <vt:lpwstr>0</vt:lpwstr>
  </property>
  <property fmtid="{D5CDD505-2E9C-101B-9397-08002B2CF9AE}" pid="4" name="dvLanguage">
    <vt:lpwstr>2057</vt:lpwstr>
  </property>
  <property fmtid="{D5CDD505-2E9C-101B-9397-08002B2CF9AE}" pid="5" name="dvTemplate">
    <vt:lpwstr>posiva_vaaka.potx</vt:lpwstr>
  </property>
  <property fmtid="{D5CDD505-2E9C-101B-9397-08002B2CF9AE}" pid="6" name="dvDestination">
    <vt:lpwstr>Yleispohja</vt:lpwstr>
  </property>
  <property fmtid="{D5CDD505-2E9C-101B-9397-08002B2CF9AE}" pid="7" name="dvDefinition">
    <vt:lpwstr>218 (dd_default.xml)</vt:lpwstr>
  </property>
  <property fmtid="{D5CDD505-2E9C-101B-9397-08002B2CF9AE}" pid="8" name="dvDefinitionID">
    <vt:lpwstr>218</vt:lpwstr>
  </property>
  <property fmtid="{D5CDD505-2E9C-101B-9397-08002B2CF9AE}" pid="9" name="dvContentFile">
    <vt:lpwstr>dd_default.xml</vt:lpwstr>
  </property>
  <property fmtid="{D5CDD505-2E9C-101B-9397-08002B2CF9AE}" pid="10" name="dvGlobalVerID">
    <vt:lpwstr>515.90.01.035</vt:lpwstr>
  </property>
  <property fmtid="{D5CDD505-2E9C-101B-9397-08002B2CF9AE}" pid="11" name="dvDefinitionVersion">
    <vt:lpwstr>2.0 / 11.4.2013</vt:lpwstr>
  </property>
  <property fmtid="{D5CDD505-2E9C-101B-9397-08002B2CF9AE}" pid="12" name="filename">
    <vt:lpwstr>false</vt:lpwstr>
  </property>
  <property fmtid="{D5CDD505-2E9C-101B-9397-08002B2CF9AE}" pid="13" name="filenameandpath">
    <vt:lpwstr>false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Category">
    <vt:lpwstr>6</vt:lpwstr>
  </property>
  <property fmtid="{D5CDD505-2E9C-101B-9397-08002B2CF9AE}" pid="18" name="dvCategory_2">
    <vt:lpwstr>0</vt:lpwstr>
  </property>
  <property fmtid="{D5CDD505-2E9C-101B-9397-08002B2CF9AE}" pid="19" name="dvslidegallerypath">
    <vt:lpwstr>\\tvo\tvo\Tyoryhmat\u-o\Yhtioesittely\Diapankki\Posiva</vt:lpwstr>
  </property>
  <property fmtid="{D5CDD505-2E9C-101B-9397-08002B2CF9AE}" pid="20" name="dvphotogallerypath">
    <vt:lpwstr>"startup"kuvapankki\Posiva</vt:lpwstr>
  </property>
  <property fmtid="{D5CDD505-2E9C-101B-9397-08002B2CF9AE}" pid="21" name="dvSavepath">
    <vt:lpwstr/>
  </property>
  <property fmtid="{D5CDD505-2E9C-101B-9397-08002B2CF9AE}" pid="22" name="dvUsed">
    <vt:lpwstr>1</vt:lpwstr>
  </property>
  <property fmtid="{D5CDD505-2E9C-101B-9397-08002B2CF9AE}" pid="23" name="dvCompany">
    <vt:lpwstr>POSI</vt:lpwstr>
  </property>
  <property fmtid="{D5CDD505-2E9C-101B-9397-08002B2CF9AE}" pid="24" name="dvSite">
    <vt:lpwstr>Olkiluoto</vt:lpwstr>
  </property>
  <property fmtid="{D5CDD505-2E9C-101B-9397-08002B2CF9AE}" pid="25" name="dvNumbering">
    <vt:lpwstr>0</vt:lpwstr>
  </property>
  <property fmtid="{D5CDD505-2E9C-101B-9397-08002B2CF9AE}" pid="26" name="dvDUname">
    <vt:lpwstr>Lahti Mari</vt:lpwstr>
  </property>
  <property fmtid="{D5CDD505-2E9C-101B-9397-08002B2CF9AE}" pid="27" name="dvDUdepartment">
    <vt:lpwstr>Safety</vt:lpwstr>
  </property>
  <property fmtid="{D5CDD505-2E9C-101B-9397-08002B2CF9AE}" pid="28" name="dvSecurity">
    <vt:lpwstr>Internal</vt:lpwstr>
  </property>
  <property fmtid="{D5CDD505-2E9C-101B-9397-08002B2CF9AE}" pid="29" name="Alkuperämaa">
    <vt:lpwstr/>
  </property>
  <property fmtid="{D5CDD505-2E9C-101B-9397-08002B2CF9AE}" pid="30" name="Asiakirjatyyppi_caption">
    <vt:lpwstr>Esitys</vt:lpwstr>
  </property>
  <property fmtid="{D5CDD505-2E9C-101B-9397-08002B2CF9AE}" pid="31" name="Asiakirjatyypin tarkenne_caption">
    <vt:lpwstr/>
  </property>
  <property fmtid="{D5CDD505-2E9C-101B-9397-08002B2CF9AE}" pid="32" name="Arch">
    <vt:lpwstr/>
  </property>
  <property fmtid="{D5CDD505-2E9C-101B-9397-08002B2CF9AE}" pid="33" name="Asiakirjan tila_caption">
    <vt:lpwstr/>
  </property>
  <property fmtid="{D5CDD505-2E9C-101B-9397-08002B2CF9AE}" pid="34" name="BatchID">
    <vt:lpwstr/>
  </property>
  <property fmtid="{D5CDD505-2E9C-101B-9397-08002B2CF9AE}" pid="35" name="Channel">
    <vt:lpwstr/>
  </property>
  <property fmtid="{D5CDD505-2E9C-101B-9397-08002B2CF9AE}" pid="36" name="Keywords">
    <vt:lpwstr/>
  </property>
  <property fmtid="{D5CDD505-2E9C-101B-9397-08002B2CF9AE}" pid="37" name="KKS">
    <vt:lpwstr/>
  </property>
  <property fmtid="{D5CDD505-2E9C-101B-9397-08002B2CF9AE}" pid="38" name="Kohde_caption">
    <vt:lpwstr/>
  </property>
  <property fmtid="{D5CDD505-2E9C-101B-9397-08002B2CF9AE}" pid="39" name="Kohteen tarkenne">
    <vt:lpwstr/>
  </property>
  <property fmtid="{D5CDD505-2E9C-101B-9397-08002B2CF9AE}" pid="40" name="Laatija">
    <vt:lpwstr>Lahti Mari</vt:lpwstr>
  </property>
  <property fmtid="{D5CDD505-2E9C-101B-9397-08002B2CF9AE}" pid="41" name="liite_caption">
    <vt:lpwstr/>
  </property>
  <property fmtid="{D5CDD505-2E9C-101B-9397-08002B2CF9AE}" pid="42" name="Organisaatio_caption">
    <vt:lpwstr>Safety</vt:lpwstr>
  </property>
  <property fmtid="{D5CDD505-2E9C-101B-9397-08002B2CF9AE}" pid="43" name="ReplyReq">
    <vt:lpwstr/>
  </property>
  <property fmtid="{D5CDD505-2E9C-101B-9397-08002B2CF9AE}" pid="44" name="ReplyTo">
    <vt:lpwstr/>
  </property>
  <property fmtid="{D5CDD505-2E9C-101B-9397-08002B2CF9AE}" pid="45" name="SC">
    <vt:lpwstr/>
  </property>
  <property fmtid="{D5CDD505-2E9C-101B-9397-08002B2CF9AE}" pid="46" name="Sidosryhmä">
    <vt:lpwstr/>
  </property>
  <property fmtid="{D5CDD505-2E9C-101B-9397-08002B2CF9AE}" pid="47" name="Tarkastajat">
    <vt:lpwstr/>
  </property>
  <property fmtid="{D5CDD505-2E9C-101B-9397-08002B2CF9AE}" pid="48" name="Tarkastajat1">
    <vt:lpwstr/>
  </property>
  <property fmtid="{D5CDD505-2E9C-101B-9397-08002B2CF9AE}" pid="49" name="Tarkastajat2">
    <vt:lpwstr/>
  </property>
  <property fmtid="{D5CDD505-2E9C-101B-9397-08002B2CF9AE}" pid="50" name="Tarkastajat3">
    <vt:lpwstr/>
  </property>
  <property fmtid="{D5CDD505-2E9C-101B-9397-08002B2CF9AE}" pid="51" name="TehaID">
    <vt:lpwstr/>
  </property>
  <property fmtid="{D5CDD505-2E9C-101B-9397-08002B2CF9AE}" pid="52" name="Tunnus">
    <vt:lpwstr/>
  </property>
  <property fmtid="{D5CDD505-2E9C-101B-9397-08002B2CF9AE}" pid="53" name="Tunnus2">
    <vt:lpwstr/>
  </property>
  <property fmtid="{D5CDD505-2E9C-101B-9397-08002B2CF9AE}" pid="54" name="Vanhentunut tunnus">
    <vt:lpwstr/>
  </property>
  <property fmtid="{D5CDD505-2E9C-101B-9397-08002B2CF9AE}" pid="55" name="WBS">
    <vt:lpwstr/>
  </property>
  <property fmtid="{D5CDD505-2E9C-101B-9397-08002B2CF9AE}" pid="56" name="Versio">
    <vt:lpwstr/>
  </property>
  <property fmtid="{D5CDD505-2E9C-101B-9397-08002B2CF9AE}" pid="57" name="Viimeinen voimassaolo">
    <vt:lpwstr/>
  </property>
  <property fmtid="{D5CDD505-2E9C-101B-9397-08002B2CF9AE}" pid="58" name="Laatimispäivämäärä_caption">
    <vt:lpwstr>2018-10-16</vt:lpwstr>
  </property>
  <property fmtid="{D5CDD505-2E9C-101B-9397-08002B2CF9AE}" pid="59" name="DCC_code">
    <vt:lpwstr/>
  </property>
  <property fmtid="{D5CDD505-2E9C-101B-9397-08002B2CF9AE}" pid="60" name="CFSlettertype">
    <vt:lpwstr/>
  </property>
  <property fmtid="{D5CDD505-2E9C-101B-9397-08002B2CF9AE}" pid="61" name="Pääluokka">
    <vt:lpwstr/>
  </property>
  <property fmtid="{D5CDD505-2E9C-101B-9397-08002B2CF9AE}" pid="62" name="Alaluokka">
    <vt:lpwstr/>
  </property>
  <property fmtid="{D5CDD505-2E9C-101B-9397-08002B2CF9AE}" pid="63" name="Confidentiality">
    <vt:lpwstr/>
  </property>
  <property fmtid="{D5CDD505-2E9C-101B-9397-08002B2CF9AE}" pid="64" name="Confidentiality_sub">
    <vt:lpwstr/>
  </property>
  <property fmtid="{D5CDD505-2E9C-101B-9397-08002B2CF9AE}" pid="65" name="Laitospositio">
    <vt:lpwstr/>
  </property>
  <property fmtid="{D5CDD505-2E9C-101B-9397-08002B2CF9AE}" pid="66" name="Arkisto">
    <vt:lpwstr/>
  </property>
  <property fmtid="{D5CDD505-2E9C-101B-9397-08002B2CF9AE}" pid="67" name="Asiakirjan tila">
    <vt:lpwstr/>
  </property>
  <property fmtid="{D5CDD505-2E9C-101B-9397-08002B2CF9AE}" pid="68" name="Asiakirjatyypin tarkenne">
    <vt:lpwstr/>
  </property>
  <property fmtid="{D5CDD505-2E9C-101B-9397-08002B2CF9AE}" pid="69" name="Asiakirjatyyppi">
    <vt:lpwstr>Esitys</vt:lpwstr>
  </property>
  <property fmtid="{D5CDD505-2E9C-101B-9397-08002B2CF9AE}" pid="70" name="Hyväksyjät">
    <vt:lpwstr/>
  </property>
  <property fmtid="{D5CDD505-2E9C-101B-9397-08002B2CF9AE}" pid="71" name="Julkaisupaikka">
    <vt:lpwstr/>
  </property>
  <property fmtid="{D5CDD505-2E9C-101B-9397-08002B2CF9AE}" pid="72" name="Julkaisupäivämäärä">
    <vt:lpwstr/>
  </property>
  <property fmtid="{D5CDD505-2E9C-101B-9397-08002B2CF9AE}" pid="73" name="Julkaisupäivämäärä_caption">
    <vt:lpwstr/>
  </property>
  <property fmtid="{D5CDD505-2E9C-101B-9397-08002B2CF9AE}" pid="74" name="Julkisuusluokka">
    <vt:lpwstr>Sisäinen</vt:lpwstr>
  </property>
  <property fmtid="{D5CDD505-2E9C-101B-9397-08002B2CF9AE}" pid="75" name="Julkisuusluokka_caption">
    <vt:lpwstr>Internal</vt:lpwstr>
  </property>
  <property fmtid="{D5CDD505-2E9C-101B-9397-08002B2CF9AE}" pid="76" name="Kieli">
    <vt:lpwstr>Englanti</vt:lpwstr>
  </property>
  <property fmtid="{D5CDD505-2E9C-101B-9397-08002B2CF9AE}" pid="77" name="Kohde">
    <vt:lpwstr/>
  </property>
  <property fmtid="{D5CDD505-2E9C-101B-9397-08002B2CF9AE}" pid="78" name="Kohteen tarkenne1">
    <vt:lpwstr/>
  </property>
  <property fmtid="{D5CDD505-2E9C-101B-9397-08002B2CF9AE}" pid="79" name="Laatija1">
    <vt:lpwstr>Lahti Mari</vt:lpwstr>
  </property>
  <property fmtid="{D5CDD505-2E9C-101B-9397-08002B2CF9AE}" pid="80" name="Laatimispäivämäärä">
    <vt:lpwstr>16.10.2018</vt:lpwstr>
  </property>
  <property fmtid="{D5CDD505-2E9C-101B-9397-08002B2CF9AE}" pid="81" name="Liitteet">
    <vt:lpwstr/>
  </property>
  <property fmtid="{D5CDD505-2E9C-101B-9397-08002B2CF9AE}" pid="82" name="Organisaatio">
    <vt:lpwstr>Turvallisuus</vt:lpwstr>
  </property>
  <property fmtid="{D5CDD505-2E9C-101B-9397-08002B2CF9AE}" pid="83" name="Asiakirjan tila_en">
    <vt:lpwstr/>
  </property>
  <property fmtid="{D5CDD505-2E9C-101B-9397-08002B2CF9AE}" pid="84" name="Asiakirjatyypin tarkenne_en">
    <vt:lpwstr/>
  </property>
  <property fmtid="{D5CDD505-2E9C-101B-9397-08002B2CF9AE}" pid="85" name="Asiakirjatyyppi_en">
    <vt:lpwstr>Esitys</vt:lpwstr>
  </property>
  <property fmtid="{D5CDD505-2E9C-101B-9397-08002B2CF9AE}" pid="86" name="Julkaisupäivämäärä_en">
    <vt:lpwstr/>
  </property>
  <property fmtid="{D5CDD505-2E9C-101B-9397-08002B2CF9AE}" pid="87" name="Julkisuusluokka_en">
    <vt:lpwstr>Internal</vt:lpwstr>
  </property>
  <property fmtid="{D5CDD505-2E9C-101B-9397-08002B2CF9AE}" pid="88" name="Kohde_en">
    <vt:lpwstr/>
  </property>
  <property fmtid="{D5CDD505-2E9C-101B-9397-08002B2CF9AE}" pid="89" name="Laatimispäivämäärä_en">
    <vt:lpwstr>2018-10-16</vt:lpwstr>
  </property>
  <property fmtid="{D5CDD505-2E9C-101B-9397-08002B2CF9AE}" pid="90" name="Organisaatio_en">
    <vt:lpwstr>Safety</vt:lpwstr>
  </property>
  <property fmtid="{D5CDD505-2E9C-101B-9397-08002B2CF9AE}" pid="91" name="Liite">
    <vt:lpwstr/>
  </property>
  <property fmtid="{D5CDD505-2E9C-101B-9397-08002B2CF9AE}" pid="92" name="Liite_en">
    <vt:lpwstr/>
  </property>
  <property fmtid="{D5CDD505-2E9C-101B-9397-08002B2CF9AE}" pid="93" name="WorkId">
    <vt:lpwstr/>
  </property>
  <property fmtid="{D5CDD505-2E9C-101B-9397-08002B2CF9AE}" pid="94" name="DCC">
    <vt:lpwstr/>
  </property>
  <property fmtid="{D5CDD505-2E9C-101B-9397-08002B2CF9AE}" pid="95" name="DCCDocKind">
    <vt:lpwstr/>
  </property>
  <property fmtid="{D5CDD505-2E9C-101B-9397-08002B2CF9AE}" pid="96" name="Kirje/Kanavanumero">
    <vt:lpwstr/>
  </property>
  <property fmtid="{D5CDD505-2E9C-101B-9397-08002B2CF9AE}" pid="97" name="ISBN">
    <vt:lpwstr/>
  </property>
  <property fmtid="{D5CDD505-2E9C-101B-9397-08002B2CF9AE}" pid="98" name="ISSN">
    <vt:lpwstr/>
  </property>
  <property fmtid="{D5CDD505-2E9C-101B-9397-08002B2CF9AE}" pid="99" name="Alkuperäinen">
    <vt:lpwstr/>
  </property>
  <property fmtid="{D5CDD505-2E9C-101B-9397-08002B2CF9AE}" pid="100" name="Alkuperäinen_caption">
    <vt:lpwstr/>
  </property>
  <property fmtid="{D5CDD505-2E9C-101B-9397-08002B2CF9AE}" pid="101" name="Kirjeen tunnus">
    <vt:lpwstr/>
  </property>
  <property fmtid="{D5CDD505-2E9C-101B-9397-08002B2CF9AE}" pid="102" name="kohdistus_jarjestelmatunnus">
    <vt:lpwstr/>
  </property>
  <property fmtid="{D5CDD505-2E9C-101B-9397-08002B2CF9AE}" pid="103" name="Muutoksen turvaluokka">
    <vt:lpwstr/>
  </property>
  <property fmtid="{D5CDD505-2E9C-101B-9397-08002B2CF9AE}" pid="104" name="Muutosluokka">
    <vt:lpwstr/>
  </property>
  <property fmtid="{D5CDD505-2E9C-101B-9397-08002B2CF9AE}" pid="105" name="Projekti">
    <vt:lpwstr/>
  </property>
  <property fmtid="{D5CDD505-2E9C-101B-9397-08002B2CF9AE}" pid="106" name="Projekti_caption">
    <vt:lpwstr/>
  </property>
  <property fmtid="{D5CDD505-2E9C-101B-9397-08002B2CF9AE}" pid="107" name="Vahaid">
    <vt:lpwstr/>
  </property>
  <property fmtid="{D5CDD505-2E9C-101B-9397-08002B2CF9AE}" pid="108" name="viite_asiakirjatunnus">
    <vt:lpwstr/>
  </property>
  <property fmtid="{D5CDD505-2E9C-101B-9397-08002B2CF9AE}" pid="109" name="viite_piirustustunnus">
    <vt:lpwstr/>
  </property>
  <property fmtid="{D5CDD505-2E9C-101B-9397-08002B2CF9AE}" pid="110" name="Viite">
    <vt:lpwstr/>
  </property>
  <property fmtid="{D5CDD505-2E9C-101B-9397-08002B2CF9AE}" pid="111" name="Viite_TVO_Posiva">
    <vt:lpwstr/>
  </property>
  <property fmtid="{D5CDD505-2E9C-101B-9397-08002B2CF9AE}" pid="112" name="Viite_YVL">
    <vt:lpwstr/>
  </property>
  <property fmtid="{D5CDD505-2E9C-101B-9397-08002B2CF9AE}" pid="113" name="Tarkastuslaitoksen_tyonumero">
    <vt:lpwstr/>
  </property>
  <property fmtid="{D5CDD505-2E9C-101B-9397-08002B2CF9AE}" pid="114" name="Konfiguraation perustaso">
    <vt:lpwstr/>
  </property>
  <property fmtid="{D5CDD505-2E9C-101B-9397-08002B2CF9AE}" pid="115" name="Konfiguraatioyksikkö / tunnus">
    <vt:lpwstr/>
  </property>
  <property fmtid="{D5CDD505-2E9C-101B-9397-08002B2CF9AE}" pid="116" name="KronoVer">
    <vt:lpwstr>POSIVA1</vt:lpwstr>
  </property>
  <property fmtid="{D5CDD505-2E9C-101B-9397-08002B2CF9AE}" pid="117" name="dvLogoExist">
    <vt:lpwstr>0</vt:lpwstr>
  </property>
  <property fmtid="{D5CDD505-2E9C-101B-9397-08002B2CF9AE}" pid="118" name="dvCurrentlogo">
    <vt:lpwstr/>
  </property>
</Properties>
</file>