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7" autoAdjust="0"/>
    <p:restoredTop sz="94660"/>
  </p:normalViewPr>
  <p:slideViewPr>
    <p:cSldViewPr snapToGrid="0">
      <p:cViewPr varScale="1">
        <p:scale>
          <a:sx n="18" d="100"/>
          <a:sy n="18" d="100"/>
        </p:scale>
        <p:origin x="-3750" y="-15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8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0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E9EA-F87E-449B-A760-0CFB0069B4F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2C54-ADC4-49B9-91B8-5E4CFF9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-68002"/>
            <a:ext cx="30275213" cy="627094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600" b="1" dirty="0" smtClean="0">
                <a:solidFill>
                  <a:schemeClr val="bg1"/>
                </a:solidFill>
              </a:rPr>
              <a:t>Shaping Together the </a:t>
            </a:r>
            <a:r>
              <a:rPr lang="en-US" sz="9600" b="1" dirty="0">
                <a:solidFill>
                  <a:schemeClr val="bg1"/>
                </a:solidFill>
              </a:rPr>
              <a:t>F</a:t>
            </a:r>
            <a:r>
              <a:rPr lang="en-US" sz="9600" b="1" dirty="0" smtClean="0">
                <a:solidFill>
                  <a:schemeClr val="bg1"/>
                </a:solidFill>
              </a:rPr>
              <a:t>uture of Hybrid K-edge</a:t>
            </a:r>
            <a:endParaRPr lang="en-US" sz="23900" b="1" dirty="0" smtClean="0">
              <a:solidFill>
                <a:schemeClr val="bg1"/>
              </a:solidFill>
            </a:endParaRPr>
          </a:p>
          <a:p>
            <a:pPr algn="ctr">
              <a:lnSpc>
                <a:spcPts val="6000"/>
              </a:lnSpc>
            </a:pPr>
            <a:r>
              <a:rPr lang="en-US" sz="6000" dirty="0" smtClean="0">
                <a:solidFill>
                  <a:schemeClr val="bg1"/>
                </a:solidFill>
              </a:rPr>
              <a:t>J. Zsigrai</a:t>
            </a:r>
            <a:r>
              <a:rPr lang="en-US" sz="6000" baseline="30000" dirty="0" smtClean="0">
                <a:solidFill>
                  <a:schemeClr val="bg1"/>
                </a:solidFill>
              </a:rPr>
              <a:t>1</a:t>
            </a:r>
            <a:r>
              <a:rPr lang="en-US" sz="6000" dirty="0" smtClean="0">
                <a:solidFill>
                  <a:schemeClr val="bg1"/>
                </a:solidFill>
              </a:rPr>
              <a:t>, A. </a:t>
            </a:r>
            <a:r>
              <a:rPr lang="en-US" sz="6000" dirty="0" err="1" smtClean="0">
                <a:solidFill>
                  <a:schemeClr val="bg1"/>
                </a:solidFill>
              </a:rPr>
              <a:t>LeTerrier</a:t>
            </a:r>
            <a:r>
              <a:rPr lang="en-US" sz="6000" dirty="0" smtClean="0">
                <a:solidFill>
                  <a:schemeClr val="bg1"/>
                </a:solidFill>
              </a:rPr>
              <a:t>, E. </a:t>
            </a:r>
            <a:r>
              <a:rPr lang="en-US" sz="6000" dirty="0" err="1" smtClean="0">
                <a:solidFill>
                  <a:schemeClr val="bg1"/>
                </a:solidFill>
              </a:rPr>
              <a:t>Zuleger</a:t>
            </a:r>
            <a:r>
              <a:rPr lang="en-US" sz="6000" dirty="0" smtClean="0">
                <a:solidFill>
                  <a:schemeClr val="bg1"/>
                </a:solidFill>
              </a:rPr>
              <a:t>, K. L</a:t>
            </a:r>
            <a:r>
              <a:rPr lang="de-DE" sz="6000" dirty="0" err="1" smtClean="0">
                <a:solidFill>
                  <a:schemeClr val="bg1"/>
                </a:solidFill>
              </a:rPr>
              <a:t>ützenkirchen</a:t>
            </a:r>
            <a:r>
              <a:rPr lang="de-DE" sz="6000" dirty="0" smtClean="0">
                <a:solidFill>
                  <a:schemeClr val="bg1"/>
                </a:solidFill>
              </a:rPr>
              <a:t>, M. Toma, S. </a:t>
            </a:r>
            <a:r>
              <a:rPr lang="de-DE" sz="6000" dirty="0" err="1" smtClean="0">
                <a:solidFill>
                  <a:schemeClr val="bg1"/>
                </a:solidFill>
              </a:rPr>
              <a:t>Morel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chemeClr val="bg1"/>
                </a:solidFill>
              </a:rPr>
              <a:t>European Commission, Joint Research </a:t>
            </a:r>
            <a:r>
              <a:rPr lang="en-GB" sz="6000" dirty="0" smtClean="0">
                <a:solidFill>
                  <a:schemeClr val="bg1"/>
                </a:solidFill>
              </a:rPr>
              <a:t>Centre, Karlsruhe</a:t>
            </a:r>
            <a:r>
              <a:rPr lang="en-GB" sz="6000" dirty="0">
                <a:solidFill>
                  <a:schemeClr val="bg1"/>
                </a:solidFill>
              </a:rPr>
              <a:t>, </a:t>
            </a:r>
            <a:r>
              <a:rPr lang="en-GB" sz="6000" dirty="0" smtClean="0">
                <a:solidFill>
                  <a:schemeClr val="bg1"/>
                </a:solidFill>
              </a:rPr>
              <a:t>Germany</a:t>
            </a:r>
          </a:p>
          <a:p>
            <a:pPr algn="ctr">
              <a:lnSpc>
                <a:spcPts val="6000"/>
              </a:lnSpc>
            </a:pPr>
            <a:r>
              <a:rPr lang="en-GB" sz="4800" baseline="30000" dirty="0" smtClean="0">
                <a:solidFill>
                  <a:schemeClr val="bg1"/>
                </a:solidFill>
              </a:rPr>
              <a:t>1</a:t>
            </a:r>
            <a:r>
              <a:rPr lang="en-GB" sz="4800" dirty="0" smtClean="0">
                <a:solidFill>
                  <a:schemeClr val="bg1"/>
                </a:solidFill>
              </a:rPr>
              <a:t>jozsef.zsigrai@ec.europa.eu</a:t>
            </a:r>
          </a:p>
          <a:p>
            <a:pPr algn="ctr">
              <a:lnSpc>
                <a:spcPts val="6000"/>
              </a:lnSpc>
            </a:pPr>
            <a:r>
              <a:rPr lang="en-US" sz="6000" dirty="0" smtClean="0">
                <a:solidFill>
                  <a:schemeClr val="bg1"/>
                </a:solidFill>
              </a:rPr>
              <a:t>A. Bosko, G. Duhamel</a:t>
            </a:r>
          </a:p>
          <a:p>
            <a:pPr algn="ctr">
              <a:lnSpc>
                <a:spcPts val="6914"/>
              </a:lnSpc>
            </a:pPr>
            <a:r>
              <a:rPr lang="en-GB" sz="6000" dirty="0">
                <a:solidFill>
                  <a:schemeClr val="bg1"/>
                </a:solidFill>
              </a:rPr>
              <a:t>International Atomic Energy </a:t>
            </a:r>
            <a:r>
              <a:rPr lang="en-GB" sz="6000" dirty="0" smtClean="0">
                <a:solidFill>
                  <a:schemeClr val="bg1"/>
                </a:solidFill>
              </a:rPr>
              <a:t>Agency, Vienna</a:t>
            </a:r>
            <a:r>
              <a:rPr lang="en-GB" sz="6000" dirty="0">
                <a:solidFill>
                  <a:schemeClr val="bg1"/>
                </a:solidFill>
              </a:rPr>
              <a:t>, </a:t>
            </a:r>
            <a:r>
              <a:rPr lang="en-GB" sz="6000" dirty="0" smtClean="0">
                <a:solidFill>
                  <a:schemeClr val="bg1"/>
                </a:solidFill>
              </a:rPr>
              <a:t>Austria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14" name="Text Box 242"/>
          <p:cNvSpPr txBox="1">
            <a:spLocks noChangeArrowheads="1"/>
          </p:cNvSpPr>
          <p:nvPr/>
        </p:nvSpPr>
        <p:spPr bwMode="auto">
          <a:xfrm>
            <a:off x="642256" y="7435479"/>
            <a:ext cx="14400000" cy="698543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/>
        </p:spPr>
        <p:txBody>
          <a:bodyPr wrap="square" lIns="182880" tIns="91440" rIns="182880" bIns="182880">
            <a:spAutoFit/>
          </a:bodyPr>
          <a:lstStyle>
            <a:defPPr>
              <a:defRPr kern="1200" smtId="4294967295"/>
            </a:defPPr>
            <a:lvl1pPr marL="2286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1500" indent="-571500" defTabSz="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The Joint Research Centre (JRC) and the International Atomic Energy Agency (IAEA) organized a </a:t>
            </a:r>
            <a:r>
              <a:rPr lang="en-GB" altLang="ja-JP" sz="4400" b="1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workshop on the Hybrid K-Edge/K-XRF (HKED) technique </a:t>
            </a: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in Karlsruhe, Germany, from 23 - 25 April 2018.</a:t>
            </a:r>
          </a:p>
          <a:p>
            <a:pPr marL="571500" indent="-571500" defTabSz="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HKED  is a </a:t>
            </a:r>
            <a:r>
              <a:rPr lang="en-GB" altLang="ja-JP" sz="4400" b="1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key method </a:t>
            </a: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for nuclear material accountancy.</a:t>
            </a:r>
          </a:p>
          <a:p>
            <a:pPr marL="571500" indent="-571500" defTabSz="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Particular focus was given to possible future </a:t>
            </a:r>
            <a:r>
              <a:rPr lang="en-GB" altLang="ja-JP" sz="4400" b="1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collaboration</a:t>
            </a: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. </a:t>
            </a:r>
          </a:p>
          <a:p>
            <a:pPr marL="571500" indent="-571500" defTabSz="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The workshop contributed to addressing </a:t>
            </a:r>
            <a:r>
              <a:rPr lang="en-GB" altLang="ja-JP" sz="4400" b="1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current and future challenges</a:t>
            </a:r>
            <a:r>
              <a:rPr lang="en-GB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rPr>
              <a:t> of the HKED technique.</a:t>
            </a:r>
          </a:p>
        </p:txBody>
      </p:sp>
      <p:sp>
        <p:nvSpPr>
          <p:cNvPr id="17" name="Text Box 248"/>
          <p:cNvSpPr txBox="1">
            <a:spLocks noChangeArrowheads="1"/>
          </p:cNvSpPr>
          <p:nvPr/>
        </p:nvSpPr>
        <p:spPr bwMode="auto">
          <a:xfrm>
            <a:off x="642256" y="6652132"/>
            <a:ext cx="14400000" cy="830997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8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rPr>
              <a:t>ABSTRACT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414824" y="6652132"/>
            <a:ext cx="14435845" cy="12100627"/>
            <a:chOff x="15583527" y="23545555"/>
            <a:chExt cx="14435845" cy="12049452"/>
          </a:xfrm>
        </p:grpSpPr>
        <p:sp>
          <p:nvSpPr>
            <p:cNvPr id="18" name="Text Box 263"/>
            <p:cNvSpPr txBox="1">
              <a:spLocks noChangeArrowheads="1"/>
            </p:cNvSpPr>
            <p:nvPr/>
          </p:nvSpPr>
          <p:spPr bwMode="auto">
            <a:xfrm>
              <a:off x="15583528" y="24314996"/>
              <a:ext cx="14435844" cy="11280011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/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858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en-GB" altLang="ja-JP" sz="4400" dirty="0" smtClean="0">
                  <a:latin typeface="+mn-lt"/>
                  <a:ea typeface="ＭＳ Ｐゴシック" charset="-128"/>
                </a:rPr>
                <a:t>The </a:t>
              </a:r>
              <a:r>
                <a:rPr lang="en-GB" altLang="ja-JP" sz="4400" dirty="0">
                  <a:latin typeface="+mn-lt"/>
                  <a:ea typeface="ＭＳ Ｐゴシック" charset="-128"/>
                </a:rPr>
                <a:t>workshop participants agreed to collaborate on advancing the state of the art of the HKED technique and identified a list of </a:t>
              </a:r>
              <a:r>
                <a:rPr lang="en-GB" altLang="ja-JP" sz="4400" dirty="0" smtClean="0">
                  <a:latin typeface="+mn-lt"/>
                  <a:ea typeface="ＭＳ Ｐゴシック" charset="-128"/>
                </a:rPr>
                <a:t>actions </a:t>
              </a:r>
              <a:r>
                <a:rPr lang="en-GB" altLang="ja-JP" sz="4400" dirty="0">
                  <a:latin typeface="+mn-lt"/>
                  <a:ea typeface="ＭＳ Ｐゴシック" charset="-128"/>
                </a:rPr>
                <a:t>towards achieving this </a:t>
              </a:r>
              <a:r>
                <a:rPr lang="en-GB" altLang="ja-JP" sz="4400" dirty="0" smtClean="0">
                  <a:latin typeface="+mn-lt"/>
                  <a:ea typeface="ＭＳ Ｐゴシック" charset="-128"/>
                </a:rPr>
                <a:t>goal.</a:t>
              </a:r>
            </a:p>
            <a:p>
              <a:pPr>
                <a:lnSpc>
                  <a:spcPct val="125000"/>
                </a:lnSpc>
              </a:pPr>
              <a:endParaRPr lang="en-US" altLang="zh-CN" sz="4400" dirty="0" smtClean="0">
                <a:latin typeface="+mn-lt"/>
                <a:ea typeface="ＭＳ Ｐゴシック" charset="-128"/>
              </a:endParaRPr>
            </a:p>
            <a:p>
              <a:pPr marL="0" lvl="1" indent="0">
                <a:lnSpc>
                  <a:spcPct val="125000"/>
                </a:lnSpc>
              </a:pPr>
              <a:r>
                <a:rPr lang="en-US" altLang="zh-CN" sz="4400" b="1" dirty="0" smtClean="0">
                  <a:latin typeface="+mn-lt"/>
                  <a:ea typeface="ＭＳ Ｐゴシック" charset="-128"/>
                </a:rPr>
                <a:t>Actions identified</a:t>
              </a:r>
            </a:p>
            <a:p>
              <a:pPr marL="571500" lvl="0" indent="-5715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 smtClean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Contact </a:t>
              </a: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details of the participants were </a:t>
              </a:r>
              <a:r>
                <a:rPr lang="en-GB" altLang="ja-JP" sz="4400" dirty="0" smtClean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shared.</a:t>
              </a:r>
            </a:p>
            <a:p>
              <a:pPr marL="571500" lvl="0" indent="-5715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zh-CN" sz="4400" dirty="0" smtClean="0">
                  <a:latin typeface="+mn-lt"/>
                  <a:ea typeface="SimSun" pitchFamily="2" charset="-122"/>
                </a:rPr>
                <a:t>An </a:t>
              </a:r>
              <a:r>
                <a:rPr lang="en-GB" altLang="zh-CN" sz="4400" dirty="0">
                  <a:latin typeface="+mn-lt"/>
                  <a:ea typeface="SimSun" pitchFamily="2" charset="-122"/>
                </a:rPr>
                <a:t>inter-comparison exercise of spectral evaluation algorithms will be organized. </a:t>
              </a:r>
              <a:endParaRPr lang="en-GB" altLang="zh-CN" sz="4400" dirty="0" smtClean="0">
                <a:latin typeface="+mn-lt"/>
                <a:ea typeface="SimSun" pitchFamily="2" charset="-122"/>
              </a:endParaRPr>
            </a:p>
            <a:p>
              <a:pPr marL="571500" lvl="0" indent="-5715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zh-CN" sz="4400" dirty="0" smtClean="0">
                  <a:latin typeface="+mn-lt"/>
                  <a:ea typeface="SimSun" pitchFamily="2" charset="-122"/>
                </a:rPr>
                <a:t>An </a:t>
              </a:r>
              <a:r>
                <a:rPr lang="en-GB" altLang="zh-CN" sz="4400" dirty="0">
                  <a:latin typeface="+mn-lt"/>
                  <a:ea typeface="SimSun" pitchFamily="2" charset="-122"/>
                </a:rPr>
                <a:t>inter-laboratory measurement exercise will be organized, sending a real sample to the </a:t>
              </a:r>
              <a:r>
                <a:rPr lang="en-GB" altLang="zh-CN" sz="4400" dirty="0" smtClean="0">
                  <a:latin typeface="+mn-lt"/>
                  <a:ea typeface="SimSun" pitchFamily="2" charset="-122"/>
                </a:rPr>
                <a:t>laboratories.</a:t>
              </a:r>
            </a:p>
            <a:p>
              <a:pPr marL="571500" lvl="0" indent="-5715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zh-CN" sz="4400" dirty="0" smtClean="0">
                  <a:latin typeface="+mn-lt"/>
                  <a:ea typeface="SimSun" pitchFamily="2" charset="-122"/>
                </a:rPr>
                <a:t>A </a:t>
              </a:r>
              <a:r>
                <a:rPr lang="en-GB" altLang="zh-CN" sz="4400" dirty="0">
                  <a:latin typeface="+mn-lt"/>
                  <a:ea typeface="SimSun" pitchFamily="2" charset="-122"/>
                </a:rPr>
                <a:t>platform for further HKED-related collaboration will be </a:t>
              </a:r>
              <a:r>
                <a:rPr lang="en-GB" altLang="zh-CN" sz="4400" dirty="0" smtClean="0">
                  <a:latin typeface="+mn-lt"/>
                  <a:ea typeface="SimSun" pitchFamily="2" charset="-122"/>
                </a:rPr>
                <a:t>established (IAEA SP1, ESARDA sub-workgroup).</a:t>
              </a:r>
            </a:p>
            <a:p>
              <a:pPr marL="571500" lvl="0" indent="-5715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zh-CN" sz="4400" dirty="0" smtClean="0">
                  <a:latin typeface="+mn-lt"/>
                  <a:ea typeface="SimSun" pitchFamily="2" charset="-122"/>
                </a:rPr>
                <a:t>Another </a:t>
              </a:r>
              <a:r>
                <a:rPr lang="en-GB" altLang="zh-CN" sz="4400" dirty="0">
                  <a:latin typeface="+mn-lt"/>
                  <a:ea typeface="SimSun" pitchFamily="2" charset="-122"/>
                </a:rPr>
                <a:t>workshop on HKED will be </a:t>
              </a:r>
              <a:r>
                <a:rPr lang="en-GB" altLang="zh-CN" sz="4400" dirty="0" smtClean="0">
                  <a:latin typeface="+mn-lt"/>
                  <a:ea typeface="SimSun" pitchFamily="2" charset="-122"/>
                </a:rPr>
                <a:t>organized.</a:t>
              </a:r>
              <a:endParaRPr lang="en-US" altLang="zh-CN" sz="4400" dirty="0">
                <a:latin typeface="+mn-lt"/>
                <a:ea typeface="SimSun" pitchFamily="2" charset="-122"/>
              </a:endParaRPr>
            </a:p>
          </p:txBody>
        </p:sp>
        <p:sp>
          <p:nvSpPr>
            <p:cNvPr id="25" name="Text Box 248"/>
            <p:cNvSpPr txBox="1">
              <a:spLocks noChangeArrowheads="1"/>
            </p:cNvSpPr>
            <p:nvPr/>
          </p:nvSpPr>
          <p:spPr bwMode="auto">
            <a:xfrm>
              <a:off x="15583527" y="23545555"/>
              <a:ext cx="14435845" cy="827483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800" b="1" dirty="0">
                  <a:solidFill>
                    <a:schemeClr val="bg1"/>
                  </a:solidFill>
                  <a:latin typeface="+mn-lt"/>
                  <a:ea typeface="SimSun" pitchFamily="2" charset="-122"/>
                  <a:cs typeface="Lucida Sans" pitchFamily="34" charset="0"/>
                </a:rPr>
                <a:t>OUTCOME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2258" y="14837299"/>
            <a:ext cx="14399997" cy="7720239"/>
            <a:chOff x="546910" y="14832595"/>
            <a:chExt cx="14399997" cy="7720239"/>
          </a:xfrm>
        </p:grpSpPr>
        <p:sp>
          <p:nvSpPr>
            <p:cNvPr id="26" name="Text Box 242"/>
            <p:cNvSpPr txBox="1">
              <a:spLocks noChangeArrowheads="1"/>
            </p:cNvSpPr>
            <p:nvPr/>
          </p:nvSpPr>
          <p:spPr bwMode="auto">
            <a:xfrm>
              <a:off x="546911" y="15567396"/>
              <a:ext cx="14399996" cy="6985438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/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HKED:  X-rays to get Pu and U concentration in liquids.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Uncertainties: 0.2% and 0.7%, for U and Pu, respectively.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Main application: safeguards samples from reprocessing .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Probably, the amount of nuclear material verified by HKED is larger than the amount verified by all other analytical techniques altogether. 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solidFill>
                    <a:prstClr val="black"/>
                  </a:solidFill>
                  <a:latin typeface="Calibri" panose="020F0502020204030204"/>
                  <a:ea typeface="ＭＳ Ｐゴシック" charset="-128"/>
                </a:rPr>
                <a:t>Small user's community of HKED, facing similar challenges and working on similar solutions using limited resources.</a:t>
              </a:r>
              <a:endParaRPr lang="en-US" altLang="ja-JP" sz="4400" dirty="0">
                <a:solidFill>
                  <a:prstClr val="black"/>
                </a:solidFill>
                <a:latin typeface="Calibri" panose="020F0502020204030204"/>
                <a:ea typeface="ＭＳ Ｐゴシック" charset="-128"/>
              </a:endParaRPr>
            </a:p>
          </p:txBody>
        </p:sp>
        <p:sp>
          <p:nvSpPr>
            <p:cNvPr id="27" name="Text Box 248"/>
            <p:cNvSpPr txBox="1">
              <a:spLocks noChangeArrowheads="1"/>
            </p:cNvSpPr>
            <p:nvPr/>
          </p:nvSpPr>
          <p:spPr bwMode="auto">
            <a:xfrm>
              <a:off x="546910" y="14832595"/>
              <a:ext cx="14399997" cy="830997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800" b="1" dirty="0">
                  <a:solidFill>
                    <a:schemeClr val="bg1"/>
                  </a:solidFill>
                  <a:latin typeface="+mn-lt"/>
                  <a:ea typeface="SimSun" pitchFamily="2" charset="-122"/>
                  <a:cs typeface="Lucida Sans" pitchFamily="34" charset="0"/>
                </a:rPr>
                <a:t>BACKGROUND</a:t>
              </a:r>
              <a:endParaRPr lang="en-US" altLang="zh-CN" sz="36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2259" y="29784909"/>
            <a:ext cx="14399998" cy="10827074"/>
            <a:chOff x="15298302" y="7118715"/>
            <a:chExt cx="14374301" cy="10800283"/>
          </a:xfrm>
        </p:grpSpPr>
        <p:sp>
          <p:nvSpPr>
            <p:cNvPr id="28" name="Text Box 242"/>
            <p:cNvSpPr txBox="1">
              <a:spLocks noChangeArrowheads="1"/>
            </p:cNvSpPr>
            <p:nvPr/>
          </p:nvSpPr>
          <p:spPr bwMode="auto">
            <a:xfrm>
              <a:off x="15298302" y="7916451"/>
              <a:ext cx="14374300" cy="10002547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/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 algn="just">
                <a:lnSpc>
                  <a:spcPct val="120000"/>
                </a:lnSpc>
              </a:pPr>
              <a:r>
                <a:rPr lang="en-GB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Participants: HKED users from </a:t>
              </a:r>
              <a:r>
                <a:rPr lang="en-GB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all around the </a:t>
              </a:r>
              <a:r>
                <a:rPr lang="en-GB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world.</a:t>
              </a:r>
            </a:p>
            <a:p>
              <a:pPr marL="0" indent="0" algn="just">
                <a:lnSpc>
                  <a:spcPct val="120000"/>
                </a:lnSpc>
              </a:pPr>
              <a:r>
                <a:rPr lang="en-GB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Common </a:t>
              </a:r>
              <a:r>
                <a:rPr lang="en-GB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challenges </a:t>
              </a:r>
              <a:r>
                <a:rPr lang="en-GB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identified</a:t>
              </a:r>
              <a:r>
                <a:rPr lang="en-GB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:</a:t>
              </a:r>
              <a:endParaRPr lang="en-US" altLang="ja-JP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  <a:p>
              <a:pPr marL="571500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ja-JP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Ageing hardware</a:t>
              </a:r>
            </a:p>
            <a:p>
              <a:pPr marL="1085850" lvl="1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Existing HKED systems are not sustainable on a long term: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failures and incompatibility with new hardware.</a:t>
              </a:r>
              <a:endParaRPr lang="en-US" altLang="ja-JP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  <a:p>
              <a:pPr marL="571500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ja-JP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Sustainability </a:t>
              </a:r>
              <a: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of </a:t>
              </a:r>
              <a:r>
                <a:rPr lang="en-US" altLang="ja-JP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software</a:t>
              </a:r>
            </a:p>
            <a:p>
              <a:pPr marL="1085850" lvl="1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Joint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efforts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to advance HKED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spectrum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analysis</a:t>
              </a:r>
            </a:p>
            <a:p>
              <a:pPr marL="1085850" lvl="1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Common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access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to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source codes and avoiding that a single commercial entity has control over the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software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.</a:t>
              </a:r>
              <a:endParaRPr lang="en-US" altLang="ja-JP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  <a:p>
              <a:pPr marL="571500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ja-JP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Improving </a:t>
              </a:r>
              <a: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analytical </a:t>
              </a:r>
              <a:r>
                <a:rPr lang="en-US" altLang="ja-JP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performance</a:t>
              </a:r>
            </a:p>
            <a:p>
              <a:pPr marL="1085850" lvl="1" indent="-57150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New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algorithms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to improve HKED performance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: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 further </a:t>
              </a:r>
              <a:r>
                <a:rPr lang="en-GB" altLang="ja-JP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studies, development and validations are </a:t>
              </a:r>
              <a:r>
                <a:rPr lang="en-GB" altLang="ja-JP" sz="4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needed.</a:t>
              </a:r>
              <a:endParaRPr lang="en-US" altLang="ja-JP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</p:txBody>
        </p:sp>
        <p:sp>
          <p:nvSpPr>
            <p:cNvPr id="29" name="Text Box 248"/>
            <p:cNvSpPr txBox="1">
              <a:spLocks noChangeArrowheads="1"/>
            </p:cNvSpPr>
            <p:nvPr/>
          </p:nvSpPr>
          <p:spPr bwMode="auto">
            <a:xfrm>
              <a:off x="15298302" y="7118715"/>
              <a:ext cx="14374301" cy="828941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800" b="1" dirty="0">
                  <a:solidFill>
                    <a:schemeClr val="bg1"/>
                  </a:solidFill>
                  <a:latin typeface="+mn-lt"/>
                  <a:ea typeface="SimSun" pitchFamily="2" charset="-122"/>
                  <a:cs typeface="Lucida Sans" pitchFamily="34" charset="0"/>
                </a:rPr>
                <a:t>WORKSHOP ON HKED IN KARLSRUHE, 2018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761511" y="27202290"/>
            <a:ext cx="5091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/>
              <a:t>The principle of HKED</a:t>
            </a:r>
            <a:endParaRPr lang="en-US" sz="4400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5414824" y="29784909"/>
            <a:ext cx="14438145" cy="8629304"/>
            <a:chOff x="15719622" y="30404101"/>
            <a:chExt cx="14438145" cy="8629304"/>
          </a:xfrm>
        </p:grpSpPr>
        <p:sp>
          <p:nvSpPr>
            <p:cNvPr id="34" name="Text Box 242"/>
            <p:cNvSpPr txBox="1">
              <a:spLocks noChangeArrowheads="1"/>
            </p:cNvSpPr>
            <p:nvPr/>
          </p:nvSpPr>
          <p:spPr bwMode="auto">
            <a:xfrm>
              <a:off x="15719624" y="31201581"/>
              <a:ext cx="14435845" cy="78318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 cmpd="thinThick">
              <a:noFill/>
              <a:miter lim="800000"/>
            </a:ln>
            <a:extLst/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latin typeface="+mn-lt"/>
                  <a:ea typeface="SimSun" pitchFamily="2" charset="-122"/>
                </a:rPr>
                <a:t>A workshop on HKED was held in Karlsruhe, Germany, </a:t>
              </a:r>
              <a:br>
                <a:rPr lang="en-GB" altLang="ja-JP" sz="4400" dirty="0">
                  <a:latin typeface="+mn-lt"/>
                  <a:ea typeface="SimSun" pitchFamily="2" charset="-122"/>
                </a:rPr>
              </a:br>
              <a:r>
                <a:rPr lang="en-GB" altLang="ja-JP" sz="4400" dirty="0">
                  <a:latin typeface="+mn-lt"/>
                  <a:ea typeface="SimSun" pitchFamily="2" charset="-122"/>
                </a:rPr>
                <a:t>23 - 25 April 2018, organized by the JRC and IAEA.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latin typeface="+mn-lt"/>
                  <a:ea typeface="SimSun" pitchFamily="2" charset="-122"/>
                </a:rPr>
                <a:t>Common challenges have been identified and collaboration has been started.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latin typeface="+mn-lt"/>
                  <a:ea typeface="SimSun" pitchFamily="2" charset="-122"/>
                </a:rPr>
                <a:t>A list of actions for advancing the collaboration has been drafted. </a:t>
              </a:r>
            </a:p>
            <a:p>
              <a:pPr marL="571500" indent="-571500" defTabSz="45720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GB" altLang="ja-JP" sz="4400" dirty="0">
                  <a:latin typeface="+mn-lt"/>
                  <a:ea typeface="SimSun" pitchFamily="2" charset="-122"/>
                </a:rPr>
                <a:t>These actions will ensure the continuity of effective safeguards at reprocessing and fuel production facilities worldwide.</a:t>
              </a:r>
              <a:r>
                <a:rPr lang="en-US" altLang="ja-JP" sz="4400" dirty="0">
                  <a:latin typeface="+mn-lt"/>
                  <a:ea typeface="SimSun" pitchFamily="2" charset="-122"/>
                </a:rPr>
                <a:t> </a:t>
              </a:r>
            </a:p>
          </p:txBody>
        </p:sp>
        <p:sp>
          <p:nvSpPr>
            <p:cNvPr id="35" name="Text Box 248"/>
            <p:cNvSpPr txBox="1">
              <a:spLocks noChangeArrowheads="1"/>
            </p:cNvSpPr>
            <p:nvPr/>
          </p:nvSpPr>
          <p:spPr bwMode="auto">
            <a:xfrm>
              <a:off x="15719622" y="30404101"/>
              <a:ext cx="14438145" cy="830997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800" b="1" dirty="0" smtClean="0">
                  <a:solidFill>
                    <a:schemeClr val="bg1"/>
                  </a:solidFill>
                  <a:latin typeface="+mn-lt"/>
                  <a:ea typeface="SimSun" pitchFamily="2" charset="-122"/>
                  <a:cs typeface="Lucida Sans" pitchFamily="34" charset="0"/>
                </a:rPr>
                <a:t>CONCLUSION</a:t>
              </a:r>
              <a:endParaRPr lang="en-US" altLang="zh-CN" sz="3600" b="1" dirty="0">
                <a:solidFill>
                  <a:schemeClr val="bg1"/>
                </a:solidFill>
                <a:latin typeface="+mn-lt"/>
                <a:ea typeface="SimSun" pitchFamily="2" charset="-122"/>
                <a:cs typeface="Lucida Sans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948080" y="28152947"/>
            <a:ext cx="143052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/>
              <a:t>Geographical distribution of the organizations represented at </a:t>
            </a:r>
            <a:r>
              <a:rPr lang="en-GB" sz="4400" i="1" dirty="0" smtClean="0"/>
              <a:t>the HKED </a:t>
            </a:r>
            <a:r>
              <a:rPr lang="en-GB" sz="4400" i="1" dirty="0"/>
              <a:t>workshop in 2018</a:t>
            </a:r>
            <a:endParaRPr lang="en-US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244942" y="-68002"/>
            <a:ext cx="2813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ID: 134 </a:t>
            </a:r>
            <a:endParaRPr lang="en-US" sz="6000" b="1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5414826" y="19100800"/>
            <a:ext cx="14438144" cy="9174368"/>
            <a:chOff x="171544" y="1340768"/>
            <a:chExt cx="8571916" cy="468052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139952" y="1340768"/>
              <a:ext cx="4602142" cy="22945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71544" y="1340769"/>
              <a:ext cx="4040418" cy="45365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714501" y="2101481"/>
              <a:ext cx="1506113" cy="1373179"/>
            </a:xfrm>
            <a:prstGeom prst="ellipse">
              <a:avLst/>
            </a:prstGeom>
            <a:solidFill>
              <a:srgbClr val="3166CF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</a:rPr>
                <a:t>X-ray tube</a:t>
              </a:r>
              <a:endPara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475972" y="2500039"/>
              <a:ext cx="360040" cy="576064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08442" y="2377489"/>
              <a:ext cx="1302779" cy="350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800" dirty="0" smtClean="0">
                  <a:solidFill>
                    <a:srgbClr val="164194"/>
                  </a:solidFill>
                </a:rPr>
                <a:t>X-ray photons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58169" y="1602909"/>
              <a:ext cx="2083646" cy="774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164194"/>
                  </a:solidFill>
                </a:rPr>
                <a:t>Sample cell with U/Pu solution</a:t>
              </a:r>
              <a:endParaRPr lang="en-GB" sz="3600" b="1" dirty="0" smtClean="0">
                <a:solidFill>
                  <a:srgbClr val="164194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36015" y="2311926"/>
              <a:ext cx="1907445" cy="1132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164194"/>
                  </a:solidFill>
                </a:rPr>
                <a:t>High-resolution gamma spectrometer</a:t>
              </a:r>
              <a:endParaRPr lang="en-GB" sz="3600" b="1" dirty="0" smtClean="0">
                <a:solidFill>
                  <a:srgbClr val="164194"/>
                </a:solidFill>
              </a:endParaRPr>
            </a:p>
          </p:txBody>
        </p:sp>
        <p:pic>
          <p:nvPicPr>
            <p:cNvPr id="43" name="Picture 1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525" y="3276001"/>
              <a:ext cx="2674215" cy="1875855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 bwMode="auto">
            <a:xfrm rot="18840000">
              <a:off x="1790169" y="3721581"/>
              <a:ext cx="2558250" cy="92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195736" y="2747056"/>
              <a:ext cx="1728192" cy="91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2195736" y="2735689"/>
              <a:ext cx="648072" cy="0"/>
            </a:xfrm>
            <a:prstGeom prst="line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95736" y="2838440"/>
              <a:ext cx="648072" cy="0"/>
            </a:xfrm>
            <a:prstGeom prst="line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Box 51"/>
            <p:cNvSpPr txBox="1"/>
            <p:nvPr/>
          </p:nvSpPr>
          <p:spPr>
            <a:xfrm>
              <a:off x="171545" y="4251044"/>
              <a:ext cx="1942768" cy="1132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164194"/>
                  </a:solidFill>
                </a:rPr>
                <a:t>High-resolution gamma spectrometer</a:t>
              </a:r>
              <a:endParaRPr lang="en-GB" sz="3600" b="1" dirty="0" smtClean="0">
                <a:solidFill>
                  <a:srgbClr val="164194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076056" y="2747055"/>
              <a:ext cx="1399916" cy="91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flipV="1">
              <a:off x="4228620" y="2788072"/>
              <a:ext cx="2247352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3166C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55"/>
            <p:cNvSpPr txBox="1"/>
            <p:nvPr/>
          </p:nvSpPr>
          <p:spPr>
            <a:xfrm>
              <a:off x="6731802" y="1387459"/>
              <a:ext cx="1903937" cy="43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3600" b="1" dirty="0" smtClean="0">
                  <a:solidFill>
                    <a:srgbClr val="093B37"/>
                  </a:solidFill>
                </a:rPr>
                <a:t>Gray = shielding</a:t>
              </a:r>
              <a:endParaRPr lang="en-GB" sz="3600" b="1" dirty="0" smtClean="0">
                <a:solidFill>
                  <a:srgbClr val="093B37"/>
                </a:solidFill>
              </a:endParaRPr>
            </a:p>
          </p:txBody>
        </p:sp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6773" y="4213929"/>
              <a:ext cx="2596953" cy="1807359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5177765" y="2377489"/>
              <a:ext cx="1218221" cy="350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800" dirty="0" smtClean="0">
                  <a:solidFill>
                    <a:srgbClr val="164194"/>
                  </a:solidFill>
                </a:rPr>
                <a:t>Transmission</a:t>
              </a:r>
              <a:endParaRPr lang="en-GB" sz="2800" dirty="0" smtClean="0">
                <a:solidFill>
                  <a:srgbClr val="164194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18840000">
              <a:off x="2187476" y="3475436"/>
              <a:ext cx="1354314" cy="319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800" dirty="0" smtClean="0">
                  <a:solidFill>
                    <a:srgbClr val="164194"/>
                  </a:solidFill>
                </a:rPr>
                <a:t>Fluorescence</a:t>
              </a:r>
              <a:endParaRPr lang="en-GB" sz="2800" dirty="0" smtClean="0">
                <a:solidFill>
                  <a:srgbClr val="164194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 rot="18855404">
              <a:off x="1752956" y="4527566"/>
              <a:ext cx="380004" cy="579033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rot="18840000" flipH="1" flipV="1">
              <a:off x="1796346" y="3707938"/>
              <a:ext cx="2671568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3166C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Rectangle 50"/>
            <p:cNvSpPr/>
            <p:nvPr/>
          </p:nvSpPr>
          <p:spPr bwMode="auto">
            <a:xfrm>
              <a:off x="3923928" y="2496210"/>
              <a:ext cx="1152128" cy="576064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33ACE3"/>
              </a:solidFill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>
              <a:off x="3960120" y="2788072"/>
              <a:ext cx="1152128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3166C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47"/>
            <p:cNvCxnSpPr>
              <a:endCxn id="47" idx="3"/>
            </p:cNvCxnSpPr>
            <p:nvPr/>
          </p:nvCxnSpPr>
          <p:spPr bwMode="auto">
            <a:xfrm>
              <a:off x="2195736" y="2788072"/>
              <a:ext cx="1728192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3166CF"/>
              </a:solidFill>
              <a:prstDash val="solid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60" name="Picture 5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8" y="22929278"/>
            <a:ext cx="14399997" cy="534589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317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435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IAEA-SG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FUKUYAMA, Yukiko</dc:creator>
  <cp:lastModifiedBy>ZSIGRAI Jozsef (JRC-KARLSRUHE)</cp:lastModifiedBy>
  <cp:revision>183</cp:revision>
  <dcterms:created xsi:type="dcterms:W3CDTF">2018-07-03T09:22:24Z</dcterms:created>
  <dcterms:modified xsi:type="dcterms:W3CDTF">2018-10-24T10:57:26Z</dcterms:modified>
</cp:coreProperties>
</file>