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43205400"/>
  <p:notesSz cx="6858000" cy="9144000"/>
  <p:defaultTextStyle>
    <a:defPPr>
      <a:defRPr lang="sk-SK"/>
    </a:defPPr>
    <a:lvl1pPr algn="ctr" rtl="0" fontAlgn="base">
      <a:spcBef>
        <a:spcPct val="0"/>
      </a:spcBef>
      <a:spcAft>
        <a:spcPct val="0"/>
      </a:spcAft>
      <a:defRPr sz="2800" kern="1200">
        <a:solidFill>
          <a:schemeClr val="tx1"/>
        </a:solidFill>
        <a:latin typeface="Arial" charset="0"/>
        <a:ea typeface="+mn-ea"/>
        <a:cs typeface="+mn-cs"/>
      </a:defRPr>
    </a:lvl1pPr>
    <a:lvl2pPr marL="457200" algn="ctr" rtl="0" fontAlgn="base">
      <a:spcBef>
        <a:spcPct val="0"/>
      </a:spcBef>
      <a:spcAft>
        <a:spcPct val="0"/>
      </a:spcAft>
      <a:defRPr sz="2800" kern="1200">
        <a:solidFill>
          <a:schemeClr val="tx1"/>
        </a:solidFill>
        <a:latin typeface="Arial" charset="0"/>
        <a:ea typeface="+mn-ea"/>
        <a:cs typeface="+mn-cs"/>
      </a:defRPr>
    </a:lvl2pPr>
    <a:lvl3pPr marL="914400" algn="ctr" rtl="0" fontAlgn="base">
      <a:spcBef>
        <a:spcPct val="0"/>
      </a:spcBef>
      <a:spcAft>
        <a:spcPct val="0"/>
      </a:spcAft>
      <a:defRPr sz="2800" kern="1200">
        <a:solidFill>
          <a:schemeClr val="tx1"/>
        </a:solidFill>
        <a:latin typeface="Arial" charset="0"/>
        <a:ea typeface="+mn-ea"/>
        <a:cs typeface="+mn-cs"/>
      </a:defRPr>
    </a:lvl3pPr>
    <a:lvl4pPr marL="1371600" algn="ctr" rtl="0" fontAlgn="base">
      <a:spcBef>
        <a:spcPct val="0"/>
      </a:spcBef>
      <a:spcAft>
        <a:spcPct val="0"/>
      </a:spcAft>
      <a:defRPr sz="2800" kern="1200">
        <a:solidFill>
          <a:schemeClr val="tx1"/>
        </a:solidFill>
        <a:latin typeface="Arial" charset="0"/>
        <a:ea typeface="+mn-ea"/>
        <a:cs typeface="+mn-cs"/>
      </a:defRPr>
    </a:lvl4pPr>
    <a:lvl5pPr marL="1828800" algn="ctr"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4784FF"/>
    <a:srgbClr val="0000CC"/>
    <a:srgbClr val="A0D4D8"/>
    <a:srgbClr val="FF33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40" autoAdjust="0"/>
    <p:restoredTop sz="94646" autoAdjust="0"/>
  </p:normalViewPr>
  <p:slideViewPr>
    <p:cSldViewPr>
      <p:cViewPr>
        <p:scale>
          <a:sx n="27" d="100"/>
          <a:sy n="27" d="100"/>
        </p:scale>
        <p:origin x="-6" y="1554"/>
      </p:cViewPr>
      <p:guideLst>
        <p:guide orient="horz" pos="13608"/>
        <p:guide pos="102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13422313"/>
            <a:ext cx="27543125" cy="9259887"/>
          </a:xfrm>
        </p:spPr>
        <p:txBody>
          <a:bodyPr/>
          <a:lstStyle/>
          <a:p>
            <a:r>
              <a:rPr lang="en-US" smtClean="0"/>
              <a:t>Click to edit Master title style</a:t>
            </a:r>
            <a:endParaRPr lang="sk-SK"/>
          </a:p>
        </p:txBody>
      </p:sp>
      <p:sp>
        <p:nvSpPr>
          <p:cNvPr id="3" name="Subtitle 2"/>
          <p:cNvSpPr>
            <a:spLocks noGrp="1"/>
          </p:cNvSpPr>
          <p:nvPr>
            <p:ph type="subTitle" idx="1"/>
          </p:nvPr>
        </p:nvSpPr>
        <p:spPr>
          <a:xfrm>
            <a:off x="4860925" y="24482425"/>
            <a:ext cx="22682200" cy="110426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k-SK"/>
          </a:p>
        </p:txBody>
      </p:sp>
      <p:sp>
        <p:nvSpPr>
          <p:cNvPr id="4" name="Rectangle 4"/>
          <p:cNvSpPr>
            <a:spLocks noGrp="1" noChangeArrowheads="1"/>
          </p:cNvSpPr>
          <p:nvPr>
            <p:ph type="dt" sz="half" idx="10"/>
          </p:nvPr>
        </p:nvSpPr>
        <p:spPr>
          <a:ln/>
        </p:spPr>
        <p:txBody>
          <a:bodyPr/>
          <a:lstStyle>
            <a:lvl1pPr>
              <a:defRPr/>
            </a:lvl1pPr>
          </a:lstStyle>
          <a:p>
            <a:pPr>
              <a:defRPr/>
            </a:pPr>
            <a:endParaRPr lang="sk-SK"/>
          </a:p>
        </p:txBody>
      </p:sp>
      <p:sp>
        <p:nvSpPr>
          <p:cNvPr id="5" name="Rectangle 5"/>
          <p:cNvSpPr>
            <a:spLocks noGrp="1" noChangeArrowheads="1"/>
          </p:cNvSpPr>
          <p:nvPr>
            <p:ph type="ftr" sz="quarter" idx="11"/>
          </p:nvPr>
        </p:nvSpPr>
        <p:spPr>
          <a:ln/>
        </p:spPr>
        <p:txBody>
          <a:bodyPr/>
          <a:lstStyle>
            <a:lvl1pPr>
              <a:defRPr/>
            </a:lvl1pPr>
          </a:lstStyle>
          <a:p>
            <a:pPr>
              <a:defRPr/>
            </a:pP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67EC8EF6-C9E0-4E3A-887A-A9493B428872}" type="slidenum">
              <a:rPr lang="sk-SK"/>
              <a:pPr>
                <a:defRPr/>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Rectangle 4"/>
          <p:cNvSpPr>
            <a:spLocks noGrp="1" noChangeArrowheads="1"/>
          </p:cNvSpPr>
          <p:nvPr>
            <p:ph type="dt" sz="half" idx="10"/>
          </p:nvPr>
        </p:nvSpPr>
        <p:spPr>
          <a:ln/>
        </p:spPr>
        <p:txBody>
          <a:bodyPr/>
          <a:lstStyle>
            <a:lvl1pPr>
              <a:defRPr/>
            </a:lvl1pPr>
          </a:lstStyle>
          <a:p>
            <a:pPr>
              <a:defRPr/>
            </a:pPr>
            <a:endParaRPr lang="sk-SK"/>
          </a:p>
        </p:txBody>
      </p:sp>
      <p:sp>
        <p:nvSpPr>
          <p:cNvPr id="5" name="Rectangle 5"/>
          <p:cNvSpPr>
            <a:spLocks noGrp="1" noChangeArrowheads="1"/>
          </p:cNvSpPr>
          <p:nvPr>
            <p:ph type="ftr" sz="quarter" idx="11"/>
          </p:nvPr>
        </p:nvSpPr>
        <p:spPr>
          <a:ln/>
        </p:spPr>
        <p:txBody>
          <a:bodyPr/>
          <a:lstStyle>
            <a:lvl1pPr>
              <a:defRPr/>
            </a:lvl1pPr>
          </a:lstStyle>
          <a:p>
            <a:pPr>
              <a:defRPr/>
            </a:pP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C46A77B7-26A6-4DD9-93E6-EAD112B3AE33}"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3413" y="1730375"/>
            <a:ext cx="7289800" cy="368649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1620838" y="1730375"/>
            <a:ext cx="21720175" cy="36864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Rectangle 4"/>
          <p:cNvSpPr>
            <a:spLocks noGrp="1" noChangeArrowheads="1"/>
          </p:cNvSpPr>
          <p:nvPr>
            <p:ph type="dt" sz="half" idx="10"/>
          </p:nvPr>
        </p:nvSpPr>
        <p:spPr>
          <a:ln/>
        </p:spPr>
        <p:txBody>
          <a:bodyPr/>
          <a:lstStyle>
            <a:lvl1pPr>
              <a:defRPr/>
            </a:lvl1pPr>
          </a:lstStyle>
          <a:p>
            <a:pPr>
              <a:defRPr/>
            </a:pPr>
            <a:endParaRPr lang="sk-SK"/>
          </a:p>
        </p:txBody>
      </p:sp>
      <p:sp>
        <p:nvSpPr>
          <p:cNvPr id="5" name="Rectangle 5"/>
          <p:cNvSpPr>
            <a:spLocks noGrp="1" noChangeArrowheads="1"/>
          </p:cNvSpPr>
          <p:nvPr>
            <p:ph type="ftr" sz="quarter" idx="11"/>
          </p:nvPr>
        </p:nvSpPr>
        <p:spPr>
          <a:ln/>
        </p:spPr>
        <p:txBody>
          <a:bodyPr/>
          <a:lstStyle>
            <a:lvl1pPr>
              <a:defRPr/>
            </a:lvl1pPr>
          </a:lstStyle>
          <a:p>
            <a:pPr>
              <a:defRPr/>
            </a:pP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2F584B90-4F36-4C9A-914C-A9BD369E8E1E}"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Rectangle 4"/>
          <p:cNvSpPr>
            <a:spLocks noGrp="1" noChangeArrowheads="1"/>
          </p:cNvSpPr>
          <p:nvPr>
            <p:ph type="dt" sz="half" idx="10"/>
          </p:nvPr>
        </p:nvSpPr>
        <p:spPr>
          <a:ln/>
        </p:spPr>
        <p:txBody>
          <a:bodyPr/>
          <a:lstStyle>
            <a:lvl1pPr>
              <a:defRPr/>
            </a:lvl1pPr>
          </a:lstStyle>
          <a:p>
            <a:pPr>
              <a:defRPr/>
            </a:pPr>
            <a:endParaRPr lang="sk-SK"/>
          </a:p>
        </p:txBody>
      </p:sp>
      <p:sp>
        <p:nvSpPr>
          <p:cNvPr id="5" name="Rectangle 5"/>
          <p:cNvSpPr>
            <a:spLocks noGrp="1" noChangeArrowheads="1"/>
          </p:cNvSpPr>
          <p:nvPr>
            <p:ph type="ftr" sz="quarter" idx="11"/>
          </p:nvPr>
        </p:nvSpPr>
        <p:spPr>
          <a:ln/>
        </p:spPr>
        <p:txBody>
          <a:bodyPr/>
          <a:lstStyle>
            <a:lvl1pPr>
              <a:defRPr/>
            </a:lvl1pPr>
          </a:lstStyle>
          <a:p>
            <a:pPr>
              <a:defRPr/>
            </a:pP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67C5809A-7769-4ECF-A78E-B0403CDE60BB}"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27763788"/>
            <a:ext cx="27544713" cy="8580437"/>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2559050" y="18311813"/>
            <a:ext cx="27544713" cy="9451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k-SK"/>
          </a:p>
        </p:txBody>
      </p:sp>
      <p:sp>
        <p:nvSpPr>
          <p:cNvPr id="5" name="Rectangle 5"/>
          <p:cNvSpPr>
            <a:spLocks noGrp="1" noChangeArrowheads="1"/>
          </p:cNvSpPr>
          <p:nvPr>
            <p:ph type="ftr" sz="quarter" idx="11"/>
          </p:nvPr>
        </p:nvSpPr>
        <p:spPr>
          <a:ln/>
        </p:spPr>
        <p:txBody>
          <a:bodyPr/>
          <a:lstStyle>
            <a:lvl1pPr>
              <a:defRPr/>
            </a:lvl1pPr>
          </a:lstStyle>
          <a:p>
            <a:pPr>
              <a:defRPr/>
            </a:pP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6CE98DD6-1A94-4B2B-AFF1-F34744B9768B}" type="slidenum">
              <a:rPr lang="sk-SK"/>
              <a:pPr>
                <a:defRPr/>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1620838" y="10080625"/>
            <a:ext cx="14504987" cy="2851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16278225" y="10080625"/>
            <a:ext cx="14504988" cy="2851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Rectangle 4"/>
          <p:cNvSpPr>
            <a:spLocks noGrp="1" noChangeArrowheads="1"/>
          </p:cNvSpPr>
          <p:nvPr>
            <p:ph type="dt" sz="half" idx="10"/>
          </p:nvPr>
        </p:nvSpPr>
        <p:spPr>
          <a:ln/>
        </p:spPr>
        <p:txBody>
          <a:bodyPr/>
          <a:lstStyle>
            <a:lvl1pPr>
              <a:defRPr/>
            </a:lvl1pPr>
          </a:lstStyle>
          <a:p>
            <a:pPr>
              <a:defRPr/>
            </a:pPr>
            <a:endParaRPr lang="sk-SK"/>
          </a:p>
        </p:txBody>
      </p:sp>
      <p:sp>
        <p:nvSpPr>
          <p:cNvPr id="6" name="Rectangle 5"/>
          <p:cNvSpPr>
            <a:spLocks noGrp="1" noChangeArrowheads="1"/>
          </p:cNvSpPr>
          <p:nvPr>
            <p:ph type="ftr" sz="quarter" idx="11"/>
          </p:nvPr>
        </p:nvSpPr>
        <p:spPr>
          <a:ln/>
        </p:spPr>
        <p:txBody>
          <a:bodyPr/>
          <a:lstStyle>
            <a:lvl1pPr>
              <a:defRPr/>
            </a:lvl1pPr>
          </a:lstStyle>
          <a:p>
            <a:pPr>
              <a:defRPr/>
            </a:pP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DB3B826B-E379-4C36-AFA4-248A1CDC3737}"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1620838" y="9671050"/>
            <a:ext cx="1431607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0838" y="13701713"/>
            <a:ext cx="1431607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16460788" y="9671050"/>
            <a:ext cx="1432242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460788" y="13701713"/>
            <a:ext cx="1432242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Rectangle 4"/>
          <p:cNvSpPr>
            <a:spLocks noGrp="1" noChangeArrowheads="1"/>
          </p:cNvSpPr>
          <p:nvPr>
            <p:ph type="dt" sz="half" idx="10"/>
          </p:nvPr>
        </p:nvSpPr>
        <p:spPr>
          <a:ln/>
        </p:spPr>
        <p:txBody>
          <a:bodyPr/>
          <a:lstStyle>
            <a:lvl1pPr>
              <a:defRPr/>
            </a:lvl1pPr>
          </a:lstStyle>
          <a:p>
            <a:pPr>
              <a:defRPr/>
            </a:pPr>
            <a:endParaRPr lang="sk-SK"/>
          </a:p>
        </p:txBody>
      </p:sp>
      <p:sp>
        <p:nvSpPr>
          <p:cNvPr id="8" name="Rectangle 5"/>
          <p:cNvSpPr>
            <a:spLocks noGrp="1" noChangeArrowheads="1"/>
          </p:cNvSpPr>
          <p:nvPr>
            <p:ph type="ftr" sz="quarter" idx="11"/>
          </p:nvPr>
        </p:nvSpPr>
        <p:spPr>
          <a:ln/>
        </p:spPr>
        <p:txBody>
          <a:bodyPr/>
          <a:lstStyle>
            <a:lvl1pPr>
              <a:defRPr/>
            </a:lvl1pPr>
          </a:lstStyle>
          <a:p>
            <a:pPr>
              <a:defRPr/>
            </a:pPr>
            <a:endParaRPr lang="sk-SK"/>
          </a:p>
        </p:txBody>
      </p:sp>
      <p:sp>
        <p:nvSpPr>
          <p:cNvPr id="9" name="Rectangle 6"/>
          <p:cNvSpPr>
            <a:spLocks noGrp="1" noChangeArrowheads="1"/>
          </p:cNvSpPr>
          <p:nvPr>
            <p:ph type="sldNum" sz="quarter" idx="12"/>
          </p:nvPr>
        </p:nvSpPr>
        <p:spPr>
          <a:ln/>
        </p:spPr>
        <p:txBody>
          <a:bodyPr/>
          <a:lstStyle>
            <a:lvl1pPr>
              <a:defRPr/>
            </a:lvl1pPr>
          </a:lstStyle>
          <a:p>
            <a:pPr>
              <a:defRPr/>
            </a:pPr>
            <a:fld id="{ABD79EF0-58A9-40D8-877B-D2FF5E19AA16}"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Rectangle 4"/>
          <p:cNvSpPr>
            <a:spLocks noGrp="1" noChangeArrowheads="1"/>
          </p:cNvSpPr>
          <p:nvPr>
            <p:ph type="dt" sz="half" idx="10"/>
          </p:nvPr>
        </p:nvSpPr>
        <p:spPr>
          <a:ln/>
        </p:spPr>
        <p:txBody>
          <a:bodyPr/>
          <a:lstStyle>
            <a:lvl1pPr>
              <a:defRPr/>
            </a:lvl1pPr>
          </a:lstStyle>
          <a:p>
            <a:pPr>
              <a:defRPr/>
            </a:pPr>
            <a:endParaRPr lang="sk-SK"/>
          </a:p>
        </p:txBody>
      </p:sp>
      <p:sp>
        <p:nvSpPr>
          <p:cNvPr id="4" name="Rectangle 5"/>
          <p:cNvSpPr>
            <a:spLocks noGrp="1" noChangeArrowheads="1"/>
          </p:cNvSpPr>
          <p:nvPr>
            <p:ph type="ftr" sz="quarter" idx="11"/>
          </p:nvPr>
        </p:nvSpPr>
        <p:spPr>
          <a:ln/>
        </p:spPr>
        <p:txBody>
          <a:bodyPr/>
          <a:lstStyle>
            <a:lvl1pPr>
              <a:defRPr/>
            </a:lvl1pPr>
          </a:lstStyle>
          <a:p>
            <a:pPr>
              <a:defRPr/>
            </a:pPr>
            <a:endParaRPr lang="sk-SK"/>
          </a:p>
        </p:txBody>
      </p:sp>
      <p:sp>
        <p:nvSpPr>
          <p:cNvPr id="5" name="Rectangle 6"/>
          <p:cNvSpPr>
            <a:spLocks noGrp="1" noChangeArrowheads="1"/>
          </p:cNvSpPr>
          <p:nvPr>
            <p:ph type="sldNum" sz="quarter" idx="12"/>
          </p:nvPr>
        </p:nvSpPr>
        <p:spPr>
          <a:ln/>
        </p:spPr>
        <p:txBody>
          <a:bodyPr/>
          <a:lstStyle>
            <a:lvl1pPr>
              <a:defRPr/>
            </a:lvl1pPr>
          </a:lstStyle>
          <a:p>
            <a:pPr>
              <a:defRPr/>
            </a:pPr>
            <a:fld id="{3990E6EA-99B7-492A-A923-D6CE0CDF0B65}"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k-SK"/>
          </a:p>
        </p:txBody>
      </p:sp>
      <p:sp>
        <p:nvSpPr>
          <p:cNvPr id="3" name="Rectangle 5"/>
          <p:cNvSpPr>
            <a:spLocks noGrp="1" noChangeArrowheads="1"/>
          </p:cNvSpPr>
          <p:nvPr>
            <p:ph type="ftr" sz="quarter" idx="11"/>
          </p:nvPr>
        </p:nvSpPr>
        <p:spPr>
          <a:ln/>
        </p:spPr>
        <p:txBody>
          <a:bodyPr/>
          <a:lstStyle>
            <a:lvl1pPr>
              <a:defRPr/>
            </a:lvl1pPr>
          </a:lstStyle>
          <a:p>
            <a:pPr>
              <a:defRPr/>
            </a:pPr>
            <a:endParaRPr lang="sk-SK"/>
          </a:p>
        </p:txBody>
      </p:sp>
      <p:sp>
        <p:nvSpPr>
          <p:cNvPr id="4" name="Rectangle 6"/>
          <p:cNvSpPr>
            <a:spLocks noGrp="1" noChangeArrowheads="1"/>
          </p:cNvSpPr>
          <p:nvPr>
            <p:ph type="sldNum" sz="quarter" idx="12"/>
          </p:nvPr>
        </p:nvSpPr>
        <p:spPr>
          <a:ln/>
        </p:spPr>
        <p:txBody>
          <a:bodyPr/>
          <a:lstStyle>
            <a:lvl1pPr>
              <a:defRPr/>
            </a:lvl1pPr>
          </a:lstStyle>
          <a:p>
            <a:pPr>
              <a:defRPr/>
            </a:pPr>
            <a:fld id="{7D48EE21-B4B2-4301-AD3A-87296A0C643B}"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838" y="1720850"/>
            <a:ext cx="10660062" cy="7319963"/>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12669838" y="1720850"/>
            <a:ext cx="18113375" cy="36874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1620838" y="9040813"/>
            <a:ext cx="10660062" cy="295544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k-SK"/>
          </a:p>
        </p:txBody>
      </p:sp>
      <p:sp>
        <p:nvSpPr>
          <p:cNvPr id="6" name="Rectangle 5"/>
          <p:cNvSpPr>
            <a:spLocks noGrp="1" noChangeArrowheads="1"/>
          </p:cNvSpPr>
          <p:nvPr>
            <p:ph type="ftr" sz="quarter" idx="11"/>
          </p:nvPr>
        </p:nvSpPr>
        <p:spPr>
          <a:ln/>
        </p:spPr>
        <p:txBody>
          <a:bodyPr/>
          <a:lstStyle>
            <a:lvl1pPr>
              <a:defRPr/>
            </a:lvl1pPr>
          </a:lstStyle>
          <a:p>
            <a:pPr>
              <a:defRPr/>
            </a:pP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808AE32E-A5E2-40A7-8703-0B4662C16A10}"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588" y="30243463"/>
            <a:ext cx="19442112" cy="3570287"/>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6351588" y="3860800"/>
            <a:ext cx="19442112" cy="259222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k-SK" noProof="0" smtClean="0"/>
          </a:p>
        </p:txBody>
      </p:sp>
      <p:sp>
        <p:nvSpPr>
          <p:cNvPr id="4" name="Text Placeholder 3"/>
          <p:cNvSpPr>
            <a:spLocks noGrp="1"/>
          </p:cNvSpPr>
          <p:nvPr>
            <p:ph type="body" sz="half" idx="2"/>
          </p:nvPr>
        </p:nvSpPr>
        <p:spPr>
          <a:xfrm>
            <a:off x="6351588" y="33813750"/>
            <a:ext cx="19442112" cy="5070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k-SK"/>
          </a:p>
        </p:txBody>
      </p:sp>
      <p:sp>
        <p:nvSpPr>
          <p:cNvPr id="6" name="Rectangle 5"/>
          <p:cNvSpPr>
            <a:spLocks noGrp="1" noChangeArrowheads="1"/>
          </p:cNvSpPr>
          <p:nvPr>
            <p:ph type="ftr" sz="quarter" idx="11"/>
          </p:nvPr>
        </p:nvSpPr>
        <p:spPr>
          <a:ln/>
        </p:spPr>
        <p:txBody>
          <a:bodyPr/>
          <a:lstStyle>
            <a:lvl1pPr>
              <a:defRPr/>
            </a:lvl1pPr>
          </a:lstStyle>
          <a:p>
            <a:pPr>
              <a:defRPr/>
            </a:pP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C099B624-6C72-4916-B01D-6930FD32A7EC}"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20838" y="1730375"/>
            <a:ext cx="29162375" cy="7200900"/>
          </a:xfrm>
          <a:prstGeom prst="rect">
            <a:avLst/>
          </a:prstGeom>
          <a:noFill/>
          <a:ln w="9525">
            <a:noFill/>
            <a:miter lim="800000"/>
            <a:headEnd/>
            <a:tailEnd/>
          </a:ln>
        </p:spPr>
        <p:txBody>
          <a:bodyPr vert="horz" wrap="square" lIns="432054" tIns="216027" rIns="432054" bIns="216027" numCol="1" anchor="ctr" anchorCtr="0" compatLnSpc="1">
            <a:prstTxWarp prst="textNoShape">
              <a:avLst/>
            </a:prstTxWarp>
          </a:bodyPr>
          <a:lstStyle/>
          <a:p>
            <a:pPr lvl="0"/>
            <a:r>
              <a:rPr lang="sk-SK" smtClean="0"/>
              <a:t>Kliknite sem a upravte štýl predlohy nadpisov.</a:t>
            </a:r>
          </a:p>
        </p:txBody>
      </p:sp>
      <p:sp>
        <p:nvSpPr>
          <p:cNvPr id="1027" name="Rectangle 3"/>
          <p:cNvSpPr>
            <a:spLocks noGrp="1" noChangeArrowheads="1"/>
          </p:cNvSpPr>
          <p:nvPr>
            <p:ph type="body" idx="1"/>
          </p:nvPr>
        </p:nvSpPr>
        <p:spPr bwMode="auto">
          <a:xfrm>
            <a:off x="1620838" y="10080625"/>
            <a:ext cx="29162375" cy="28514675"/>
          </a:xfrm>
          <a:prstGeom prst="rect">
            <a:avLst/>
          </a:prstGeom>
          <a:noFill/>
          <a:ln w="9525">
            <a:noFill/>
            <a:miter lim="800000"/>
            <a:headEnd/>
            <a:tailEnd/>
          </a:ln>
        </p:spPr>
        <p:txBody>
          <a:bodyPr vert="horz" wrap="square" lIns="432054" tIns="216027" rIns="432054" bIns="216027"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p>
        </p:txBody>
      </p:sp>
      <p:sp>
        <p:nvSpPr>
          <p:cNvPr id="1028" name="Rectangle 4"/>
          <p:cNvSpPr>
            <a:spLocks noGrp="1" noChangeArrowheads="1"/>
          </p:cNvSpPr>
          <p:nvPr>
            <p:ph type="dt" sz="half" idx="2"/>
          </p:nvPr>
        </p:nvSpPr>
        <p:spPr bwMode="auto">
          <a:xfrm>
            <a:off x="1620838" y="39344600"/>
            <a:ext cx="7559675" cy="3000375"/>
          </a:xfrm>
          <a:prstGeom prst="rect">
            <a:avLst/>
          </a:prstGeom>
          <a:noFill/>
          <a:ln w="9525">
            <a:noFill/>
            <a:miter lim="800000"/>
            <a:headEnd/>
            <a:tailEnd/>
          </a:ln>
          <a:effectLst/>
        </p:spPr>
        <p:txBody>
          <a:bodyPr vert="horz" wrap="square" lIns="432054" tIns="216027" rIns="432054" bIns="216027" numCol="1" anchor="t" anchorCtr="0" compatLnSpc="1">
            <a:prstTxWarp prst="textNoShape">
              <a:avLst/>
            </a:prstTxWarp>
          </a:bodyPr>
          <a:lstStyle>
            <a:lvl1pPr algn="l">
              <a:defRPr sz="6600"/>
            </a:lvl1pPr>
          </a:lstStyle>
          <a:p>
            <a:pPr>
              <a:defRPr/>
            </a:pPr>
            <a:endParaRPr lang="sk-SK"/>
          </a:p>
        </p:txBody>
      </p:sp>
      <p:sp>
        <p:nvSpPr>
          <p:cNvPr id="1029" name="Rectangle 5"/>
          <p:cNvSpPr>
            <a:spLocks noGrp="1" noChangeArrowheads="1"/>
          </p:cNvSpPr>
          <p:nvPr>
            <p:ph type="ftr" sz="quarter" idx="3"/>
          </p:nvPr>
        </p:nvSpPr>
        <p:spPr bwMode="auto">
          <a:xfrm>
            <a:off x="11071225" y="39344600"/>
            <a:ext cx="10261600" cy="3000375"/>
          </a:xfrm>
          <a:prstGeom prst="rect">
            <a:avLst/>
          </a:prstGeom>
          <a:noFill/>
          <a:ln w="9525">
            <a:noFill/>
            <a:miter lim="800000"/>
            <a:headEnd/>
            <a:tailEnd/>
          </a:ln>
          <a:effectLst/>
        </p:spPr>
        <p:txBody>
          <a:bodyPr vert="horz" wrap="square" lIns="432054" tIns="216027" rIns="432054" bIns="216027" numCol="1" anchor="t" anchorCtr="0" compatLnSpc="1">
            <a:prstTxWarp prst="textNoShape">
              <a:avLst/>
            </a:prstTxWarp>
          </a:bodyPr>
          <a:lstStyle>
            <a:lvl1pPr>
              <a:defRPr sz="6600"/>
            </a:lvl1pPr>
          </a:lstStyle>
          <a:p>
            <a:pPr>
              <a:defRPr/>
            </a:pPr>
            <a:endParaRPr lang="sk-SK"/>
          </a:p>
        </p:txBody>
      </p:sp>
      <p:sp>
        <p:nvSpPr>
          <p:cNvPr id="1030" name="Rectangle 6"/>
          <p:cNvSpPr>
            <a:spLocks noGrp="1" noChangeArrowheads="1"/>
          </p:cNvSpPr>
          <p:nvPr>
            <p:ph type="sldNum" sz="quarter" idx="4"/>
          </p:nvPr>
        </p:nvSpPr>
        <p:spPr bwMode="auto">
          <a:xfrm>
            <a:off x="23223538" y="39344600"/>
            <a:ext cx="7559675" cy="3000375"/>
          </a:xfrm>
          <a:prstGeom prst="rect">
            <a:avLst/>
          </a:prstGeom>
          <a:noFill/>
          <a:ln w="9525">
            <a:noFill/>
            <a:miter lim="800000"/>
            <a:headEnd/>
            <a:tailEnd/>
          </a:ln>
          <a:effectLst/>
        </p:spPr>
        <p:txBody>
          <a:bodyPr vert="horz" wrap="square" lIns="432054" tIns="216027" rIns="432054" bIns="216027" numCol="1" anchor="t" anchorCtr="0" compatLnSpc="1">
            <a:prstTxWarp prst="textNoShape">
              <a:avLst/>
            </a:prstTxWarp>
          </a:bodyPr>
          <a:lstStyle>
            <a:lvl1pPr algn="r">
              <a:defRPr sz="6600"/>
            </a:lvl1pPr>
          </a:lstStyle>
          <a:p>
            <a:pPr>
              <a:defRPr/>
            </a:pPr>
            <a:fld id="{FB770627-422E-4F11-B9A1-E7863409C6B3}"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1175" rtl="0" eaLnBrk="0" fontAlgn="base" hangingPunct="0">
        <a:spcBef>
          <a:spcPct val="0"/>
        </a:spcBef>
        <a:spcAft>
          <a:spcPct val="0"/>
        </a:spcAft>
        <a:defRPr sz="20800">
          <a:solidFill>
            <a:schemeClr val="tx2"/>
          </a:solidFill>
          <a:latin typeface="+mj-lt"/>
          <a:ea typeface="+mj-ea"/>
          <a:cs typeface="+mj-cs"/>
        </a:defRPr>
      </a:lvl1pPr>
      <a:lvl2pPr algn="ctr" defTabSz="4321175" rtl="0" eaLnBrk="0" fontAlgn="base" hangingPunct="0">
        <a:spcBef>
          <a:spcPct val="0"/>
        </a:spcBef>
        <a:spcAft>
          <a:spcPct val="0"/>
        </a:spcAft>
        <a:defRPr sz="20800">
          <a:solidFill>
            <a:schemeClr val="tx2"/>
          </a:solidFill>
          <a:latin typeface="Arial" charset="0"/>
        </a:defRPr>
      </a:lvl2pPr>
      <a:lvl3pPr algn="ctr" defTabSz="4321175" rtl="0" eaLnBrk="0" fontAlgn="base" hangingPunct="0">
        <a:spcBef>
          <a:spcPct val="0"/>
        </a:spcBef>
        <a:spcAft>
          <a:spcPct val="0"/>
        </a:spcAft>
        <a:defRPr sz="20800">
          <a:solidFill>
            <a:schemeClr val="tx2"/>
          </a:solidFill>
          <a:latin typeface="Arial" charset="0"/>
        </a:defRPr>
      </a:lvl3pPr>
      <a:lvl4pPr algn="ctr" defTabSz="4321175" rtl="0" eaLnBrk="0" fontAlgn="base" hangingPunct="0">
        <a:spcBef>
          <a:spcPct val="0"/>
        </a:spcBef>
        <a:spcAft>
          <a:spcPct val="0"/>
        </a:spcAft>
        <a:defRPr sz="20800">
          <a:solidFill>
            <a:schemeClr val="tx2"/>
          </a:solidFill>
          <a:latin typeface="Arial" charset="0"/>
        </a:defRPr>
      </a:lvl4pPr>
      <a:lvl5pPr algn="ctr" defTabSz="4321175" rtl="0" eaLnBrk="0" fontAlgn="base" hangingPunct="0">
        <a:spcBef>
          <a:spcPct val="0"/>
        </a:spcBef>
        <a:spcAft>
          <a:spcPct val="0"/>
        </a:spcAft>
        <a:defRPr sz="20800">
          <a:solidFill>
            <a:schemeClr val="tx2"/>
          </a:solidFill>
          <a:latin typeface="Arial" charset="0"/>
        </a:defRPr>
      </a:lvl5pPr>
      <a:lvl6pPr marL="457200" algn="ctr" defTabSz="4321175" rtl="0" fontAlgn="base">
        <a:spcBef>
          <a:spcPct val="0"/>
        </a:spcBef>
        <a:spcAft>
          <a:spcPct val="0"/>
        </a:spcAft>
        <a:defRPr sz="20800">
          <a:solidFill>
            <a:schemeClr val="tx2"/>
          </a:solidFill>
          <a:latin typeface="Arial" charset="0"/>
        </a:defRPr>
      </a:lvl6pPr>
      <a:lvl7pPr marL="914400" algn="ctr" defTabSz="4321175" rtl="0" fontAlgn="base">
        <a:spcBef>
          <a:spcPct val="0"/>
        </a:spcBef>
        <a:spcAft>
          <a:spcPct val="0"/>
        </a:spcAft>
        <a:defRPr sz="20800">
          <a:solidFill>
            <a:schemeClr val="tx2"/>
          </a:solidFill>
          <a:latin typeface="Arial" charset="0"/>
        </a:defRPr>
      </a:lvl7pPr>
      <a:lvl8pPr marL="1371600" algn="ctr" defTabSz="4321175" rtl="0" fontAlgn="base">
        <a:spcBef>
          <a:spcPct val="0"/>
        </a:spcBef>
        <a:spcAft>
          <a:spcPct val="0"/>
        </a:spcAft>
        <a:defRPr sz="20800">
          <a:solidFill>
            <a:schemeClr val="tx2"/>
          </a:solidFill>
          <a:latin typeface="Arial" charset="0"/>
        </a:defRPr>
      </a:lvl8pPr>
      <a:lvl9pPr marL="1828800" algn="ctr" defTabSz="4321175" rtl="0" fontAlgn="base">
        <a:spcBef>
          <a:spcPct val="0"/>
        </a:spcBef>
        <a:spcAft>
          <a:spcPct val="0"/>
        </a:spcAft>
        <a:defRPr sz="20800">
          <a:solidFill>
            <a:schemeClr val="tx2"/>
          </a:solidFill>
          <a:latin typeface="Arial" charset="0"/>
        </a:defRPr>
      </a:lvl9pPr>
    </p:titleStyle>
    <p:bodyStyle>
      <a:lvl1pPr marL="1620838" indent="-1620838" algn="l" defTabSz="4321175" rtl="0" eaLnBrk="0" fontAlgn="base" hangingPunct="0">
        <a:spcBef>
          <a:spcPct val="20000"/>
        </a:spcBef>
        <a:spcAft>
          <a:spcPct val="0"/>
        </a:spcAft>
        <a:buChar char="•"/>
        <a:defRPr sz="15100">
          <a:solidFill>
            <a:schemeClr val="tx1"/>
          </a:solidFill>
          <a:latin typeface="+mn-lt"/>
          <a:ea typeface="+mn-ea"/>
          <a:cs typeface="+mn-cs"/>
        </a:defRPr>
      </a:lvl1pPr>
      <a:lvl2pPr marL="3509963" indent="-1349375" algn="l" defTabSz="4321175" rtl="0" eaLnBrk="0" fontAlgn="base" hangingPunct="0">
        <a:spcBef>
          <a:spcPct val="20000"/>
        </a:spcBef>
        <a:spcAft>
          <a:spcPct val="0"/>
        </a:spcAft>
        <a:buChar char="–"/>
        <a:defRPr sz="13200">
          <a:solidFill>
            <a:schemeClr val="tx1"/>
          </a:solidFill>
          <a:latin typeface="+mn-lt"/>
        </a:defRPr>
      </a:lvl2pPr>
      <a:lvl3pPr marL="5400675" indent="-1079500" algn="l" defTabSz="4321175" rtl="0" eaLnBrk="0" fontAlgn="base" hangingPunct="0">
        <a:spcBef>
          <a:spcPct val="20000"/>
        </a:spcBef>
        <a:spcAft>
          <a:spcPct val="0"/>
        </a:spcAft>
        <a:buChar char="•"/>
        <a:defRPr sz="11300">
          <a:solidFill>
            <a:schemeClr val="tx1"/>
          </a:solidFill>
          <a:latin typeface="+mn-lt"/>
        </a:defRPr>
      </a:lvl3pPr>
      <a:lvl4pPr marL="7561263" indent="-1081088" algn="l" defTabSz="4321175" rtl="0" eaLnBrk="0" fontAlgn="base" hangingPunct="0">
        <a:spcBef>
          <a:spcPct val="20000"/>
        </a:spcBef>
        <a:spcAft>
          <a:spcPct val="0"/>
        </a:spcAft>
        <a:buChar char="–"/>
        <a:defRPr sz="9500">
          <a:solidFill>
            <a:schemeClr val="tx1"/>
          </a:solidFill>
          <a:latin typeface="+mn-lt"/>
        </a:defRPr>
      </a:lvl4pPr>
      <a:lvl5pPr marL="9721850" indent="-1081088" algn="l" defTabSz="4321175" rtl="0" eaLnBrk="0" fontAlgn="base" hangingPunct="0">
        <a:spcBef>
          <a:spcPct val="20000"/>
        </a:spcBef>
        <a:spcAft>
          <a:spcPct val="0"/>
        </a:spcAft>
        <a:buChar char="»"/>
        <a:defRPr sz="9500">
          <a:solidFill>
            <a:schemeClr val="tx1"/>
          </a:solidFill>
          <a:latin typeface="+mn-lt"/>
        </a:defRPr>
      </a:lvl5pPr>
      <a:lvl6pPr marL="10179050" indent="-1081088" algn="l" defTabSz="4321175" rtl="0" fontAlgn="base">
        <a:spcBef>
          <a:spcPct val="20000"/>
        </a:spcBef>
        <a:spcAft>
          <a:spcPct val="0"/>
        </a:spcAft>
        <a:buChar char="»"/>
        <a:defRPr sz="9500">
          <a:solidFill>
            <a:schemeClr val="tx1"/>
          </a:solidFill>
          <a:latin typeface="+mn-lt"/>
        </a:defRPr>
      </a:lvl6pPr>
      <a:lvl7pPr marL="10636250" indent="-1081088" algn="l" defTabSz="4321175" rtl="0" fontAlgn="base">
        <a:spcBef>
          <a:spcPct val="20000"/>
        </a:spcBef>
        <a:spcAft>
          <a:spcPct val="0"/>
        </a:spcAft>
        <a:buChar char="»"/>
        <a:defRPr sz="9500">
          <a:solidFill>
            <a:schemeClr val="tx1"/>
          </a:solidFill>
          <a:latin typeface="+mn-lt"/>
        </a:defRPr>
      </a:lvl7pPr>
      <a:lvl8pPr marL="11093450" indent="-1081088" algn="l" defTabSz="4321175" rtl="0" fontAlgn="base">
        <a:spcBef>
          <a:spcPct val="20000"/>
        </a:spcBef>
        <a:spcAft>
          <a:spcPct val="0"/>
        </a:spcAft>
        <a:buChar char="»"/>
        <a:defRPr sz="9500">
          <a:solidFill>
            <a:schemeClr val="tx1"/>
          </a:solidFill>
          <a:latin typeface="+mn-lt"/>
        </a:defRPr>
      </a:lvl8pPr>
      <a:lvl9pPr marL="11550650" indent="-1081088" algn="l" defTabSz="4321175" rtl="0" fontAlgn="base">
        <a:spcBef>
          <a:spcPct val="20000"/>
        </a:spcBef>
        <a:spcAft>
          <a:spcPct val="0"/>
        </a:spcAft>
        <a:buChar char="»"/>
        <a:defRPr sz="9500">
          <a:solidFill>
            <a:schemeClr val="tx1"/>
          </a:solidFill>
          <a:latin typeface="+mn-lt"/>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99000"/>
          </a:blip>
          <a:srcRect/>
          <a:tile tx="0" ty="0" sx="100000" sy="100000" flip="none" algn="tl"/>
        </a:blipFill>
        <a:effectLst/>
      </p:bgPr>
    </p:bg>
    <p:spTree>
      <p:nvGrpSpPr>
        <p:cNvPr id="1" name=""/>
        <p:cNvGrpSpPr/>
        <p:nvPr/>
      </p:nvGrpSpPr>
      <p:grpSpPr>
        <a:xfrm>
          <a:off x="0" y="0"/>
          <a:ext cx="0" cy="0"/>
          <a:chOff x="0" y="0"/>
          <a:chExt cx="0" cy="0"/>
        </a:xfrm>
      </p:grpSpPr>
      <p:sp>
        <p:nvSpPr>
          <p:cNvPr id="66" name="AutoShape 128"/>
          <p:cNvSpPr>
            <a:spLocks noChangeArrowheads="1"/>
          </p:cNvSpPr>
          <p:nvPr/>
        </p:nvSpPr>
        <p:spPr bwMode="auto">
          <a:xfrm>
            <a:off x="441039" y="23402900"/>
            <a:ext cx="10411445" cy="10369152"/>
          </a:xfrm>
          <a:prstGeom prst="roundRect">
            <a:avLst>
              <a:gd name="adj" fmla="val 16667"/>
            </a:avLst>
          </a:prstGeom>
          <a:solidFill>
            <a:schemeClr val="bg1">
              <a:alpha val="74901"/>
            </a:schemeClr>
          </a:solidFill>
          <a:ln w="9525">
            <a:solidFill>
              <a:schemeClr val="tx1"/>
            </a:solidFill>
            <a:round/>
            <a:headEnd/>
            <a:tailEnd/>
          </a:ln>
        </p:spPr>
        <p:txBody>
          <a:bodyPr wrap="none" anchor="ctr"/>
          <a:lstStyle/>
          <a:p>
            <a:endParaRPr lang="sk-SK"/>
          </a:p>
        </p:txBody>
      </p:sp>
      <p:sp>
        <p:nvSpPr>
          <p:cNvPr id="2050" name="Text Box 8"/>
          <p:cNvSpPr txBox="1">
            <a:spLocks noChangeArrowheads="1"/>
          </p:cNvSpPr>
          <p:nvPr/>
        </p:nvSpPr>
        <p:spPr bwMode="auto">
          <a:xfrm>
            <a:off x="10075863" y="9351963"/>
            <a:ext cx="11993562" cy="1727200"/>
          </a:xfrm>
          <a:prstGeom prst="rect">
            <a:avLst/>
          </a:prstGeom>
          <a:noFill/>
          <a:ln w="9525">
            <a:noFill/>
            <a:miter lim="800000"/>
            <a:headEnd/>
            <a:tailEnd/>
          </a:ln>
        </p:spPr>
        <p:txBody>
          <a:bodyPr lIns="432054" tIns="216027" rIns="432054" bIns="216027">
            <a:spAutoFit/>
          </a:bodyPr>
          <a:lstStyle/>
          <a:p>
            <a:pPr defTabSz="4321175">
              <a:spcBef>
                <a:spcPct val="50000"/>
              </a:spcBef>
            </a:pPr>
            <a:endParaRPr lang="sk-SK" sz="8500"/>
          </a:p>
        </p:txBody>
      </p:sp>
      <p:sp>
        <p:nvSpPr>
          <p:cNvPr id="2051" name="Text Box 96"/>
          <p:cNvSpPr txBox="1">
            <a:spLocks noChangeArrowheads="1"/>
          </p:cNvSpPr>
          <p:nvPr/>
        </p:nvSpPr>
        <p:spPr bwMode="auto">
          <a:xfrm>
            <a:off x="2016125" y="11233150"/>
            <a:ext cx="6408738" cy="1387475"/>
          </a:xfrm>
          <a:prstGeom prst="rect">
            <a:avLst/>
          </a:prstGeom>
          <a:noFill/>
          <a:ln w="9525">
            <a:noFill/>
            <a:miter lim="800000"/>
            <a:headEnd/>
            <a:tailEnd/>
          </a:ln>
        </p:spPr>
        <p:txBody>
          <a:bodyPr>
            <a:spAutoFit/>
          </a:bodyPr>
          <a:lstStyle/>
          <a:p>
            <a:pPr defTabSz="4321175">
              <a:spcBef>
                <a:spcPct val="50000"/>
              </a:spcBef>
            </a:pPr>
            <a:endParaRPr lang="sk-SK" sz="8500"/>
          </a:p>
        </p:txBody>
      </p:sp>
      <p:sp>
        <p:nvSpPr>
          <p:cNvPr id="2052" name="Text Box 173"/>
          <p:cNvSpPr txBox="1">
            <a:spLocks noChangeArrowheads="1"/>
          </p:cNvSpPr>
          <p:nvPr/>
        </p:nvSpPr>
        <p:spPr bwMode="auto">
          <a:xfrm>
            <a:off x="14330364" y="35499676"/>
            <a:ext cx="5832102" cy="259556"/>
          </a:xfrm>
          <a:prstGeom prst="rect">
            <a:avLst/>
          </a:prstGeom>
          <a:noFill/>
          <a:ln w="9525">
            <a:noFill/>
            <a:miter lim="800000"/>
            <a:headEnd/>
            <a:tailEnd/>
          </a:ln>
        </p:spPr>
        <p:txBody>
          <a:bodyPr wrap="square">
            <a:spAutoFit/>
          </a:bodyPr>
          <a:lstStyle/>
          <a:p>
            <a:pPr defTabSz="4321175">
              <a:spcBef>
                <a:spcPct val="50000"/>
              </a:spcBef>
            </a:pPr>
            <a:endParaRPr lang="sk-SK"/>
          </a:p>
        </p:txBody>
      </p:sp>
      <p:sp>
        <p:nvSpPr>
          <p:cNvPr id="2053" name="AutoShape 10"/>
          <p:cNvSpPr>
            <a:spLocks noChangeArrowheads="1"/>
          </p:cNvSpPr>
          <p:nvPr/>
        </p:nvSpPr>
        <p:spPr bwMode="auto">
          <a:xfrm>
            <a:off x="629493" y="6512349"/>
            <a:ext cx="31107063" cy="2847975"/>
          </a:xfrm>
          <a:prstGeom prst="roundRect">
            <a:avLst>
              <a:gd name="adj" fmla="val 16667"/>
            </a:avLst>
          </a:prstGeom>
          <a:solidFill>
            <a:srgbClr val="4784FF">
              <a:alpha val="74117"/>
            </a:srgbClr>
          </a:solidFill>
          <a:ln w="9525">
            <a:solidFill>
              <a:schemeClr val="tx1"/>
            </a:solidFill>
            <a:round/>
            <a:headEnd/>
            <a:tailEnd/>
          </a:ln>
        </p:spPr>
        <p:txBody>
          <a:bodyPr wrap="none" anchor="ctr"/>
          <a:lstStyle/>
          <a:p>
            <a:pPr defTabSz="4321175"/>
            <a:endParaRPr lang="sk-SK" sz="8500"/>
          </a:p>
        </p:txBody>
      </p:sp>
      <p:sp>
        <p:nvSpPr>
          <p:cNvPr id="2054" name="AutoShape 128"/>
          <p:cNvSpPr>
            <a:spLocks noChangeArrowheads="1"/>
          </p:cNvSpPr>
          <p:nvPr/>
        </p:nvSpPr>
        <p:spPr bwMode="auto">
          <a:xfrm>
            <a:off x="10585401" y="10170313"/>
            <a:ext cx="10547783" cy="12443098"/>
          </a:xfrm>
          <a:prstGeom prst="roundRect">
            <a:avLst>
              <a:gd name="adj" fmla="val 16667"/>
            </a:avLst>
          </a:prstGeom>
          <a:solidFill>
            <a:schemeClr val="accent1">
              <a:alpha val="74901"/>
            </a:schemeClr>
          </a:solidFill>
          <a:ln w="9525">
            <a:solidFill>
              <a:schemeClr val="tx1"/>
            </a:solidFill>
            <a:round/>
            <a:headEnd/>
            <a:tailEnd/>
          </a:ln>
        </p:spPr>
        <p:txBody>
          <a:bodyPr wrap="none" anchor="ctr"/>
          <a:lstStyle/>
          <a:p>
            <a:r>
              <a:rPr lang="sk-SK" dirty="0" smtClean="0"/>
              <a:t> </a:t>
            </a:r>
            <a:endParaRPr lang="sk-SK" dirty="0"/>
          </a:p>
        </p:txBody>
      </p:sp>
      <p:sp>
        <p:nvSpPr>
          <p:cNvPr id="2055" name="Text Box 169"/>
          <p:cNvSpPr txBox="1">
            <a:spLocks noChangeArrowheads="1"/>
          </p:cNvSpPr>
          <p:nvPr/>
        </p:nvSpPr>
        <p:spPr bwMode="auto">
          <a:xfrm>
            <a:off x="26903363" y="37628513"/>
            <a:ext cx="2260600" cy="392112"/>
          </a:xfrm>
          <a:prstGeom prst="rect">
            <a:avLst/>
          </a:prstGeom>
          <a:noFill/>
          <a:ln w="9525">
            <a:noFill/>
            <a:miter lim="800000"/>
            <a:headEnd/>
            <a:tailEnd/>
          </a:ln>
        </p:spPr>
        <p:txBody>
          <a:bodyPr>
            <a:spAutoFit/>
          </a:bodyPr>
          <a:lstStyle/>
          <a:p>
            <a:pPr defTabSz="4321175"/>
            <a:endParaRPr lang="sk-SK" b="1"/>
          </a:p>
        </p:txBody>
      </p:sp>
      <p:sp>
        <p:nvSpPr>
          <p:cNvPr id="2056" name="Text Box 162"/>
          <p:cNvSpPr txBox="1">
            <a:spLocks noChangeArrowheads="1"/>
          </p:cNvSpPr>
          <p:nvPr/>
        </p:nvSpPr>
        <p:spPr bwMode="auto">
          <a:xfrm>
            <a:off x="22447594" y="34780538"/>
            <a:ext cx="6092825" cy="1122362"/>
          </a:xfrm>
          <a:prstGeom prst="rect">
            <a:avLst/>
          </a:prstGeom>
          <a:noFill/>
          <a:ln w="9525">
            <a:noFill/>
            <a:miter lim="800000"/>
            <a:headEnd/>
            <a:tailEnd/>
          </a:ln>
        </p:spPr>
        <p:txBody>
          <a:bodyPr>
            <a:spAutoFit/>
          </a:bodyPr>
          <a:lstStyle/>
          <a:p>
            <a:pPr defTabSz="4321175"/>
            <a:endParaRPr lang="sk-SK" sz="3200" b="1"/>
          </a:p>
        </p:txBody>
      </p:sp>
      <p:grpSp>
        <p:nvGrpSpPr>
          <p:cNvPr id="2059" name="Skupina 81"/>
          <p:cNvGrpSpPr>
            <a:grpSpLocks/>
          </p:cNvGrpSpPr>
          <p:nvPr/>
        </p:nvGrpSpPr>
        <p:grpSpPr bwMode="auto">
          <a:xfrm>
            <a:off x="98220" y="864396"/>
            <a:ext cx="31736143" cy="41952058"/>
            <a:chOff x="486809" y="-1140850"/>
            <a:chExt cx="31736639" cy="41952005"/>
          </a:xfrm>
        </p:grpSpPr>
        <p:sp>
          <p:nvSpPr>
            <p:cNvPr id="2061" name="Text Box 5"/>
            <p:cNvSpPr txBox="1">
              <a:spLocks noChangeArrowheads="1"/>
            </p:cNvSpPr>
            <p:nvPr/>
          </p:nvSpPr>
          <p:spPr bwMode="auto">
            <a:xfrm>
              <a:off x="486809" y="-1140850"/>
              <a:ext cx="31736639" cy="5111750"/>
            </a:xfrm>
            <a:prstGeom prst="rect">
              <a:avLst/>
            </a:prstGeom>
            <a:solidFill>
              <a:srgbClr val="3366FF">
                <a:alpha val="54901"/>
              </a:srgbClr>
            </a:solidFill>
            <a:ln w="15875">
              <a:solidFill>
                <a:srgbClr val="008000"/>
              </a:solidFill>
              <a:miter lim="800000"/>
              <a:headEnd/>
              <a:tailEnd/>
            </a:ln>
          </p:spPr>
          <p:txBody>
            <a:bodyPr lIns="432054" tIns="216027" rIns="432054" bIns="216027"/>
            <a:lstStyle/>
            <a:p>
              <a:pPr defTabSz="4321175"/>
              <a:r>
                <a:rPr lang="sk-SK" sz="8800" b="1" dirty="0" smtClean="0"/>
                <a:t>THE NEWLY DESIGNED SUZA II EQUIPMENT FOR SLUDGE IMMOBILISATION</a:t>
              </a:r>
              <a:endParaRPr lang="sk-SK" sz="9600" b="1" dirty="0"/>
            </a:p>
            <a:p>
              <a:pPr defTabSz="4321175"/>
              <a:r>
                <a:rPr lang="sk-SK" sz="4400" dirty="0" smtClean="0"/>
                <a:t> Miroslav Tóth</a:t>
              </a:r>
              <a:endParaRPr lang="sk-SK" sz="4400" dirty="0"/>
            </a:p>
            <a:p>
              <a:pPr defTabSz="4321175"/>
              <a:r>
                <a:rPr lang="en-GB" sz="4400" b="1" dirty="0"/>
                <a:t>  </a:t>
              </a:r>
              <a:r>
                <a:rPr lang="sk-SK" sz="4400" dirty="0" smtClean="0"/>
                <a:t>VÚJE, a. s;  91701 Trnava, Slovakia</a:t>
              </a:r>
              <a:endParaRPr lang="en-GB" sz="4400" b="1" dirty="0"/>
            </a:p>
            <a:p>
              <a:pPr defTabSz="4321175"/>
              <a:r>
                <a:rPr lang="en-GB" sz="4400" b="1" dirty="0"/>
                <a:t>E-mail: </a:t>
              </a:r>
              <a:r>
                <a:rPr lang="sk-SK" sz="4400" b="1" i="1" dirty="0" err="1" smtClean="0"/>
                <a:t>miroslav.toth</a:t>
              </a:r>
              <a:r>
                <a:rPr lang="en-US" sz="4400" b="1" i="1" dirty="0" smtClean="0"/>
                <a:t>@</a:t>
              </a:r>
              <a:r>
                <a:rPr lang="sk-SK" sz="4400" b="1" i="1" dirty="0" err="1" smtClean="0"/>
                <a:t>vuje</a:t>
              </a:r>
              <a:r>
                <a:rPr lang="en-US" sz="4400" b="1" i="1" dirty="0" smtClean="0"/>
                <a:t>.</a:t>
              </a:r>
              <a:r>
                <a:rPr lang="sk-SK" sz="4400" b="1" i="1" dirty="0" err="1" smtClean="0"/>
                <a:t>sk</a:t>
              </a:r>
              <a:endParaRPr lang="en-GB" sz="4400" b="1" dirty="0"/>
            </a:p>
          </p:txBody>
        </p:sp>
        <p:sp>
          <p:nvSpPr>
            <p:cNvPr id="2062" name="Text Box 9"/>
            <p:cNvSpPr txBox="1">
              <a:spLocks noChangeArrowheads="1"/>
            </p:cNvSpPr>
            <p:nvPr/>
          </p:nvSpPr>
          <p:spPr bwMode="auto">
            <a:xfrm>
              <a:off x="545585" y="5000496"/>
              <a:ext cx="31140399" cy="2652262"/>
            </a:xfrm>
            <a:prstGeom prst="rect">
              <a:avLst/>
            </a:prstGeom>
            <a:noFill/>
            <a:ln w="9525">
              <a:noFill/>
              <a:miter lim="800000"/>
              <a:headEnd/>
              <a:tailEnd/>
            </a:ln>
          </p:spPr>
          <p:txBody>
            <a:bodyPr wrap="square" lIns="432054" tIns="216027" rIns="432054" bIns="216027">
              <a:spAutoFit/>
            </a:bodyPr>
            <a:lstStyle/>
            <a:p>
              <a:pPr defTabSz="4321175"/>
              <a:r>
                <a:rPr lang="en-US" sz="4000" b="1" i="1" dirty="0" smtClean="0">
                  <a:solidFill>
                    <a:srgbClr val="FF3300"/>
                  </a:solidFill>
                </a:rPr>
                <a:t>OBJECTIVES</a:t>
              </a:r>
            </a:p>
            <a:p>
              <a:pPr defTabSz="4321175"/>
              <a:r>
                <a:rPr lang="en-GB" sz="3600" b="1" dirty="0" smtClean="0"/>
                <a:t>The issue with the processing of radioactive sludge from nuclear installations into solid and safe form  requires long-term attention.</a:t>
              </a:r>
              <a:r>
                <a:rPr lang="sk-SK" sz="3600" b="1" dirty="0" smtClean="0"/>
                <a:t> </a:t>
              </a:r>
            </a:p>
            <a:p>
              <a:pPr defTabSz="4321175"/>
              <a:r>
                <a:rPr lang="en-GB" sz="3600" b="1" dirty="0" smtClean="0"/>
                <a:t>SUZA II is a modular semi - automated device</a:t>
              </a:r>
              <a:r>
                <a:rPr lang="en-GB" sz="3200" b="1" dirty="0" smtClean="0"/>
                <a:t> that enables the processing of radioactive sludge into cement and </a:t>
              </a:r>
              <a:r>
                <a:rPr lang="en-GB" sz="3200" b="1" dirty="0" err="1" smtClean="0"/>
                <a:t>geopolymeric</a:t>
              </a:r>
              <a:r>
                <a:rPr lang="en-GB" sz="3200" b="1" dirty="0" smtClean="0"/>
                <a:t> matrix</a:t>
              </a:r>
              <a:r>
                <a:rPr lang="sk-SK" sz="3200" b="1" dirty="0" smtClean="0"/>
                <a:t> in 200 dm</a:t>
              </a:r>
              <a:r>
                <a:rPr lang="sk-SK" sz="3200" b="1" baseline="30000" dirty="0" smtClean="0"/>
                <a:t>3</a:t>
              </a:r>
              <a:r>
                <a:rPr lang="sk-SK" sz="3200" dirty="0" smtClean="0"/>
                <a:t> </a:t>
              </a:r>
              <a:r>
                <a:rPr lang="en-GB" sz="3200" b="1" dirty="0" smtClean="0"/>
                <a:t>drums and 60 dm</a:t>
              </a:r>
              <a:r>
                <a:rPr lang="en-GB" sz="3200" b="1" baseline="30000" dirty="0" smtClean="0"/>
                <a:t>3</a:t>
              </a:r>
              <a:r>
                <a:rPr lang="en-GB" sz="3200" b="1" dirty="0" smtClean="0"/>
                <a:t> kegs</a:t>
              </a:r>
              <a:endParaRPr lang="en-GB" sz="3200" b="1" dirty="0"/>
            </a:p>
          </p:txBody>
        </p:sp>
        <p:sp>
          <p:nvSpPr>
            <p:cNvPr id="2063" name="AutoShape 97"/>
            <p:cNvSpPr>
              <a:spLocks noChangeArrowheads="1"/>
            </p:cNvSpPr>
            <p:nvPr/>
          </p:nvSpPr>
          <p:spPr bwMode="auto">
            <a:xfrm>
              <a:off x="739798" y="8243795"/>
              <a:ext cx="10018329" cy="12364343"/>
            </a:xfrm>
            <a:prstGeom prst="roundRect">
              <a:avLst>
                <a:gd name="adj" fmla="val 16667"/>
              </a:avLst>
            </a:prstGeom>
            <a:solidFill>
              <a:srgbClr val="66CCFF">
                <a:alpha val="85097"/>
              </a:srgbClr>
            </a:solidFill>
            <a:ln w="9525">
              <a:solidFill>
                <a:schemeClr val="tx1"/>
              </a:solidFill>
              <a:round/>
              <a:headEnd/>
              <a:tailEnd/>
            </a:ln>
          </p:spPr>
          <p:txBody>
            <a:bodyPr wrap="none" anchor="ctr"/>
            <a:lstStyle/>
            <a:p>
              <a:endParaRPr lang="en-US" dirty="0"/>
            </a:p>
          </p:txBody>
        </p:sp>
        <p:grpSp>
          <p:nvGrpSpPr>
            <p:cNvPr id="2066" name="Skupina 79"/>
            <p:cNvGrpSpPr>
              <a:grpSpLocks/>
            </p:cNvGrpSpPr>
            <p:nvPr/>
          </p:nvGrpSpPr>
          <p:grpSpPr bwMode="auto">
            <a:xfrm>
              <a:off x="21738920" y="8276152"/>
              <a:ext cx="10484528" cy="12533742"/>
              <a:chOff x="21738920" y="8276152"/>
              <a:chExt cx="10484528" cy="12533742"/>
            </a:xfrm>
          </p:grpSpPr>
          <p:sp>
            <p:nvSpPr>
              <p:cNvPr id="2" name="AutoShape 139"/>
              <p:cNvSpPr>
                <a:spLocks noChangeArrowheads="1"/>
              </p:cNvSpPr>
              <p:nvPr/>
            </p:nvSpPr>
            <p:spPr bwMode="auto">
              <a:xfrm>
                <a:off x="21738920" y="8276152"/>
                <a:ext cx="10484528" cy="12331986"/>
              </a:xfrm>
              <a:prstGeom prst="roundRect">
                <a:avLst>
                  <a:gd name="adj" fmla="val 16667"/>
                </a:avLst>
              </a:prstGeom>
              <a:solidFill>
                <a:schemeClr val="accent1">
                  <a:alpha val="78000"/>
                </a:schemeClr>
              </a:solidFill>
              <a:ln w="9525">
                <a:solidFill>
                  <a:schemeClr val="tx1"/>
                </a:solidFill>
                <a:round/>
                <a:headEnd/>
                <a:tailEnd/>
              </a:ln>
            </p:spPr>
            <p:txBody>
              <a:bodyPr wrap="none" anchor="ctr"/>
              <a:lstStyle/>
              <a:p>
                <a:pPr>
                  <a:defRPr/>
                </a:pPr>
                <a:endParaRPr lang="sk-SK" dirty="0"/>
              </a:p>
            </p:txBody>
          </p:sp>
          <p:sp>
            <p:nvSpPr>
              <p:cNvPr id="2093" name="Text Box 162"/>
              <p:cNvSpPr txBox="1">
                <a:spLocks noChangeArrowheads="1"/>
              </p:cNvSpPr>
              <p:nvPr/>
            </p:nvSpPr>
            <p:spPr bwMode="auto">
              <a:xfrm>
                <a:off x="22135568" y="8529625"/>
                <a:ext cx="9852666" cy="12280269"/>
              </a:xfrm>
              <a:prstGeom prst="rect">
                <a:avLst/>
              </a:prstGeom>
              <a:noFill/>
              <a:ln w="9525">
                <a:noFill/>
                <a:miter lim="800000"/>
                <a:headEnd/>
                <a:tailEnd/>
              </a:ln>
            </p:spPr>
            <p:txBody>
              <a:bodyPr wrap="square">
                <a:spAutoFit/>
              </a:bodyPr>
              <a:lstStyle/>
              <a:p>
                <a:pPr defTabSz="4321175"/>
                <a:r>
                  <a:rPr lang="en-GB" sz="3200" b="1" dirty="0" smtClean="0">
                    <a:solidFill>
                      <a:srgbClr val="0000CC"/>
                    </a:solidFill>
                  </a:rPr>
                  <a:t>Pump module</a:t>
                </a:r>
                <a:endParaRPr lang="en-GB" sz="3200" b="1" dirty="0" smtClean="0">
                  <a:solidFill>
                    <a:srgbClr val="FF0000"/>
                  </a:solidFill>
                </a:endParaRPr>
              </a:p>
              <a:p>
                <a:pPr marL="742950" indent="-742950" defTabSz="4321175">
                  <a:spcBef>
                    <a:spcPts val="1200"/>
                  </a:spcBef>
                </a:pPr>
                <a:r>
                  <a:rPr lang="en-GB" sz="3200" b="1" dirty="0" smtClean="0"/>
                  <a:t>►Installed above the NPN 2 tank outlet</a:t>
                </a:r>
              </a:p>
              <a:p>
                <a:pPr marL="742950" indent="-742950" defTabSz="4321175">
                  <a:spcBef>
                    <a:spcPts val="600"/>
                  </a:spcBef>
                </a:pPr>
                <a:r>
                  <a:rPr lang="en-GB" sz="3200" b="1" dirty="0" smtClean="0"/>
                  <a:t>►Contains a cable reel  equipped with screw pump with  light and a camera</a:t>
                </a:r>
              </a:p>
              <a:p>
                <a:pPr marL="742950" indent="-742950" defTabSz="4321175">
                  <a:spcBef>
                    <a:spcPts val="1800"/>
                  </a:spcBef>
                </a:pPr>
                <a:r>
                  <a:rPr lang="en-GB" sz="3200" b="1" dirty="0" smtClean="0">
                    <a:solidFill>
                      <a:srgbClr val="0000CC"/>
                    </a:solidFill>
                  </a:rPr>
                  <a:t>Fixation module</a:t>
                </a:r>
              </a:p>
              <a:p>
                <a:pPr defTabSz="4321175">
                  <a:spcBef>
                    <a:spcPts val="1200"/>
                  </a:spcBef>
                </a:pPr>
                <a:r>
                  <a:rPr lang="en-GB" sz="3200" b="1" dirty="0" smtClean="0"/>
                  <a:t>► The main part is a horizontally moving platform</a:t>
                </a:r>
              </a:p>
              <a:p>
                <a:pPr defTabSz="4321175"/>
                <a:r>
                  <a:rPr lang="en-GB" sz="3200" b="1" dirty="0" smtClean="0"/>
                  <a:t>►Equipped with a stirrer,</a:t>
                </a:r>
                <a:r>
                  <a:rPr lang="sk-SK" sz="3200" b="1" dirty="0" smtClean="0"/>
                  <a:t> </a:t>
                </a:r>
                <a:r>
                  <a:rPr lang="en-GB" sz="3200" b="1" dirty="0" smtClean="0"/>
                  <a:t>camera sensors and the dose rate probe measuring</a:t>
                </a:r>
              </a:p>
              <a:p>
                <a:pPr marL="514350" indent="-514350" defTabSz="4321175">
                  <a:spcBef>
                    <a:spcPts val="0"/>
                  </a:spcBef>
                </a:pPr>
                <a:r>
                  <a:rPr lang="en-GB" sz="3200" b="1" dirty="0" smtClean="0"/>
                  <a:t>►The movable platform seals onto the drum with sludge.</a:t>
                </a:r>
              </a:p>
              <a:p>
                <a:pPr marL="514350" indent="-514350" defTabSz="4321175">
                  <a:spcBef>
                    <a:spcPts val="0"/>
                  </a:spcBef>
                </a:pPr>
                <a:r>
                  <a:rPr lang="en-GB" sz="3200" b="1" dirty="0" smtClean="0">
                    <a:solidFill>
                      <a:srgbClr val="0000CC"/>
                    </a:solidFill>
                  </a:rPr>
                  <a:t>Stock module</a:t>
                </a:r>
              </a:p>
              <a:p>
                <a:pPr marL="514350" indent="-514350" defTabSz="4321175">
                  <a:spcBef>
                    <a:spcPts val="1800"/>
                  </a:spcBef>
                </a:pPr>
                <a:r>
                  <a:rPr lang="en-US" sz="3200" b="1" dirty="0" smtClean="0"/>
                  <a:t>►</a:t>
                </a:r>
                <a:r>
                  <a:rPr lang="en-GB" sz="3200" b="1" dirty="0" smtClean="0"/>
                  <a:t>Contains  four tanks ,pumps and conveyor for dosing of</a:t>
                </a:r>
                <a:r>
                  <a:rPr lang="sk-SK" sz="3200" b="1" dirty="0" smtClean="0"/>
                  <a:t> </a:t>
                </a:r>
                <a:r>
                  <a:rPr lang="en-GB" sz="3200" b="1" dirty="0" smtClean="0"/>
                  <a:t>additives into the process in the Fixation module</a:t>
                </a:r>
                <a:endParaRPr lang="sk-SK" sz="3200" b="1" dirty="0" smtClean="0"/>
              </a:p>
              <a:p>
                <a:pPr marL="514350" indent="-514350" defTabSz="4321175">
                  <a:spcBef>
                    <a:spcPts val="1800"/>
                  </a:spcBef>
                </a:pPr>
                <a:r>
                  <a:rPr lang="sk-SK" sz="3200" b="1" dirty="0" smtClean="0">
                    <a:solidFill>
                      <a:srgbClr val="0000CC"/>
                    </a:solidFill>
                  </a:rPr>
                  <a:t>Transport module</a:t>
                </a:r>
              </a:p>
              <a:p>
                <a:pPr marL="514350" indent="-514350" defTabSz="4321175">
                  <a:spcBef>
                    <a:spcPts val="1200"/>
                  </a:spcBef>
                </a:pPr>
                <a:r>
                  <a:rPr lang="en-US" sz="4000" b="1" dirty="0" smtClean="0"/>
                  <a:t>►</a:t>
                </a:r>
                <a:r>
                  <a:rPr lang="en-GB" sz="3200" b="1" dirty="0" smtClean="0"/>
                  <a:t>The longest part of the device</a:t>
                </a:r>
              </a:p>
              <a:p>
                <a:pPr marL="514350" indent="-514350" defTabSz="4321175">
                  <a:spcBef>
                    <a:spcPts val="0"/>
                  </a:spcBef>
                </a:pPr>
                <a:r>
                  <a:rPr lang="en-GB" sz="3200" b="1" dirty="0" smtClean="0"/>
                  <a:t>►Includes </a:t>
                </a:r>
                <a:r>
                  <a:rPr lang="sk-SK" sz="3200" b="1" dirty="0" smtClean="0"/>
                  <a:t> </a:t>
                </a:r>
                <a:r>
                  <a:rPr lang="en-GB" sz="3200" b="1" dirty="0" smtClean="0"/>
                  <a:t>the shielded truck with a horizontally moved probe for measuring the dose rate of the sludge</a:t>
                </a:r>
                <a:r>
                  <a:rPr lang="sk-SK" sz="3200" b="1" dirty="0" smtClean="0"/>
                  <a:t> in </a:t>
                </a:r>
                <a:r>
                  <a:rPr lang="en-GB" sz="3200" b="1" dirty="0" smtClean="0"/>
                  <a:t>the drum to be solidified</a:t>
                </a:r>
              </a:p>
              <a:p>
                <a:pPr marL="514350" indent="-514350" defTabSz="4321175">
                  <a:spcBef>
                    <a:spcPts val="0"/>
                  </a:spcBef>
                </a:pPr>
                <a:r>
                  <a:rPr lang="en-US" sz="3200" b="1" dirty="0" smtClean="0"/>
                  <a:t>►</a:t>
                </a:r>
                <a:r>
                  <a:rPr lang="en-GB" sz="3200" b="1" dirty="0" smtClean="0"/>
                  <a:t>The second truck  contains a  rinse tank  equipped with a telescopic arm with jets</a:t>
                </a:r>
                <a:endParaRPr lang="en-GB" sz="3200" b="1" dirty="0" smtClean="0">
                  <a:solidFill>
                    <a:srgbClr val="0000CC"/>
                  </a:solidFill>
                </a:endParaRPr>
              </a:p>
              <a:p>
                <a:pPr marL="514350" indent="-514350" defTabSz="4321175">
                  <a:spcBef>
                    <a:spcPts val="0"/>
                  </a:spcBef>
                </a:pPr>
                <a:endParaRPr lang="en-GB" sz="3200" b="1" dirty="0" smtClean="0"/>
              </a:p>
            </p:txBody>
          </p:sp>
        </p:grpSp>
        <p:sp>
          <p:nvSpPr>
            <p:cNvPr id="2083" name="Text Box 162"/>
            <p:cNvSpPr txBox="1">
              <a:spLocks noChangeArrowheads="1"/>
            </p:cNvSpPr>
            <p:nvPr/>
          </p:nvSpPr>
          <p:spPr bwMode="auto">
            <a:xfrm>
              <a:off x="25447988" y="27917651"/>
              <a:ext cx="5230040" cy="584774"/>
            </a:xfrm>
            <a:prstGeom prst="rect">
              <a:avLst/>
            </a:prstGeom>
            <a:noFill/>
            <a:ln w="9525">
              <a:noFill/>
              <a:miter lim="800000"/>
              <a:headEnd/>
              <a:tailEnd/>
            </a:ln>
          </p:spPr>
          <p:txBody>
            <a:bodyPr wrap="square">
              <a:spAutoFit/>
            </a:bodyPr>
            <a:lstStyle/>
            <a:p>
              <a:pPr defTabSz="4321175"/>
              <a:r>
                <a:rPr lang="en-GB" sz="3200" b="1" dirty="0" smtClean="0"/>
                <a:t>Plan view of matrices</a:t>
              </a:r>
              <a:endParaRPr lang="en-GB" sz="3200" b="1" dirty="0"/>
            </a:p>
          </p:txBody>
        </p:sp>
        <p:sp>
          <p:nvSpPr>
            <p:cNvPr id="2075" name="Text Box 100"/>
            <p:cNvSpPr txBox="1">
              <a:spLocks noChangeArrowheads="1"/>
            </p:cNvSpPr>
            <p:nvPr/>
          </p:nvSpPr>
          <p:spPr bwMode="auto">
            <a:xfrm>
              <a:off x="11130848" y="8529627"/>
              <a:ext cx="10513333" cy="11210747"/>
            </a:xfrm>
            <a:prstGeom prst="rect">
              <a:avLst/>
            </a:prstGeom>
            <a:noFill/>
            <a:ln w="9525">
              <a:noFill/>
              <a:miter lim="800000"/>
              <a:headEnd/>
              <a:tailEnd/>
            </a:ln>
          </p:spPr>
          <p:txBody>
            <a:bodyPr wrap="square">
              <a:spAutoFit/>
            </a:bodyPr>
            <a:lstStyle/>
            <a:p>
              <a:pPr defTabSz="4321175">
                <a:spcBef>
                  <a:spcPct val="50000"/>
                </a:spcBef>
                <a:defRPr/>
              </a:pPr>
              <a:r>
                <a:rPr lang="sk-SK" sz="4000" b="1" i="1" dirty="0" smtClean="0">
                  <a:solidFill>
                    <a:srgbClr val="FF0000"/>
                  </a:solidFill>
                </a:rPr>
                <a:t>SUZA II</a:t>
              </a:r>
              <a:endParaRPr lang="en-US" sz="4000" b="1" i="1" dirty="0" smtClean="0">
                <a:solidFill>
                  <a:srgbClr val="FF0000"/>
                </a:solidFill>
              </a:endParaRPr>
            </a:p>
            <a:p>
              <a:pPr defTabSz="4321175">
                <a:spcBef>
                  <a:spcPts val="60"/>
                </a:spcBef>
                <a:defRPr/>
              </a:pPr>
              <a:r>
                <a:rPr lang="en-US" sz="3200" b="1" dirty="0" smtClean="0"/>
                <a:t>► </a:t>
              </a:r>
              <a:r>
                <a:rPr lang="sk-SK" sz="3200" b="1" dirty="0"/>
                <a:t>A</a:t>
              </a:r>
              <a:r>
                <a:rPr lang="sk-SK" sz="3200" b="1" dirty="0" smtClean="0"/>
                <a:t> </a:t>
              </a:r>
              <a:r>
                <a:rPr lang="en-GB" sz="3200" b="1" dirty="0" smtClean="0"/>
                <a:t>new modular  remotely operated semi-automated device</a:t>
              </a:r>
            </a:p>
            <a:p>
              <a:pPr defTabSz="4321175">
                <a:spcBef>
                  <a:spcPts val="1800"/>
                </a:spcBef>
                <a:defRPr/>
              </a:pPr>
              <a:r>
                <a:rPr lang="en-GB" sz="3200" b="1" dirty="0" smtClean="0"/>
                <a:t> ►Enables the sludge to be fixated into a cement and </a:t>
              </a:r>
              <a:r>
                <a:rPr lang="en-GB" sz="3200" b="1" dirty="0" err="1" smtClean="0"/>
                <a:t>geopolymeric</a:t>
              </a:r>
              <a:r>
                <a:rPr lang="en-GB" sz="3200" b="1" dirty="0" smtClean="0"/>
                <a:t> matrices.</a:t>
              </a:r>
              <a:endParaRPr lang="en-GB" sz="3200" b="1" dirty="0" smtClean="0">
                <a:solidFill>
                  <a:srgbClr val="0000CC"/>
                </a:solidFill>
              </a:endParaRPr>
            </a:p>
            <a:p>
              <a:pPr defTabSz="4321175">
                <a:spcBef>
                  <a:spcPts val="60"/>
                </a:spcBef>
                <a:defRPr/>
              </a:pPr>
              <a:r>
                <a:rPr lang="en-GB" sz="3200" b="1" dirty="0" smtClean="0"/>
                <a:t>► Fixation into 200 dm</a:t>
              </a:r>
              <a:r>
                <a:rPr lang="en-GB" sz="3200" b="1" baseline="30000" dirty="0" smtClean="0"/>
                <a:t>3</a:t>
              </a:r>
              <a:r>
                <a:rPr lang="en-GB" sz="3200" b="1" dirty="0" smtClean="0"/>
                <a:t> drums and 20 dm</a:t>
              </a:r>
              <a:r>
                <a:rPr lang="en-GB" sz="3200" b="1" baseline="30000" dirty="0" smtClean="0"/>
                <a:t>3</a:t>
              </a:r>
              <a:r>
                <a:rPr lang="en-GB" sz="3200" b="1" dirty="0" smtClean="0"/>
                <a:t> kegs</a:t>
              </a:r>
            </a:p>
            <a:p>
              <a:pPr defTabSz="4321175">
                <a:spcBef>
                  <a:spcPts val="600"/>
                </a:spcBef>
                <a:defRPr/>
              </a:pPr>
              <a:r>
                <a:rPr lang="en-GB" sz="3200" b="1" dirty="0" smtClean="0"/>
                <a:t>►SUZA II consists of the following modules:</a:t>
              </a:r>
            </a:p>
            <a:p>
              <a:pPr marL="457200" indent="-457200" defTabSz="4321175">
                <a:spcBef>
                  <a:spcPts val="0"/>
                </a:spcBef>
                <a:buFont typeface="Wingdings" panose="05000000000000000000" pitchFamily="2" charset="2"/>
                <a:buChar char="v"/>
                <a:defRPr/>
              </a:pPr>
              <a:endParaRPr lang="en-GB" sz="3200" b="1" dirty="0" smtClean="0"/>
            </a:p>
            <a:p>
              <a:pPr marL="457200" indent="-457200" defTabSz="4321175">
                <a:spcBef>
                  <a:spcPts val="0"/>
                </a:spcBef>
                <a:buFont typeface="Wingdings" panose="05000000000000000000" pitchFamily="2" charset="2"/>
                <a:buChar char="§"/>
                <a:defRPr/>
              </a:pPr>
              <a:r>
                <a:rPr lang="en-GB" sz="3200" b="1" dirty="0" smtClean="0"/>
                <a:t>Pump module</a:t>
              </a:r>
            </a:p>
            <a:p>
              <a:pPr marL="457200" indent="-457200" defTabSz="4321175">
                <a:spcBef>
                  <a:spcPts val="0"/>
                </a:spcBef>
                <a:buFont typeface="Wingdings" panose="05000000000000000000" pitchFamily="2" charset="2"/>
                <a:buChar char="§"/>
                <a:defRPr/>
              </a:pPr>
              <a:r>
                <a:rPr lang="en-GB" sz="3200" b="1" dirty="0" smtClean="0"/>
                <a:t>Stock module</a:t>
              </a:r>
            </a:p>
            <a:p>
              <a:pPr marL="457200" indent="-457200" defTabSz="4321175">
                <a:spcBef>
                  <a:spcPts val="0"/>
                </a:spcBef>
                <a:buFont typeface="Wingdings" panose="05000000000000000000" pitchFamily="2" charset="2"/>
                <a:buChar char="§"/>
                <a:defRPr/>
              </a:pPr>
              <a:r>
                <a:rPr lang="en-GB" sz="3200" b="1" dirty="0" smtClean="0"/>
                <a:t>Fixation module</a:t>
              </a:r>
            </a:p>
            <a:p>
              <a:pPr marL="457200" indent="-457200" defTabSz="4321175">
                <a:spcBef>
                  <a:spcPts val="0"/>
                </a:spcBef>
                <a:buFont typeface="Wingdings" panose="05000000000000000000" pitchFamily="2" charset="2"/>
                <a:buChar char="§"/>
                <a:defRPr/>
              </a:pPr>
              <a:r>
                <a:rPr lang="en-GB" sz="3200" b="1" dirty="0" smtClean="0"/>
                <a:t>Transport module</a:t>
              </a:r>
            </a:p>
            <a:p>
              <a:pPr defTabSz="4321175">
                <a:spcBef>
                  <a:spcPts val="60"/>
                </a:spcBef>
                <a:defRPr/>
              </a:pPr>
              <a:r>
                <a:rPr lang="en-GB" sz="3200" b="1" dirty="0" smtClean="0"/>
                <a:t>►Included in a device is a gantry crane with a capacity of 1 t</a:t>
              </a:r>
              <a:endParaRPr lang="en-GB" sz="3200" dirty="0" smtClean="0"/>
            </a:p>
            <a:p>
              <a:pPr defTabSz="4321175">
                <a:spcBef>
                  <a:spcPts val="600"/>
                </a:spcBef>
                <a:defRPr/>
              </a:pPr>
              <a:r>
                <a:rPr lang="en-GB" sz="3200" b="1" dirty="0" smtClean="0"/>
                <a:t>►On one side there is a metal shield to protect personnel operating near  the equipment</a:t>
              </a:r>
            </a:p>
            <a:p>
              <a:pPr defTabSz="4321175">
                <a:spcBef>
                  <a:spcPts val="1200"/>
                </a:spcBef>
                <a:defRPr/>
              </a:pPr>
              <a:r>
                <a:rPr lang="en-GB" sz="3200" b="1" dirty="0" smtClean="0"/>
                <a:t>►The technological process of sludge solidification is observed and managed from the adjoining room where the operating panel including touch screen is installed </a:t>
              </a:r>
            </a:p>
            <a:p>
              <a:pPr defTabSz="4321175">
                <a:spcBef>
                  <a:spcPts val="0"/>
                </a:spcBef>
                <a:defRPr/>
              </a:pPr>
              <a:endParaRPr lang="sk-SK" sz="3200" b="1" dirty="0" smtClean="0"/>
            </a:p>
          </p:txBody>
        </p:sp>
        <p:sp>
          <p:nvSpPr>
            <p:cNvPr id="59" name="AutoShape 97"/>
            <p:cNvSpPr>
              <a:spLocks noChangeArrowheads="1"/>
            </p:cNvSpPr>
            <p:nvPr/>
          </p:nvSpPr>
          <p:spPr bwMode="auto">
            <a:xfrm>
              <a:off x="526954" y="39298992"/>
              <a:ext cx="10999547" cy="1512163"/>
            </a:xfrm>
            <a:prstGeom prst="roundRect">
              <a:avLst>
                <a:gd name="adj" fmla="val 16667"/>
              </a:avLst>
            </a:prstGeom>
            <a:solidFill>
              <a:srgbClr val="FFC000">
                <a:alpha val="85097"/>
              </a:srgbClr>
            </a:solidFill>
            <a:ln w="9525">
              <a:solidFill>
                <a:schemeClr val="tx1"/>
              </a:solidFill>
              <a:round/>
              <a:headEnd/>
              <a:tailEnd/>
            </a:ln>
          </p:spPr>
          <p:txBody>
            <a:bodyPr wrap="none" anchor="ctr"/>
            <a:lstStyle/>
            <a:p>
              <a:r>
                <a:rPr lang="sk-SK" b="1" dirty="0" smtClean="0"/>
                <a:t>Fig.1</a:t>
              </a:r>
            </a:p>
            <a:p>
              <a:r>
                <a:rPr lang="en-GB" b="1" dirty="0" smtClean="0"/>
                <a:t>Sample of sludge</a:t>
              </a:r>
              <a:r>
                <a:rPr lang="sk-SK" b="1" dirty="0" smtClean="0"/>
                <a:t> </a:t>
              </a:r>
              <a:r>
                <a:rPr lang="en-GB" b="1" dirty="0" smtClean="0"/>
                <a:t>suspension taken from The Long-Term Storage</a:t>
              </a:r>
              <a:endParaRPr lang="en-GB" b="1" dirty="0"/>
            </a:p>
          </p:txBody>
        </p:sp>
        <p:sp>
          <p:nvSpPr>
            <p:cNvPr id="2074" name="Text Box 98"/>
            <p:cNvSpPr txBox="1">
              <a:spLocks noChangeArrowheads="1"/>
            </p:cNvSpPr>
            <p:nvPr/>
          </p:nvSpPr>
          <p:spPr bwMode="auto">
            <a:xfrm>
              <a:off x="739798" y="8574089"/>
              <a:ext cx="9996489" cy="12034049"/>
            </a:xfrm>
            <a:prstGeom prst="rect">
              <a:avLst/>
            </a:prstGeom>
            <a:noFill/>
            <a:ln w="9525">
              <a:noFill/>
              <a:miter lim="800000"/>
              <a:headEnd/>
              <a:tailEnd/>
            </a:ln>
          </p:spPr>
          <p:txBody>
            <a:bodyPr wrap="square">
              <a:spAutoFit/>
            </a:bodyPr>
            <a:lstStyle/>
            <a:p>
              <a:pPr defTabSz="4321175">
                <a:spcBef>
                  <a:spcPct val="50000"/>
                </a:spcBef>
              </a:pPr>
              <a:r>
                <a:rPr lang="en-US" sz="4000" b="1" i="1" dirty="0" smtClean="0">
                  <a:solidFill>
                    <a:srgbClr val="FF0000"/>
                  </a:solidFill>
                </a:rPr>
                <a:t>INTRODUCTION</a:t>
              </a:r>
            </a:p>
            <a:p>
              <a:pPr defTabSz="4321175">
                <a:spcBef>
                  <a:spcPct val="50000"/>
                </a:spcBef>
              </a:pPr>
              <a:r>
                <a:rPr lang="en-GB" sz="3200" b="1" dirty="0" smtClean="0"/>
                <a:t>► The Long-Term storage was designed as a pool for cooling and long-term storing of spent fuel elements inserted in carbon steel casings during  operation</a:t>
              </a:r>
            </a:p>
            <a:p>
              <a:pPr algn="l" defTabSz="4321175">
                <a:spcBef>
                  <a:spcPct val="50000"/>
                </a:spcBef>
              </a:pPr>
              <a:r>
                <a:rPr lang="en-GB" sz="3200" b="1" dirty="0" smtClean="0"/>
                <a:t> ►The dimensions of the Long-Term storage are as follows: 12 metres length, 7 metres width, 9</a:t>
              </a:r>
              <a:r>
                <a:rPr lang="sk-SK" sz="3200" b="1" dirty="0" smtClean="0"/>
                <a:t>.</a:t>
              </a:r>
              <a:r>
                <a:rPr lang="en-GB" sz="3200" b="1" dirty="0" smtClean="0"/>
                <a:t>75 metres of depth</a:t>
              </a:r>
            </a:p>
            <a:p>
              <a:pPr algn="l" defTabSz="4321175">
                <a:spcBef>
                  <a:spcPct val="50000"/>
                </a:spcBef>
              </a:pPr>
              <a:r>
                <a:rPr lang="en-US" sz="3200" b="1" dirty="0" smtClean="0"/>
                <a:t>►</a:t>
              </a:r>
              <a:r>
                <a:rPr lang="en-GB" sz="3200" b="1" dirty="0" smtClean="0"/>
                <a:t>Leakage of media from these casings, other manipulation and chemical regimes also caused other accumulation of organic and inorganic sludge on the bottom of the pool</a:t>
              </a:r>
            </a:p>
            <a:p>
              <a:pPr algn="l" defTabSz="4321175">
                <a:spcBef>
                  <a:spcPct val="50000"/>
                </a:spcBef>
              </a:pPr>
              <a:r>
                <a:rPr lang="en-US" sz="3200" b="1" dirty="0" smtClean="0"/>
                <a:t> ►</a:t>
              </a:r>
              <a:r>
                <a:rPr lang="en-GB" sz="3200" b="1" dirty="0" smtClean="0"/>
                <a:t>This storage has gradually become an area where the amount of liquid radioactive waste  with high activity has increased</a:t>
              </a:r>
            </a:p>
            <a:p>
              <a:pPr defTabSz="4321175">
                <a:spcBef>
                  <a:spcPct val="50000"/>
                </a:spcBef>
              </a:pPr>
              <a:r>
                <a:rPr lang="en-US" sz="3200" b="1" dirty="0" smtClean="0"/>
                <a:t>►</a:t>
              </a:r>
              <a:r>
                <a:rPr lang="sk-SK" sz="3200" b="1" dirty="0" smtClean="0"/>
                <a:t>To </a:t>
              </a:r>
              <a:r>
                <a:rPr lang="en-GB" sz="3200" b="1" dirty="0" smtClean="0"/>
                <a:t>prevent possible penetration and leakage media through the bottom and walls of the pool and to create better radiation protection in these premises it was decided to relocate all of the sludge into a new service tank NPN </a:t>
              </a:r>
              <a:r>
                <a:rPr lang="sk-SK" sz="3200" b="1" dirty="0" smtClean="0"/>
                <a:t>2.</a:t>
              </a:r>
            </a:p>
            <a:p>
              <a:pPr algn="l" defTabSz="4321175">
                <a:spcBef>
                  <a:spcPct val="50000"/>
                </a:spcBef>
              </a:pPr>
              <a:endParaRPr lang="en-US" sz="3200" b="1" dirty="0" smtClean="0"/>
            </a:p>
          </p:txBody>
        </p:sp>
        <p:sp>
          <p:nvSpPr>
            <p:cNvPr id="74" name="AutoShape 161"/>
            <p:cNvSpPr>
              <a:spLocks noChangeArrowheads="1"/>
            </p:cNvSpPr>
            <p:nvPr/>
          </p:nvSpPr>
          <p:spPr bwMode="auto">
            <a:xfrm>
              <a:off x="11414672" y="21526551"/>
              <a:ext cx="11881505" cy="14257566"/>
            </a:xfrm>
            <a:prstGeom prst="roundRect">
              <a:avLst>
                <a:gd name="adj" fmla="val 16667"/>
              </a:avLst>
            </a:prstGeom>
            <a:solidFill>
              <a:schemeClr val="bg1">
                <a:alpha val="82000"/>
              </a:schemeClr>
            </a:solidFill>
            <a:ln w="9525">
              <a:solidFill>
                <a:schemeClr val="tx1"/>
              </a:solidFill>
              <a:round/>
              <a:headEnd/>
              <a:tailEnd/>
            </a:ln>
          </p:spPr>
          <p:txBody>
            <a:bodyPr wrap="none" anchor="ctr"/>
            <a:lstStyle/>
            <a:p>
              <a:pPr>
                <a:defRPr/>
              </a:pPr>
              <a:endParaRPr lang="sk-SK"/>
            </a:p>
          </p:txBody>
        </p:sp>
      </p:grpSp>
      <p:sp>
        <p:nvSpPr>
          <p:cNvPr id="64" name="Text Box 169"/>
          <p:cNvSpPr txBox="1">
            <a:spLocks noChangeArrowheads="1"/>
          </p:cNvSpPr>
          <p:nvPr/>
        </p:nvSpPr>
        <p:spPr bwMode="auto">
          <a:xfrm>
            <a:off x="5616849" y="31162921"/>
            <a:ext cx="864096" cy="261610"/>
          </a:xfrm>
          <a:prstGeom prst="rect">
            <a:avLst/>
          </a:prstGeom>
          <a:noFill/>
          <a:ln w="9525">
            <a:noFill/>
            <a:miter lim="800000"/>
            <a:headEnd/>
            <a:tailEnd/>
          </a:ln>
        </p:spPr>
        <p:txBody>
          <a:bodyPr wrap="square">
            <a:spAutoFit/>
          </a:bodyPr>
          <a:lstStyle/>
          <a:p>
            <a:pPr defTabSz="4321175"/>
            <a:endParaRPr lang="en-US" b="1" dirty="0"/>
          </a:p>
        </p:txBody>
      </p:sp>
      <p:sp>
        <p:nvSpPr>
          <p:cNvPr id="43" name="AutoShape 170"/>
          <p:cNvSpPr>
            <a:spLocks noChangeArrowheads="1"/>
          </p:cNvSpPr>
          <p:nvPr/>
        </p:nvSpPr>
        <p:spPr bwMode="auto">
          <a:xfrm>
            <a:off x="7643611" y="38030660"/>
            <a:ext cx="10614022" cy="1656184"/>
          </a:xfrm>
          <a:prstGeom prst="roundRect">
            <a:avLst>
              <a:gd name="adj" fmla="val 16667"/>
            </a:avLst>
          </a:prstGeom>
          <a:solidFill>
            <a:schemeClr val="bg1">
              <a:alpha val="74117"/>
            </a:schemeClr>
          </a:solidFill>
          <a:ln w="9525">
            <a:solidFill>
              <a:schemeClr val="tx1"/>
            </a:solidFill>
            <a:round/>
            <a:headEnd/>
            <a:tailEnd/>
          </a:ln>
        </p:spPr>
        <p:txBody>
          <a:bodyPr wrap="none" anchor="ctr"/>
          <a:lstStyle/>
          <a:p>
            <a:r>
              <a:rPr lang="sk-SK" dirty="0" smtClean="0"/>
              <a:t>Fig.3,4 </a:t>
            </a:r>
          </a:p>
          <a:p>
            <a:r>
              <a:rPr lang="sk-SK" dirty="0" smtClean="0"/>
              <a:t>SUZA II </a:t>
            </a:r>
            <a:r>
              <a:rPr lang="en-GB" dirty="0" smtClean="0"/>
              <a:t>device  for sludge immobilisation</a:t>
            </a:r>
            <a:endParaRPr lang="en-GB" dirty="0"/>
          </a:p>
        </p:txBody>
      </p:sp>
      <p:sp>
        <p:nvSpPr>
          <p:cNvPr id="50" name="BlokTextu 49"/>
          <p:cNvSpPr txBox="1"/>
          <p:nvPr/>
        </p:nvSpPr>
        <p:spPr>
          <a:xfrm>
            <a:off x="720305" y="4104756"/>
            <a:ext cx="5760640" cy="1200329"/>
          </a:xfrm>
          <a:prstGeom prst="rect">
            <a:avLst/>
          </a:prstGeom>
          <a:noFill/>
        </p:spPr>
        <p:txBody>
          <a:bodyPr wrap="square" rtlCol="0">
            <a:spAutoFit/>
          </a:bodyPr>
          <a:lstStyle/>
          <a:p>
            <a:r>
              <a:rPr lang="sk-SK" sz="3600" b="1" dirty="0" smtClean="0"/>
              <a:t>IAEA-5080</a:t>
            </a:r>
            <a:r>
              <a:rPr lang="sk-SK" sz="3600" dirty="0" smtClean="0"/>
              <a:t>7</a:t>
            </a:r>
            <a:r>
              <a:rPr lang="sk-SK" sz="3600" b="1" dirty="0" smtClean="0"/>
              <a:t>CN-242</a:t>
            </a:r>
            <a:r>
              <a:rPr lang="sk-SK" sz="3600" dirty="0" smtClean="0"/>
              <a:t>, </a:t>
            </a:r>
            <a:r>
              <a:rPr lang="sk-SK" sz="3600" b="1" dirty="0" err="1" smtClean="0"/>
              <a:t>Vienna</a:t>
            </a:r>
            <a:r>
              <a:rPr lang="sk-SK" sz="3600" b="1" dirty="0" smtClean="0"/>
              <a:t> 2016</a:t>
            </a:r>
            <a:endParaRPr lang="sk-SK" sz="3600" b="1" dirty="0"/>
          </a:p>
        </p:txBody>
      </p:sp>
      <p:pic>
        <p:nvPicPr>
          <p:cNvPr id="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553" y="33937542"/>
            <a:ext cx="4095954" cy="702975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4"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07937" y="24389401"/>
            <a:ext cx="10940922" cy="12118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Rovná spojovacia šípka 9"/>
          <p:cNvCxnSpPr/>
          <p:nvPr/>
        </p:nvCxnSpPr>
        <p:spPr bwMode="auto">
          <a:xfrm flipH="1" flipV="1">
            <a:off x="15838777" y="24127791"/>
            <a:ext cx="1407639" cy="334765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1" name="BlokTextu 10"/>
          <p:cNvSpPr txBox="1"/>
          <p:nvPr/>
        </p:nvSpPr>
        <p:spPr>
          <a:xfrm>
            <a:off x="12950622" y="23720323"/>
            <a:ext cx="3077343" cy="523220"/>
          </a:xfrm>
          <a:prstGeom prst="rect">
            <a:avLst/>
          </a:prstGeom>
          <a:noFill/>
        </p:spPr>
        <p:txBody>
          <a:bodyPr wrap="square" rtlCol="0">
            <a:spAutoFit/>
          </a:bodyPr>
          <a:lstStyle/>
          <a:p>
            <a:r>
              <a:rPr lang="en-GB" dirty="0" err="1" smtClean="0"/>
              <a:t>Stoc</a:t>
            </a:r>
            <a:r>
              <a:rPr lang="sk-SK" dirty="0" smtClean="0"/>
              <a:t>k module</a:t>
            </a:r>
            <a:endParaRPr lang="sk-SK" dirty="0"/>
          </a:p>
        </p:txBody>
      </p:sp>
      <p:cxnSp>
        <p:nvCxnSpPr>
          <p:cNvPr id="13" name="Rovná spojovacia šípka 12"/>
          <p:cNvCxnSpPr/>
          <p:nvPr/>
        </p:nvCxnSpPr>
        <p:spPr bwMode="auto">
          <a:xfrm flipH="1" flipV="1">
            <a:off x="18290257" y="24389402"/>
            <a:ext cx="1872210" cy="23258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BlokTextu 13"/>
          <p:cNvSpPr txBox="1"/>
          <p:nvPr/>
        </p:nvSpPr>
        <p:spPr>
          <a:xfrm>
            <a:off x="17230688" y="23722022"/>
            <a:ext cx="4211216" cy="523220"/>
          </a:xfrm>
          <a:prstGeom prst="rect">
            <a:avLst/>
          </a:prstGeom>
          <a:noFill/>
        </p:spPr>
        <p:txBody>
          <a:bodyPr wrap="square" rtlCol="0">
            <a:spAutoFit/>
          </a:bodyPr>
          <a:lstStyle/>
          <a:p>
            <a:r>
              <a:rPr lang="en-GB" dirty="0" smtClean="0"/>
              <a:t>Fixation</a:t>
            </a:r>
            <a:r>
              <a:rPr lang="sk-SK" dirty="0" smtClean="0"/>
              <a:t> module</a:t>
            </a:r>
            <a:endParaRPr lang="sk-SK" dirty="0"/>
          </a:p>
        </p:txBody>
      </p:sp>
      <p:cxnSp>
        <p:nvCxnSpPr>
          <p:cNvPr id="16" name="Rovná spojovacia šípka 15"/>
          <p:cNvCxnSpPr/>
          <p:nvPr/>
        </p:nvCxnSpPr>
        <p:spPr bwMode="auto">
          <a:xfrm>
            <a:off x="19370377" y="32115868"/>
            <a:ext cx="1512168" cy="266467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7" name="BlokTextu 16"/>
          <p:cNvSpPr txBox="1"/>
          <p:nvPr/>
        </p:nvSpPr>
        <p:spPr>
          <a:xfrm>
            <a:off x="19963816" y="34768256"/>
            <a:ext cx="2652121" cy="954107"/>
          </a:xfrm>
          <a:prstGeom prst="rect">
            <a:avLst/>
          </a:prstGeom>
          <a:noFill/>
        </p:spPr>
        <p:txBody>
          <a:bodyPr wrap="square" rtlCol="0">
            <a:spAutoFit/>
          </a:bodyPr>
          <a:lstStyle/>
          <a:p>
            <a:r>
              <a:rPr lang="sk-SK" dirty="0" smtClean="0"/>
              <a:t>Transport module</a:t>
            </a:r>
            <a:endParaRPr lang="sk-SK" dirty="0"/>
          </a:p>
        </p:txBody>
      </p:sp>
      <p:cxnSp>
        <p:nvCxnSpPr>
          <p:cNvPr id="19" name="Rovná spojovacia šípka 18"/>
          <p:cNvCxnSpPr/>
          <p:nvPr/>
        </p:nvCxnSpPr>
        <p:spPr bwMode="auto">
          <a:xfrm>
            <a:off x="15481945" y="32619924"/>
            <a:ext cx="701079" cy="272179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BlokTextu 19"/>
          <p:cNvSpPr txBox="1"/>
          <p:nvPr/>
        </p:nvSpPr>
        <p:spPr>
          <a:xfrm>
            <a:off x="16039009" y="35379680"/>
            <a:ext cx="3187353" cy="523220"/>
          </a:xfrm>
          <a:prstGeom prst="rect">
            <a:avLst/>
          </a:prstGeom>
          <a:noFill/>
        </p:spPr>
        <p:txBody>
          <a:bodyPr wrap="square" rtlCol="0">
            <a:spAutoFit/>
          </a:bodyPr>
          <a:lstStyle/>
          <a:p>
            <a:r>
              <a:rPr lang="en-GB" dirty="0" smtClean="0"/>
              <a:t>Pump module</a:t>
            </a:r>
            <a:endParaRPr lang="en-GB" dirty="0"/>
          </a:p>
        </p:txBody>
      </p:sp>
      <p:cxnSp>
        <p:nvCxnSpPr>
          <p:cNvPr id="22" name="Rovná spojovacia šípka 21"/>
          <p:cNvCxnSpPr/>
          <p:nvPr/>
        </p:nvCxnSpPr>
        <p:spPr bwMode="auto">
          <a:xfrm flipH="1" flipV="1">
            <a:off x="13380501" y="35379681"/>
            <a:ext cx="1108792" cy="52321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3" name="BlokTextu 22"/>
          <p:cNvSpPr txBox="1"/>
          <p:nvPr/>
        </p:nvSpPr>
        <p:spPr>
          <a:xfrm>
            <a:off x="11137739" y="34983699"/>
            <a:ext cx="2242761" cy="523220"/>
          </a:xfrm>
          <a:prstGeom prst="rect">
            <a:avLst/>
          </a:prstGeom>
          <a:noFill/>
        </p:spPr>
        <p:txBody>
          <a:bodyPr wrap="square" rtlCol="0">
            <a:spAutoFit/>
          </a:bodyPr>
          <a:lstStyle/>
          <a:p>
            <a:r>
              <a:rPr lang="en-GB" dirty="0" smtClean="0"/>
              <a:t>Screw pump</a:t>
            </a:r>
            <a:endParaRPr lang="en-GB" dirty="0"/>
          </a:p>
        </p:txBody>
      </p:sp>
      <p:cxnSp>
        <p:nvCxnSpPr>
          <p:cNvPr id="5" name="Rovná spojovacia šípka 4"/>
          <p:cNvCxnSpPr/>
          <p:nvPr/>
        </p:nvCxnSpPr>
        <p:spPr bwMode="auto">
          <a:xfrm>
            <a:off x="20162467" y="27812439"/>
            <a:ext cx="986801"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 name="BlokTextu 5"/>
          <p:cNvSpPr txBox="1"/>
          <p:nvPr/>
        </p:nvSpPr>
        <p:spPr>
          <a:xfrm>
            <a:off x="21149268" y="27550829"/>
            <a:ext cx="1757964" cy="523220"/>
          </a:xfrm>
          <a:prstGeom prst="rect">
            <a:avLst/>
          </a:prstGeom>
          <a:noFill/>
        </p:spPr>
        <p:txBody>
          <a:bodyPr wrap="square" rtlCol="0">
            <a:spAutoFit/>
          </a:bodyPr>
          <a:lstStyle/>
          <a:p>
            <a:r>
              <a:rPr lang="en-GB" dirty="0" smtClean="0"/>
              <a:t>Sampler</a:t>
            </a:r>
            <a:endParaRPr lang="en-GB" dirty="0"/>
          </a:p>
        </p:txBody>
      </p:sp>
      <p:pic>
        <p:nvPicPr>
          <p:cNvPr id="42"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766" y="23720323"/>
            <a:ext cx="8840534" cy="960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Rovná spojovacia šípka 7"/>
          <p:cNvCxnSpPr/>
          <p:nvPr/>
        </p:nvCxnSpPr>
        <p:spPr bwMode="auto">
          <a:xfrm flipH="1" flipV="1">
            <a:off x="7993113" y="26139204"/>
            <a:ext cx="431750" cy="8640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BlokTextu 8"/>
          <p:cNvSpPr txBox="1"/>
          <p:nvPr/>
        </p:nvSpPr>
        <p:spPr>
          <a:xfrm>
            <a:off x="7705081" y="25552335"/>
            <a:ext cx="2317219" cy="523220"/>
          </a:xfrm>
          <a:prstGeom prst="rect">
            <a:avLst/>
          </a:prstGeom>
          <a:noFill/>
        </p:spPr>
        <p:txBody>
          <a:bodyPr wrap="square" rtlCol="0">
            <a:spAutoFit/>
          </a:bodyPr>
          <a:lstStyle/>
          <a:p>
            <a:r>
              <a:rPr lang="sk-SK" dirty="0" err="1" smtClean="0"/>
              <a:t>Sampler</a:t>
            </a:r>
            <a:endParaRPr lang="sk-SK" dirty="0"/>
          </a:p>
        </p:txBody>
      </p:sp>
      <p:cxnSp>
        <p:nvCxnSpPr>
          <p:cNvPr id="15" name="Rovná spojovacia šípka 14"/>
          <p:cNvCxnSpPr/>
          <p:nvPr/>
        </p:nvCxnSpPr>
        <p:spPr bwMode="auto">
          <a:xfrm>
            <a:off x="8863690" y="29379564"/>
            <a:ext cx="353559" cy="204496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BlokTextu 17"/>
          <p:cNvSpPr txBox="1"/>
          <p:nvPr/>
        </p:nvSpPr>
        <p:spPr>
          <a:xfrm>
            <a:off x="8863690" y="31424531"/>
            <a:ext cx="1888249" cy="954107"/>
          </a:xfrm>
          <a:prstGeom prst="rect">
            <a:avLst/>
          </a:prstGeom>
          <a:noFill/>
        </p:spPr>
        <p:txBody>
          <a:bodyPr wrap="square" rtlCol="0">
            <a:spAutoFit/>
          </a:bodyPr>
          <a:lstStyle/>
          <a:p>
            <a:r>
              <a:rPr lang="en-GB" dirty="0" smtClean="0"/>
              <a:t>Shielded</a:t>
            </a:r>
          </a:p>
          <a:p>
            <a:r>
              <a:rPr lang="en-GB" dirty="0" smtClean="0"/>
              <a:t>truck</a:t>
            </a:r>
            <a:endParaRPr lang="en-GB" dirty="0"/>
          </a:p>
        </p:txBody>
      </p:sp>
      <p:pic>
        <p:nvPicPr>
          <p:cNvPr id="49" name="Obrázok 10" descr="F:\Listovka\P1030814.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41135" y="23606915"/>
            <a:ext cx="5872941" cy="441405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2" name="Obrázok 9" descr="F:\Listovka\P1030936.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62698" y="31904384"/>
            <a:ext cx="5823066" cy="437665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cxnSp>
        <p:nvCxnSpPr>
          <p:cNvPr id="24" name="Rovná spojovacia šípka 23"/>
          <p:cNvCxnSpPr/>
          <p:nvPr/>
        </p:nvCxnSpPr>
        <p:spPr bwMode="auto">
          <a:xfrm flipV="1">
            <a:off x="27408255" y="28900451"/>
            <a:ext cx="0" cy="1022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5" name="BlokTextu 24"/>
          <p:cNvSpPr txBox="1"/>
          <p:nvPr/>
        </p:nvSpPr>
        <p:spPr>
          <a:xfrm>
            <a:off x="25059009" y="28259218"/>
            <a:ext cx="4824536" cy="523220"/>
          </a:xfrm>
          <a:prstGeom prst="rect">
            <a:avLst/>
          </a:prstGeom>
          <a:noFill/>
        </p:spPr>
        <p:txBody>
          <a:bodyPr wrap="square" rtlCol="0">
            <a:spAutoFit/>
          </a:bodyPr>
          <a:lstStyle/>
          <a:p>
            <a:r>
              <a:rPr lang="en-GB" dirty="0" err="1" smtClean="0"/>
              <a:t>Geopolymeric</a:t>
            </a:r>
            <a:r>
              <a:rPr lang="en-GB" dirty="0" smtClean="0"/>
              <a:t> in 60 dm</a:t>
            </a:r>
            <a:r>
              <a:rPr lang="en-GB" baseline="30000" dirty="0" smtClean="0"/>
              <a:t>3</a:t>
            </a:r>
            <a:r>
              <a:rPr lang="en-GB" dirty="0" smtClean="0"/>
              <a:t> keg</a:t>
            </a:r>
            <a:endParaRPr lang="en-GB" dirty="0"/>
          </a:p>
        </p:txBody>
      </p:sp>
      <p:cxnSp>
        <p:nvCxnSpPr>
          <p:cNvPr id="27" name="Rovná spojovacia šípka 26"/>
          <p:cNvCxnSpPr/>
          <p:nvPr/>
        </p:nvCxnSpPr>
        <p:spPr bwMode="auto">
          <a:xfrm>
            <a:off x="27374231" y="30372075"/>
            <a:ext cx="68734" cy="91476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BlokTextu 29"/>
          <p:cNvSpPr txBox="1"/>
          <p:nvPr/>
        </p:nvSpPr>
        <p:spPr>
          <a:xfrm>
            <a:off x="25098421" y="31286837"/>
            <a:ext cx="4414152" cy="523220"/>
          </a:xfrm>
          <a:prstGeom prst="rect">
            <a:avLst/>
          </a:prstGeom>
          <a:noFill/>
        </p:spPr>
        <p:txBody>
          <a:bodyPr wrap="square" rtlCol="0">
            <a:spAutoFit/>
          </a:bodyPr>
          <a:lstStyle/>
          <a:p>
            <a:r>
              <a:rPr lang="sk-SK" dirty="0" smtClean="0"/>
              <a:t>Cement in 200 dm</a:t>
            </a:r>
            <a:r>
              <a:rPr lang="sk-SK" baseline="30000" dirty="0" smtClean="0"/>
              <a:t>3</a:t>
            </a:r>
            <a:r>
              <a:rPr lang="sk-SK" dirty="0" smtClean="0"/>
              <a:t> </a:t>
            </a:r>
            <a:r>
              <a:rPr lang="sk-SK" dirty="0" err="1" smtClean="0"/>
              <a:t>drum</a:t>
            </a:r>
            <a:endParaRPr lang="sk-SK" dirty="0"/>
          </a:p>
        </p:txBody>
      </p:sp>
      <p:sp>
        <p:nvSpPr>
          <p:cNvPr id="3" name="BlokTextu 2"/>
          <p:cNvSpPr txBox="1"/>
          <p:nvPr/>
        </p:nvSpPr>
        <p:spPr>
          <a:xfrm>
            <a:off x="21540019" y="37064001"/>
            <a:ext cx="6768752" cy="707886"/>
          </a:xfrm>
          <a:prstGeom prst="rect">
            <a:avLst/>
          </a:prstGeom>
          <a:noFill/>
        </p:spPr>
        <p:txBody>
          <a:bodyPr wrap="square" rtlCol="0">
            <a:spAutoFit/>
          </a:bodyPr>
          <a:lstStyle/>
          <a:p>
            <a:r>
              <a:rPr lang="en-GB" sz="4000" b="1" i="1" dirty="0" smtClean="0">
                <a:solidFill>
                  <a:srgbClr val="FF0000"/>
                </a:solidFill>
              </a:rPr>
              <a:t>Conclusions</a:t>
            </a:r>
            <a:endParaRPr lang="en-GB" sz="4000" b="1" i="1" dirty="0">
              <a:solidFill>
                <a:srgbClr val="FF0000"/>
              </a:solidFill>
            </a:endParaRPr>
          </a:p>
        </p:txBody>
      </p:sp>
      <p:sp>
        <p:nvSpPr>
          <p:cNvPr id="21" name="Zaoblený obdĺžnik 20"/>
          <p:cNvSpPr/>
          <p:nvPr/>
        </p:nvSpPr>
        <p:spPr bwMode="auto">
          <a:xfrm>
            <a:off x="18578289" y="37998402"/>
            <a:ext cx="13256074" cy="4818051"/>
          </a:xfrm>
          <a:prstGeom prst="roundRect">
            <a:avLst>
              <a:gd name="adj" fmla="val 15481"/>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321175">
              <a:tabLst>
                <a:tab pos="171450" algn="l"/>
              </a:tabLst>
            </a:pPr>
            <a:r>
              <a:rPr lang="en-US" sz="3200" b="1" dirty="0" smtClean="0"/>
              <a:t>►During</a:t>
            </a:r>
            <a:r>
              <a:rPr lang="en-GB" sz="3200" b="1" dirty="0" smtClean="0"/>
              <a:t> the course of non active testing and process </a:t>
            </a:r>
            <a:r>
              <a:rPr lang="en-GB" sz="3200" b="1" dirty="0" err="1" smtClean="0"/>
              <a:t>optimalisation</a:t>
            </a:r>
            <a:r>
              <a:rPr lang="en-GB" sz="3200" b="1" dirty="0" smtClean="0"/>
              <a:t> 16 drums of simulated sludge were immobilised</a:t>
            </a:r>
          </a:p>
          <a:p>
            <a:pPr defTabSz="4321175"/>
            <a:r>
              <a:rPr lang="en-GB" sz="3200" b="1" dirty="0" smtClean="0"/>
              <a:t>►The first </a:t>
            </a:r>
            <a:r>
              <a:rPr lang="sk-SK" sz="3200" b="1" dirty="0" smtClean="0"/>
              <a:t>a</a:t>
            </a:r>
            <a:r>
              <a:rPr lang="en-GB" sz="3200" b="1" dirty="0" err="1" smtClean="0"/>
              <a:t>ctive</a:t>
            </a:r>
            <a:r>
              <a:rPr lang="en-GB" sz="3200" b="1" dirty="0" smtClean="0"/>
              <a:t> tests were performed using 200 dm</a:t>
            </a:r>
            <a:r>
              <a:rPr lang="en-GB" sz="3200" b="1" baseline="30000" dirty="0" smtClean="0"/>
              <a:t>3 </a:t>
            </a:r>
            <a:r>
              <a:rPr lang="en-GB" sz="3200" b="1" dirty="0" smtClean="0"/>
              <a:t> drums and 60 dm</a:t>
            </a:r>
            <a:r>
              <a:rPr lang="en-GB" sz="3200" b="1" baseline="30000" dirty="0" smtClean="0"/>
              <a:t>3</a:t>
            </a:r>
            <a:r>
              <a:rPr lang="en-GB" sz="3200" b="1" dirty="0" smtClean="0"/>
              <a:t> kegs with cement and </a:t>
            </a:r>
            <a:r>
              <a:rPr lang="en-GB" sz="3200" b="1" dirty="0" err="1" smtClean="0"/>
              <a:t>geopolymeric</a:t>
            </a:r>
            <a:r>
              <a:rPr lang="en-GB" sz="3200" b="1" dirty="0" smtClean="0"/>
              <a:t> matrices with a total  β,γ activity </a:t>
            </a:r>
            <a:r>
              <a:rPr lang="sk-SK" sz="3200" b="1" dirty="0"/>
              <a:t>:</a:t>
            </a:r>
            <a:endParaRPr lang="sk-SK" sz="3200" b="1" dirty="0" smtClean="0"/>
          </a:p>
          <a:p>
            <a:pPr marL="457200" indent="-457200" defTabSz="4321175">
              <a:buFont typeface="Wingdings" panose="05000000000000000000" pitchFamily="2" charset="2"/>
              <a:buChar char="§"/>
            </a:pPr>
            <a:r>
              <a:rPr lang="en-GB" sz="3200" b="1" dirty="0" smtClean="0"/>
              <a:t>22,2GBq per 200 dm</a:t>
            </a:r>
            <a:r>
              <a:rPr lang="en-GB" sz="3200" b="1" baseline="30000" dirty="0" smtClean="0"/>
              <a:t>3</a:t>
            </a:r>
            <a:r>
              <a:rPr lang="en-GB" sz="3200" b="1" dirty="0" smtClean="0"/>
              <a:t> drum </a:t>
            </a:r>
            <a:endParaRPr lang="sk-SK" sz="3200" b="1" dirty="0" smtClean="0"/>
          </a:p>
          <a:p>
            <a:pPr marL="457200" indent="-457200" defTabSz="4321175">
              <a:buFont typeface="Wingdings" panose="05000000000000000000" pitchFamily="2" charset="2"/>
              <a:buChar char="§"/>
            </a:pPr>
            <a:r>
              <a:rPr lang="sk-SK" sz="3200" b="1" dirty="0"/>
              <a:t> </a:t>
            </a:r>
            <a:r>
              <a:rPr lang="sk-SK" sz="3200" b="1" dirty="0" smtClean="0"/>
              <a:t> </a:t>
            </a:r>
            <a:r>
              <a:rPr lang="en-GB" sz="3200" b="1" dirty="0" smtClean="0"/>
              <a:t>6,32GBq per 60 dm</a:t>
            </a:r>
            <a:r>
              <a:rPr lang="en-GB" sz="3200" b="1" baseline="30000" dirty="0" smtClean="0"/>
              <a:t>3</a:t>
            </a:r>
            <a:r>
              <a:rPr lang="en-GB" sz="3200" b="1" dirty="0" smtClean="0"/>
              <a:t> drum</a:t>
            </a:r>
          </a:p>
          <a:p>
            <a:pPr algn="l" defTabSz="4321175"/>
            <a:r>
              <a:rPr lang="en-GB" sz="3200" b="1" dirty="0" smtClean="0"/>
              <a:t>►Both waste forms meet the criteria for The National  Repository</a:t>
            </a:r>
            <a:endParaRPr kumimoji="0" lang="en-GB" sz="3200" b="1" u="none" strike="noStrike" cap="none" normalizeH="0" baseline="0" dirty="0" smtClean="0">
              <a:ln>
                <a:noFill/>
              </a:ln>
              <a:solidFill>
                <a:schemeClr val="tx1"/>
              </a:solidFill>
              <a:effectLst/>
            </a:endParaRPr>
          </a:p>
        </p:txBody>
      </p:sp>
      <p:pic>
        <p:nvPicPr>
          <p:cNvPr id="55"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355153" y="3420274"/>
            <a:ext cx="4941754" cy="2381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dvolený návrh">
  <a:themeElements>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volený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321175" rtl="0" eaLnBrk="1" fontAlgn="base" latinLnBrk="0" hangingPunct="1">
          <a:lnSpc>
            <a:spcPct val="100000"/>
          </a:lnSpc>
          <a:spcBef>
            <a:spcPct val="0"/>
          </a:spcBef>
          <a:spcAft>
            <a:spcPct val="0"/>
          </a:spcAft>
          <a:buClrTx/>
          <a:buSzTx/>
          <a:buFontTx/>
          <a:buNone/>
          <a:tabLst/>
          <a:defRPr kumimoji="0" lang="sk-SK"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321175" rtl="0" eaLnBrk="1" fontAlgn="base" latinLnBrk="0" hangingPunct="1">
          <a:lnSpc>
            <a:spcPct val="100000"/>
          </a:lnSpc>
          <a:spcBef>
            <a:spcPct val="0"/>
          </a:spcBef>
          <a:spcAft>
            <a:spcPct val="0"/>
          </a:spcAft>
          <a:buClrTx/>
          <a:buSzTx/>
          <a:buFontTx/>
          <a:buNone/>
          <a:tabLst/>
          <a:defRPr kumimoji="0" lang="sk-SK" sz="2800" b="0" i="0" u="none" strike="noStrike" cap="none" normalizeH="0" baseline="0" smtClean="0">
            <a:ln>
              <a:noFill/>
            </a:ln>
            <a:solidFill>
              <a:schemeClr val="tx1"/>
            </a:solidFill>
            <a:effectLst/>
            <a:latin typeface="Arial" charset="0"/>
          </a:defRPr>
        </a:defPPr>
      </a:lstStyle>
    </a:lnDef>
  </a:objectDefaults>
  <a:extraClrSchemeLst>
    <a:extraClrScheme>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volený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volený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volený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volený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volený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volený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volený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volený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volený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volený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volený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5439</TotalTime>
  <Words>560</Words>
  <Application>Microsoft Office PowerPoint</Application>
  <PresentationFormat>Custom</PresentationFormat>
  <Paragraphs>63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Predvolený návrh</vt:lpstr>
      <vt:lpstr>PowerPoint Presentation</vt:lpstr>
    </vt:vector>
  </TitlesOfParts>
  <Company>AllDeco s.r.o.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DHM249</dc:creator>
  <cp:lastModifiedBy>MAZAURIC, Anne-Laure</cp:lastModifiedBy>
  <cp:revision>511</cp:revision>
  <dcterms:created xsi:type="dcterms:W3CDTF">2008-05-21T06:31:46Z</dcterms:created>
  <dcterms:modified xsi:type="dcterms:W3CDTF">2016-10-12T10:38:22Z</dcterms:modified>
</cp:coreProperties>
</file>