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835" r:id="rId1"/>
    <p:sldMasterId id="2147483820" r:id="rId2"/>
  </p:sldMasterIdLst>
  <p:notesMasterIdLst>
    <p:notesMasterId r:id="rId23"/>
  </p:notesMasterIdLst>
  <p:handoutMasterIdLst>
    <p:handoutMasterId r:id="rId24"/>
  </p:handoutMasterIdLst>
  <p:sldIdLst>
    <p:sldId id="363" r:id="rId3"/>
    <p:sldId id="371" r:id="rId4"/>
    <p:sldId id="381" r:id="rId5"/>
    <p:sldId id="382" r:id="rId6"/>
    <p:sldId id="383" r:id="rId7"/>
    <p:sldId id="394" r:id="rId8"/>
    <p:sldId id="384" r:id="rId9"/>
    <p:sldId id="386" r:id="rId10"/>
    <p:sldId id="389" r:id="rId11"/>
    <p:sldId id="392" r:id="rId12"/>
    <p:sldId id="395" r:id="rId13"/>
    <p:sldId id="390" r:id="rId14"/>
    <p:sldId id="380" r:id="rId15"/>
    <p:sldId id="396" r:id="rId16"/>
    <p:sldId id="397" r:id="rId17"/>
    <p:sldId id="398" r:id="rId18"/>
    <p:sldId id="399" r:id="rId19"/>
    <p:sldId id="400" r:id="rId20"/>
    <p:sldId id="401" r:id="rId21"/>
    <p:sldId id="402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66FF"/>
    <a:srgbClr val="0000FF"/>
    <a:srgbClr val="008000"/>
    <a:srgbClr val="FF9900"/>
    <a:srgbClr val="000099"/>
    <a:srgbClr val="FFFF00"/>
    <a:srgbClr val="0033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234" autoAdjust="0"/>
  </p:normalViewPr>
  <p:slideViewPr>
    <p:cSldViewPr>
      <p:cViewPr varScale="1">
        <p:scale>
          <a:sx n="89" d="100"/>
          <a:sy n="89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565" y="-10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7DAA58C-FAE1-428D-BEDC-C10BBF839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60B2729-7BC8-4033-B757-B9016660E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73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2493D-844A-42A2-ACA7-BF11F33CB94D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10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11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12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13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14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15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16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17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18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19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2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20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3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4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5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6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7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8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fld id="{BC40352C-3311-4603-9DBF-7C0FEAF307B2}" type="slidenum">
              <a:rPr lang="en-GB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9</a:t>
            </a:fld>
            <a:endParaRPr lang="en-GB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1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27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4" descr="PowerPoint_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609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9138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604250" y="645318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BD49BFA8-658D-491C-A70B-25FD99997DF5}" type="slidenum">
              <a:rPr lang="en-GB" sz="100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GB" sz="100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9" name="Picture 9" descr="PowerPoint_Graphic"/>
          <p:cNvPicPr>
            <a:picLocks noChangeAspect="1" noChangeArrowheads="1"/>
          </p:cNvPicPr>
          <p:nvPr/>
        </p:nvPicPr>
        <p:blipFill>
          <a:blip r:embed="rId3" cstate="print"/>
          <a:srcRect t="17628" r="71672" b="18803"/>
          <a:stretch>
            <a:fillRect/>
          </a:stretch>
        </p:blipFill>
        <p:spPr bwMode="auto">
          <a:xfrm>
            <a:off x="349118" y="44544"/>
            <a:ext cx="845661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94615" y="6436053"/>
            <a:ext cx="65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Loarte. 24</a:t>
            </a:r>
            <a:r>
              <a:rPr lang="en-GB" sz="1100" b="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100" b="0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IAEA Fusion Energy Conference, </a:t>
            </a: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8-13 </a:t>
            </a:r>
            <a:r>
              <a:rPr lang="en-GB" sz="1100" b="0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October </a:t>
            </a: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2012, San Diego, USA</a:t>
            </a:r>
            <a:endParaRPr lang="en-GB" sz="1100" b="0" baseline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007087" y="0"/>
            <a:ext cx="1039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ITR/1-2</a:t>
            </a:r>
          </a:p>
        </p:txBody>
      </p:sp>
    </p:spTree>
    <p:extLst>
      <p:ext uri="{BB962C8B-B14F-4D97-AF65-F5344CB8AC3E}">
        <p14:creationId xmlns:p14="http://schemas.microsoft.com/office/powerpoint/2010/main" val="420464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9138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4" descr="PowerPoint_Graphi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1" y="6217389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2307087" y="6394668"/>
            <a:ext cx="65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Loarte. 24</a:t>
            </a:r>
            <a:r>
              <a:rPr lang="en-GB" sz="1100" b="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100" b="0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IAEA Fusion Energy Conference, </a:t>
            </a: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8-13 </a:t>
            </a:r>
            <a:r>
              <a:rPr lang="en-GB" sz="1100" b="0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October </a:t>
            </a:r>
            <a:r>
              <a:rPr lang="en-GB" sz="11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2012, San Diego, USA</a:t>
            </a:r>
            <a:endParaRPr lang="en-GB" sz="1100" b="0" baseline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8633200" y="6411803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C3B3E458-A9A4-4047-B8DB-4039427EDB63}" type="slidenum">
              <a:rPr lang="en-GB" sz="100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GB" sz="10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-19495" y="1151493"/>
            <a:ext cx="9180512" cy="18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Progress on the application of ELM </a:t>
            </a:r>
            <a:r>
              <a:rPr lang="en-GB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control schemes </a:t>
            </a:r>
            <a:r>
              <a:rPr lang="en-GB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GB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ITER scenarios </a:t>
            </a:r>
            <a:r>
              <a:rPr lang="en-GB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from the non-active phase to DT </a:t>
            </a:r>
            <a:r>
              <a:rPr lang="en-GB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04602" y="4869160"/>
            <a:ext cx="83915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ITER Organization-Plasma Operation Directorate</a:t>
            </a:r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3384" y="2766886"/>
            <a:ext cx="9108504" cy="49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Alberto Loarte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16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Huijsmans</a:t>
            </a:r>
            <a:r>
              <a:rPr lang="en-US" sz="16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S. Futatani, D.J. Campbell, T. Casper, E. Daly, Y. Gribov, R.A. Pitts, S. Lisgo,          A. Sashala Naik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L.R</a:t>
            </a:r>
            <a:r>
              <a:rPr lang="en-US" sz="1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Baylor, </a:t>
            </a:r>
            <a:r>
              <a:rPr lang="en-US" sz="1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T.E. </a:t>
            </a:r>
            <a: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Evans, </a:t>
            </a:r>
            <a:r>
              <a:rPr lang="en-US" sz="1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D. M. </a:t>
            </a:r>
            <a:r>
              <a:rPr lang="en-US" sz="16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Orlov</a:t>
            </a:r>
            <a: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6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Wingen</a:t>
            </a:r>
            <a:endParaRPr lang="en-US" sz="16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Schmitz,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H.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Frerichs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Kischner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Laengner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Saibene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M.Becoulet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Cahyna</a:t>
            </a:r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Kavin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9495" y="5301208"/>
            <a:ext cx="918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Acknowledgement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ITPA Pedestal/Edge, Transport and Confinement and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Divertor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/SOL 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Groups &amp; ITER Members’ R&amp;D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institutes</a:t>
            </a:r>
            <a:endParaRPr lang="en-GB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8748" y="5889526"/>
            <a:ext cx="927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Garamond" pitchFamily="18" charset="0"/>
              </a:rPr>
              <a:t>The views and opinions expressed herein do not necessarily reflect those of the ITER </a:t>
            </a:r>
            <a:r>
              <a:rPr lang="en-US" sz="2000" i="1" dirty="0" smtClean="0">
                <a:latin typeface="Garamond" pitchFamily="18" charset="0"/>
              </a:rPr>
              <a:t>Organization</a:t>
            </a:r>
            <a:endParaRPr lang="en-GB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48" y="0"/>
            <a:ext cx="911415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3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Application of 3-D fields for ELM Control in ITER – II</a:t>
            </a:r>
            <a:endParaRPr lang="en-GB" sz="23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74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Large edge plasma thermal and particle losses for maximum current in coils in vacuum approximation </a:t>
            </a:r>
            <a:r>
              <a:rPr lang="en-US" sz="1800" u="sng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unlike in experiment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Inclusion of plasma response shields resonant perturbations deeper in the plasma and reduces drastically thermal and particle losses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Additional pellet fuelling (~ 3 10</a:t>
            </a:r>
            <a:r>
              <a:rPr lang="en-US" sz="18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22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</a:t>
            </a:r>
            <a:r>
              <a:rPr lang="en-US" sz="18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-1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 required to sustain density with screened fields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additional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outflux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favorable to flush out W  in the absence of ELMs (AUG)</a:t>
            </a: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396407" y="3140968"/>
            <a:ext cx="1747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EMC3-Eirene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Schmitz- ITR/P1-24</a:t>
            </a:r>
            <a:endParaRPr lang="en-GB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36375" y="5387635"/>
            <a:ext cx="143721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26910" y="2336096"/>
            <a:ext cx="5848743" cy="3939187"/>
            <a:chOff x="857201" y="2727264"/>
            <a:chExt cx="6105698" cy="4984765"/>
          </a:xfrm>
        </p:grpSpPr>
        <p:sp>
          <p:nvSpPr>
            <p:cNvPr id="18" name="Rectangle 17"/>
            <p:cNvSpPr/>
            <p:nvPr/>
          </p:nvSpPr>
          <p:spPr>
            <a:xfrm>
              <a:off x="2896203" y="2727264"/>
              <a:ext cx="2544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Vacuum approximation</a:t>
              </a:r>
              <a:endParaRPr lang="en-GB" sz="1800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99" y="3168604"/>
              <a:ext cx="6096000" cy="454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01" y="3096596"/>
              <a:ext cx="4229100" cy="417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587" y="3196960"/>
              <a:ext cx="1857375" cy="404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187624" y="2336096"/>
            <a:ext cx="7874591" cy="3817802"/>
            <a:chOff x="1187624" y="2336096"/>
            <a:chExt cx="7874591" cy="3817802"/>
          </a:xfrm>
        </p:grpSpPr>
        <p:grpSp>
          <p:nvGrpSpPr>
            <p:cNvPr id="7" name="Group 6"/>
            <p:cNvGrpSpPr/>
            <p:nvPr/>
          </p:nvGrpSpPr>
          <p:grpSpPr>
            <a:xfrm>
              <a:off x="1187624" y="2336096"/>
              <a:ext cx="5988029" cy="3817802"/>
              <a:chOff x="2051720" y="2370135"/>
              <a:chExt cx="5505078" cy="416540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339537" y="2370135"/>
                <a:ext cx="34804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800" kern="0" dirty="0" smtClean="0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Plasma response approximation</a:t>
                </a:r>
                <a:endParaRPr lang="en-GB" sz="1800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051720" y="2769347"/>
                <a:ext cx="5505078" cy="3766195"/>
                <a:chOff x="1403648" y="1844824"/>
                <a:chExt cx="6153150" cy="4486275"/>
              </a:xfrm>
            </p:grpSpPr>
            <p:pic>
              <p:nvPicPr>
                <p:cNvPr id="6151" name="Picture 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648" y="1844824"/>
                  <a:ext cx="6153150" cy="4486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3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3500" y="1901155"/>
                  <a:ext cx="1905000" cy="4029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4" name="Picture 10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8000" y="1901154"/>
                  <a:ext cx="1870140" cy="4017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7478192" y="3956853"/>
              <a:ext cx="15840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JOREK</a:t>
              </a:r>
            </a:p>
            <a:p>
              <a:pPr algn="ctr"/>
              <a:r>
                <a:rPr lang="en-US" sz="1400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Becoulet</a:t>
              </a:r>
              <a:r>
                <a:rPr lang="en-US" sz="14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- TH/1-2</a:t>
              </a:r>
              <a:endPara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6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48" y="0"/>
            <a:ext cx="911415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3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Application of 3-D fields for ELM Control in ITER – III</a:t>
            </a:r>
            <a:endParaRPr lang="en-GB" sz="23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Power and particle fluxes to PFCs follow closely magnetic field pattern and spread   with increasing edge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ergodization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(even for H-mode like transport giving </a:t>
            </a:r>
            <a:r>
              <a:rPr lang="en-US" sz="1800" kern="0" dirty="0" err="1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l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q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~ 3.5mm)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Perturbation rotation frequency may be needed to cope with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toroidal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asymmetries while avoiding PFC cycling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ELM</a:t>
            </a:r>
            <a:r>
              <a:rPr lang="en-US" sz="18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Control Coils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5 Hz</a:t>
            </a: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860032" y="2956300"/>
            <a:ext cx="4206878" cy="16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Work in progress to address: 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Effect of 3-D strike points on high recycling 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conditions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Effect of 3-D 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strike points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on erosion re-deposition balance at 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target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3528" y="1772816"/>
            <a:ext cx="4392488" cy="4320480"/>
            <a:chOff x="50916" y="1956337"/>
            <a:chExt cx="3966240" cy="4037036"/>
          </a:xfrm>
        </p:grpSpPr>
        <p:grpSp>
          <p:nvGrpSpPr>
            <p:cNvPr id="8" name="Group 7"/>
            <p:cNvGrpSpPr/>
            <p:nvPr/>
          </p:nvGrpSpPr>
          <p:grpSpPr>
            <a:xfrm>
              <a:off x="50916" y="1956337"/>
              <a:ext cx="3966240" cy="4037036"/>
              <a:chOff x="39975" y="1412776"/>
              <a:chExt cx="4974352" cy="475711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975" y="1412776"/>
                <a:ext cx="4974352" cy="4358975"/>
                <a:chOff x="39975" y="1412776"/>
                <a:chExt cx="4974352" cy="4358975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75" y="1412776"/>
                  <a:ext cx="4966464" cy="3030488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457"/>
                <a:stretch/>
              </p:blipFill>
              <p:spPr>
                <a:xfrm>
                  <a:off x="78352" y="3114777"/>
                  <a:ext cx="4935975" cy="2656974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96" b="19221"/>
              <a:stretch/>
            </p:blipFill>
            <p:spPr>
              <a:xfrm>
                <a:off x="70463" y="4359564"/>
                <a:ext cx="4935976" cy="1810328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39552" y="2348880"/>
              <a:ext cx="8226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No coils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75656" y="3391679"/>
              <a:ext cx="13692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90 </a:t>
              </a:r>
              <a:r>
                <a:rPr lang="en-US" sz="1400" kern="0" dirty="0" err="1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kAt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vacuum</a:t>
              </a:r>
              <a:endParaRPr lang="en-GB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7465" y="4528102"/>
              <a:ext cx="21050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90 </a:t>
              </a:r>
              <a:r>
                <a:rPr lang="en-US" sz="1400" kern="0" dirty="0" err="1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kAt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plasma response</a:t>
              </a:r>
              <a:endParaRPr lang="en-GB" sz="1400" dirty="0"/>
            </a:p>
          </p:txBody>
        </p:sp>
      </p:grp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089674" y="1931310"/>
            <a:ext cx="1747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EMC3-Eirene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Schmitz- ITR/P1-24</a:t>
            </a:r>
            <a:endParaRPr lang="en-GB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5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89990" y="2717521"/>
            <a:ext cx="2353455" cy="3338289"/>
            <a:chOff x="7449617" y="2102779"/>
            <a:chExt cx="1223932" cy="1879526"/>
          </a:xfrm>
        </p:grpSpPr>
        <p:pic>
          <p:nvPicPr>
            <p:cNvPr id="8" name="Picture 1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617" y="2102779"/>
              <a:ext cx="1223932" cy="1879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8036197" y="2672557"/>
              <a:ext cx="0" cy="37432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arrow"/>
            </a:ln>
            <a:effectLst/>
          </p:spPr>
        </p:cxnSp>
      </p:grpSp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GB" sz="2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Other </a:t>
            </a:r>
            <a:r>
              <a:rPr lang="en-GB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options : </a:t>
            </a:r>
            <a:r>
              <a:rPr lang="en-GB" sz="24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vertical plasma </a:t>
            </a:r>
            <a:r>
              <a:rPr lang="en-GB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movements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23831"/>
              </p:ext>
            </p:extLst>
          </p:nvPr>
        </p:nvGraphicFramePr>
        <p:xfrm>
          <a:off x="-13544" y="2492896"/>
          <a:ext cx="4986487" cy="34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" name="Graph" r:id="rId5" imgW="4145760" imgH="2890080" progId="Origin50.Graph">
                  <p:embed/>
                </p:oleObj>
              </mc:Choice>
              <mc:Fallback>
                <p:oleObj name="Graph" r:id="rId5" imgW="4145760" imgH="2890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3544" y="2492896"/>
                        <a:ext cx="4986487" cy="34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27984" y="2686758"/>
            <a:ext cx="4449572" cy="3536111"/>
            <a:chOff x="4776323" y="3819123"/>
            <a:chExt cx="3480483" cy="235884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4682575"/>
                </p:ext>
              </p:extLst>
            </p:nvPr>
          </p:nvGraphicFramePr>
          <p:xfrm>
            <a:off x="4776323" y="3819123"/>
            <a:ext cx="3480483" cy="2358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2" name="Graph" r:id="rId7" imgW="4145760" imgH="2890080" progId="Origin50.Graph">
                    <p:embed/>
                  </p:oleObj>
                </mc:Choice>
                <mc:Fallback>
                  <p:oleObj name="Graph" r:id="rId7" imgW="4145760" imgH="2890080" progId="Origin50.Grap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6323" y="3819123"/>
                          <a:ext cx="3480483" cy="23588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 bwMode="auto">
            <a:xfrm>
              <a:off x="5395899" y="4730183"/>
              <a:ext cx="2357208" cy="38640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Vertical plasma oscillations using VS coils unable to meet ELM control requirements for Q = 10 conditions (IAEA 2010)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Potential for initial low 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H-mode scenarios?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VS coil system capability sufficient to meet levels found in experiment to trigger ELMs for H-modes for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up to 5-10 MA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sufficient for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edge W control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Main outstanding issue is physics of ELM triggering (edge currents) and whether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in ITER (4 ms</a:t>
            </a:r>
            <a:r>
              <a:rPr lang="en-US" sz="18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-1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is sufficient</a:t>
            </a:r>
          </a:p>
        </p:txBody>
      </p:sp>
      <p:pic>
        <p:nvPicPr>
          <p:cNvPr id="4488" name="Picture 39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90" y="2102382"/>
            <a:ext cx="2119722" cy="5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640762" cy="576263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Conclusions</a:t>
            </a:r>
            <a:endParaRPr lang="en-GB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620688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Operation with a W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in ITER is expected to impose different 	requirements on ELM control than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damage avoidance even for low 	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0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H-modes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ITER is well equipped with ELM control systems to meet 	these requirements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Major experimental progress in application of ITER-like ELM control 	schemes since IAEA 2010</a:t>
            </a:r>
            <a:endParaRPr lang="en-US" sz="20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Physics mechanisms for ELM energy transport to PFCs at ITER scale 	identified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Controlled ELM footprint may be wider than assumed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Detailed physics model for triggering of ELMs by pellets developed  ITER 	pellet injection system and fuel throughput appropriate for this mission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ELM control coil set has sufficient capability to meet design criterion if small 	number of coils (~5) malfunction  plasma response effects under study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Effect of ELM coil application on edge plasma and power and particle fluxes 	to PFCs assessed  need for higher pellet fuelling and perturbation rotation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Use of vertical plasma movements with VS viable for low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en-US" sz="20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H-modes  tool 	for W control in initial operation while other systems are commissioned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Other effects of application of ELM coils on plasma (fast particles 	losses, rotation,…) under </a:t>
            </a: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study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(Oikawa - ITR/P1-35)</a:t>
            </a:r>
          </a:p>
        </p:txBody>
      </p:sp>
    </p:spTree>
    <p:extLst>
      <p:ext uri="{BB962C8B-B14F-4D97-AF65-F5344CB8AC3E}">
        <p14:creationId xmlns:p14="http://schemas.microsoft.com/office/powerpoint/2010/main" val="61608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640762" cy="576263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Reserve Slides</a:t>
            </a:r>
            <a:endParaRPr lang="en-GB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8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Control in ITER : Requirements - I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Large power fluxes to PFCs expected during Type I ELMs in ITER for 	       	H-mode high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0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/high Q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DT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operational scenarios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control requirements in ITER defined to avoid melting of W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and 	Be first wall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including edges of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castellations</a:t>
            </a:r>
            <a:endParaRPr lang="en-US" sz="20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Physics of ELM energy transport from main plasma to PFCs subject of R&amp;D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Relation between A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ELM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0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D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ELM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and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US" sz="20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s.s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subject of R&amp;D</a:t>
            </a:r>
            <a:endParaRPr lang="en-US" sz="20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11112"/>
              </p:ext>
            </p:extLst>
          </p:nvPr>
        </p:nvGraphicFramePr>
        <p:xfrm>
          <a:off x="3840339" y="2531872"/>
          <a:ext cx="5303661" cy="369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Graph" r:id="rId4" imgW="4145760" imgH="2892960" progId="Origin50.Graph">
                  <p:embed/>
                </p:oleObj>
              </mc:Choice>
              <mc:Fallback>
                <p:oleObj name="Graph" r:id="rId4" imgW="4145760" imgH="2892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0339" y="2531872"/>
                        <a:ext cx="5303661" cy="369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97441" y="2942429"/>
            <a:ext cx="3185682" cy="1115661"/>
            <a:chOff x="105280" y="3390254"/>
            <a:chExt cx="3185682" cy="1115661"/>
          </a:xfrm>
        </p:grpSpPr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38212" y="4074115"/>
              <a:ext cx="2952750" cy="431800"/>
            </a:xfrm>
            <a:custGeom>
              <a:avLst/>
              <a:gdLst>
                <a:gd name="T0" fmla="*/ 0 w 1860"/>
                <a:gd name="T1" fmla="*/ 272 h 272"/>
                <a:gd name="T2" fmla="*/ 318 w 1860"/>
                <a:gd name="T3" fmla="*/ 272 h 272"/>
                <a:gd name="T4" fmla="*/ 318 w 1860"/>
                <a:gd name="T5" fmla="*/ 0 h 272"/>
                <a:gd name="T6" fmla="*/ 907 w 1860"/>
                <a:gd name="T7" fmla="*/ 0 h 272"/>
                <a:gd name="T8" fmla="*/ 907 w 1860"/>
                <a:gd name="T9" fmla="*/ 272 h 272"/>
                <a:gd name="T10" fmla="*/ 1044 w 1860"/>
                <a:gd name="T11" fmla="*/ 272 h 272"/>
                <a:gd name="T12" fmla="*/ 1044 w 1860"/>
                <a:gd name="T13" fmla="*/ 0 h 272"/>
                <a:gd name="T14" fmla="*/ 1542 w 1860"/>
                <a:gd name="T15" fmla="*/ 0 h 272"/>
                <a:gd name="T16" fmla="*/ 1542 w 1860"/>
                <a:gd name="T17" fmla="*/ 272 h 272"/>
                <a:gd name="T18" fmla="*/ 1860 w 1860"/>
                <a:gd name="T1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0" h="272">
                  <a:moveTo>
                    <a:pt x="0" y="272"/>
                  </a:moveTo>
                  <a:lnTo>
                    <a:pt x="318" y="272"/>
                  </a:lnTo>
                  <a:lnTo>
                    <a:pt x="318" y="0"/>
                  </a:lnTo>
                  <a:lnTo>
                    <a:pt x="907" y="0"/>
                  </a:lnTo>
                  <a:lnTo>
                    <a:pt x="907" y="272"/>
                  </a:lnTo>
                  <a:lnTo>
                    <a:pt x="1044" y="272"/>
                  </a:lnTo>
                  <a:lnTo>
                    <a:pt x="1044" y="0"/>
                  </a:lnTo>
                  <a:lnTo>
                    <a:pt x="1542" y="0"/>
                  </a:lnTo>
                  <a:lnTo>
                    <a:pt x="1542" y="272"/>
                  </a:lnTo>
                  <a:lnTo>
                    <a:pt x="1860" y="2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987499" y="3573016"/>
              <a:ext cx="1008063" cy="50109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901659" y="3610324"/>
              <a:ext cx="129039" cy="426482"/>
            </a:xfrm>
            <a:custGeom>
              <a:avLst/>
              <a:gdLst>
                <a:gd name="T0" fmla="*/ 46 w 46"/>
                <a:gd name="T1" fmla="*/ 0 h 136"/>
                <a:gd name="T2" fmla="*/ 0 w 46"/>
                <a:gd name="T3" fmla="*/ 91 h 136"/>
                <a:gd name="T4" fmla="*/ 46 w 46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36">
                  <a:moveTo>
                    <a:pt x="46" y="0"/>
                  </a:moveTo>
                  <a:cubicBezTo>
                    <a:pt x="23" y="34"/>
                    <a:pt x="0" y="68"/>
                    <a:pt x="0" y="91"/>
                  </a:cubicBezTo>
                  <a:cubicBezTo>
                    <a:pt x="0" y="114"/>
                    <a:pt x="23" y="125"/>
                    <a:pt x="46" y="13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105280" y="3610324"/>
              <a:ext cx="104360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srgbClr val="0000FF"/>
                  </a:solidFill>
                  <a:latin typeface="Symbol" pitchFamily="18" charset="2"/>
                  <a:cs typeface="Arial" pitchFamily="34" charset="0"/>
                </a:rPr>
                <a:t>a</a:t>
              </a:r>
              <a:r>
                <a:rPr lang="en-GB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~ few </a:t>
              </a:r>
              <a:r>
                <a:rPr lang="en-GB" sz="1400" baseline="30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sz="1400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2081701">
              <a:off x="1060457" y="3390254"/>
              <a:ext cx="656632" cy="718048"/>
            </a:xfrm>
            <a:custGeom>
              <a:avLst/>
              <a:gdLst>
                <a:gd name="connsiteX0" fmla="*/ 0 w 656632"/>
                <a:gd name="connsiteY0" fmla="*/ 572604 h 1152657"/>
                <a:gd name="connsiteX1" fmla="*/ 96819 w 656632"/>
                <a:gd name="connsiteY1" fmla="*/ 99267 h 1152657"/>
                <a:gd name="connsiteX2" fmla="*/ 344245 w 656632"/>
                <a:gd name="connsiteY2" fmla="*/ 66994 h 1152657"/>
                <a:gd name="connsiteX3" fmla="*/ 451821 w 656632"/>
                <a:gd name="connsiteY3" fmla="*/ 604877 h 1152657"/>
                <a:gd name="connsiteX4" fmla="*/ 322730 w 656632"/>
                <a:gd name="connsiteY4" fmla="*/ 1056698 h 1152657"/>
                <a:gd name="connsiteX5" fmla="*/ 139850 w 656632"/>
                <a:gd name="connsiteY5" fmla="*/ 1035183 h 1152657"/>
                <a:gd name="connsiteX6" fmla="*/ 96819 w 656632"/>
                <a:gd name="connsiteY6" fmla="*/ 680180 h 1152657"/>
                <a:gd name="connsiteX7" fmla="*/ 161365 w 656632"/>
                <a:gd name="connsiteY7" fmla="*/ 174571 h 1152657"/>
                <a:gd name="connsiteX8" fmla="*/ 419548 w 656632"/>
                <a:gd name="connsiteY8" fmla="*/ 23964 h 1152657"/>
                <a:gd name="connsiteX9" fmla="*/ 548640 w 656632"/>
                <a:gd name="connsiteY9" fmla="*/ 626392 h 1152657"/>
                <a:gd name="connsiteX10" fmla="*/ 408791 w 656632"/>
                <a:gd name="connsiteY10" fmla="*/ 1121244 h 1152657"/>
                <a:gd name="connsiteX11" fmla="*/ 247426 w 656632"/>
                <a:gd name="connsiteY11" fmla="*/ 680180 h 1152657"/>
                <a:gd name="connsiteX12" fmla="*/ 279699 w 656632"/>
                <a:gd name="connsiteY12" fmla="*/ 131540 h 1152657"/>
                <a:gd name="connsiteX13" fmla="*/ 516367 w 656632"/>
                <a:gd name="connsiteY13" fmla="*/ 56237 h 1152657"/>
                <a:gd name="connsiteX14" fmla="*/ 656217 w 656632"/>
                <a:gd name="connsiteY14" fmla="*/ 637150 h 1152657"/>
                <a:gd name="connsiteX15" fmla="*/ 559398 w 656632"/>
                <a:gd name="connsiteY15" fmla="*/ 1110486 h 1152657"/>
                <a:gd name="connsiteX16" fmla="*/ 559398 w 656632"/>
                <a:gd name="connsiteY16" fmla="*/ 1099729 h 11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632" h="1152657">
                  <a:moveTo>
                    <a:pt x="0" y="572604"/>
                  </a:moveTo>
                  <a:cubicBezTo>
                    <a:pt x="19722" y="378069"/>
                    <a:pt x="39445" y="183535"/>
                    <a:pt x="96819" y="99267"/>
                  </a:cubicBezTo>
                  <a:cubicBezTo>
                    <a:pt x="154193" y="14999"/>
                    <a:pt x="285078" y="-17274"/>
                    <a:pt x="344245" y="66994"/>
                  </a:cubicBezTo>
                  <a:cubicBezTo>
                    <a:pt x="403412" y="151262"/>
                    <a:pt x="455407" y="439926"/>
                    <a:pt x="451821" y="604877"/>
                  </a:cubicBezTo>
                  <a:cubicBezTo>
                    <a:pt x="448235" y="769828"/>
                    <a:pt x="374725" y="984980"/>
                    <a:pt x="322730" y="1056698"/>
                  </a:cubicBezTo>
                  <a:cubicBezTo>
                    <a:pt x="270735" y="1128416"/>
                    <a:pt x="177502" y="1097936"/>
                    <a:pt x="139850" y="1035183"/>
                  </a:cubicBezTo>
                  <a:cubicBezTo>
                    <a:pt x="102198" y="972430"/>
                    <a:pt x="93233" y="823615"/>
                    <a:pt x="96819" y="680180"/>
                  </a:cubicBezTo>
                  <a:cubicBezTo>
                    <a:pt x="100405" y="536745"/>
                    <a:pt x="107577" y="283940"/>
                    <a:pt x="161365" y="174571"/>
                  </a:cubicBezTo>
                  <a:cubicBezTo>
                    <a:pt x="215153" y="65202"/>
                    <a:pt x="355002" y="-51339"/>
                    <a:pt x="419548" y="23964"/>
                  </a:cubicBezTo>
                  <a:cubicBezTo>
                    <a:pt x="484094" y="99267"/>
                    <a:pt x="550433" y="443512"/>
                    <a:pt x="548640" y="626392"/>
                  </a:cubicBezTo>
                  <a:cubicBezTo>
                    <a:pt x="546847" y="809272"/>
                    <a:pt x="458993" y="1112279"/>
                    <a:pt x="408791" y="1121244"/>
                  </a:cubicBezTo>
                  <a:cubicBezTo>
                    <a:pt x="358589" y="1130209"/>
                    <a:pt x="268941" y="845131"/>
                    <a:pt x="247426" y="680180"/>
                  </a:cubicBezTo>
                  <a:cubicBezTo>
                    <a:pt x="225911" y="515229"/>
                    <a:pt x="234876" y="235530"/>
                    <a:pt x="279699" y="131540"/>
                  </a:cubicBezTo>
                  <a:cubicBezTo>
                    <a:pt x="324522" y="27550"/>
                    <a:pt x="453614" y="-28031"/>
                    <a:pt x="516367" y="56237"/>
                  </a:cubicBezTo>
                  <a:cubicBezTo>
                    <a:pt x="579120" y="140505"/>
                    <a:pt x="649045" y="461442"/>
                    <a:pt x="656217" y="637150"/>
                  </a:cubicBezTo>
                  <a:cubicBezTo>
                    <a:pt x="663389" y="812858"/>
                    <a:pt x="575534" y="1033390"/>
                    <a:pt x="559398" y="1110486"/>
                  </a:cubicBezTo>
                  <a:cubicBezTo>
                    <a:pt x="543262" y="1187582"/>
                    <a:pt x="551330" y="1143655"/>
                    <a:pt x="559398" y="1099729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4629418"/>
            <a:ext cx="4139952" cy="144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  <a:tabLst>
                <a:tab pos="361950" algn="l"/>
              </a:tabLst>
              <a:defRPr/>
            </a:pP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Be first-wall ELM Fluxes :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GB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id-p </a:t>
            </a:r>
            <a:r>
              <a:rPr lang="en-GB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separatrix</a:t>
            </a: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-wall </a:t>
            </a:r>
            <a:r>
              <a:rPr lang="en-GB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distance </a:t>
            </a: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= </a:t>
            </a:r>
            <a:r>
              <a:rPr lang="en-GB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5 </a:t>
            </a: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cm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GB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en-GB" sz="16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filaments</a:t>
            </a: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GB" sz="16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= 10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GB" sz="16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a</a:t>
            </a:r>
            <a:r>
              <a:rPr lang="en-GB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~ 7</a:t>
            </a:r>
            <a:r>
              <a:rPr lang="en-GB" sz="16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baseline="3000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kern="0" dirty="0" err="1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l</a:t>
            </a:r>
            <a:r>
              <a:rPr lang="en-US" sz="16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600" kern="0" baseline="30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wall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|</a:t>
            </a:r>
            <a:r>
              <a:rPr lang="en-US" sz="16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mp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= </a:t>
            </a:r>
            <a:r>
              <a:rPr lang="en-US" sz="1600" kern="0" dirty="0" err="1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l</a:t>
            </a:r>
            <a:r>
              <a:rPr lang="en-US" sz="16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600" kern="0" baseline="30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|</a:t>
            </a:r>
            <a:r>
              <a:rPr lang="en-US" sz="16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mp</a:t>
            </a:r>
            <a:endParaRPr lang="en-US" sz="16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815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81918" y="20324"/>
            <a:ext cx="9114152" cy="576263"/>
          </a:xfrm>
        </p:spPr>
        <p:txBody>
          <a:bodyPr/>
          <a:lstStyle/>
          <a:p>
            <a:pPr algn="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Physics Basis for ELM fluxes to PFCs – I	 ITR/P1-23 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Within range of conditions explored JOREK ITER ELMs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power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footprint width weakly dependent on </a:t>
            </a:r>
            <a:r>
              <a:rPr lang="en-US" sz="20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2000" kern="0" dirty="0" err="1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20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2000" kern="0" baseline="30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wall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20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decreases with </a:t>
            </a:r>
            <a:r>
              <a:rPr lang="en-US" sz="2000" kern="0" dirty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2000" kern="0" baseline="-2500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</a:t>
            </a:r>
            <a:endParaRPr lang="en-US" sz="20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63888" y="4389832"/>
            <a:ext cx="5580112" cy="16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Work in progress to address: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Detailed JOREK/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experiment comparison</a:t>
            </a: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Larger </a:t>
            </a:r>
            <a:r>
              <a:rPr lang="en-US" sz="18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18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losses in ITER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In/out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power flux asymmetry: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US" sz="15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Magnitude of ELM energy deposition asymmetry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US" sz="15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</a:t>
            </a:r>
            <a:r>
              <a:rPr lang="en-US" sz="15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5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footprint asymmetry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6025" y="3799385"/>
            <a:ext cx="3417218" cy="2293911"/>
            <a:chOff x="281236" y="1644493"/>
            <a:chExt cx="3417218" cy="2293911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36" y="1644493"/>
              <a:ext cx="3417218" cy="2293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899592" y="3140968"/>
              <a:ext cx="2088232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23528" y="1671999"/>
            <a:ext cx="3332634" cy="2165611"/>
            <a:chOff x="213502" y="1700808"/>
            <a:chExt cx="3332634" cy="216561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2" y="1700808"/>
              <a:ext cx="3332634" cy="2165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684000" y="3168000"/>
              <a:ext cx="2240631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58" y="1572335"/>
            <a:ext cx="3817440" cy="289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0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triggering by Pellet Injection in ITER – I  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6985" y="3429883"/>
            <a:ext cx="1949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361950" algn="l"/>
              </a:tabLst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/>
                <a:sym typeface="Symbol" pitchFamily="18" charset="2"/>
              </a:rPr>
              <a:t>ITER 15 MA </a:t>
            </a:r>
            <a:endParaRPr lang="en-US" kern="0" dirty="0">
              <a:solidFill>
                <a:srgbClr val="333399"/>
              </a:solidFill>
              <a:latin typeface="Times New Roman"/>
              <a:sym typeface="Symbol" pitchFamily="18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4" y="2780928"/>
            <a:ext cx="3091879" cy="332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22" y="2647504"/>
            <a:ext cx="3189530" cy="359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JOREK applied to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modelling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triggering by pellet injection: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Physics hypothesis for ELM triggering confirmed : destabilization of ballooning modes by local over-pressure following pellet ablation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Physics hypothesis leads to minimum pellet size (for given velocity injection geometry) required to trigger an ELM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Comparison with DIII-D : good qualitative and semi-quantitative agreement (factor of  ~ 3-4 more pellet particles  in model than experiment to trigger ELM)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57887" y="2745553"/>
            <a:ext cx="5098196" cy="3495305"/>
            <a:chOff x="3388586" y="2696802"/>
            <a:chExt cx="5236798" cy="364538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6" t="4211" r="3593" b="2409"/>
            <a:stretch/>
          </p:blipFill>
          <p:spPr bwMode="auto">
            <a:xfrm>
              <a:off x="3388586" y="2996951"/>
              <a:ext cx="5236798" cy="334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3527188" y="2696802"/>
              <a:ext cx="4573204" cy="3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tabLst>
                  <a:tab pos="361950" algn="l"/>
                </a:tabLst>
                <a:defRPr/>
              </a:pPr>
              <a:r>
                <a:rPr lang="en-US" sz="20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DIII-D mid-plane injection</a:t>
              </a:r>
              <a:endParaRPr lang="en-US" sz="15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363212" y="2493615"/>
            <a:ext cx="2754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JOREK - </a:t>
            </a:r>
            <a:r>
              <a:rPr lang="en-US" sz="14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Huijsmans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- ITR/P1-23</a:t>
            </a:r>
            <a:endParaRPr lang="en-GB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31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6985" y="3429883"/>
            <a:ext cx="1949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361950" algn="l"/>
              </a:tabLst>
              <a:defRPr/>
            </a:pPr>
            <a:r>
              <a:rPr lang="en-US" kern="0" dirty="0" smtClean="0">
                <a:solidFill>
                  <a:srgbClr val="333399"/>
                </a:solidFill>
                <a:latin typeface="Times New Roman"/>
                <a:sym typeface="Symbol" pitchFamily="18" charset="2"/>
              </a:rPr>
              <a:t>ITER 15 MA </a:t>
            </a:r>
            <a:endParaRPr lang="en-US" kern="0" dirty="0">
              <a:solidFill>
                <a:srgbClr val="333399"/>
              </a:solidFill>
              <a:latin typeface="Times New Roman"/>
              <a:sym typeface="Symbol" pitchFamily="18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48" y="0"/>
            <a:ext cx="911415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triggering by Pellet Injection in ITER – II   ITR/P1-22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21" y="1656878"/>
            <a:ext cx="3848567" cy="28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3"/>
          <a:stretch/>
        </p:blipFill>
        <p:spPr bwMode="auto">
          <a:xfrm>
            <a:off x="290143" y="3882568"/>
            <a:ext cx="3603676" cy="243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 injection in X-point region allows ELM triggering with smaller pellets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ITER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modelling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requires ~ 34 mm</a:t>
            </a:r>
            <a:r>
              <a:rPr lang="en-US" sz="18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pellets to trigger ELMs for 15 MA Q=10 scenario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throughput ~ 6 10</a:t>
            </a:r>
            <a:r>
              <a:rPr lang="en-US" sz="18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22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r>
              <a:rPr lang="en-US" sz="18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-1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required (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model/experiment pellets ~ 3-4 more particles)</a:t>
            </a:r>
            <a:endParaRPr lang="en-US" sz="20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11757" y="4465063"/>
            <a:ext cx="5237892" cy="16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Work in progress to address: 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Modelling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spatial resolution to approach experimental dimensions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Toroidal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(n=1) asymmetries of pellet–triggered ELMs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In/out ELM 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power deposition asymmetries 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of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pellet–triggered ELMs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3174" r="3492"/>
          <a:stretch/>
        </p:blipFill>
        <p:spPr bwMode="auto">
          <a:xfrm>
            <a:off x="658267" y="1771463"/>
            <a:ext cx="3210251" cy="218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082" y="1472254"/>
            <a:ext cx="853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DIII-D</a:t>
            </a:r>
            <a:endParaRPr lang="en-US" sz="20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6694" y="1575034"/>
            <a:ext cx="167706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tabLst>
                <a:tab pos="361950" algn="l"/>
              </a:tabLst>
              <a:defRPr/>
            </a:pP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mid-plane </a:t>
            </a:r>
            <a:r>
              <a:rPr lang="en-US" sz="14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injection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4703" y="3944370"/>
            <a:ext cx="14590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tabLst>
                <a:tab pos="361950" algn="l"/>
              </a:tabLst>
              <a:defRPr/>
            </a:pP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X-point injection</a:t>
            </a:r>
            <a:endParaRPr lang="en-US" sz="14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7116" y="1459806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ITER</a:t>
            </a:r>
            <a:endParaRPr lang="en-US" sz="20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1679" y="1472254"/>
            <a:ext cx="14590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tabLst>
                <a:tab pos="361950" algn="l"/>
              </a:tabLst>
              <a:defRPr/>
            </a:pP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X-point injection</a:t>
            </a:r>
            <a:endParaRPr lang="en-US" sz="14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905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48" y="0"/>
            <a:ext cx="911415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3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Application of 3-D fields for ELM Control in ITER – II    ITR/P1-25</a:t>
            </a:r>
            <a:endParaRPr lang="en-GB" sz="23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48" y="598580"/>
            <a:ext cx="9114152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Achieving a given level of edge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ergodization</a:t>
            </a:r>
            <a:r>
              <a:rPr lang="en-US" sz="18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requires lower currents in ELM Control </a:t>
            </a:r>
            <a:r>
              <a:rPr lang="en-US" sz="18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oils for n = 4 because of side harmonics (9 coils)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 = 4 waveform  leads to large asymmetries of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strike zones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more likely need to rotate perturbation to smooth out asymmetries and higher rotation frequency</a:t>
            </a: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/>
          <a:stretch/>
        </p:blipFill>
        <p:spPr bwMode="auto">
          <a:xfrm>
            <a:off x="4681750" y="2002127"/>
            <a:ext cx="4462250" cy="31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827"/>
            <a:ext cx="4557076" cy="2921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902577"/>
            <a:ext cx="9036496" cy="16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Work in progress to address: 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Identification of new empirical criterion for ELM suppression including plasma response which describes experimental results obtained so far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Evaluation of plasma response effect in ITER and optimization of application of ELM control coils for ELM suppression with improved physics basis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710058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90 </a:t>
            </a:r>
            <a:r>
              <a:rPr lang="en-US" sz="180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kAt</a:t>
            </a:r>
            <a:r>
              <a:rPr lang="en-US" sz="1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n = 4, 36</a:t>
            </a:r>
            <a:r>
              <a:rPr lang="en-US" sz="1800" kern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1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-0</a:t>
            </a:r>
            <a:r>
              <a:rPr lang="en-US" sz="18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º</a:t>
            </a:r>
            <a:r>
              <a:rPr lang="en-US" sz="1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-50</a:t>
            </a:r>
            <a:r>
              <a:rPr lang="en-US" sz="1800" kern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endParaRPr lang="en-GB" sz="1800" baseline="30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8217" y="1713528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90 </a:t>
            </a:r>
            <a:r>
              <a:rPr lang="en-US" sz="180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kAt</a:t>
            </a:r>
            <a:r>
              <a:rPr lang="en-US" sz="1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n = 3, 66º-0º-52º</a:t>
            </a:r>
            <a:endParaRPr lang="en-GB" sz="1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9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640762" cy="576263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Outline of the Talk</a:t>
            </a:r>
            <a:endParaRPr lang="en-GB" sz="28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692696"/>
            <a:ext cx="8964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en-US" sz="2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1. ELM Control in ITER : Requirements and Schemes</a:t>
            </a:r>
          </a:p>
          <a:p>
            <a:pPr>
              <a:spcBef>
                <a:spcPts val="100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en-US" sz="2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2. Improvement of Physics Basis for ELM fluxes to 	PFCs in ITER </a:t>
            </a:r>
            <a:r>
              <a:rPr lang="en-US" sz="2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Refining of Requirements</a:t>
            </a:r>
            <a:endParaRPr lang="en-US" sz="2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ts val="100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en-US" sz="2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3. Triggering of ELMs by pellets</a:t>
            </a:r>
          </a:p>
          <a:p>
            <a:pPr>
              <a:spcBef>
                <a:spcPts val="100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en-US" sz="2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4. Application of 3-D fields for ELM Control in ITER</a:t>
            </a:r>
          </a:p>
          <a:p>
            <a:pPr>
              <a:spcBef>
                <a:spcPts val="100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en-US" sz="2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5. Other options for ELM control : Vertical Plasma 	Movements</a:t>
            </a:r>
          </a:p>
          <a:p>
            <a:pPr>
              <a:spcBef>
                <a:spcPts val="100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en-US" sz="2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6. Conclusions</a:t>
            </a:r>
          </a:p>
        </p:txBody>
      </p:sp>
    </p:spTree>
    <p:extLst>
      <p:ext uri="{BB962C8B-B14F-4D97-AF65-F5344CB8AC3E}">
        <p14:creationId xmlns:p14="http://schemas.microsoft.com/office/powerpoint/2010/main" val="41402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48" y="0"/>
            <a:ext cx="911415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3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Application of 3-D fields for ELM Control in ITER – III   ITR/P1-25</a:t>
            </a:r>
            <a:endParaRPr lang="en-GB" sz="23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Power and particle fluxes to PFCs follows closely magnetic field pattern and spreads with increasing edge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ergodization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(even for H-mode like transport giving </a:t>
            </a:r>
            <a:r>
              <a:rPr lang="en-US" sz="1800" kern="0" dirty="0" err="1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l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q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~ 3.5mm)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Pertubation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rotation frequency to cope with n=4 asymmetry and prevent PFC cycling for worst possible case (20 MWm</a:t>
            </a:r>
            <a:r>
              <a:rPr lang="en-US" sz="18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-2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 confirmed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ELM</a:t>
            </a:r>
            <a:r>
              <a:rPr lang="en-US" sz="18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Control Coils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5 Hz</a:t>
            </a: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33066" y="4776904"/>
            <a:ext cx="4710934" cy="16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Work in progress to address: 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Effect of 3-d strike points on high recycling 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conditions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Effect of 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3-d strike points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on erosion 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redeposition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balance for 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target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3528" y="2040842"/>
            <a:ext cx="4116065" cy="4052454"/>
            <a:chOff x="50916" y="1956337"/>
            <a:chExt cx="3966240" cy="4037036"/>
          </a:xfrm>
        </p:grpSpPr>
        <p:grpSp>
          <p:nvGrpSpPr>
            <p:cNvPr id="8" name="Group 7"/>
            <p:cNvGrpSpPr/>
            <p:nvPr/>
          </p:nvGrpSpPr>
          <p:grpSpPr>
            <a:xfrm>
              <a:off x="50916" y="1956337"/>
              <a:ext cx="3966240" cy="4037036"/>
              <a:chOff x="39975" y="1412776"/>
              <a:chExt cx="4974352" cy="475711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975" y="1412776"/>
                <a:ext cx="4974352" cy="4358974"/>
                <a:chOff x="39975" y="1412776"/>
                <a:chExt cx="4974352" cy="435897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75" y="1412776"/>
                  <a:ext cx="4966464" cy="3030488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457"/>
                <a:stretch/>
              </p:blipFill>
              <p:spPr>
                <a:xfrm>
                  <a:off x="78351" y="3114777"/>
                  <a:ext cx="4935976" cy="2656973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96" b="19221"/>
              <a:stretch/>
            </p:blipFill>
            <p:spPr>
              <a:xfrm>
                <a:off x="70463" y="4359564"/>
                <a:ext cx="4935976" cy="1810328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39552" y="2348880"/>
              <a:ext cx="8226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No coils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75656" y="3391679"/>
              <a:ext cx="13692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90 </a:t>
              </a:r>
              <a:r>
                <a:rPr lang="en-US" sz="1400" kern="0" dirty="0" err="1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kAt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vacuum</a:t>
              </a:r>
              <a:endParaRPr lang="en-GB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7465" y="4528102"/>
              <a:ext cx="21050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90 </a:t>
              </a:r>
              <a:r>
                <a:rPr lang="en-US" sz="1400" kern="0" dirty="0" err="1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kAt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plasma response</a:t>
              </a:r>
              <a:endParaRPr lang="en-GB" sz="14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41" y="1838721"/>
            <a:ext cx="3583320" cy="29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Control in ITER : Requirements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48" y="586230"/>
            <a:ext cx="9114152" cy="190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Large power fluxes to </a:t>
            </a:r>
            <a:r>
              <a:rPr lang="en-US" sz="200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and </a:t>
            </a:r>
            <a:r>
              <a:rPr lang="en-US" sz="20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first wall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expected </a:t>
            </a: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during Type I ELMs in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ITER for H-mode </a:t>
            </a: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high </a:t>
            </a:r>
            <a:r>
              <a:rPr lang="en-US" sz="2000" kern="0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000" kern="0" baseline="-25000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/high Q</a:t>
            </a:r>
            <a:r>
              <a:rPr lang="en-US" sz="2000" kern="0" baseline="-2500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DT</a:t>
            </a: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operational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scenarios (IAEA 2010)</a:t>
            </a:r>
            <a:endParaRPr lang="en-US" sz="20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Physics </a:t>
            </a: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of ELM energy transport from main plasma to PFCs subject of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R&amp;D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Operation with a W </a:t>
            </a:r>
            <a:r>
              <a:rPr lang="en-US" sz="20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additional requirements for ELM control 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Minimum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ELM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required to expel W influxes produced between ELMs &amp; by ELMs</a:t>
            </a:r>
            <a:endParaRPr lang="en-US" sz="1800" kern="0" baseline="-2500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 addition, e-heating found effective to prevent core W accumulation</a:t>
            </a:r>
            <a:endParaRPr lang="en-US" sz="20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89656"/>
              </p:ext>
            </p:extLst>
          </p:nvPr>
        </p:nvGraphicFramePr>
        <p:xfrm>
          <a:off x="2987824" y="2564904"/>
          <a:ext cx="4775249" cy="349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" name="Graph" r:id="rId4" imgW="4498560" imgH="3291840" progId="Origin50.Graph">
                  <p:embed/>
                </p:oleObj>
              </mc:Choice>
              <mc:Fallback>
                <p:oleObj name="Graph" r:id="rId4" imgW="4498560" imgH="3291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824" y="2564904"/>
                        <a:ext cx="4775249" cy="34932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780928"/>
            <a:ext cx="316505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buFont typeface="Wingdings" pitchFamily="2" charset="2"/>
              <a:buChar char="ü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ITER requirements </a:t>
            </a:r>
            <a:r>
              <a:rPr lang="en-US" sz="18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for W control by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ELMs</a:t>
            </a: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ASDEX-Upgrade </a:t>
            </a:r>
            <a:r>
              <a:rPr lang="en-US" sz="14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physics </a:t>
            </a: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basis (Krieger </a:t>
            </a:r>
            <a:r>
              <a:rPr lang="en-US" sz="14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JNM 2011, Dux NF 2011</a:t>
            </a: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Neo-classical </a:t>
            </a:r>
            <a:r>
              <a:rPr lang="en-US" sz="14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 transport in the pedestal between ELMs</a:t>
            </a:r>
            <a:endParaRPr lang="en-US" sz="14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435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0" t="9814" r="27908" b="2760"/>
          <a:stretch>
            <a:fillRect/>
          </a:stretch>
        </p:blipFill>
        <p:spPr bwMode="auto">
          <a:xfrm>
            <a:off x="104258" y="1731996"/>
            <a:ext cx="3195955" cy="415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Control in ITER : Schemes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604067"/>
            <a:ext cx="9114152" cy="10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20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Two systems for ELM control in ITER : ELM Control Coils &amp; Pellet Pacing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Control Coils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Aimed at suppression of Type I ELMs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18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~ 0 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 injection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ontrolled triggering of Type I ELMs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18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1800" kern="0" baseline="-2500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8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&lt; </a:t>
            </a:r>
            <a:r>
              <a:rPr lang="en-US" sz="1800" kern="0" dirty="0" err="1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800" kern="0" baseline="30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controlled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en-US" sz="18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132039" y="515563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VS Coil</a:t>
            </a:r>
            <a:endParaRPr lang="en-GB" sz="18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002340" y="3791299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ELM Control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Coils (90 </a:t>
            </a:r>
            <a:r>
              <a:rPr lang="en-US" sz="1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kAt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699792" y="3143228"/>
            <a:ext cx="648072" cy="6480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791952" y="4581128"/>
            <a:ext cx="627920" cy="5382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645840" y="2254523"/>
            <a:ext cx="2922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839815" y="4096100"/>
            <a:ext cx="2922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040104" y="204790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VS Coil</a:t>
            </a:r>
            <a:endParaRPr lang="en-GB" sz="18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2893992" y="5340300"/>
            <a:ext cx="2922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355977" y="5103621"/>
            <a:ext cx="4680520" cy="10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  <a:tabLst>
                <a:tab pos="361950" algn="l"/>
              </a:tabLst>
              <a:defRPr/>
            </a:pPr>
            <a:r>
              <a:rPr lang="en-GB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 parameters :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GB" sz="1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</a:t>
            </a:r>
            <a:r>
              <a:rPr lang="en-GB" sz="14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</a:t>
            </a:r>
            <a:r>
              <a:rPr lang="en-GB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= 300 – 500 ms</a:t>
            </a:r>
            <a:r>
              <a:rPr lang="en-GB" sz="14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-1</a:t>
            </a:r>
            <a:endParaRPr lang="en-GB" sz="14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GB" sz="1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</a:t>
            </a:r>
            <a:r>
              <a:rPr lang="en-GB" sz="14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</a:t>
            </a:r>
            <a:r>
              <a:rPr lang="en-GB" sz="14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GB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= 17-34 mm</a:t>
            </a:r>
            <a:r>
              <a:rPr lang="en-GB" sz="14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GB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(pacing)/50-90 mm</a:t>
            </a:r>
            <a:r>
              <a:rPr lang="en-GB" sz="1400" kern="0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GB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(core fuelling)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GB" sz="1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lang="en-GB" sz="14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</a:t>
            </a:r>
            <a:r>
              <a:rPr lang="en-GB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(per injector) = 4-16 Hz</a:t>
            </a:r>
            <a:endParaRPr lang="en-US" sz="14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868144" y="4671013"/>
            <a:ext cx="2531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Maruyama - ITR/P5-24</a:t>
            </a:r>
            <a:endParaRPr lang="en-GB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6016" y="2047905"/>
            <a:ext cx="4398136" cy="2623108"/>
            <a:chOff x="5318398" y="2329430"/>
            <a:chExt cx="3665538" cy="21082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398" y="2329430"/>
              <a:ext cx="3392488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28"/>
            <p:cNvSpPr/>
            <p:nvPr/>
          </p:nvSpPr>
          <p:spPr>
            <a:xfrm>
              <a:off x="6767786" y="3061267"/>
              <a:ext cx="2216150" cy="1163638"/>
            </a:xfrm>
            <a:custGeom>
              <a:avLst/>
              <a:gdLst>
                <a:gd name="connsiteX0" fmla="*/ 0 w 2216075"/>
                <a:gd name="connsiteY0" fmla="*/ 0 h 1163117"/>
                <a:gd name="connsiteX1" fmla="*/ 53788 w 2216075"/>
                <a:gd name="connsiteY1" fmla="*/ 86062 h 1163117"/>
                <a:gd name="connsiteX2" fmla="*/ 75304 w 2216075"/>
                <a:gd name="connsiteY2" fmla="*/ 107577 h 1163117"/>
                <a:gd name="connsiteX3" fmla="*/ 96819 w 2216075"/>
                <a:gd name="connsiteY3" fmla="*/ 139850 h 1163117"/>
                <a:gd name="connsiteX4" fmla="*/ 118334 w 2216075"/>
                <a:gd name="connsiteY4" fmla="*/ 182880 h 1163117"/>
                <a:gd name="connsiteX5" fmla="*/ 182880 w 2216075"/>
                <a:gd name="connsiteY5" fmla="*/ 268942 h 1163117"/>
                <a:gd name="connsiteX6" fmla="*/ 204395 w 2216075"/>
                <a:gd name="connsiteY6" fmla="*/ 333487 h 1163117"/>
                <a:gd name="connsiteX7" fmla="*/ 236668 w 2216075"/>
                <a:gd name="connsiteY7" fmla="*/ 355003 h 1163117"/>
                <a:gd name="connsiteX8" fmla="*/ 279699 w 2216075"/>
                <a:gd name="connsiteY8" fmla="*/ 408791 h 1163117"/>
                <a:gd name="connsiteX9" fmla="*/ 311972 w 2216075"/>
                <a:gd name="connsiteY9" fmla="*/ 441064 h 1163117"/>
                <a:gd name="connsiteX10" fmla="*/ 322729 w 2216075"/>
                <a:gd name="connsiteY10" fmla="*/ 473337 h 1163117"/>
                <a:gd name="connsiteX11" fmla="*/ 408791 w 2216075"/>
                <a:gd name="connsiteY11" fmla="*/ 548640 h 1163117"/>
                <a:gd name="connsiteX12" fmla="*/ 451821 w 2216075"/>
                <a:gd name="connsiteY12" fmla="*/ 591671 h 1163117"/>
                <a:gd name="connsiteX13" fmla="*/ 494852 w 2216075"/>
                <a:gd name="connsiteY13" fmla="*/ 645459 h 1163117"/>
                <a:gd name="connsiteX14" fmla="*/ 527125 w 2216075"/>
                <a:gd name="connsiteY14" fmla="*/ 656217 h 1163117"/>
                <a:gd name="connsiteX15" fmla="*/ 613186 w 2216075"/>
                <a:gd name="connsiteY15" fmla="*/ 720763 h 1163117"/>
                <a:gd name="connsiteX16" fmla="*/ 645459 w 2216075"/>
                <a:gd name="connsiteY16" fmla="*/ 742278 h 1163117"/>
                <a:gd name="connsiteX17" fmla="*/ 720762 w 2216075"/>
                <a:gd name="connsiteY17" fmla="*/ 796066 h 1163117"/>
                <a:gd name="connsiteX18" fmla="*/ 753035 w 2216075"/>
                <a:gd name="connsiteY18" fmla="*/ 806824 h 1163117"/>
                <a:gd name="connsiteX19" fmla="*/ 796066 w 2216075"/>
                <a:gd name="connsiteY19" fmla="*/ 828339 h 1163117"/>
                <a:gd name="connsiteX20" fmla="*/ 828339 w 2216075"/>
                <a:gd name="connsiteY20" fmla="*/ 839097 h 1163117"/>
                <a:gd name="connsiteX21" fmla="*/ 860612 w 2216075"/>
                <a:gd name="connsiteY21" fmla="*/ 860612 h 1163117"/>
                <a:gd name="connsiteX22" fmla="*/ 892885 w 2216075"/>
                <a:gd name="connsiteY22" fmla="*/ 871370 h 1163117"/>
                <a:gd name="connsiteX23" fmla="*/ 968188 w 2216075"/>
                <a:gd name="connsiteY23" fmla="*/ 914400 h 1163117"/>
                <a:gd name="connsiteX24" fmla="*/ 1065007 w 2216075"/>
                <a:gd name="connsiteY24" fmla="*/ 946673 h 1163117"/>
                <a:gd name="connsiteX25" fmla="*/ 1108038 w 2216075"/>
                <a:gd name="connsiteY25" fmla="*/ 968189 h 1163117"/>
                <a:gd name="connsiteX26" fmla="*/ 1172584 w 2216075"/>
                <a:gd name="connsiteY26" fmla="*/ 989704 h 1163117"/>
                <a:gd name="connsiteX27" fmla="*/ 1204856 w 2216075"/>
                <a:gd name="connsiteY27" fmla="*/ 1000462 h 1163117"/>
                <a:gd name="connsiteX28" fmla="*/ 1237129 w 2216075"/>
                <a:gd name="connsiteY28" fmla="*/ 1021977 h 1163117"/>
                <a:gd name="connsiteX29" fmla="*/ 1301675 w 2216075"/>
                <a:gd name="connsiteY29" fmla="*/ 1043492 h 1163117"/>
                <a:gd name="connsiteX30" fmla="*/ 1366221 w 2216075"/>
                <a:gd name="connsiteY30" fmla="*/ 1065007 h 1163117"/>
                <a:gd name="connsiteX31" fmla="*/ 1398494 w 2216075"/>
                <a:gd name="connsiteY31" fmla="*/ 1075765 h 1163117"/>
                <a:gd name="connsiteX32" fmla="*/ 1463040 w 2216075"/>
                <a:gd name="connsiteY32" fmla="*/ 1086523 h 1163117"/>
                <a:gd name="connsiteX33" fmla="*/ 1495313 w 2216075"/>
                <a:gd name="connsiteY33" fmla="*/ 1097280 h 1163117"/>
                <a:gd name="connsiteX34" fmla="*/ 1581374 w 2216075"/>
                <a:gd name="connsiteY34" fmla="*/ 1108038 h 1163117"/>
                <a:gd name="connsiteX35" fmla="*/ 1656678 w 2216075"/>
                <a:gd name="connsiteY35" fmla="*/ 1129553 h 1163117"/>
                <a:gd name="connsiteX36" fmla="*/ 1753496 w 2216075"/>
                <a:gd name="connsiteY36" fmla="*/ 1140311 h 1163117"/>
                <a:gd name="connsiteX37" fmla="*/ 1893346 w 2216075"/>
                <a:gd name="connsiteY37" fmla="*/ 1161826 h 1163117"/>
                <a:gd name="connsiteX38" fmla="*/ 2216075 w 2216075"/>
                <a:gd name="connsiteY38" fmla="*/ 1161826 h 1163117"/>
                <a:gd name="connsiteX0" fmla="*/ 0 w 2216075"/>
                <a:gd name="connsiteY0" fmla="*/ 0 h 1163117"/>
                <a:gd name="connsiteX1" fmla="*/ 53788 w 2216075"/>
                <a:gd name="connsiteY1" fmla="*/ 86062 h 1163117"/>
                <a:gd name="connsiteX2" fmla="*/ 75304 w 2216075"/>
                <a:gd name="connsiteY2" fmla="*/ 107577 h 1163117"/>
                <a:gd name="connsiteX3" fmla="*/ 96819 w 2216075"/>
                <a:gd name="connsiteY3" fmla="*/ 139850 h 1163117"/>
                <a:gd name="connsiteX4" fmla="*/ 118334 w 2216075"/>
                <a:gd name="connsiteY4" fmla="*/ 182880 h 1163117"/>
                <a:gd name="connsiteX5" fmla="*/ 204395 w 2216075"/>
                <a:gd name="connsiteY5" fmla="*/ 333487 h 1163117"/>
                <a:gd name="connsiteX6" fmla="*/ 236668 w 2216075"/>
                <a:gd name="connsiteY6" fmla="*/ 355003 h 1163117"/>
                <a:gd name="connsiteX7" fmla="*/ 279699 w 2216075"/>
                <a:gd name="connsiteY7" fmla="*/ 408791 h 1163117"/>
                <a:gd name="connsiteX8" fmla="*/ 311972 w 2216075"/>
                <a:gd name="connsiteY8" fmla="*/ 441064 h 1163117"/>
                <a:gd name="connsiteX9" fmla="*/ 322729 w 2216075"/>
                <a:gd name="connsiteY9" fmla="*/ 473337 h 1163117"/>
                <a:gd name="connsiteX10" fmla="*/ 408791 w 2216075"/>
                <a:gd name="connsiteY10" fmla="*/ 548640 h 1163117"/>
                <a:gd name="connsiteX11" fmla="*/ 451821 w 2216075"/>
                <a:gd name="connsiteY11" fmla="*/ 591671 h 1163117"/>
                <a:gd name="connsiteX12" fmla="*/ 494852 w 2216075"/>
                <a:gd name="connsiteY12" fmla="*/ 645459 h 1163117"/>
                <a:gd name="connsiteX13" fmla="*/ 527125 w 2216075"/>
                <a:gd name="connsiteY13" fmla="*/ 656217 h 1163117"/>
                <a:gd name="connsiteX14" fmla="*/ 613186 w 2216075"/>
                <a:gd name="connsiteY14" fmla="*/ 720763 h 1163117"/>
                <a:gd name="connsiteX15" fmla="*/ 645459 w 2216075"/>
                <a:gd name="connsiteY15" fmla="*/ 742278 h 1163117"/>
                <a:gd name="connsiteX16" fmla="*/ 720762 w 2216075"/>
                <a:gd name="connsiteY16" fmla="*/ 796066 h 1163117"/>
                <a:gd name="connsiteX17" fmla="*/ 753035 w 2216075"/>
                <a:gd name="connsiteY17" fmla="*/ 806824 h 1163117"/>
                <a:gd name="connsiteX18" fmla="*/ 796066 w 2216075"/>
                <a:gd name="connsiteY18" fmla="*/ 828339 h 1163117"/>
                <a:gd name="connsiteX19" fmla="*/ 828339 w 2216075"/>
                <a:gd name="connsiteY19" fmla="*/ 839097 h 1163117"/>
                <a:gd name="connsiteX20" fmla="*/ 860612 w 2216075"/>
                <a:gd name="connsiteY20" fmla="*/ 860612 h 1163117"/>
                <a:gd name="connsiteX21" fmla="*/ 892885 w 2216075"/>
                <a:gd name="connsiteY21" fmla="*/ 871370 h 1163117"/>
                <a:gd name="connsiteX22" fmla="*/ 968188 w 2216075"/>
                <a:gd name="connsiteY22" fmla="*/ 914400 h 1163117"/>
                <a:gd name="connsiteX23" fmla="*/ 1065007 w 2216075"/>
                <a:gd name="connsiteY23" fmla="*/ 946673 h 1163117"/>
                <a:gd name="connsiteX24" fmla="*/ 1108038 w 2216075"/>
                <a:gd name="connsiteY24" fmla="*/ 968189 h 1163117"/>
                <a:gd name="connsiteX25" fmla="*/ 1172584 w 2216075"/>
                <a:gd name="connsiteY25" fmla="*/ 989704 h 1163117"/>
                <a:gd name="connsiteX26" fmla="*/ 1204856 w 2216075"/>
                <a:gd name="connsiteY26" fmla="*/ 1000462 h 1163117"/>
                <a:gd name="connsiteX27" fmla="*/ 1237129 w 2216075"/>
                <a:gd name="connsiteY27" fmla="*/ 1021977 h 1163117"/>
                <a:gd name="connsiteX28" fmla="*/ 1301675 w 2216075"/>
                <a:gd name="connsiteY28" fmla="*/ 1043492 h 1163117"/>
                <a:gd name="connsiteX29" fmla="*/ 1366221 w 2216075"/>
                <a:gd name="connsiteY29" fmla="*/ 1065007 h 1163117"/>
                <a:gd name="connsiteX30" fmla="*/ 1398494 w 2216075"/>
                <a:gd name="connsiteY30" fmla="*/ 1075765 h 1163117"/>
                <a:gd name="connsiteX31" fmla="*/ 1463040 w 2216075"/>
                <a:gd name="connsiteY31" fmla="*/ 1086523 h 1163117"/>
                <a:gd name="connsiteX32" fmla="*/ 1495313 w 2216075"/>
                <a:gd name="connsiteY32" fmla="*/ 1097280 h 1163117"/>
                <a:gd name="connsiteX33" fmla="*/ 1581374 w 2216075"/>
                <a:gd name="connsiteY33" fmla="*/ 1108038 h 1163117"/>
                <a:gd name="connsiteX34" fmla="*/ 1656678 w 2216075"/>
                <a:gd name="connsiteY34" fmla="*/ 1129553 h 1163117"/>
                <a:gd name="connsiteX35" fmla="*/ 1753496 w 2216075"/>
                <a:gd name="connsiteY35" fmla="*/ 1140311 h 1163117"/>
                <a:gd name="connsiteX36" fmla="*/ 1893346 w 2216075"/>
                <a:gd name="connsiteY36" fmla="*/ 1161826 h 1163117"/>
                <a:gd name="connsiteX37" fmla="*/ 2216075 w 2216075"/>
                <a:gd name="connsiteY37" fmla="*/ 1161826 h 1163117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892885 w 2216075"/>
                <a:gd name="connsiteY21" fmla="*/ 871370 h 1164216"/>
                <a:gd name="connsiteX22" fmla="*/ 968188 w 2216075"/>
                <a:gd name="connsiteY22" fmla="*/ 914400 h 1164216"/>
                <a:gd name="connsiteX23" fmla="*/ 1065007 w 2216075"/>
                <a:gd name="connsiteY23" fmla="*/ 946673 h 1164216"/>
                <a:gd name="connsiteX24" fmla="*/ 1108038 w 2216075"/>
                <a:gd name="connsiteY24" fmla="*/ 968189 h 1164216"/>
                <a:gd name="connsiteX25" fmla="*/ 1172584 w 2216075"/>
                <a:gd name="connsiteY25" fmla="*/ 989704 h 1164216"/>
                <a:gd name="connsiteX26" fmla="*/ 1204856 w 2216075"/>
                <a:gd name="connsiteY26" fmla="*/ 1000462 h 1164216"/>
                <a:gd name="connsiteX27" fmla="*/ 1237129 w 2216075"/>
                <a:gd name="connsiteY27" fmla="*/ 1021977 h 1164216"/>
                <a:gd name="connsiteX28" fmla="*/ 1301675 w 2216075"/>
                <a:gd name="connsiteY28" fmla="*/ 1043492 h 1164216"/>
                <a:gd name="connsiteX29" fmla="*/ 1366221 w 2216075"/>
                <a:gd name="connsiteY29" fmla="*/ 1065007 h 1164216"/>
                <a:gd name="connsiteX30" fmla="*/ 1398494 w 2216075"/>
                <a:gd name="connsiteY30" fmla="*/ 1075765 h 1164216"/>
                <a:gd name="connsiteX31" fmla="*/ 1463040 w 2216075"/>
                <a:gd name="connsiteY31" fmla="*/ 1086523 h 1164216"/>
                <a:gd name="connsiteX32" fmla="*/ 1495313 w 2216075"/>
                <a:gd name="connsiteY32" fmla="*/ 1097280 h 1164216"/>
                <a:gd name="connsiteX33" fmla="*/ 1581374 w 2216075"/>
                <a:gd name="connsiteY33" fmla="*/ 1108038 h 1164216"/>
                <a:gd name="connsiteX34" fmla="*/ 1656678 w 2216075"/>
                <a:gd name="connsiteY34" fmla="*/ 1129553 h 1164216"/>
                <a:gd name="connsiteX35" fmla="*/ 1893346 w 2216075"/>
                <a:gd name="connsiteY35" fmla="*/ 1161826 h 1164216"/>
                <a:gd name="connsiteX36" fmla="*/ 2216075 w 2216075"/>
                <a:gd name="connsiteY36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892885 w 2216075"/>
                <a:gd name="connsiteY21" fmla="*/ 871370 h 1164216"/>
                <a:gd name="connsiteX22" fmla="*/ 968188 w 2216075"/>
                <a:gd name="connsiteY22" fmla="*/ 914400 h 1164216"/>
                <a:gd name="connsiteX23" fmla="*/ 1065007 w 2216075"/>
                <a:gd name="connsiteY23" fmla="*/ 946673 h 1164216"/>
                <a:gd name="connsiteX24" fmla="*/ 1108038 w 2216075"/>
                <a:gd name="connsiteY24" fmla="*/ 968189 h 1164216"/>
                <a:gd name="connsiteX25" fmla="*/ 1172584 w 2216075"/>
                <a:gd name="connsiteY25" fmla="*/ 989704 h 1164216"/>
                <a:gd name="connsiteX26" fmla="*/ 1204856 w 2216075"/>
                <a:gd name="connsiteY26" fmla="*/ 1000462 h 1164216"/>
                <a:gd name="connsiteX27" fmla="*/ 1237129 w 2216075"/>
                <a:gd name="connsiteY27" fmla="*/ 1021977 h 1164216"/>
                <a:gd name="connsiteX28" fmla="*/ 1301675 w 2216075"/>
                <a:gd name="connsiteY28" fmla="*/ 1043492 h 1164216"/>
                <a:gd name="connsiteX29" fmla="*/ 1366221 w 2216075"/>
                <a:gd name="connsiteY29" fmla="*/ 1065007 h 1164216"/>
                <a:gd name="connsiteX30" fmla="*/ 1398494 w 2216075"/>
                <a:gd name="connsiteY30" fmla="*/ 1075765 h 1164216"/>
                <a:gd name="connsiteX31" fmla="*/ 1463040 w 2216075"/>
                <a:gd name="connsiteY31" fmla="*/ 1086523 h 1164216"/>
                <a:gd name="connsiteX32" fmla="*/ 1495313 w 2216075"/>
                <a:gd name="connsiteY32" fmla="*/ 1097280 h 1164216"/>
                <a:gd name="connsiteX33" fmla="*/ 1656678 w 2216075"/>
                <a:gd name="connsiteY33" fmla="*/ 1129553 h 1164216"/>
                <a:gd name="connsiteX34" fmla="*/ 1893346 w 2216075"/>
                <a:gd name="connsiteY34" fmla="*/ 1161826 h 1164216"/>
                <a:gd name="connsiteX35" fmla="*/ 2216075 w 2216075"/>
                <a:gd name="connsiteY35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892885 w 2216075"/>
                <a:gd name="connsiteY21" fmla="*/ 871370 h 1164216"/>
                <a:gd name="connsiteX22" fmla="*/ 968188 w 2216075"/>
                <a:gd name="connsiteY22" fmla="*/ 914400 h 1164216"/>
                <a:gd name="connsiteX23" fmla="*/ 1065007 w 2216075"/>
                <a:gd name="connsiteY23" fmla="*/ 946673 h 1164216"/>
                <a:gd name="connsiteX24" fmla="*/ 1108038 w 2216075"/>
                <a:gd name="connsiteY24" fmla="*/ 968189 h 1164216"/>
                <a:gd name="connsiteX25" fmla="*/ 1172584 w 2216075"/>
                <a:gd name="connsiteY25" fmla="*/ 989704 h 1164216"/>
                <a:gd name="connsiteX26" fmla="*/ 1204856 w 2216075"/>
                <a:gd name="connsiteY26" fmla="*/ 1000462 h 1164216"/>
                <a:gd name="connsiteX27" fmla="*/ 1237129 w 2216075"/>
                <a:gd name="connsiteY27" fmla="*/ 1021977 h 1164216"/>
                <a:gd name="connsiteX28" fmla="*/ 1301675 w 2216075"/>
                <a:gd name="connsiteY28" fmla="*/ 1043492 h 1164216"/>
                <a:gd name="connsiteX29" fmla="*/ 1366221 w 2216075"/>
                <a:gd name="connsiteY29" fmla="*/ 1065007 h 1164216"/>
                <a:gd name="connsiteX30" fmla="*/ 1398494 w 2216075"/>
                <a:gd name="connsiteY30" fmla="*/ 1075765 h 1164216"/>
                <a:gd name="connsiteX31" fmla="*/ 1495313 w 2216075"/>
                <a:gd name="connsiteY31" fmla="*/ 1097280 h 1164216"/>
                <a:gd name="connsiteX32" fmla="*/ 1656678 w 2216075"/>
                <a:gd name="connsiteY32" fmla="*/ 1129553 h 1164216"/>
                <a:gd name="connsiteX33" fmla="*/ 1893346 w 2216075"/>
                <a:gd name="connsiteY33" fmla="*/ 1161826 h 1164216"/>
                <a:gd name="connsiteX34" fmla="*/ 2216075 w 2216075"/>
                <a:gd name="connsiteY34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968188 w 2216075"/>
                <a:gd name="connsiteY21" fmla="*/ 914400 h 1164216"/>
                <a:gd name="connsiteX22" fmla="*/ 1065007 w 2216075"/>
                <a:gd name="connsiteY22" fmla="*/ 946673 h 1164216"/>
                <a:gd name="connsiteX23" fmla="*/ 1108038 w 2216075"/>
                <a:gd name="connsiteY23" fmla="*/ 968189 h 1164216"/>
                <a:gd name="connsiteX24" fmla="*/ 1172584 w 2216075"/>
                <a:gd name="connsiteY24" fmla="*/ 989704 h 1164216"/>
                <a:gd name="connsiteX25" fmla="*/ 1204856 w 2216075"/>
                <a:gd name="connsiteY25" fmla="*/ 1000462 h 1164216"/>
                <a:gd name="connsiteX26" fmla="*/ 1237129 w 2216075"/>
                <a:gd name="connsiteY26" fmla="*/ 1021977 h 1164216"/>
                <a:gd name="connsiteX27" fmla="*/ 1301675 w 2216075"/>
                <a:gd name="connsiteY27" fmla="*/ 1043492 h 1164216"/>
                <a:gd name="connsiteX28" fmla="*/ 1366221 w 2216075"/>
                <a:gd name="connsiteY28" fmla="*/ 1065007 h 1164216"/>
                <a:gd name="connsiteX29" fmla="*/ 1398494 w 2216075"/>
                <a:gd name="connsiteY29" fmla="*/ 1075765 h 1164216"/>
                <a:gd name="connsiteX30" fmla="*/ 1495313 w 2216075"/>
                <a:gd name="connsiteY30" fmla="*/ 1097280 h 1164216"/>
                <a:gd name="connsiteX31" fmla="*/ 1656678 w 2216075"/>
                <a:gd name="connsiteY31" fmla="*/ 1129553 h 1164216"/>
                <a:gd name="connsiteX32" fmla="*/ 1893346 w 2216075"/>
                <a:gd name="connsiteY32" fmla="*/ 1161826 h 1164216"/>
                <a:gd name="connsiteX33" fmla="*/ 2216075 w 2216075"/>
                <a:gd name="connsiteY33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968188 w 2216075"/>
                <a:gd name="connsiteY21" fmla="*/ 914400 h 1164216"/>
                <a:gd name="connsiteX22" fmla="*/ 1108038 w 2216075"/>
                <a:gd name="connsiteY22" fmla="*/ 968189 h 1164216"/>
                <a:gd name="connsiteX23" fmla="*/ 1172584 w 2216075"/>
                <a:gd name="connsiteY23" fmla="*/ 989704 h 1164216"/>
                <a:gd name="connsiteX24" fmla="*/ 1204856 w 2216075"/>
                <a:gd name="connsiteY24" fmla="*/ 1000462 h 1164216"/>
                <a:gd name="connsiteX25" fmla="*/ 1237129 w 2216075"/>
                <a:gd name="connsiteY25" fmla="*/ 1021977 h 1164216"/>
                <a:gd name="connsiteX26" fmla="*/ 1301675 w 2216075"/>
                <a:gd name="connsiteY26" fmla="*/ 1043492 h 1164216"/>
                <a:gd name="connsiteX27" fmla="*/ 1366221 w 2216075"/>
                <a:gd name="connsiteY27" fmla="*/ 1065007 h 1164216"/>
                <a:gd name="connsiteX28" fmla="*/ 1398494 w 2216075"/>
                <a:gd name="connsiteY28" fmla="*/ 1075765 h 1164216"/>
                <a:gd name="connsiteX29" fmla="*/ 1495313 w 2216075"/>
                <a:gd name="connsiteY29" fmla="*/ 1097280 h 1164216"/>
                <a:gd name="connsiteX30" fmla="*/ 1656678 w 2216075"/>
                <a:gd name="connsiteY30" fmla="*/ 1129553 h 1164216"/>
                <a:gd name="connsiteX31" fmla="*/ 1893346 w 2216075"/>
                <a:gd name="connsiteY31" fmla="*/ 1161826 h 1164216"/>
                <a:gd name="connsiteX32" fmla="*/ 2216075 w 2216075"/>
                <a:gd name="connsiteY32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968188 w 2216075"/>
                <a:gd name="connsiteY21" fmla="*/ 914400 h 1164216"/>
                <a:gd name="connsiteX22" fmla="*/ 1108038 w 2216075"/>
                <a:gd name="connsiteY22" fmla="*/ 968189 h 1164216"/>
                <a:gd name="connsiteX23" fmla="*/ 1172584 w 2216075"/>
                <a:gd name="connsiteY23" fmla="*/ 989704 h 1164216"/>
                <a:gd name="connsiteX24" fmla="*/ 1237129 w 2216075"/>
                <a:gd name="connsiteY24" fmla="*/ 1021977 h 1164216"/>
                <a:gd name="connsiteX25" fmla="*/ 1301675 w 2216075"/>
                <a:gd name="connsiteY25" fmla="*/ 1043492 h 1164216"/>
                <a:gd name="connsiteX26" fmla="*/ 1366221 w 2216075"/>
                <a:gd name="connsiteY26" fmla="*/ 1065007 h 1164216"/>
                <a:gd name="connsiteX27" fmla="*/ 1398494 w 2216075"/>
                <a:gd name="connsiteY27" fmla="*/ 1075765 h 1164216"/>
                <a:gd name="connsiteX28" fmla="*/ 1495313 w 2216075"/>
                <a:gd name="connsiteY28" fmla="*/ 1097280 h 1164216"/>
                <a:gd name="connsiteX29" fmla="*/ 1656678 w 2216075"/>
                <a:gd name="connsiteY29" fmla="*/ 1129553 h 1164216"/>
                <a:gd name="connsiteX30" fmla="*/ 1893346 w 2216075"/>
                <a:gd name="connsiteY30" fmla="*/ 1161826 h 1164216"/>
                <a:gd name="connsiteX31" fmla="*/ 2216075 w 2216075"/>
                <a:gd name="connsiteY31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968188 w 2216075"/>
                <a:gd name="connsiteY21" fmla="*/ 914400 h 1164216"/>
                <a:gd name="connsiteX22" fmla="*/ 1172584 w 2216075"/>
                <a:gd name="connsiteY22" fmla="*/ 989704 h 1164216"/>
                <a:gd name="connsiteX23" fmla="*/ 1237129 w 2216075"/>
                <a:gd name="connsiteY23" fmla="*/ 1021977 h 1164216"/>
                <a:gd name="connsiteX24" fmla="*/ 1301675 w 2216075"/>
                <a:gd name="connsiteY24" fmla="*/ 1043492 h 1164216"/>
                <a:gd name="connsiteX25" fmla="*/ 1366221 w 2216075"/>
                <a:gd name="connsiteY25" fmla="*/ 1065007 h 1164216"/>
                <a:gd name="connsiteX26" fmla="*/ 1398494 w 2216075"/>
                <a:gd name="connsiteY26" fmla="*/ 1075765 h 1164216"/>
                <a:gd name="connsiteX27" fmla="*/ 1495313 w 2216075"/>
                <a:gd name="connsiteY27" fmla="*/ 1097280 h 1164216"/>
                <a:gd name="connsiteX28" fmla="*/ 1656678 w 2216075"/>
                <a:gd name="connsiteY28" fmla="*/ 1129553 h 1164216"/>
                <a:gd name="connsiteX29" fmla="*/ 1893346 w 2216075"/>
                <a:gd name="connsiteY29" fmla="*/ 1161826 h 1164216"/>
                <a:gd name="connsiteX30" fmla="*/ 2216075 w 2216075"/>
                <a:gd name="connsiteY30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51821 w 2216075"/>
                <a:gd name="connsiteY11" fmla="*/ 591671 h 1164216"/>
                <a:gd name="connsiteX12" fmla="*/ 494852 w 2216075"/>
                <a:gd name="connsiteY12" fmla="*/ 645459 h 1164216"/>
                <a:gd name="connsiteX13" fmla="*/ 527125 w 2216075"/>
                <a:gd name="connsiteY13" fmla="*/ 656217 h 1164216"/>
                <a:gd name="connsiteX14" fmla="*/ 613186 w 2216075"/>
                <a:gd name="connsiteY14" fmla="*/ 720763 h 1164216"/>
                <a:gd name="connsiteX15" fmla="*/ 645459 w 2216075"/>
                <a:gd name="connsiteY15" fmla="*/ 742278 h 1164216"/>
                <a:gd name="connsiteX16" fmla="*/ 720762 w 2216075"/>
                <a:gd name="connsiteY16" fmla="*/ 796066 h 1164216"/>
                <a:gd name="connsiteX17" fmla="*/ 753035 w 2216075"/>
                <a:gd name="connsiteY17" fmla="*/ 806824 h 1164216"/>
                <a:gd name="connsiteX18" fmla="*/ 796066 w 2216075"/>
                <a:gd name="connsiteY18" fmla="*/ 828339 h 1164216"/>
                <a:gd name="connsiteX19" fmla="*/ 828339 w 2216075"/>
                <a:gd name="connsiteY19" fmla="*/ 839097 h 1164216"/>
                <a:gd name="connsiteX20" fmla="*/ 860612 w 2216075"/>
                <a:gd name="connsiteY20" fmla="*/ 860612 h 1164216"/>
                <a:gd name="connsiteX21" fmla="*/ 968188 w 2216075"/>
                <a:gd name="connsiteY21" fmla="*/ 914400 h 1164216"/>
                <a:gd name="connsiteX22" fmla="*/ 1119421 w 2216075"/>
                <a:gd name="connsiteY22" fmla="*/ 976413 h 1164216"/>
                <a:gd name="connsiteX23" fmla="*/ 1237129 w 2216075"/>
                <a:gd name="connsiteY23" fmla="*/ 1021977 h 1164216"/>
                <a:gd name="connsiteX24" fmla="*/ 1301675 w 2216075"/>
                <a:gd name="connsiteY24" fmla="*/ 1043492 h 1164216"/>
                <a:gd name="connsiteX25" fmla="*/ 1366221 w 2216075"/>
                <a:gd name="connsiteY25" fmla="*/ 1065007 h 1164216"/>
                <a:gd name="connsiteX26" fmla="*/ 1398494 w 2216075"/>
                <a:gd name="connsiteY26" fmla="*/ 1075765 h 1164216"/>
                <a:gd name="connsiteX27" fmla="*/ 1495313 w 2216075"/>
                <a:gd name="connsiteY27" fmla="*/ 1097280 h 1164216"/>
                <a:gd name="connsiteX28" fmla="*/ 1656678 w 2216075"/>
                <a:gd name="connsiteY28" fmla="*/ 1129553 h 1164216"/>
                <a:gd name="connsiteX29" fmla="*/ 1893346 w 2216075"/>
                <a:gd name="connsiteY29" fmla="*/ 1161826 h 1164216"/>
                <a:gd name="connsiteX30" fmla="*/ 2216075 w 2216075"/>
                <a:gd name="connsiteY30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94852 w 2216075"/>
                <a:gd name="connsiteY11" fmla="*/ 645459 h 1164216"/>
                <a:gd name="connsiteX12" fmla="*/ 527125 w 2216075"/>
                <a:gd name="connsiteY12" fmla="*/ 656217 h 1164216"/>
                <a:gd name="connsiteX13" fmla="*/ 613186 w 2216075"/>
                <a:gd name="connsiteY13" fmla="*/ 720763 h 1164216"/>
                <a:gd name="connsiteX14" fmla="*/ 645459 w 2216075"/>
                <a:gd name="connsiteY14" fmla="*/ 742278 h 1164216"/>
                <a:gd name="connsiteX15" fmla="*/ 720762 w 2216075"/>
                <a:gd name="connsiteY15" fmla="*/ 796066 h 1164216"/>
                <a:gd name="connsiteX16" fmla="*/ 753035 w 2216075"/>
                <a:gd name="connsiteY16" fmla="*/ 806824 h 1164216"/>
                <a:gd name="connsiteX17" fmla="*/ 796066 w 2216075"/>
                <a:gd name="connsiteY17" fmla="*/ 828339 h 1164216"/>
                <a:gd name="connsiteX18" fmla="*/ 828339 w 2216075"/>
                <a:gd name="connsiteY18" fmla="*/ 839097 h 1164216"/>
                <a:gd name="connsiteX19" fmla="*/ 860612 w 2216075"/>
                <a:gd name="connsiteY19" fmla="*/ 860612 h 1164216"/>
                <a:gd name="connsiteX20" fmla="*/ 968188 w 2216075"/>
                <a:gd name="connsiteY20" fmla="*/ 914400 h 1164216"/>
                <a:gd name="connsiteX21" fmla="*/ 1119421 w 2216075"/>
                <a:gd name="connsiteY21" fmla="*/ 976413 h 1164216"/>
                <a:gd name="connsiteX22" fmla="*/ 1237129 w 2216075"/>
                <a:gd name="connsiteY22" fmla="*/ 1021977 h 1164216"/>
                <a:gd name="connsiteX23" fmla="*/ 1301675 w 2216075"/>
                <a:gd name="connsiteY23" fmla="*/ 1043492 h 1164216"/>
                <a:gd name="connsiteX24" fmla="*/ 1366221 w 2216075"/>
                <a:gd name="connsiteY24" fmla="*/ 1065007 h 1164216"/>
                <a:gd name="connsiteX25" fmla="*/ 1398494 w 2216075"/>
                <a:gd name="connsiteY25" fmla="*/ 1075765 h 1164216"/>
                <a:gd name="connsiteX26" fmla="*/ 1495313 w 2216075"/>
                <a:gd name="connsiteY26" fmla="*/ 1097280 h 1164216"/>
                <a:gd name="connsiteX27" fmla="*/ 1656678 w 2216075"/>
                <a:gd name="connsiteY27" fmla="*/ 1129553 h 1164216"/>
                <a:gd name="connsiteX28" fmla="*/ 1893346 w 2216075"/>
                <a:gd name="connsiteY28" fmla="*/ 1161826 h 1164216"/>
                <a:gd name="connsiteX29" fmla="*/ 2216075 w 2216075"/>
                <a:gd name="connsiteY29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94852 w 2216075"/>
                <a:gd name="connsiteY11" fmla="*/ 645459 h 1164216"/>
                <a:gd name="connsiteX12" fmla="*/ 613186 w 2216075"/>
                <a:gd name="connsiteY12" fmla="*/ 720763 h 1164216"/>
                <a:gd name="connsiteX13" fmla="*/ 645459 w 2216075"/>
                <a:gd name="connsiteY13" fmla="*/ 742278 h 1164216"/>
                <a:gd name="connsiteX14" fmla="*/ 720762 w 2216075"/>
                <a:gd name="connsiteY14" fmla="*/ 796066 h 1164216"/>
                <a:gd name="connsiteX15" fmla="*/ 753035 w 2216075"/>
                <a:gd name="connsiteY15" fmla="*/ 806824 h 1164216"/>
                <a:gd name="connsiteX16" fmla="*/ 796066 w 2216075"/>
                <a:gd name="connsiteY16" fmla="*/ 828339 h 1164216"/>
                <a:gd name="connsiteX17" fmla="*/ 828339 w 2216075"/>
                <a:gd name="connsiteY17" fmla="*/ 839097 h 1164216"/>
                <a:gd name="connsiteX18" fmla="*/ 860612 w 2216075"/>
                <a:gd name="connsiteY18" fmla="*/ 860612 h 1164216"/>
                <a:gd name="connsiteX19" fmla="*/ 968188 w 2216075"/>
                <a:gd name="connsiteY19" fmla="*/ 914400 h 1164216"/>
                <a:gd name="connsiteX20" fmla="*/ 1119421 w 2216075"/>
                <a:gd name="connsiteY20" fmla="*/ 976413 h 1164216"/>
                <a:gd name="connsiteX21" fmla="*/ 1237129 w 2216075"/>
                <a:gd name="connsiteY21" fmla="*/ 1021977 h 1164216"/>
                <a:gd name="connsiteX22" fmla="*/ 1301675 w 2216075"/>
                <a:gd name="connsiteY22" fmla="*/ 1043492 h 1164216"/>
                <a:gd name="connsiteX23" fmla="*/ 1366221 w 2216075"/>
                <a:gd name="connsiteY23" fmla="*/ 1065007 h 1164216"/>
                <a:gd name="connsiteX24" fmla="*/ 1398494 w 2216075"/>
                <a:gd name="connsiteY24" fmla="*/ 1075765 h 1164216"/>
                <a:gd name="connsiteX25" fmla="*/ 1495313 w 2216075"/>
                <a:gd name="connsiteY25" fmla="*/ 1097280 h 1164216"/>
                <a:gd name="connsiteX26" fmla="*/ 1656678 w 2216075"/>
                <a:gd name="connsiteY26" fmla="*/ 1129553 h 1164216"/>
                <a:gd name="connsiteX27" fmla="*/ 1893346 w 2216075"/>
                <a:gd name="connsiteY27" fmla="*/ 1161826 h 1164216"/>
                <a:gd name="connsiteX28" fmla="*/ 2216075 w 2216075"/>
                <a:gd name="connsiteY28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94852 w 2216075"/>
                <a:gd name="connsiteY11" fmla="*/ 645459 h 1164216"/>
                <a:gd name="connsiteX12" fmla="*/ 645459 w 2216075"/>
                <a:gd name="connsiteY12" fmla="*/ 742278 h 1164216"/>
                <a:gd name="connsiteX13" fmla="*/ 720762 w 2216075"/>
                <a:gd name="connsiteY13" fmla="*/ 796066 h 1164216"/>
                <a:gd name="connsiteX14" fmla="*/ 753035 w 2216075"/>
                <a:gd name="connsiteY14" fmla="*/ 806824 h 1164216"/>
                <a:gd name="connsiteX15" fmla="*/ 796066 w 2216075"/>
                <a:gd name="connsiteY15" fmla="*/ 828339 h 1164216"/>
                <a:gd name="connsiteX16" fmla="*/ 828339 w 2216075"/>
                <a:gd name="connsiteY16" fmla="*/ 839097 h 1164216"/>
                <a:gd name="connsiteX17" fmla="*/ 860612 w 2216075"/>
                <a:gd name="connsiteY17" fmla="*/ 860612 h 1164216"/>
                <a:gd name="connsiteX18" fmla="*/ 968188 w 2216075"/>
                <a:gd name="connsiteY18" fmla="*/ 914400 h 1164216"/>
                <a:gd name="connsiteX19" fmla="*/ 1119421 w 2216075"/>
                <a:gd name="connsiteY19" fmla="*/ 976413 h 1164216"/>
                <a:gd name="connsiteX20" fmla="*/ 1237129 w 2216075"/>
                <a:gd name="connsiteY20" fmla="*/ 1021977 h 1164216"/>
                <a:gd name="connsiteX21" fmla="*/ 1301675 w 2216075"/>
                <a:gd name="connsiteY21" fmla="*/ 1043492 h 1164216"/>
                <a:gd name="connsiteX22" fmla="*/ 1366221 w 2216075"/>
                <a:gd name="connsiteY22" fmla="*/ 1065007 h 1164216"/>
                <a:gd name="connsiteX23" fmla="*/ 1398494 w 2216075"/>
                <a:gd name="connsiteY23" fmla="*/ 1075765 h 1164216"/>
                <a:gd name="connsiteX24" fmla="*/ 1495313 w 2216075"/>
                <a:gd name="connsiteY24" fmla="*/ 1097280 h 1164216"/>
                <a:gd name="connsiteX25" fmla="*/ 1656678 w 2216075"/>
                <a:gd name="connsiteY25" fmla="*/ 1129553 h 1164216"/>
                <a:gd name="connsiteX26" fmla="*/ 1893346 w 2216075"/>
                <a:gd name="connsiteY26" fmla="*/ 1161826 h 1164216"/>
                <a:gd name="connsiteX27" fmla="*/ 2216075 w 2216075"/>
                <a:gd name="connsiteY27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11972 w 2216075"/>
                <a:gd name="connsiteY8" fmla="*/ 441064 h 1164216"/>
                <a:gd name="connsiteX9" fmla="*/ 322729 w 2216075"/>
                <a:gd name="connsiteY9" fmla="*/ 473337 h 1164216"/>
                <a:gd name="connsiteX10" fmla="*/ 408791 w 2216075"/>
                <a:gd name="connsiteY10" fmla="*/ 548640 h 1164216"/>
                <a:gd name="connsiteX11" fmla="*/ 494852 w 2216075"/>
                <a:gd name="connsiteY11" fmla="*/ 645459 h 1164216"/>
                <a:gd name="connsiteX12" fmla="*/ 645459 w 2216075"/>
                <a:gd name="connsiteY12" fmla="*/ 742278 h 1164216"/>
                <a:gd name="connsiteX13" fmla="*/ 753035 w 2216075"/>
                <a:gd name="connsiteY13" fmla="*/ 806824 h 1164216"/>
                <a:gd name="connsiteX14" fmla="*/ 796066 w 2216075"/>
                <a:gd name="connsiteY14" fmla="*/ 828339 h 1164216"/>
                <a:gd name="connsiteX15" fmla="*/ 828339 w 2216075"/>
                <a:gd name="connsiteY15" fmla="*/ 839097 h 1164216"/>
                <a:gd name="connsiteX16" fmla="*/ 860612 w 2216075"/>
                <a:gd name="connsiteY16" fmla="*/ 860612 h 1164216"/>
                <a:gd name="connsiteX17" fmla="*/ 968188 w 2216075"/>
                <a:gd name="connsiteY17" fmla="*/ 914400 h 1164216"/>
                <a:gd name="connsiteX18" fmla="*/ 1119421 w 2216075"/>
                <a:gd name="connsiteY18" fmla="*/ 976413 h 1164216"/>
                <a:gd name="connsiteX19" fmla="*/ 1237129 w 2216075"/>
                <a:gd name="connsiteY19" fmla="*/ 1021977 h 1164216"/>
                <a:gd name="connsiteX20" fmla="*/ 1301675 w 2216075"/>
                <a:gd name="connsiteY20" fmla="*/ 1043492 h 1164216"/>
                <a:gd name="connsiteX21" fmla="*/ 1366221 w 2216075"/>
                <a:gd name="connsiteY21" fmla="*/ 1065007 h 1164216"/>
                <a:gd name="connsiteX22" fmla="*/ 1398494 w 2216075"/>
                <a:gd name="connsiteY22" fmla="*/ 1075765 h 1164216"/>
                <a:gd name="connsiteX23" fmla="*/ 1495313 w 2216075"/>
                <a:gd name="connsiteY23" fmla="*/ 1097280 h 1164216"/>
                <a:gd name="connsiteX24" fmla="*/ 1656678 w 2216075"/>
                <a:gd name="connsiteY24" fmla="*/ 1129553 h 1164216"/>
                <a:gd name="connsiteX25" fmla="*/ 1893346 w 2216075"/>
                <a:gd name="connsiteY25" fmla="*/ 1161826 h 1164216"/>
                <a:gd name="connsiteX26" fmla="*/ 2216075 w 2216075"/>
                <a:gd name="connsiteY26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279699 w 2216075"/>
                <a:gd name="connsiteY7" fmla="*/ 408791 h 1164216"/>
                <a:gd name="connsiteX8" fmla="*/ 322729 w 2216075"/>
                <a:gd name="connsiteY8" fmla="*/ 473337 h 1164216"/>
                <a:gd name="connsiteX9" fmla="*/ 408791 w 2216075"/>
                <a:gd name="connsiteY9" fmla="*/ 548640 h 1164216"/>
                <a:gd name="connsiteX10" fmla="*/ 494852 w 2216075"/>
                <a:gd name="connsiteY10" fmla="*/ 645459 h 1164216"/>
                <a:gd name="connsiteX11" fmla="*/ 645459 w 2216075"/>
                <a:gd name="connsiteY11" fmla="*/ 742278 h 1164216"/>
                <a:gd name="connsiteX12" fmla="*/ 753035 w 2216075"/>
                <a:gd name="connsiteY12" fmla="*/ 806824 h 1164216"/>
                <a:gd name="connsiteX13" fmla="*/ 796066 w 2216075"/>
                <a:gd name="connsiteY13" fmla="*/ 828339 h 1164216"/>
                <a:gd name="connsiteX14" fmla="*/ 828339 w 2216075"/>
                <a:gd name="connsiteY14" fmla="*/ 839097 h 1164216"/>
                <a:gd name="connsiteX15" fmla="*/ 860612 w 2216075"/>
                <a:gd name="connsiteY15" fmla="*/ 860612 h 1164216"/>
                <a:gd name="connsiteX16" fmla="*/ 968188 w 2216075"/>
                <a:gd name="connsiteY16" fmla="*/ 914400 h 1164216"/>
                <a:gd name="connsiteX17" fmla="*/ 1119421 w 2216075"/>
                <a:gd name="connsiteY17" fmla="*/ 976413 h 1164216"/>
                <a:gd name="connsiteX18" fmla="*/ 1237129 w 2216075"/>
                <a:gd name="connsiteY18" fmla="*/ 1021977 h 1164216"/>
                <a:gd name="connsiteX19" fmla="*/ 1301675 w 2216075"/>
                <a:gd name="connsiteY19" fmla="*/ 1043492 h 1164216"/>
                <a:gd name="connsiteX20" fmla="*/ 1366221 w 2216075"/>
                <a:gd name="connsiteY20" fmla="*/ 1065007 h 1164216"/>
                <a:gd name="connsiteX21" fmla="*/ 1398494 w 2216075"/>
                <a:gd name="connsiteY21" fmla="*/ 1075765 h 1164216"/>
                <a:gd name="connsiteX22" fmla="*/ 1495313 w 2216075"/>
                <a:gd name="connsiteY22" fmla="*/ 1097280 h 1164216"/>
                <a:gd name="connsiteX23" fmla="*/ 1656678 w 2216075"/>
                <a:gd name="connsiteY23" fmla="*/ 1129553 h 1164216"/>
                <a:gd name="connsiteX24" fmla="*/ 1893346 w 2216075"/>
                <a:gd name="connsiteY24" fmla="*/ 1161826 h 1164216"/>
                <a:gd name="connsiteX25" fmla="*/ 2216075 w 2216075"/>
                <a:gd name="connsiteY25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236668 w 2216075"/>
                <a:gd name="connsiteY6" fmla="*/ 355003 h 1164216"/>
                <a:gd name="connsiteX7" fmla="*/ 322729 w 2216075"/>
                <a:gd name="connsiteY7" fmla="*/ 473337 h 1164216"/>
                <a:gd name="connsiteX8" fmla="*/ 408791 w 2216075"/>
                <a:gd name="connsiteY8" fmla="*/ 548640 h 1164216"/>
                <a:gd name="connsiteX9" fmla="*/ 494852 w 2216075"/>
                <a:gd name="connsiteY9" fmla="*/ 645459 h 1164216"/>
                <a:gd name="connsiteX10" fmla="*/ 645459 w 2216075"/>
                <a:gd name="connsiteY10" fmla="*/ 742278 h 1164216"/>
                <a:gd name="connsiteX11" fmla="*/ 753035 w 2216075"/>
                <a:gd name="connsiteY11" fmla="*/ 806824 h 1164216"/>
                <a:gd name="connsiteX12" fmla="*/ 796066 w 2216075"/>
                <a:gd name="connsiteY12" fmla="*/ 828339 h 1164216"/>
                <a:gd name="connsiteX13" fmla="*/ 828339 w 2216075"/>
                <a:gd name="connsiteY13" fmla="*/ 839097 h 1164216"/>
                <a:gd name="connsiteX14" fmla="*/ 860612 w 2216075"/>
                <a:gd name="connsiteY14" fmla="*/ 860612 h 1164216"/>
                <a:gd name="connsiteX15" fmla="*/ 968188 w 2216075"/>
                <a:gd name="connsiteY15" fmla="*/ 914400 h 1164216"/>
                <a:gd name="connsiteX16" fmla="*/ 1119421 w 2216075"/>
                <a:gd name="connsiteY16" fmla="*/ 976413 h 1164216"/>
                <a:gd name="connsiteX17" fmla="*/ 1237129 w 2216075"/>
                <a:gd name="connsiteY17" fmla="*/ 1021977 h 1164216"/>
                <a:gd name="connsiteX18" fmla="*/ 1301675 w 2216075"/>
                <a:gd name="connsiteY18" fmla="*/ 1043492 h 1164216"/>
                <a:gd name="connsiteX19" fmla="*/ 1366221 w 2216075"/>
                <a:gd name="connsiteY19" fmla="*/ 1065007 h 1164216"/>
                <a:gd name="connsiteX20" fmla="*/ 1398494 w 2216075"/>
                <a:gd name="connsiteY20" fmla="*/ 1075765 h 1164216"/>
                <a:gd name="connsiteX21" fmla="*/ 1495313 w 2216075"/>
                <a:gd name="connsiteY21" fmla="*/ 1097280 h 1164216"/>
                <a:gd name="connsiteX22" fmla="*/ 1656678 w 2216075"/>
                <a:gd name="connsiteY22" fmla="*/ 1129553 h 1164216"/>
                <a:gd name="connsiteX23" fmla="*/ 1893346 w 2216075"/>
                <a:gd name="connsiteY23" fmla="*/ 1161826 h 1164216"/>
                <a:gd name="connsiteX24" fmla="*/ 2216075 w 2216075"/>
                <a:gd name="connsiteY24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96819 w 2216075"/>
                <a:gd name="connsiteY3" fmla="*/ 139850 h 1164216"/>
                <a:gd name="connsiteX4" fmla="*/ 118334 w 2216075"/>
                <a:gd name="connsiteY4" fmla="*/ 182880 h 1164216"/>
                <a:gd name="connsiteX5" fmla="*/ 204395 w 2216075"/>
                <a:gd name="connsiteY5" fmla="*/ 333487 h 1164216"/>
                <a:gd name="connsiteX6" fmla="*/ 322729 w 2216075"/>
                <a:gd name="connsiteY6" fmla="*/ 473337 h 1164216"/>
                <a:gd name="connsiteX7" fmla="*/ 408791 w 2216075"/>
                <a:gd name="connsiteY7" fmla="*/ 548640 h 1164216"/>
                <a:gd name="connsiteX8" fmla="*/ 494852 w 2216075"/>
                <a:gd name="connsiteY8" fmla="*/ 645459 h 1164216"/>
                <a:gd name="connsiteX9" fmla="*/ 645459 w 2216075"/>
                <a:gd name="connsiteY9" fmla="*/ 742278 h 1164216"/>
                <a:gd name="connsiteX10" fmla="*/ 753035 w 2216075"/>
                <a:gd name="connsiteY10" fmla="*/ 806824 h 1164216"/>
                <a:gd name="connsiteX11" fmla="*/ 796066 w 2216075"/>
                <a:gd name="connsiteY11" fmla="*/ 828339 h 1164216"/>
                <a:gd name="connsiteX12" fmla="*/ 828339 w 2216075"/>
                <a:gd name="connsiteY12" fmla="*/ 839097 h 1164216"/>
                <a:gd name="connsiteX13" fmla="*/ 860612 w 2216075"/>
                <a:gd name="connsiteY13" fmla="*/ 860612 h 1164216"/>
                <a:gd name="connsiteX14" fmla="*/ 968188 w 2216075"/>
                <a:gd name="connsiteY14" fmla="*/ 914400 h 1164216"/>
                <a:gd name="connsiteX15" fmla="*/ 1119421 w 2216075"/>
                <a:gd name="connsiteY15" fmla="*/ 976413 h 1164216"/>
                <a:gd name="connsiteX16" fmla="*/ 1237129 w 2216075"/>
                <a:gd name="connsiteY16" fmla="*/ 1021977 h 1164216"/>
                <a:gd name="connsiteX17" fmla="*/ 1301675 w 2216075"/>
                <a:gd name="connsiteY17" fmla="*/ 1043492 h 1164216"/>
                <a:gd name="connsiteX18" fmla="*/ 1366221 w 2216075"/>
                <a:gd name="connsiteY18" fmla="*/ 1065007 h 1164216"/>
                <a:gd name="connsiteX19" fmla="*/ 1398494 w 2216075"/>
                <a:gd name="connsiteY19" fmla="*/ 1075765 h 1164216"/>
                <a:gd name="connsiteX20" fmla="*/ 1495313 w 2216075"/>
                <a:gd name="connsiteY20" fmla="*/ 1097280 h 1164216"/>
                <a:gd name="connsiteX21" fmla="*/ 1656678 w 2216075"/>
                <a:gd name="connsiteY21" fmla="*/ 1129553 h 1164216"/>
                <a:gd name="connsiteX22" fmla="*/ 1893346 w 2216075"/>
                <a:gd name="connsiteY22" fmla="*/ 1161826 h 1164216"/>
                <a:gd name="connsiteX23" fmla="*/ 2216075 w 2216075"/>
                <a:gd name="connsiteY23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75304 w 2216075"/>
                <a:gd name="connsiteY2" fmla="*/ 107577 h 1164216"/>
                <a:gd name="connsiteX3" fmla="*/ 118334 w 2216075"/>
                <a:gd name="connsiteY3" fmla="*/ 182880 h 1164216"/>
                <a:gd name="connsiteX4" fmla="*/ 204395 w 2216075"/>
                <a:gd name="connsiteY4" fmla="*/ 333487 h 1164216"/>
                <a:gd name="connsiteX5" fmla="*/ 322729 w 2216075"/>
                <a:gd name="connsiteY5" fmla="*/ 473337 h 1164216"/>
                <a:gd name="connsiteX6" fmla="*/ 408791 w 2216075"/>
                <a:gd name="connsiteY6" fmla="*/ 548640 h 1164216"/>
                <a:gd name="connsiteX7" fmla="*/ 494852 w 2216075"/>
                <a:gd name="connsiteY7" fmla="*/ 645459 h 1164216"/>
                <a:gd name="connsiteX8" fmla="*/ 645459 w 2216075"/>
                <a:gd name="connsiteY8" fmla="*/ 742278 h 1164216"/>
                <a:gd name="connsiteX9" fmla="*/ 753035 w 2216075"/>
                <a:gd name="connsiteY9" fmla="*/ 806824 h 1164216"/>
                <a:gd name="connsiteX10" fmla="*/ 796066 w 2216075"/>
                <a:gd name="connsiteY10" fmla="*/ 828339 h 1164216"/>
                <a:gd name="connsiteX11" fmla="*/ 828339 w 2216075"/>
                <a:gd name="connsiteY11" fmla="*/ 839097 h 1164216"/>
                <a:gd name="connsiteX12" fmla="*/ 860612 w 2216075"/>
                <a:gd name="connsiteY12" fmla="*/ 860612 h 1164216"/>
                <a:gd name="connsiteX13" fmla="*/ 968188 w 2216075"/>
                <a:gd name="connsiteY13" fmla="*/ 914400 h 1164216"/>
                <a:gd name="connsiteX14" fmla="*/ 1119421 w 2216075"/>
                <a:gd name="connsiteY14" fmla="*/ 976413 h 1164216"/>
                <a:gd name="connsiteX15" fmla="*/ 1237129 w 2216075"/>
                <a:gd name="connsiteY15" fmla="*/ 1021977 h 1164216"/>
                <a:gd name="connsiteX16" fmla="*/ 1301675 w 2216075"/>
                <a:gd name="connsiteY16" fmla="*/ 1043492 h 1164216"/>
                <a:gd name="connsiteX17" fmla="*/ 1366221 w 2216075"/>
                <a:gd name="connsiteY17" fmla="*/ 1065007 h 1164216"/>
                <a:gd name="connsiteX18" fmla="*/ 1398494 w 2216075"/>
                <a:gd name="connsiteY18" fmla="*/ 1075765 h 1164216"/>
                <a:gd name="connsiteX19" fmla="*/ 1495313 w 2216075"/>
                <a:gd name="connsiteY19" fmla="*/ 1097280 h 1164216"/>
                <a:gd name="connsiteX20" fmla="*/ 1656678 w 2216075"/>
                <a:gd name="connsiteY20" fmla="*/ 1129553 h 1164216"/>
                <a:gd name="connsiteX21" fmla="*/ 1893346 w 2216075"/>
                <a:gd name="connsiteY21" fmla="*/ 1161826 h 1164216"/>
                <a:gd name="connsiteX22" fmla="*/ 2216075 w 2216075"/>
                <a:gd name="connsiteY22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118334 w 2216075"/>
                <a:gd name="connsiteY2" fmla="*/ 182880 h 1164216"/>
                <a:gd name="connsiteX3" fmla="*/ 204395 w 2216075"/>
                <a:gd name="connsiteY3" fmla="*/ 333487 h 1164216"/>
                <a:gd name="connsiteX4" fmla="*/ 322729 w 2216075"/>
                <a:gd name="connsiteY4" fmla="*/ 473337 h 1164216"/>
                <a:gd name="connsiteX5" fmla="*/ 408791 w 2216075"/>
                <a:gd name="connsiteY5" fmla="*/ 548640 h 1164216"/>
                <a:gd name="connsiteX6" fmla="*/ 494852 w 2216075"/>
                <a:gd name="connsiteY6" fmla="*/ 645459 h 1164216"/>
                <a:gd name="connsiteX7" fmla="*/ 645459 w 2216075"/>
                <a:gd name="connsiteY7" fmla="*/ 742278 h 1164216"/>
                <a:gd name="connsiteX8" fmla="*/ 753035 w 2216075"/>
                <a:gd name="connsiteY8" fmla="*/ 806824 h 1164216"/>
                <a:gd name="connsiteX9" fmla="*/ 796066 w 2216075"/>
                <a:gd name="connsiteY9" fmla="*/ 828339 h 1164216"/>
                <a:gd name="connsiteX10" fmla="*/ 828339 w 2216075"/>
                <a:gd name="connsiteY10" fmla="*/ 839097 h 1164216"/>
                <a:gd name="connsiteX11" fmla="*/ 860612 w 2216075"/>
                <a:gd name="connsiteY11" fmla="*/ 860612 h 1164216"/>
                <a:gd name="connsiteX12" fmla="*/ 968188 w 2216075"/>
                <a:gd name="connsiteY12" fmla="*/ 914400 h 1164216"/>
                <a:gd name="connsiteX13" fmla="*/ 1119421 w 2216075"/>
                <a:gd name="connsiteY13" fmla="*/ 976413 h 1164216"/>
                <a:gd name="connsiteX14" fmla="*/ 1237129 w 2216075"/>
                <a:gd name="connsiteY14" fmla="*/ 1021977 h 1164216"/>
                <a:gd name="connsiteX15" fmla="*/ 1301675 w 2216075"/>
                <a:gd name="connsiteY15" fmla="*/ 1043492 h 1164216"/>
                <a:gd name="connsiteX16" fmla="*/ 1366221 w 2216075"/>
                <a:gd name="connsiteY16" fmla="*/ 1065007 h 1164216"/>
                <a:gd name="connsiteX17" fmla="*/ 1398494 w 2216075"/>
                <a:gd name="connsiteY17" fmla="*/ 1075765 h 1164216"/>
                <a:gd name="connsiteX18" fmla="*/ 1495313 w 2216075"/>
                <a:gd name="connsiteY18" fmla="*/ 1097280 h 1164216"/>
                <a:gd name="connsiteX19" fmla="*/ 1656678 w 2216075"/>
                <a:gd name="connsiteY19" fmla="*/ 1129553 h 1164216"/>
                <a:gd name="connsiteX20" fmla="*/ 1893346 w 2216075"/>
                <a:gd name="connsiteY20" fmla="*/ 1161826 h 1164216"/>
                <a:gd name="connsiteX21" fmla="*/ 2216075 w 2216075"/>
                <a:gd name="connsiteY21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118334 w 2216075"/>
                <a:gd name="connsiteY2" fmla="*/ 182880 h 1164216"/>
                <a:gd name="connsiteX3" fmla="*/ 212370 w 2216075"/>
                <a:gd name="connsiteY3" fmla="*/ 333487 h 1164216"/>
                <a:gd name="connsiteX4" fmla="*/ 322729 w 2216075"/>
                <a:gd name="connsiteY4" fmla="*/ 473337 h 1164216"/>
                <a:gd name="connsiteX5" fmla="*/ 408791 w 2216075"/>
                <a:gd name="connsiteY5" fmla="*/ 548640 h 1164216"/>
                <a:gd name="connsiteX6" fmla="*/ 494852 w 2216075"/>
                <a:gd name="connsiteY6" fmla="*/ 645459 h 1164216"/>
                <a:gd name="connsiteX7" fmla="*/ 645459 w 2216075"/>
                <a:gd name="connsiteY7" fmla="*/ 742278 h 1164216"/>
                <a:gd name="connsiteX8" fmla="*/ 753035 w 2216075"/>
                <a:gd name="connsiteY8" fmla="*/ 806824 h 1164216"/>
                <a:gd name="connsiteX9" fmla="*/ 796066 w 2216075"/>
                <a:gd name="connsiteY9" fmla="*/ 828339 h 1164216"/>
                <a:gd name="connsiteX10" fmla="*/ 828339 w 2216075"/>
                <a:gd name="connsiteY10" fmla="*/ 839097 h 1164216"/>
                <a:gd name="connsiteX11" fmla="*/ 860612 w 2216075"/>
                <a:gd name="connsiteY11" fmla="*/ 860612 h 1164216"/>
                <a:gd name="connsiteX12" fmla="*/ 968188 w 2216075"/>
                <a:gd name="connsiteY12" fmla="*/ 914400 h 1164216"/>
                <a:gd name="connsiteX13" fmla="*/ 1119421 w 2216075"/>
                <a:gd name="connsiteY13" fmla="*/ 976413 h 1164216"/>
                <a:gd name="connsiteX14" fmla="*/ 1237129 w 2216075"/>
                <a:gd name="connsiteY14" fmla="*/ 1021977 h 1164216"/>
                <a:gd name="connsiteX15" fmla="*/ 1301675 w 2216075"/>
                <a:gd name="connsiteY15" fmla="*/ 1043492 h 1164216"/>
                <a:gd name="connsiteX16" fmla="*/ 1366221 w 2216075"/>
                <a:gd name="connsiteY16" fmla="*/ 1065007 h 1164216"/>
                <a:gd name="connsiteX17" fmla="*/ 1398494 w 2216075"/>
                <a:gd name="connsiteY17" fmla="*/ 1075765 h 1164216"/>
                <a:gd name="connsiteX18" fmla="*/ 1495313 w 2216075"/>
                <a:gd name="connsiteY18" fmla="*/ 1097280 h 1164216"/>
                <a:gd name="connsiteX19" fmla="*/ 1656678 w 2216075"/>
                <a:gd name="connsiteY19" fmla="*/ 1129553 h 1164216"/>
                <a:gd name="connsiteX20" fmla="*/ 1893346 w 2216075"/>
                <a:gd name="connsiteY20" fmla="*/ 1161826 h 1164216"/>
                <a:gd name="connsiteX21" fmla="*/ 2216075 w 2216075"/>
                <a:gd name="connsiteY21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118334 w 2216075"/>
                <a:gd name="connsiteY2" fmla="*/ 182880 h 1164216"/>
                <a:gd name="connsiteX3" fmla="*/ 212370 w 2216075"/>
                <a:gd name="connsiteY3" fmla="*/ 333487 h 1164216"/>
                <a:gd name="connsiteX4" fmla="*/ 322729 w 2216075"/>
                <a:gd name="connsiteY4" fmla="*/ 473337 h 1164216"/>
                <a:gd name="connsiteX5" fmla="*/ 398158 w 2216075"/>
                <a:gd name="connsiteY5" fmla="*/ 551298 h 1164216"/>
                <a:gd name="connsiteX6" fmla="*/ 494852 w 2216075"/>
                <a:gd name="connsiteY6" fmla="*/ 645459 h 1164216"/>
                <a:gd name="connsiteX7" fmla="*/ 645459 w 2216075"/>
                <a:gd name="connsiteY7" fmla="*/ 742278 h 1164216"/>
                <a:gd name="connsiteX8" fmla="*/ 753035 w 2216075"/>
                <a:gd name="connsiteY8" fmla="*/ 806824 h 1164216"/>
                <a:gd name="connsiteX9" fmla="*/ 796066 w 2216075"/>
                <a:gd name="connsiteY9" fmla="*/ 828339 h 1164216"/>
                <a:gd name="connsiteX10" fmla="*/ 828339 w 2216075"/>
                <a:gd name="connsiteY10" fmla="*/ 839097 h 1164216"/>
                <a:gd name="connsiteX11" fmla="*/ 860612 w 2216075"/>
                <a:gd name="connsiteY11" fmla="*/ 860612 h 1164216"/>
                <a:gd name="connsiteX12" fmla="*/ 968188 w 2216075"/>
                <a:gd name="connsiteY12" fmla="*/ 914400 h 1164216"/>
                <a:gd name="connsiteX13" fmla="*/ 1119421 w 2216075"/>
                <a:gd name="connsiteY13" fmla="*/ 976413 h 1164216"/>
                <a:gd name="connsiteX14" fmla="*/ 1237129 w 2216075"/>
                <a:gd name="connsiteY14" fmla="*/ 1021977 h 1164216"/>
                <a:gd name="connsiteX15" fmla="*/ 1301675 w 2216075"/>
                <a:gd name="connsiteY15" fmla="*/ 1043492 h 1164216"/>
                <a:gd name="connsiteX16" fmla="*/ 1366221 w 2216075"/>
                <a:gd name="connsiteY16" fmla="*/ 1065007 h 1164216"/>
                <a:gd name="connsiteX17" fmla="*/ 1398494 w 2216075"/>
                <a:gd name="connsiteY17" fmla="*/ 1075765 h 1164216"/>
                <a:gd name="connsiteX18" fmla="*/ 1495313 w 2216075"/>
                <a:gd name="connsiteY18" fmla="*/ 1097280 h 1164216"/>
                <a:gd name="connsiteX19" fmla="*/ 1656678 w 2216075"/>
                <a:gd name="connsiteY19" fmla="*/ 1129553 h 1164216"/>
                <a:gd name="connsiteX20" fmla="*/ 1893346 w 2216075"/>
                <a:gd name="connsiteY20" fmla="*/ 1161826 h 1164216"/>
                <a:gd name="connsiteX21" fmla="*/ 2216075 w 2216075"/>
                <a:gd name="connsiteY21" fmla="*/ 1161826 h 1164216"/>
                <a:gd name="connsiteX0" fmla="*/ 0 w 2216075"/>
                <a:gd name="connsiteY0" fmla="*/ 0 h 1164216"/>
                <a:gd name="connsiteX1" fmla="*/ 53788 w 2216075"/>
                <a:gd name="connsiteY1" fmla="*/ 86062 h 1164216"/>
                <a:gd name="connsiteX2" fmla="*/ 118334 w 2216075"/>
                <a:gd name="connsiteY2" fmla="*/ 182880 h 1164216"/>
                <a:gd name="connsiteX3" fmla="*/ 212370 w 2216075"/>
                <a:gd name="connsiteY3" fmla="*/ 333487 h 1164216"/>
                <a:gd name="connsiteX4" fmla="*/ 322729 w 2216075"/>
                <a:gd name="connsiteY4" fmla="*/ 473337 h 1164216"/>
                <a:gd name="connsiteX5" fmla="*/ 398158 w 2216075"/>
                <a:gd name="connsiteY5" fmla="*/ 551298 h 1164216"/>
                <a:gd name="connsiteX6" fmla="*/ 494852 w 2216075"/>
                <a:gd name="connsiteY6" fmla="*/ 645459 h 1164216"/>
                <a:gd name="connsiteX7" fmla="*/ 645459 w 2216075"/>
                <a:gd name="connsiteY7" fmla="*/ 742278 h 1164216"/>
                <a:gd name="connsiteX8" fmla="*/ 753035 w 2216075"/>
                <a:gd name="connsiteY8" fmla="*/ 806824 h 1164216"/>
                <a:gd name="connsiteX9" fmla="*/ 796066 w 2216075"/>
                <a:gd name="connsiteY9" fmla="*/ 828339 h 1164216"/>
                <a:gd name="connsiteX10" fmla="*/ 860612 w 2216075"/>
                <a:gd name="connsiteY10" fmla="*/ 860612 h 1164216"/>
                <a:gd name="connsiteX11" fmla="*/ 968188 w 2216075"/>
                <a:gd name="connsiteY11" fmla="*/ 914400 h 1164216"/>
                <a:gd name="connsiteX12" fmla="*/ 1119421 w 2216075"/>
                <a:gd name="connsiteY12" fmla="*/ 976413 h 1164216"/>
                <a:gd name="connsiteX13" fmla="*/ 1237129 w 2216075"/>
                <a:gd name="connsiteY13" fmla="*/ 1021977 h 1164216"/>
                <a:gd name="connsiteX14" fmla="*/ 1301675 w 2216075"/>
                <a:gd name="connsiteY14" fmla="*/ 1043492 h 1164216"/>
                <a:gd name="connsiteX15" fmla="*/ 1366221 w 2216075"/>
                <a:gd name="connsiteY15" fmla="*/ 1065007 h 1164216"/>
                <a:gd name="connsiteX16" fmla="*/ 1398494 w 2216075"/>
                <a:gd name="connsiteY16" fmla="*/ 1075765 h 1164216"/>
                <a:gd name="connsiteX17" fmla="*/ 1495313 w 2216075"/>
                <a:gd name="connsiteY17" fmla="*/ 1097280 h 1164216"/>
                <a:gd name="connsiteX18" fmla="*/ 1656678 w 2216075"/>
                <a:gd name="connsiteY18" fmla="*/ 1129553 h 1164216"/>
                <a:gd name="connsiteX19" fmla="*/ 1893346 w 2216075"/>
                <a:gd name="connsiteY19" fmla="*/ 1161826 h 1164216"/>
                <a:gd name="connsiteX20" fmla="*/ 2216075 w 2216075"/>
                <a:gd name="connsiteY20" fmla="*/ 1161826 h 116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6075" h="1164216">
                  <a:moveTo>
                    <a:pt x="0" y="0"/>
                  </a:moveTo>
                  <a:cubicBezTo>
                    <a:pt x="17929" y="28687"/>
                    <a:pt x="34066" y="55582"/>
                    <a:pt x="53788" y="86062"/>
                  </a:cubicBezTo>
                  <a:cubicBezTo>
                    <a:pt x="73510" y="116542"/>
                    <a:pt x="91904" y="141643"/>
                    <a:pt x="118334" y="182880"/>
                  </a:cubicBezTo>
                  <a:cubicBezTo>
                    <a:pt x="144764" y="224117"/>
                    <a:pt x="178304" y="285078"/>
                    <a:pt x="212370" y="333487"/>
                  </a:cubicBezTo>
                  <a:cubicBezTo>
                    <a:pt x="246436" y="381897"/>
                    <a:pt x="291764" y="437035"/>
                    <a:pt x="322729" y="473337"/>
                  </a:cubicBezTo>
                  <a:cubicBezTo>
                    <a:pt x="353694" y="509639"/>
                    <a:pt x="360832" y="526414"/>
                    <a:pt x="398158" y="551298"/>
                  </a:cubicBezTo>
                  <a:cubicBezTo>
                    <a:pt x="426845" y="579985"/>
                    <a:pt x="453635" y="613629"/>
                    <a:pt x="494852" y="645459"/>
                  </a:cubicBezTo>
                  <a:cubicBezTo>
                    <a:pt x="536069" y="677289"/>
                    <a:pt x="602429" y="715384"/>
                    <a:pt x="645459" y="742278"/>
                  </a:cubicBezTo>
                  <a:cubicBezTo>
                    <a:pt x="688489" y="769172"/>
                    <a:pt x="727934" y="792480"/>
                    <a:pt x="753035" y="806824"/>
                  </a:cubicBezTo>
                  <a:cubicBezTo>
                    <a:pt x="778136" y="821168"/>
                    <a:pt x="778137" y="819374"/>
                    <a:pt x="796066" y="828339"/>
                  </a:cubicBezTo>
                  <a:lnTo>
                    <a:pt x="860612" y="860612"/>
                  </a:lnTo>
                  <a:cubicBezTo>
                    <a:pt x="889299" y="874955"/>
                    <a:pt x="925053" y="895100"/>
                    <a:pt x="968188" y="914400"/>
                  </a:cubicBezTo>
                  <a:cubicBezTo>
                    <a:pt x="1011323" y="933700"/>
                    <a:pt x="1074598" y="958484"/>
                    <a:pt x="1119421" y="976413"/>
                  </a:cubicBezTo>
                  <a:cubicBezTo>
                    <a:pt x="1164245" y="994343"/>
                    <a:pt x="1206753" y="1010797"/>
                    <a:pt x="1237129" y="1021977"/>
                  </a:cubicBezTo>
                  <a:cubicBezTo>
                    <a:pt x="1267505" y="1033157"/>
                    <a:pt x="1280160" y="1036320"/>
                    <a:pt x="1301675" y="1043492"/>
                  </a:cubicBezTo>
                  <a:lnTo>
                    <a:pt x="1366221" y="1065007"/>
                  </a:lnTo>
                  <a:cubicBezTo>
                    <a:pt x="1376979" y="1068593"/>
                    <a:pt x="1376979" y="1070386"/>
                    <a:pt x="1398494" y="1075765"/>
                  </a:cubicBezTo>
                  <a:cubicBezTo>
                    <a:pt x="1420009" y="1081144"/>
                    <a:pt x="1452282" y="1088315"/>
                    <a:pt x="1495313" y="1097280"/>
                  </a:cubicBezTo>
                  <a:cubicBezTo>
                    <a:pt x="1538344" y="1106245"/>
                    <a:pt x="1590339" y="1118795"/>
                    <a:pt x="1656678" y="1129553"/>
                  </a:cubicBezTo>
                  <a:cubicBezTo>
                    <a:pt x="1723017" y="1140311"/>
                    <a:pt x="1800113" y="1156447"/>
                    <a:pt x="1893346" y="1161826"/>
                  </a:cubicBezTo>
                  <a:cubicBezTo>
                    <a:pt x="1986579" y="1167205"/>
                    <a:pt x="2108499" y="1161826"/>
                    <a:pt x="2216075" y="1161826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35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5826" y="9236"/>
            <a:ext cx="922267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Control in ITER : Summary of Experimental Progress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18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Major progress on application of both techniques to suppress or control Type I ELMs: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Elimination of Type I ELMs with coils observed in DIII-D, AUG, KSTAR and JET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control by pellets demonstrated in AUG, JET and DIII-D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latest DIII-D 	experiments have accessed ITER relevant range of ELM control</a:t>
            </a: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085055"/>
              </p:ext>
            </p:extLst>
          </p:nvPr>
        </p:nvGraphicFramePr>
        <p:xfrm>
          <a:off x="39921" y="2247523"/>
          <a:ext cx="5161495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" name="Graph" r:id="rId4" imgW="4145760" imgH="2892960" progId="Origin50.Graph">
                  <p:embed/>
                </p:oleObj>
              </mc:Choice>
              <mc:Fallback>
                <p:oleObj name="Graph" r:id="rId4" imgW="4145760" imgH="2892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21" y="2247523"/>
                        <a:ext cx="5161495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893129"/>
            <a:ext cx="2804805" cy="42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8019819" y="1743199"/>
            <a:ext cx="1018227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DIII-D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Baylor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EX/6-02</a:t>
            </a:r>
            <a:endParaRPr lang="en-GB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5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Physics Basis for ELM fluxes to PFCs – I	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Transport of ELM energy to PFCs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II conduction in edge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ergodised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field lines + radial propagation of expelled plasma filaments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Larger</a:t>
            </a:r>
            <a:r>
              <a:rPr lang="en-US" sz="1800" kern="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/Smaller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energy losses are conduction/ </a:t>
            </a:r>
            <a:r>
              <a:rPr lang="en-US" sz="1800" kern="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convection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dominated 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         II conduction to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divertor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+ convection to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divertor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and main wall</a:t>
            </a:r>
            <a:endParaRPr lang="en-US" sz="20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3257" y="2420888"/>
            <a:ext cx="8648185" cy="2985547"/>
            <a:chOff x="103891" y="2631999"/>
            <a:chExt cx="8648185" cy="2985547"/>
          </a:xfrm>
        </p:grpSpPr>
        <p:grpSp>
          <p:nvGrpSpPr>
            <p:cNvPr id="2" name="Group 1"/>
            <p:cNvGrpSpPr/>
            <p:nvPr/>
          </p:nvGrpSpPr>
          <p:grpSpPr>
            <a:xfrm>
              <a:off x="103891" y="3153547"/>
              <a:ext cx="8648185" cy="2463999"/>
              <a:chOff x="-1085712" y="1887415"/>
              <a:chExt cx="11384489" cy="344450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85712" y="1887415"/>
                <a:ext cx="3821777" cy="342692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0" y="1905000"/>
                <a:ext cx="3821777" cy="342692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65" y="1905000"/>
                <a:ext cx="3821777" cy="3426922"/>
              </a:xfrm>
              <a:prstGeom prst="rect">
                <a:avLst/>
              </a:prstGeom>
            </p:spPr>
          </p:pic>
        </p:grpSp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1187624" y="2631999"/>
              <a:ext cx="7308226" cy="446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tabLst>
                  <a:tab pos="361950" algn="l"/>
                </a:tabLst>
                <a:defRPr/>
              </a:pPr>
              <a:r>
                <a:rPr lang="en-US" sz="20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Larger ELM (</a:t>
              </a:r>
              <a:r>
                <a:rPr lang="en-US" sz="2000" kern="0" dirty="0" smtClean="0">
                  <a:solidFill>
                    <a:srgbClr val="333399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D</a:t>
              </a:r>
              <a:r>
                <a:rPr lang="en-US" sz="20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</a:t>
              </a:r>
              <a:r>
                <a:rPr lang="en-US" sz="2000" kern="0" baseline="-2500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ELM</a:t>
              </a:r>
              <a:r>
                <a:rPr lang="en-US" sz="20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= 4 MJ) </a:t>
              </a:r>
            </a:p>
          </p:txBody>
        </p:sp>
      </p:grp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186456" y="1865030"/>
            <a:ext cx="349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JOREK - </a:t>
            </a:r>
            <a:r>
              <a:rPr lang="en-US" sz="1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Huijsmans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- ITR/P1-23</a:t>
            </a:r>
            <a:endParaRPr lang="en-GB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0979" y="2393783"/>
            <a:ext cx="8500463" cy="3000073"/>
            <a:chOff x="410553" y="3257879"/>
            <a:chExt cx="8500463" cy="3000073"/>
          </a:xfrm>
        </p:grpSpPr>
        <p:grpSp>
          <p:nvGrpSpPr>
            <p:cNvPr id="12" name="Group 11"/>
            <p:cNvGrpSpPr/>
            <p:nvPr/>
          </p:nvGrpSpPr>
          <p:grpSpPr>
            <a:xfrm>
              <a:off x="410553" y="3819111"/>
              <a:ext cx="8500463" cy="2438841"/>
              <a:chOff x="-926177" y="1981200"/>
              <a:chExt cx="11312931" cy="342692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6177" y="1981200"/>
                <a:ext cx="3821777" cy="342692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4977" y="1981200"/>
                <a:ext cx="3821777" cy="342692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599" y="1981200"/>
                <a:ext cx="3821776" cy="3426922"/>
              </a:xfrm>
              <a:prstGeom prst="rect">
                <a:avLst/>
              </a:prstGeom>
            </p:spPr>
          </p:pic>
        </p:grp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2890042" y="3257879"/>
              <a:ext cx="3842198" cy="446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  <a:tabLst>
                  <a:tab pos="361950" algn="l"/>
                </a:tabLst>
                <a:defRPr/>
              </a:pPr>
              <a:r>
                <a:rPr lang="en-US" sz="20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Smaller ELM </a:t>
              </a:r>
              <a:r>
                <a:rPr lang="en-US" sz="20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(</a:t>
              </a:r>
              <a:r>
                <a:rPr lang="en-US" sz="2000" kern="0" dirty="0">
                  <a:solidFill>
                    <a:srgbClr val="333399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D</a:t>
              </a:r>
              <a:r>
                <a:rPr lang="en-US" sz="20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</a:t>
              </a:r>
              <a:r>
                <a:rPr lang="en-US" sz="2000" kern="0" baseline="-2500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ELM</a:t>
              </a:r>
              <a:r>
                <a:rPr lang="en-US" sz="20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= </a:t>
              </a:r>
              <a:r>
                <a:rPr lang="en-US" sz="20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1.6 MJ)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788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81918" y="20324"/>
            <a:ext cx="9225918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Physics Basis for ELM fluxes to PFCs – II	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48" y="620688"/>
            <a:ext cx="9114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For Q</a:t>
            </a:r>
            <a:r>
              <a:rPr lang="en-US" sz="18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DT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=10 plasmas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EL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footprint width weakly dependent on </a:t>
            </a:r>
            <a:r>
              <a:rPr lang="en-US" sz="18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18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(1.5 – 4 MJ) &amp;  2 - 4 times larger than assumed to derive </a:t>
            </a:r>
            <a:r>
              <a:rPr lang="en-US" sz="1800" kern="0" dirty="0" err="1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1800" kern="0" baseline="-25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800" kern="0" baseline="300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controlled</a:t>
            </a:r>
            <a:r>
              <a:rPr lang="en-US" sz="18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=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0.7 MJ </a:t>
            </a:r>
            <a:endParaRPr lang="en-US" sz="1800" kern="0" baseline="-2500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48" y="4783362"/>
            <a:ext cx="8837731" cy="166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Work in progress to address: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Detailed JOREK/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experiment comparison</a:t>
            </a:r>
            <a:endParaRPr lang="en-US" sz="16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Larger </a:t>
            </a:r>
            <a:r>
              <a:rPr lang="en-US" sz="16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16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losses in ITER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In/out </a:t>
            </a:r>
            <a:r>
              <a:rPr lang="en-US" sz="16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power flux asymmetry: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Magnitude of ELM energy deposition asymmetry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</a:t>
            </a:r>
            <a:r>
              <a:rPr lang="en-US" sz="1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footprint asymmetry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074008" y="1288964"/>
            <a:ext cx="2754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JOREK - </a:t>
            </a:r>
            <a:r>
              <a:rPr lang="en-US" sz="14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Huijsmans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- ITR/P1-23</a:t>
            </a:r>
            <a:endParaRPr lang="en-GB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2146" y="1578037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= 1.5 MJ</a:t>
            </a:r>
            <a:endParaRPr lang="en-US" sz="20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3058" y="1596741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tabLst>
                <a:tab pos="361950" algn="l"/>
              </a:tabLst>
              <a:defRPr/>
            </a:pPr>
            <a:r>
              <a:rPr lang="en-US" sz="2000" kern="0" dirty="0" smtClean="0">
                <a:solidFill>
                  <a:srgbClr val="333399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D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</a:t>
            </a:r>
            <a:r>
              <a:rPr lang="en-US" sz="2000" kern="0" baseline="-25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</a:t>
            </a:r>
            <a:r>
              <a:rPr lang="en-US" sz="20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= 4.0 MJ</a:t>
            </a:r>
            <a:endParaRPr lang="en-US" sz="2000" kern="0" dirty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1176" y="2132856"/>
            <a:ext cx="3996617" cy="2650506"/>
            <a:chOff x="49211" y="2084836"/>
            <a:chExt cx="3996617" cy="26505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64"/>
            <a:stretch/>
          </p:blipFill>
          <p:spPr>
            <a:xfrm rot="5400000">
              <a:off x="722267" y="1411780"/>
              <a:ext cx="2650506" cy="3996617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>
              <a:off x="673498" y="3909600"/>
              <a:ext cx="295232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66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4451147" y="2121466"/>
            <a:ext cx="4417932" cy="2661896"/>
            <a:chOff x="4355976" y="2084835"/>
            <a:chExt cx="4417932" cy="26618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3994" y="1206817"/>
              <a:ext cx="2661896" cy="441793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 bwMode="auto">
            <a:xfrm>
              <a:off x="5342424" y="3823200"/>
              <a:ext cx="2541944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66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435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triggering by Pellet Injection in ITER  </a:t>
            </a:r>
            <a:endParaRPr lang="en-GB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550" y="622540"/>
            <a:ext cx="9114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ELM triggering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growth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of ballooning modes by local over-pressure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Triggering physics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inimum pellet size required to trigger an ELM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Comparison with DIII-D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good qualitative and semi-quantitative agreement (factor of  ~ 2-4 more pellet particles  in model than experiment to trigger ELM)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Pellet injection in X-point region allows ELM triggering with smaller pellets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ITER </a:t>
            </a:r>
            <a:r>
              <a:rPr lang="en-US" sz="1600" kern="0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modelling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requires ~ 34 mm</a:t>
            </a:r>
            <a:r>
              <a:rPr lang="en-US" sz="1600" kern="0" baseline="3000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pellets to trigger ELMs for 15 MA Q=10 scenario 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throughput ~ 6 10</a:t>
            </a:r>
            <a:r>
              <a:rPr lang="en-US" sz="1600" kern="0" baseline="3000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22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r>
              <a:rPr lang="en-US" sz="1600" kern="0" baseline="3000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-1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required (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model/experiment pellets ~ </a:t>
            </a:r>
            <a:r>
              <a:rPr lang="en-US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2-4 </a:t>
            </a:r>
            <a:r>
              <a:rPr lang="en-US" sz="16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more particles)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29354" y="2391641"/>
            <a:ext cx="3239188" cy="2783502"/>
            <a:chOff x="179512" y="3003503"/>
            <a:chExt cx="3239188" cy="27835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003503"/>
              <a:ext cx="3239188" cy="24805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2051720" y="4637101"/>
              <a:ext cx="216024" cy="376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5776" y="5013027"/>
              <a:ext cx="6126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pellet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2267744" y="5013027"/>
              <a:ext cx="288032" cy="1538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321397" y="5479228"/>
              <a:ext cx="10903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pellet cloud</a:t>
              </a:r>
              <a:endParaRPr lang="en-GB" sz="1400" dirty="0">
                <a:solidFill>
                  <a:srgbClr val="FF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771735" y="5166915"/>
              <a:ext cx="27372" cy="31471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-108520" y="2492476"/>
            <a:ext cx="9175742" cy="3673473"/>
            <a:chOff x="-108520" y="2492476"/>
            <a:chExt cx="9175742" cy="3673473"/>
          </a:xfrm>
        </p:grpSpPr>
        <p:sp>
          <p:nvSpPr>
            <p:cNvPr id="22" name="Rectangle 2"/>
            <p:cNvSpPr txBox="1">
              <a:spLocks noChangeArrowheads="1"/>
            </p:cNvSpPr>
            <p:nvPr/>
          </p:nvSpPr>
          <p:spPr bwMode="auto">
            <a:xfrm>
              <a:off x="21296" y="5332885"/>
              <a:ext cx="9045926" cy="8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  <a:buFont typeface="Wingdings" pitchFamily="2" charset="2"/>
                <a:buChar char="Ø"/>
                <a:tabLst>
                  <a:tab pos="361950" algn="l"/>
                </a:tabLst>
                <a:defRPr/>
              </a:pPr>
              <a:r>
                <a:rPr lang="en-US" sz="14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Work in progress to address: </a:t>
              </a:r>
            </a:p>
            <a:p>
              <a:pPr marL="800100" lvl="1" indent="-342900">
                <a:spcBef>
                  <a:spcPts val="0"/>
                </a:spcBef>
                <a:buFont typeface="Wingdings" pitchFamily="2" charset="2"/>
                <a:buChar char="§"/>
                <a:tabLst>
                  <a:tab pos="361950" algn="l"/>
                </a:tabLst>
                <a:defRPr/>
              </a:pPr>
              <a:r>
                <a:rPr lang="en-US" sz="1400" kern="0" dirty="0" err="1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Modelling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spatial resolution to approach experimental dimensions</a:t>
              </a:r>
            </a:p>
            <a:p>
              <a:pPr marL="800100" lvl="1" indent="-342900">
                <a:spcBef>
                  <a:spcPts val="0"/>
                </a:spcBef>
                <a:buFont typeface="Wingdings" pitchFamily="2" charset="2"/>
                <a:buChar char="§"/>
                <a:tabLst>
                  <a:tab pos="361950" algn="l"/>
                </a:tabLst>
                <a:defRPr/>
              </a:pPr>
              <a:r>
                <a:rPr lang="en-US" sz="1400" kern="0" dirty="0" err="1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Toroidal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(n=1) asymmetries of pellet–triggered ELMs</a:t>
              </a:r>
            </a:p>
            <a:p>
              <a:pPr marL="800100" lvl="1" indent="-342900">
                <a:spcBef>
                  <a:spcPts val="0"/>
                </a:spcBef>
                <a:buFont typeface="Wingdings" pitchFamily="2" charset="2"/>
                <a:buChar char="§"/>
                <a:tabLst>
                  <a:tab pos="361950" algn="l"/>
                </a:tabLst>
                <a:defRPr/>
              </a:pP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In/out ELM </a:t>
              </a:r>
              <a:r>
                <a:rPr lang="en-US" sz="1400" kern="0" dirty="0" err="1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divertor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power deposition asymmetries </a:t>
              </a:r>
              <a:r>
                <a:rPr lang="en-US" sz="14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of </a:t>
              </a:r>
              <a:r>
                <a:rPr lang="en-US" sz="14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pellet–triggered ELMs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-108520" y="2492476"/>
              <a:ext cx="8856984" cy="2957853"/>
              <a:chOff x="-108520" y="2492476"/>
              <a:chExt cx="8856984" cy="2957853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-108520" y="2492476"/>
                <a:ext cx="8856984" cy="27085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737225" y="2621677"/>
                <a:ext cx="7662801" cy="2828652"/>
                <a:chOff x="244085" y="2437873"/>
                <a:chExt cx="7662801" cy="2828652"/>
              </a:xfrm>
              <a:solidFill>
                <a:schemeClr val="bg1"/>
              </a:solidFill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085" y="2437873"/>
                  <a:ext cx="3395934" cy="27630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71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6234" y="2519365"/>
                  <a:ext cx="3390652" cy="274716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5735044" y="2699047"/>
                  <a:ext cx="1378904" cy="30777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DIII-D - X-point</a:t>
                  </a:r>
                  <a:endParaRPr lang="en-GB" sz="14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Rectangle 19"/>
                <p:cNvSpPr>
                  <a:spLocks noChangeArrowheads="1"/>
                </p:cNvSpPr>
                <p:nvPr/>
              </p:nvSpPr>
              <p:spPr bwMode="auto">
                <a:xfrm>
                  <a:off x="403839" y="2780928"/>
                  <a:ext cx="1537600" cy="30777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DIII-D - </a:t>
                  </a:r>
                  <a:r>
                    <a:rPr lang="en-US" sz="14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midplane</a:t>
                  </a:r>
                  <a:endParaRPr lang="en-GB" sz="14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459156" y="2380681"/>
            <a:ext cx="27029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JOREK – Futatani - ITR/P1-22</a:t>
            </a:r>
            <a:endParaRPr lang="en-GB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5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848" y="0"/>
            <a:ext cx="9114152" cy="576263"/>
          </a:xfrm>
        </p:spPr>
        <p:txBody>
          <a:bodyPr/>
          <a:lstStyle/>
          <a:p>
            <a:pPr algn="ctr" eaLnBrk="1" hangingPunct="1"/>
            <a:r>
              <a:rPr lang="en-US" sz="23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Application of 3-D fields for ELM Control in ITER - I </a:t>
            </a:r>
            <a:endParaRPr lang="en-GB" sz="23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/>
          <a:stretch/>
        </p:blipFill>
        <p:spPr bwMode="auto">
          <a:xfrm>
            <a:off x="361957" y="2243191"/>
            <a:ext cx="3050094" cy="39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5030" y="628190"/>
            <a:ext cx="92639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90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kAt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ELM coil current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Meets with margin design criterion (vacuum approximation) with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 = 3 &amp; 4 symmetry even if perturbation </a:t>
            </a:r>
            <a:r>
              <a:rPr lang="en-US" sz="1800" u="sng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not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perfectly aligned with edge field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Margin in coil current can be used to meet criterion in case of malfunction of some of the coils (up to ~ 5 out of 27 with reasonable good flexibility in alignment)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80" y="2780928"/>
            <a:ext cx="3888432" cy="33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44618" y="5548286"/>
            <a:ext cx="406575" cy="1761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720984" y="2349486"/>
            <a:ext cx="1657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Evans - ITR/P1-25</a:t>
            </a:r>
            <a:endParaRPr lang="en-GB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0333" y="1701414"/>
            <a:ext cx="91890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 = 4 waveform  (4 not natural harmonic of 9s)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large asymmetries of </a:t>
            </a:r>
            <a:r>
              <a:rPr lang="en-US" sz="18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divertor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strike zones </a:t>
            </a:r>
            <a:r>
              <a:rPr lang="en-US" sz="18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need to smooth out asymmetries by perturbation rotation</a:t>
            </a:r>
            <a:endParaRPr lang="en-US" sz="1800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6512" y="2276872"/>
            <a:ext cx="9144000" cy="3991173"/>
            <a:chOff x="28949" y="2207458"/>
            <a:chExt cx="9144000" cy="3991173"/>
          </a:xfrm>
        </p:grpSpPr>
        <p:sp>
          <p:nvSpPr>
            <p:cNvPr id="2" name="Rectangle 1"/>
            <p:cNvSpPr/>
            <p:nvPr/>
          </p:nvSpPr>
          <p:spPr bwMode="auto">
            <a:xfrm>
              <a:off x="28949" y="2207458"/>
              <a:ext cx="9144000" cy="39911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7" y="2923504"/>
              <a:ext cx="4557076" cy="292175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5231823" y="2785247"/>
              <a:ext cx="3914268" cy="166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  <a:buFont typeface="Wingdings" pitchFamily="2" charset="2"/>
                <a:buChar char="Ø"/>
                <a:tabLst>
                  <a:tab pos="361950" algn="l"/>
                </a:tabLst>
                <a:defRPr/>
              </a:pPr>
              <a:r>
                <a:rPr lang="en-US" sz="20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sz="18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Work in progress to address: </a:t>
              </a:r>
            </a:p>
            <a:p>
              <a:pPr marL="800100" lvl="1" indent="-342900">
                <a:spcBef>
                  <a:spcPts val="0"/>
                </a:spcBef>
                <a:buFont typeface="Wingdings" pitchFamily="2" charset="2"/>
                <a:buChar char="§"/>
                <a:tabLst>
                  <a:tab pos="361950" algn="l"/>
                </a:tabLst>
                <a:defRPr/>
              </a:pPr>
              <a:r>
                <a:rPr lang="en-US" sz="16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Identification of new empirical criterion for ELM suppression including plasma response </a:t>
              </a:r>
            </a:p>
            <a:p>
              <a:pPr marL="800100" lvl="1" indent="-342900">
                <a:spcBef>
                  <a:spcPts val="0"/>
                </a:spcBef>
                <a:buFont typeface="Wingdings" pitchFamily="2" charset="2"/>
                <a:buChar char="§"/>
                <a:tabLst>
                  <a:tab pos="361950" algn="l"/>
                </a:tabLst>
                <a:defRPr/>
              </a:pPr>
              <a:r>
                <a:rPr lang="en-US" sz="1600" kern="0" dirty="0" smtClea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Evaluation of plasma response effect in ITER and optimization of application of ELM control coils for ELM suppression with improved physics basis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0328" y="2415915"/>
              <a:ext cx="26003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90 </a:t>
              </a:r>
              <a:r>
                <a:rPr lang="en-US" sz="1800" kern="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kAt</a:t>
              </a:r>
              <a:r>
                <a:rPr lang="en-US" sz="180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n = 4, 36</a:t>
              </a:r>
              <a:r>
                <a:rPr lang="en-US" sz="1800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o</a:t>
              </a:r>
              <a:r>
                <a:rPr lang="en-US" sz="180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-0</a:t>
              </a:r>
              <a:r>
                <a:rPr lang="en-US" sz="1800" kern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º</a:t>
              </a:r>
              <a:r>
                <a:rPr lang="en-US" sz="180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-50</a:t>
              </a:r>
              <a:r>
                <a:rPr lang="en-US" sz="1800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o</a:t>
              </a:r>
              <a:endParaRPr lang="en-GB" sz="18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 rot="16200000">
              <a:off x="-1054396" y="4096252"/>
              <a:ext cx="283923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Distance along outer target (cm)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5148064" y="5785632"/>
            <a:ext cx="360040" cy="3599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61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TER_PPTemplate (2)">
  <a:themeElements>
    <a:clrScheme name="1_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ITER_PPTemplate (2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1_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61387</TotalTime>
  <Words>1677</Words>
  <Application>Microsoft Office PowerPoint</Application>
  <PresentationFormat>On-screen Show (4:3)</PresentationFormat>
  <Paragraphs>200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3_ITER_PPTemplate (2)</vt:lpstr>
      <vt:lpstr>2_ITER_PPTemplate (2)</vt:lpstr>
      <vt:lpstr>Graph</vt:lpstr>
      <vt:lpstr>PowerPoint Presentation</vt:lpstr>
      <vt:lpstr>Outline of the Talk</vt:lpstr>
      <vt:lpstr> ELM Control in ITER : Requirements</vt:lpstr>
      <vt:lpstr> ELM Control in ITER : Schemes</vt:lpstr>
      <vt:lpstr> ELM Control in ITER : Summary of Experimental Progress</vt:lpstr>
      <vt:lpstr> Physics Basis for ELM fluxes to PFCs – I </vt:lpstr>
      <vt:lpstr> Physics Basis for ELM fluxes to PFCs – II </vt:lpstr>
      <vt:lpstr> ELM triggering by Pellet Injection in ITER  </vt:lpstr>
      <vt:lpstr> Application of 3-D fields for ELM Control in ITER - I </vt:lpstr>
      <vt:lpstr>PowerPoint Presentation</vt:lpstr>
      <vt:lpstr>PowerPoint Presentation</vt:lpstr>
      <vt:lpstr> Other options : vertical plasma movements</vt:lpstr>
      <vt:lpstr>Conclusions</vt:lpstr>
      <vt:lpstr>Reserve Slides</vt:lpstr>
      <vt:lpstr> ELM Control in ITER : Requirements - I</vt:lpstr>
      <vt:lpstr> Physics Basis for ELM fluxes to PFCs – I  ITR/P1-23 </vt:lpstr>
      <vt:lpstr> ELM triggering by Pellet Injection in ITER – I  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ITPA ITER R&amp;D</dc:title>
  <dc:creator>J A Snipes</dc:creator>
  <cp:lastModifiedBy>Loarte Alberto</cp:lastModifiedBy>
  <cp:revision>836</cp:revision>
  <dcterms:created xsi:type="dcterms:W3CDTF">2008-09-02T15:06:07Z</dcterms:created>
  <dcterms:modified xsi:type="dcterms:W3CDTF">2012-10-08T17:11:00Z</dcterms:modified>
</cp:coreProperties>
</file>