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9" r:id="rId10"/>
    <p:sldId id="276" r:id="rId11"/>
    <p:sldId id="278" r:id="rId12"/>
    <p:sldId id="272" r:id="rId13"/>
    <p:sldId id="275" r:id="rId14"/>
  </p:sldIdLst>
  <p:sldSz cx="9144000" cy="6858000" type="screen4x3"/>
  <p:notesSz cx="6794500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A7892-F530-4A52-9626-3C3B1570F455}" type="datetimeFigureOut">
              <a:rPr kumimoji="1" lang="ja-JP" altLang="en-US" smtClean="0"/>
              <a:pPr/>
              <a:t>2012/10/8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7CFEA-7E3A-4439-A491-EB0D5FE369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179512" y="836712"/>
            <a:ext cx="7632847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pic>
        <p:nvPicPr>
          <p:cNvPr id="8" name="Picture 98" descr="jaea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15898" y="575696"/>
            <a:ext cx="1080120" cy="52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446792"/>
            <a:ext cx="2281333" cy="26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5589"/>
          <a:stretch>
            <a:fillRect/>
          </a:stretch>
        </p:blipFill>
        <p:spPr bwMode="auto">
          <a:xfrm>
            <a:off x="858320" y="889594"/>
            <a:ext cx="7002772" cy="153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4678" y="3140968"/>
            <a:ext cx="7319105" cy="75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4266" y="5577231"/>
            <a:ext cx="6590062" cy="51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6532" y="4785143"/>
            <a:ext cx="1249204" cy="31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4778268"/>
            <a:ext cx="3129153" cy="33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4453241"/>
            <a:ext cx="6930009" cy="31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テキスト ボックス 536"/>
          <p:cNvSpPr txBox="1"/>
          <p:nvPr/>
        </p:nvSpPr>
        <p:spPr>
          <a:xfrm>
            <a:off x="8180492" y="116632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10/13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350083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4" name="Rectangle 613"/>
          <p:cNvSpPr>
            <a:spLocks noChangeArrowheads="1"/>
          </p:cNvSpPr>
          <p:nvPr/>
        </p:nvSpPr>
        <p:spPr bwMode="auto">
          <a:xfrm>
            <a:off x="1760196" y="1394846"/>
            <a:ext cx="467908" cy="3590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</a:t>
            </a:r>
            <a:r>
              <a:rPr lang="en-US" altLang="ja-JP" sz="1400" dirty="0" err="1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P</a:t>
            </a:r>
            <a:r>
              <a:rPr kumimoji="1" lang="en-US" altLang="ja-JP" sz="1400" b="0" i="0" u="none" strike="noStrike" cap="none" normalizeH="0" baseline="-25000" dirty="0" err="1" smtClean="0">
                <a:ln>
                  <a:noFill/>
                </a:ln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abs</a:t>
            </a:r>
            <a:endParaRPr kumimoji="1" lang="en-US" altLang="ja-JP" sz="1400" b="0" i="0" u="none" strike="noStrike" cap="none" normalizeH="0" baseline="-2500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400" b="0" i="0" u="none" strike="noStrike" cap="none" normalizeH="0" baseline="-2500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395" name="正方形/長方形 394"/>
          <p:cNvSpPr/>
          <p:nvPr/>
        </p:nvSpPr>
        <p:spPr>
          <a:xfrm>
            <a:off x="3923928" y="1196752"/>
            <a:ext cx="4896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Despite a given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abs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, the pedestal T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value becomes higher for D than for H.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Non-dimensional parameter scan in JT-60U has shown pedestal width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ped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scales as </a:t>
            </a:r>
            <a:r>
              <a:rPr lang="en-US" altLang="ja-JP" b="1" dirty="0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30000" dirty="0" smtClean="0">
                <a:latin typeface="Arial" pitchFamily="34" charset="0"/>
                <a:cs typeface="Arial" pitchFamily="34" charset="0"/>
              </a:rPr>
              <a:t>ped0.5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while there is nearly no dependence on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r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30000" dirty="0" err="1" smtClean="0">
                <a:latin typeface="Arial" pitchFamily="34" charset="0"/>
                <a:cs typeface="Arial" pitchFamily="34" charset="0"/>
              </a:rPr>
              <a:t>ped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* [1]. This result indicates that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ped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is not changed directly by isotope species.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However, the pedestal temperature profiles are clearly different between two cases.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Discuss how this difference in the pedestal temperature appears.</a:t>
            </a:r>
          </a:p>
        </p:txBody>
      </p:sp>
      <p:sp>
        <p:nvSpPr>
          <p:cNvPr id="396" name="正方形/長方形 395"/>
          <p:cNvSpPr/>
          <p:nvPr/>
        </p:nvSpPr>
        <p:spPr>
          <a:xfrm>
            <a:off x="3923928" y="6316464"/>
            <a:ext cx="373727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Arial" pitchFamily="34" charset="0"/>
                <a:cs typeface="Arial" pitchFamily="34" charset="0"/>
              </a:rPr>
              <a:t>[1] H. </a:t>
            </a:r>
            <a:r>
              <a:rPr lang="en-US" altLang="ja-JP" sz="1050" dirty="0" err="1" smtClean="0">
                <a:latin typeface="Arial" pitchFamily="34" charset="0"/>
                <a:cs typeface="Arial" pitchFamily="34" charset="0"/>
              </a:rPr>
              <a:t>Urano</a:t>
            </a:r>
            <a:r>
              <a:rPr lang="en-US" altLang="ja-JP" sz="1050" dirty="0" smtClean="0">
                <a:latin typeface="Arial" pitchFamily="34" charset="0"/>
                <a:cs typeface="Arial" pitchFamily="34" charset="0"/>
              </a:rPr>
              <a:t> et al, </a:t>
            </a:r>
            <a:r>
              <a:rPr lang="en-US" altLang="ja-JP" sz="1050" dirty="0" err="1" smtClean="0">
                <a:latin typeface="Arial" pitchFamily="34" charset="0"/>
                <a:cs typeface="Arial" pitchFamily="34" charset="0"/>
              </a:rPr>
              <a:t>Nucl</a:t>
            </a:r>
            <a:r>
              <a:rPr lang="en-US" altLang="ja-JP" sz="1050" dirty="0" smtClean="0">
                <a:latin typeface="Arial" pitchFamily="34" charset="0"/>
                <a:cs typeface="Arial" pitchFamily="34" charset="0"/>
              </a:rPr>
              <a:t>. Fusion 48 (2008) 045008</a:t>
            </a:r>
          </a:p>
        </p:txBody>
      </p:sp>
      <p:sp>
        <p:nvSpPr>
          <p:cNvPr id="397" name="テキスト ボックス 396"/>
          <p:cNvSpPr txBox="1"/>
          <p:nvPr/>
        </p:nvSpPr>
        <p:spPr>
          <a:xfrm>
            <a:off x="467544" y="209765"/>
            <a:ext cx="41745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b="1" dirty="0" smtClean="0">
                <a:latin typeface="Arial" pitchFamily="34" charset="0"/>
                <a:cs typeface="Arial" pitchFamily="34" charset="0"/>
              </a:rPr>
              <a:t>Edge pedestal characteristics</a:t>
            </a:r>
            <a:endParaRPr kumimoji="1" lang="ja-JP" alt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1052736"/>
            <a:ext cx="36004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7" name="直線コネクタ 496"/>
          <p:cNvCxnSpPr/>
          <p:nvPr/>
        </p:nvCxnSpPr>
        <p:spPr>
          <a:xfrm rot="5400000">
            <a:off x="1098867" y="4087243"/>
            <a:ext cx="0" cy="97461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直線コネクタ 489"/>
          <p:cNvCxnSpPr/>
          <p:nvPr/>
        </p:nvCxnSpPr>
        <p:spPr>
          <a:xfrm>
            <a:off x="1587132" y="4542619"/>
            <a:ext cx="0" cy="97461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/>
          <p:nvPr/>
        </p:nvCxnSpPr>
        <p:spPr>
          <a:xfrm flipH="1" flipV="1">
            <a:off x="1619672" y="4594284"/>
            <a:ext cx="203973" cy="233305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Freeform 6"/>
          <p:cNvSpPr>
            <a:spLocks/>
          </p:cNvSpPr>
          <p:nvPr/>
        </p:nvSpPr>
        <p:spPr bwMode="auto">
          <a:xfrm>
            <a:off x="604213" y="5537831"/>
            <a:ext cx="7715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604213" y="5319232"/>
            <a:ext cx="7715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604213" y="5100633"/>
            <a:ext cx="7715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604213" y="4882035"/>
            <a:ext cx="7715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604213" y="4662150"/>
            <a:ext cx="7715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604213" y="4443551"/>
            <a:ext cx="7715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>
            <a:off x="604213" y="4224952"/>
            <a:ext cx="7715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604213" y="4006353"/>
            <a:ext cx="7715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70" name="Freeform 14"/>
          <p:cNvSpPr>
            <a:spLocks/>
          </p:cNvSpPr>
          <p:nvPr/>
        </p:nvSpPr>
        <p:spPr bwMode="auto">
          <a:xfrm>
            <a:off x="604213" y="3787755"/>
            <a:ext cx="7715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71" name="Freeform 15"/>
          <p:cNvSpPr>
            <a:spLocks/>
          </p:cNvSpPr>
          <p:nvPr/>
        </p:nvSpPr>
        <p:spPr bwMode="auto">
          <a:xfrm>
            <a:off x="604213" y="5495397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72" name="Freeform 16"/>
          <p:cNvSpPr>
            <a:spLocks/>
          </p:cNvSpPr>
          <p:nvPr/>
        </p:nvSpPr>
        <p:spPr bwMode="auto">
          <a:xfrm>
            <a:off x="604213" y="5452963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604213" y="5404100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604213" y="5361666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604213" y="5276798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604213" y="5234364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>
            <a:off x="604213" y="5185501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78" name="Freeform 22"/>
          <p:cNvSpPr>
            <a:spLocks/>
          </p:cNvSpPr>
          <p:nvPr/>
        </p:nvSpPr>
        <p:spPr bwMode="auto">
          <a:xfrm>
            <a:off x="604213" y="5143066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>
            <a:off x="604213" y="5058199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80" name="Freeform 24"/>
          <p:cNvSpPr>
            <a:spLocks/>
          </p:cNvSpPr>
          <p:nvPr/>
        </p:nvSpPr>
        <p:spPr bwMode="auto">
          <a:xfrm>
            <a:off x="604213" y="5015766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81" name="Freeform 25"/>
          <p:cNvSpPr>
            <a:spLocks/>
          </p:cNvSpPr>
          <p:nvPr/>
        </p:nvSpPr>
        <p:spPr bwMode="auto">
          <a:xfrm>
            <a:off x="604213" y="4966902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604213" y="4924468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604213" y="4839600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>
            <a:off x="604213" y="4797167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85" name="Freeform 29"/>
          <p:cNvSpPr>
            <a:spLocks/>
          </p:cNvSpPr>
          <p:nvPr/>
        </p:nvSpPr>
        <p:spPr bwMode="auto">
          <a:xfrm>
            <a:off x="604213" y="4747017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86" name="Freeform 30"/>
          <p:cNvSpPr>
            <a:spLocks/>
          </p:cNvSpPr>
          <p:nvPr/>
        </p:nvSpPr>
        <p:spPr bwMode="auto">
          <a:xfrm>
            <a:off x="604213" y="4704584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87" name="Freeform 31"/>
          <p:cNvSpPr>
            <a:spLocks/>
          </p:cNvSpPr>
          <p:nvPr/>
        </p:nvSpPr>
        <p:spPr bwMode="auto">
          <a:xfrm>
            <a:off x="604213" y="4619717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88" name="Freeform 32"/>
          <p:cNvSpPr>
            <a:spLocks/>
          </p:cNvSpPr>
          <p:nvPr/>
        </p:nvSpPr>
        <p:spPr bwMode="auto">
          <a:xfrm>
            <a:off x="604213" y="4578569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89" name="Freeform 33"/>
          <p:cNvSpPr>
            <a:spLocks/>
          </p:cNvSpPr>
          <p:nvPr/>
        </p:nvSpPr>
        <p:spPr bwMode="auto">
          <a:xfrm>
            <a:off x="604213" y="4528419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90" name="Freeform 34"/>
          <p:cNvSpPr>
            <a:spLocks/>
          </p:cNvSpPr>
          <p:nvPr/>
        </p:nvSpPr>
        <p:spPr bwMode="auto">
          <a:xfrm>
            <a:off x="604213" y="4485986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91" name="Freeform 35"/>
          <p:cNvSpPr>
            <a:spLocks/>
          </p:cNvSpPr>
          <p:nvPr/>
        </p:nvSpPr>
        <p:spPr bwMode="auto">
          <a:xfrm>
            <a:off x="604213" y="4401117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92" name="Freeform 36"/>
          <p:cNvSpPr>
            <a:spLocks/>
          </p:cNvSpPr>
          <p:nvPr/>
        </p:nvSpPr>
        <p:spPr bwMode="auto">
          <a:xfrm>
            <a:off x="604213" y="4358683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93" name="Freeform 37"/>
          <p:cNvSpPr>
            <a:spLocks/>
          </p:cNvSpPr>
          <p:nvPr/>
        </p:nvSpPr>
        <p:spPr bwMode="auto">
          <a:xfrm>
            <a:off x="604213" y="4309820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94" name="Freeform 38"/>
          <p:cNvSpPr>
            <a:spLocks/>
          </p:cNvSpPr>
          <p:nvPr/>
        </p:nvSpPr>
        <p:spPr bwMode="auto">
          <a:xfrm>
            <a:off x="604213" y="4267386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95" name="Freeform 39"/>
          <p:cNvSpPr>
            <a:spLocks/>
          </p:cNvSpPr>
          <p:nvPr/>
        </p:nvSpPr>
        <p:spPr bwMode="auto">
          <a:xfrm>
            <a:off x="604213" y="4182519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96" name="Freeform 40"/>
          <p:cNvSpPr>
            <a:spLocks/>
          </p:cNvSpPr>
          <p:nvPr/>
        </p:nvSpPr>
        <p:spPr bwMode="auto">
          <a:xfrm>
            <a:off x="604213" y="4140084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97" name="Freeform 41"/>
          <p:cNvSpPr>
            <a:spLocks/>
          </p:cNvSpPr>
          <p:nvPr/>
        </p:nvSpPr>
        <p:spPr bwMode="auto">
          <a:xfrm>
            <a:off x="604213" y="4091221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98" name="Freeform 42"/>
          <p:cNvSpPr>
            <a:spLocks/>
          </p:cNvSpPr>
          <p:nvPr/>
        </p:nvSpPr>
        <p:spPr bwMode="auto">
          <a:xfrm>
            <a:off x="604213" y="4048788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499" name="Freeform 43"/>
          <p:cNvSpPr>
            <a:spLocks/>
          </p:cNvSpPr>
          <p:nvPr/>
        </p:nvSpPr>
        <p:spPr bwMode="auto">
          <a:xfrm>
            <a:off x="604213" y="3963920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00" name="Freeform 44"/>
          <p:cNvSpPr>
            <a:spLocks/>
          </p:cNvSpPr>
          <p:nvPr/>
        </p:nvSpPr>
        <p:spPr bwMode="auto">
          <a:xfrm>
            <a:off x="604213" y="3921486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01" name="Freeform 45"/>
          <p:cNvSpPr>
            <a:spLocks/>
          </p:cNvSpPr>
          <p:nvPr/>
        </p:nvSpPr>
        <p:spPr bwMode="auto">
          <a:xfrm>
            <a:off x="604213" y="3871337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02" name="Freeform 46"/>
          <p:cNvSpPr>
            <a:spLocks/>
          </p:cNvSpPr>
          <p:nvPr/>
        </p:nvSpPr>
        <p:spPr bwMode="auto">
          <a:xfrm>
            <a:off x="604213" y="3828903"/>
            <a:ext cx="42434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03" name="Freeform 47"/>
          <p:cNvSpPr>
            <a:spLocks/>
          </p:cNvSpPr>
          <p:nvPr/>
        </p:nvSpPr>
        <p:spPr bwMode="auto">
          <a:xfrm>
            <a:off x="2404438" y="5537831"/>
            <a:ext cx="78439" cy="1286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04" name="Freeform 48"/>
          <p:cNvSpPr>
            <a:spLocks/>
          </p:cNvSpPr>
          <p:nvPr/>
        </p:nvSpPr>
        <p:spPr bwMode="auto">
          <a:xfrm>
            <a:off x="2404438" y="5319232"/>
            <a:ext cx="78439" cy="1286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05" name="Freeform 49"/>
          <p:cNvSpPr>
            <a:spLocks/>
          </p:cNvSpPr>
          <p:nvPr/>
        </p:nvSpPr>
        <p:spPr bwMode="auto">
          <a:xfrm>
            <a:off x="2404438" y="5100633"/>
            <a:ext cx="78439" cy="1286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06" name="Freeform 50"/>
          <p:cNvSpPr>
            <a:spLocks/>
          </p:cNvSpPr>
          <p:nvPr/>
        </p:nvSpPr>
        <p:spPr bwMode="auto">
          <a:xfrm>
            <a:off x="2404438" y="4882035"/>
            <a:ext cx="78439" cy="1286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07" name="Freeform 51"/>
          <p:cNvSpPr>
            <a:spLocks/>
          </p:cNvSpPr>
          <p:nvPr/>
        </p:nvSpPr>
        <p:spPr bwMode="auto">
          <a:xfrm>
            <a:off x="2404438" y="4662150"/>
            <a:ext cx="78439" cy="1286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08" name="Freeform 52"/>
          <p:cNvSpPr>
            <a:spLocks/>
          </p:cNvSpPr>
          <p:nvPr/>
        </p:nvSpPr>
        <p:spPr bwMode="auto">
          <a:xfrm>
            <a:off x="2404438" y="4443551"/>
            <a:ext cx="78439" cy="1286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09" name="Freeform 53"/>
          <p:cNvSpPr>
            <a:spLocks/>
          </p:cNvSpPr>
          <p:nvPr/>
        </p:nvSpPr>
        <p:spPr bwMode="auto">
          <a:xfrm>
            <a:off x="2404438" y="4224952"/>
            <a:ext cx="78439" cy="1286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10" name="Freeform 54"/>
          <p:cNvSpPr>
            <a:spLocks/>
          </p:cNvSpPr>
          <p:nvPr/>
        </p:nvSpPr>
        <p:spPr bwMode="auto">
          <a:xfrm>
            <a:off x="2404438" y="4006353"/>
            <a:ext cx="78439" cy="1286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11" name="Freeform 55"/>
          <p:cNvSpPr>
            <a:spLocks/>
          </p:cNvSpPr>
          <p:nvPr/>
        </p:nvSpPr>
        <p:spPr bwMode="auto">
          <a:xfrm>
            <a:off x="2404438" y="3787755"/>
            <a:ext cx="78439" cy="1286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12" name="Freeform 56"/>
          <p:cNvSpPr>
            <a:spLocks/>
          </p:cNvSpPr>
          <p:nvPr/>
        </p:nvSpPr>
        <p:spPr bwMode="auto">
          <a:xfrm>
            <a:off x="2440443" y="5495397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13" name="Freeform 57"/>
          <p:cNvSpPr>
            <a:spLocks/>
          </p:cNvSpPr>
          <p:nvPr/>
        </p:nvSpPr>
        <p:spPr bwMode="auto">
          <a:xfrm>
            <a:off x="2440443" y="5452963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14" name="Freeform 58"/>
          <p:cNvSpPr>
            <a:spLocks/>
          </p:cNvSpPr>
          <p:nvPr/>
        </p:nvSpPr>
        <p:spPr bwMode="auto">
          <a:xfrm>
            <a:off x="2440443" y="5404100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15" name="Freeform 59"/>
          <p:cNvSpPr>
            <a:spLocks/>
          </p:cNvSpPr>
          <p:nvPr/>
        </p:nvSpPr>
        <p:spPr bwMode="auto">
          <a:xfrm>
            <a:off x="2440443" y="5361666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16" name="Freeform 60"/>
          <p:cNvSpPr>
            <a:spLocks/>
          </p:cNvSpPr>
          <p:nvPr/>
        </p:nvSpPr>
        <p:spPr bwMode="auto">
          <a:xfrm>
            <a:off x="2440443" y="5276798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17" name="Freeform 61"/>
          <p:cNvSpPr>
            <a:spLocks/>
          </p:cNvSpPr>
          <p:nvPr/>
        </p:nvSpPr>
        <p:spPr bwMode="auto">
          <a:xfrm>
            <a:off x="2440443" y="5234364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18" name="Freeform 62"/>
          <p:cNvSpPr>
            <a:spLocks/>
          </p:cNvSpPr>
          <p:nvPr/>
        </p:nvSpPr>
        <p:spPr bwMode="auto">
          <a:xfrm>
            <a:off x="2440443" y="5185501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19" name="Freeform 63"/>
          <p:cNvSpPr>
            <a:spLocks/>
          </p:cNvSpPr>
          <p:nvPr/>
        </p:nvSpPr>
        <p:spPr bwMode="auto">
          <a:xfrm>
            <a:off x="2440443" y="5143066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20" name="Freeform 64"/>
          <p:cNvSpPr>
            <a:spLocks/>
          </p:cNvSpPr>
          <p:nvPr/>
        </p:nvSpPr>
        <p:spPr bwMode="auto">
          <a:xfrm>
            <a:off x="2440443" y="5058199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21" name="Freeform 65"/>
          <p:cNvSpPr>
            <a:spLocks/>
          </p:cNvSpPr>
          <p:nvPr/>
        </p:nvSpPr>
        <p:spPr bwMode="auto">
          <a:xfrm>
            <a:off x="2440443" y="5015766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22" name="Freeform 66"/>
          <p:cNvSpPr>
            <a:spLocks/>
          </p:cNvSpPr>
          <p:nvPr/>
        </p:nvSpPr>
        <p:spPr bwMode="auto">
          <a:xfrm>
            <a:off x="2440443" y="4966902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23" name="Freeform 67"/>
          <p:cNvSpPr>
            <a:spLocks/>
          </p:cNvSpPr>
          <p:nvPr/>
        </p:nvSpPr>
        <p:spPr bwMode="auto">
          <a:xfrm>
            <a:off x="2440443" y="4924468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24" name="Freeform 68"/>
          <p:cNvSpPr>
            <a:spLocks/>
          </p:cNvSpPr>
          <p:nvPr/>
        </p:nvSpPr>
        <p:spPr bwMode="auto">
          <a:xfrm>
            <a:off x="2440443" y="4839600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25" name="Freeform 69"/>
          <p:cNvSpPr>
            <a:spLocks/>
          </p:cNvSpPr>
          <p:nvPr/>
        </p:nvSpPr>
        <p:spPr bwMode="auto">
          <a:xfrm>
            <a:off x="2440443" y="4797167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26" name="Freeform 70"/>
          <p:cNvSpPr>
            <a:spLocks/>
          </p:cNvSpPr>
          <p:nvPr/>
        </p:nvSpPr>
        <p:spPr bwMode="auto">
          <a:xfrm>
            <a:off x="2440443" y="4747017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27" name="Freeform 71"/>
          <p:cNvSpPr>
            <a:spLocks/>
          </p:cNvSpPr>
          <p:nvPr/>
        </p:nvSpPr>
        <p:spPr bwMode="auto">
          <a:xfrm>
            <a:off x="2440443" y="4704584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28" name="Freeform 72"/>
          <p:cNvSpPr>
            <a:spLocks/>
          </p:cNvSpPr>
          <p:nvPr/>
        </p:nvSpPr>
        <p:spPr bwMode="auto">
          <a:xfrm>
            <a:off x="2440443" y="4619717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29" name="Freeform 73"/>
          <p:cNvSpPr>
            <a:spLocks/>
          </p:cNvSpPr>
          <p:nvPr/>
        </p:nvSpPr>
        <p:spPr bwMode="auto">
          <a:xfrm>
            <a:off x="2440443" y="4578569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30" name="Freeform 74"/>
          <p:cNvSpPr>
            <a:spLocks/>
          </p:cNvSpPr>
          <p:nvPr/>
        </p:nvSpPr>
        <p:spPr bwMode="auto">
          <a:xfrm>
            <a:off x="2440443" y="4528419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31" name="Freeform 75"/>
          <p:cNvSpPr>
            <a:spLocks/>
          </p:cNvSpPr>
          <p:nvPr/>
        </p:nvSpPr>
        <p:spPr bwMode="auto">
          <a:xfrm>
            <a:off x="2440443" y="4485986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32" name="Freeform 76"/>
          <p:cNvSpPr>
            <a:spLocks/>
          </p:cNvSpPr>
          <p:nvPr/>
        </p:nvSpPr>
        <p:spPr bwMode="auto">
          <a:xfrm>
            <a:off x="2440443" y="4401117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33" name="Freeform 77"/>
          <p:cNvSpPr>
            <a:spLocks/>
          </p:cNvSpPr>
          <p:nvPr/>
        </p:nvSpPr>
        <p:spPr bwMode="auto">
          <a:xfrm>
            <a:off x="2440443" y="4358683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34" name="Freeform 78"/>
          <p:cNvSpPr>
            <a:spLocks/>
          </p:cNvSpPr>
          <p:nvPr/>
        </p:nvSpPr>
        <p:spPr bwMode="auto">
          <a:xfrm>
            <a:off x="2440443" y="4309820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35" name="Freeform 79"/>
          <p:cNvSpPr>
            <a:spLocks/>
          </p:cNvSpPr>
          <p:nvPr/>
        </p:nvSpPr>
        <p:spPr bwMode="auto">
          <a:xfrm>
            <a:off x="2440443" y="4267386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36" name="Freeform 80"/>
          <p:cNvSpPr>
            <a:spLocks/>
          </p:cNvSpPr>
          <p:nvPr/>
        </p:nvSpPr>
        <p:spPr bwMode="auto">
          <a:xfrm>
            <a:off x="2440443" y="4182519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37" name="Freeform 81"/>
          <p:cNvSpPr>
            <a:spLocks/>
          </p:cNvSpPr>
          <p:nvPr/>
        </p:nvSpPr>
        <p:spPr bwMode="auto">
          <a:xfrm>
            <a:off x="2440443" y="4140084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38" name="Freeform 82"/>
          <p:cNvSpPr>
            <a:spLocks/>
          </p:cNvSpPr>
          <p:nvPr/>
        </p:nvSpPr>
        <p:spPr bwMode="auto">
          <a:xfrm>
            <a:off x="2440443" y="4091221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39" name="Freeform 83"/>
          <p:cNvSpPr>
            <a:spLocks/>
          </p:cNvSpPr>
          <p:nvPr/>
        </p:nvSpPr>
        <p:spPr bwMode="auto">
          <a:xfrm>
            <a:off x="2440443" y="4048788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40" name="Freeform 84"/>
          <p:cNvSpPr>
            <a:spLocks/>
          </p:cNvSpPr>
          <p:nvPr/>
        </p:nvSpPr>
        <p:spPr bwMode="auto">
          <a:xfrm>
            <a:off x="2440443" y="3963920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41" name="Freeform 85"/>
          <p:cNvSpPr>
            <a:spLocks/>
          </p:cNvSpPr>
          <p:nvPr/>
        </p:nvSpPr>
        <p:spPr bwMode="auto">
          <a:xfrm>
            <a:off x="2440443" y="3921486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42" name="Freeform 86"/>
          <p:cNvSpPr>
            <a:spLocks/>
          </p:cNvSpPr>
          <p:nvPr/>
        </p:nvSpPr>
        <p:spPr bwMode="auto">
          <a:xfrm>
            <a:off x="2440443" y="3871337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43" name="Freeform 87"/>
          <p:cNvSpPr>
            <a:spLocks/>
          </p:cNvSpPr>
          <p:nvPr/>
        </p:nvSpPr>
        <p:spPr bwMode="auto">
          <a:xfrm>
            <a:off x="2440443" y="3828903"/>
            <a:ext cx="42434" cy="1286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44" name="Freeform 88"/>
          <p:cNvSpPr>
            <a:spLocks/>
          </p:cNvSpPr>
          <p:nvPr/>
        </p:nvSpPr>
        <p:spPr bwMode="auto">
          <a:xfrm>
            <a:off x="604213" y="5460678"/>
            <a:ext cx="1286" cy="7715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45" name="Freeform 89"/>
          <p:cNvSpPr>
            <a:spLocks/>
          </p:cNvSpPr>
          <p:nvPr/>
        </p:nvSpPr>
        <p:spPr bwMode="auto">
          <a:xfrm>
            <a:off x="915395" y="5460678"/>
            <a:ext cx="1286" cy="7715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46" name="Freeform 90"/>
          <p:cNvSpPr>
            <a:spLocks/>
          </p:cNvSpPr>
          <p:nvPr/>
        </p:nvSpPr>
        <p:spPr bwMode="auto">
          <a:xfrm>
            <a:off x="1233006" y="5460678"/>
            <a:ext cx="1286" cy="7715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47" name="Freeform 91"/>
          <p:cNvSpPr>
            <a:spLocks/>
          </p:cNvSpPr>
          <p:nvPr/>
        </p:nvSpPr>
        <p:spPr bwMode="auto">
          <a:xfrm>
            <a:off x="1542901" y="5460678"/>
            <a:ext cx="1286" cy="7715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48" name="Freeform 92"/>
          <p:cNvSpPr>
            <a:spLocks/>
          </p:cNvSpPr>
          <p:nvPr/>
        </p:nvSpPr>
        <p:spPr bwMode="auto">
          <a:xfrm>
            <a:off x="1854084" y="5460678"/>
            <a:ext cx="1286" cy="7715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49" name="Freeform 93"/>
          <p:cNvSpPr>
            <a:spLocks/>
          </p:cNvSpPr>
          <p:nvPr/>
        </p:nvSpPr>
        <p:spPr bwMode="auto">
          <a:xfrm>
            <a:off x="2171694" y="5460678"/>
            <a:ext cx="1286" cy="7715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50" name="Freeform 94"/>
          <p:cNvSpPr>
            <a:spLocks/>
          </p:cNvSpPr>
          <p:nvPr/>
        </p:nvSpPr>
        <p:spPr bwMode="auto">
          <a:xfrm>
            <a:off x="2482877" y="5460678"/>
            <a:ext cx="1286" cy="7715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51" name="Freeform 95"/>
          <p:cNvSpPr>
            <a:spLocks/>
          </p:cNvSpPr>
          <p:nvPr/>
        </p:nvSpPr>
        <p:spPr bwMode="auto">
          <a:xfrm>
            <a:off x="681366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52" name="Freeform 96"/>
          <p:cNvSpPr>
            <a:spLocks/>
          </p:cNvSpPr>
          <p:nvPr/>
        </p:nvSpPr>
        <p:spPr bwMode="auto">
          <a:xfrm>
            <a:off x="759804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53" name="Freeform 97"/>
          <p:cNvSpPr>
            <a:spLocks/>
          </p:cNvSpPr>
          <p:nvPr/>
        </p:nvSpPr>
        <p:spPr bwMode="auto">
          <a:xfrm>
            <a:off x="836957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54" name="Freeform 98"/>
          <p:cNvSpPr>
            <a:spLocks/>
          </p:cNvSpPr>
          <p:nvPr/>
        </p:nvSpPr>
        <p:spPr bwMode="auto">
          <a:xfrm>
            <a:off x="992547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55" name="Freeform 99"/>
          <p:cNvSpPr>
            <a:spLocks/>
          </p:cNvSpPr>
          <p:nvPr/>
        </p:nvSpPr>
        <p:spPr bwMode="auto">
          <a:xfrm>
            <a:off x="1069699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56" name="Freeform 100"/>
          <p:cNvSpPr>
            <a:spLocks/>
          </p:cNvSpPr>
          <p:nvPr/>
        </p:nvSpPr>
        <p:spPr bwMode="auto">
          <a:xfrm>
            <a:off x="1154568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57" name="Freeform 101"/>
          <p:cNvSpPr>
            <a:spLocks/>
          </p:cNvSpPr>
          <p:nvPr/>
        </p:nvSpPr>
        <p:spPr bwMode="auto">
          <a:xfrm>
            <a:off x="1310159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58" name="Freeform 102"/>
          <p:cNvSpPr>
            <a:spLocks/>
          </p:cNvSpPr>
          <p:nvPr/>
        </p:nvSpPr>
        <p:spPr bwMode="auto">
          <a:xfrm>
            <a:off x="1388596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59" name="Freeform 103"/>
          <p:cNvSpPr>
            <a:spLocks/>
          </p:cNvSpPr>
          <p:nvPr/>
        </p:nvSpPr>
        <p:spPr bwMode="auto">
          <a:xfrm>
            <a:off x="1465749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60" name="Freeform 104"/>
          <p:cNvSpPr>
            <a:spLocks/>
          </p:cNvSpPr>
          <p:nvPr/>
        </p:nvSpPr>
        <p:spPr bwMode="auto">
          <a:xfrm>
            <a:off x="1621340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61" name="Freeform 105"/>
          <p:cNvSpPr>
            <a:spLocks/>
          </p:cNvSpPr>
          <p:nvPr/>
        </p:nvSpPr>
        <p:spPr bwMode="auto">
          <a:xfrm>
            <a:off x="1698493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62" name="Freeform 106"/>
          <p:cNvSpPr>
            <a:spLocks/>
          </p:cNvSpPr>
          <p:nvPr/>
        </p:nvSpPr>
        <p:spPr bwMode="auto">
          <a:xfrm>
            <a:off x="1776931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63" name="Freeform 107"/>
          <p:cNvSpPr>
            <a:spLocks/>
          </p:cNvSpPr>
          <p:nvPr/>
        </p:nvSpPr>
        <p:spPr bwMode="auto">
          <a:xfrm>
            <a:off x="1932522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64" name="Freeform 108"/>
          <p:cNvSpPr>
            <a:spLocks/>
          </p:cNvSpPr>
          <p:nvPr/>
        </p:nvSpPr>
        <p:spPr bwMode="auto">
          <a:xfrm>
            <a:off x="2009675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65" name="Freeform 109"/>
          <p:cNvSpPr>
            <a:spLocks/>
          </p:cNvSpPr>
          <p:nvPr/>
        </p:nvSpPr>
        <p:spPr bwMode="auto">
          <a:xfrm>
            <a:off x="2094542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66" name="Freeform 110"/>
          <p:cNvSpPr>
            <a:spLocks/>
          </p:cNvSpPr>
          <p:nvPr/>
        </p:nvSpPr>
        <p:spPr bwMode="auto">
          <a:xfrm>
            <a:off x="2250133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67" name="Freeform 111"/>
          <p:cNvSpPr>
            <a:spLocks/>
          </p:cNvSpPr>
          <p:nvPr/>
        </p:nvSpPr>
        <p:spPr bwMode="auto">
          <a:xfrm>
            <a:off x="2327286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68" name="Freeform 112"/>
          <p:cNvSpPr>
            <a:spLocks/>
          </p:cNvSpPr>
          <p:nvPr/>
        </p:nvSpPr>
        <p:spPr bwMode="auto">
          <a:xfrm>
            <a:off x="2404438" y="5495397"/>
            <a:ext cx="1286" cy="4243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69" name="Freeform 113"/>
          <p:cNvSpPr>
            <a:spLocks/>
          </p:cNvSpPr>
          <p:nvPr/>
        </p:nvSpPr>
        <p:spPr bwMode="auto">
          <a:xfrm>
            <a:off x="604213" y="3787755"/>
            <a:ext cx="1286" cy="771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70" name="Freeform 114"/>
          <p:cNvSpPr>
            <a:spLocks/>
          </p:cNvSpPr>
          <p:nvPr/>
        </p:nvSpPr>
        <p:spPr bwMode="auto">
          <a:xfrm>
            <a:off x="915395" y="3787755"/>
            <a:ext cx="1286" cy="771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71" name="Freeform 115"/>
          <p:cNvSpPr>
            <a:spLocks/>
          </p:cNvSpPr>
          <p:nvPr/>
        </p:nvSpPr>
        <p:spPr bwMode="auto">
          <a:xfrm>
            <a:off x="1233006" y="3787755"/>
            <a:ext cx="1286" cy="771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72" name="Freeform 116"/>
          <p:cNvSpPr>
            <a:spLocks/>
          </p:cNvSpPr>
          <p:nvPr/>
        </p:nvSpPr>
        <p:spPr bwMode="auto">
          <a:xfrm>
            <a:off x="1542901" y="3787755"/>
            <a:ext cx="1286" cy="771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73" name="Freeform 117"/>
          <p:cNvSpPr>
            <a:spLocks/>
          </p:cNvSpPr>
          <p:nvPr/>
        </p:nvSpPr>
        <p:spPr bwMode="auto">
          <a:xfrm>
            <a:off x="1854084" y="3787755"/>
            <a:ext cx="1286" cy="771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74" name="Freeform 118"/>
          <p:cNvSpPr>
            <a:spLocks/>
          </p:cNvSpPr>
          <p:nvPr/>
        </p:nvSpPr>
        <p:spPr bwMode="auto">
          <a:xfrm>
            <a:off x="2171694" y="3787755"/>
            <a:ext cx="1286" cy="771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75" name="Freeform 119"/>
          <p:cNvSpPr>
            <a:spLocks/>
          </p:cNvSpPr>
          <p:nvPr/>
        </p:nvSpPr>
        <p:spPr bwMode="auto">
          <a:xfrm>
            <a:off x="2482877" y="3787755"/>
            <a:ext cx="1286" cy="771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76" name="Freeform 120"/>
          <p:cNvSpPr>
            <a:spLocks/>
          </p:cNvSpPr>
          <p:nvPr/>
        </p:nvSpPr>
        <p:spPr bwMode="auto">
          <a:xfrm>
            <a:off x="681366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77" name="Freeform 121"/>
          <p:cNvSpPr>
            <a:spLocks/>
          </p:cNvSpPr>
          <p:nvPr/>
        </p:nvSpPr>
        <p:spPr bwMode="auto">
          <a:xfrm>
            <a:off x="759804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78" name="Freeform 122"/>
          <p:cNvSpPr>
            <a:spLocks/>
          </p:cNvSpPr>
          <p:nvPr/>
        </p:nvSpPr>
        <p:spPr bwMode="auto">
          <a:xfrm>
            <a:off x="836957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79" name="Freeform 123"/>
          <p:cNvSpPr>
            <a:spLocks/>
          </p:cNvSpPr>
          <p:nvPr/>
        </p:nvSpPr>
        <p:spPr bwMode="auto">
          <a:xfrm>
            <a:off x="992547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80" name="Freeform 124"/>
          <p:cNvSpPr>
            <a:spLocks/>
          </p:cNvSpPr>
          <p:nvPr/>
        </p:nvSpPr>
        <p:spPr bwMode="auto">
          <a:xfrm>
            <a:off x="1069699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81" name="Freeform 125"/>
          <p:cNvSpPr>
            <a:spLocks/>
          </p:cNvSpPr>
          <p:nvPr/>
        </p:nvSpPr>
        <p:spPr bwMode="auto">
          <a:xfrm>
            <a:off x="1154568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82" name="Freeform 126"/>
          <p:cNvSpPr>
            <a:spLocks/>
          </p:cNvSpPr>
          <p:nvPr/>
        </p:nvSpPr>
        <p:spPr bwMode="auto">
          <a:xfrm>
            <a:off x="1310159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83" name="Freeform 127"/>
          <p:cNvSpPr>
            <a:spLocks/>
          </p:cNvSpPr>
          <p:nvPr/>
        </p:nvSpPr>
        <p:spPr bwMode="auto">
          <a:xfrm>
            <a:off x="1388596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84" name="Freeform 128"/>
          <p:cNvSpPr>
            <a:spLocks/>
          </p:cNvSpPr>
          <p:nvPr/>
        </p:nvSpPr>
        <p:spPr bwMode="auto">
          <a:xfrm>
            <a:off x="1465749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85" name="Freeform 129"/>
          <p:cNvSpPr>
            <a:spLocks/>
          </p:cNvSpPr>
          <p:nvPr/>
        </p:nvSpPr>
        <p:spPr bwMode="auto">
          <a:xfrm>
            <a:off x="1621340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86" name="Freeform 130"/>
          <p:cNvSpPr>
            <a:spLocks/>
          </p:cNvSpPr>
          <p:nvPr/>
        </p:nvSpPr>
        <p:spPr bwMode="auto">
          <a:xfrm>
            <a:off x="1698493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87" name="Freeform 131"/>
          <p:cNvSpPr>
            <a:spLocks/>
          </p:cNvSpPr>
          <p:nvPr/>
        </p:nvSpPr>
        <p:spPr bwMode="auto">
          <a:xfrm>
            <a:off x="1776931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88" name="Freeform 132"/>
          <p:cNvSpPr>
            <a:spLocks/>
          </p:cNvSpPr>
          <p:nvPr/>
        </p:nvSpPr>
        <p:spPr bwMode="auto">
          <a:xfrm>
            <a:off x="1932522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89" name="Freeform 133"/>
          <p:cNvSpPr>
            <a:spLocks/>
          </p:cNvSpPr>
          <p:nvPr/>
        </p:nvSpPr>
        <p:spPr bwMode="auto">
          <a:xfrm>
            <a:off x="2009675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90" name="Freeform 134"/>
          <p:cNvSpPr>
            <a:spLocks/>
          </p:cNvSpPr>
          <p:nvPr/>
        </p:nvSpPr>
        <p:spPr bwMode="auto">
          <a:xfrm>
            <a:off x="2094542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91" name="Freeform 135"/>
          <p:cNvSpPr>
            <a:spLocks/>
          </p:cNvSpPr>
          <p:nvPr/>
        </p:nvSpPr>
        <p:spPr bwMode="auto">
          <a:xfrm>
            <a:off x="2250133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92" name="Freeform 136"/>
          <p:cNvSpPr>
            <a:spLocks/>
          </p:cNvSpPr>
          <p:nvPr/>
        </p:nvSpPr>
        <p:spPr bwMode="auto">
          <a:xfrm>
            <a:off x="2327286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93" name="Freeform 137"/>
          <p:cNvSpPr>
            <a:spLocks/>
          </p:cNvSpPr>
          <p:nvPr/>
        </p:nvSpPr>
        <p:spPr bwMode="auto">
          <a:xfrm>
            <a:off x="2404438" y="3787755"/>
            <a:ext cx="1286" cy="411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94" name="Freeform 138"/>
          <p:cNvSpPr>
            <a:spLocks/>
          </p:cNvSpPr>
          <p:nvPr/>
        </p:nvSpPr>
        <p:spPr bwMode="auto">
          <a:xfrm>
            <a:off x="604213" y="3780039"/>
            <a:ext cx="1286" cy="1757791"/>
          </a:xfrm>
          <a:custGeom>
            <a:avLst/>
            <a:gdLst/>
            <a:ahLst/>
            <a:cxnLst>
              <a:cxn ang="0">
                <a:pos x="0" y="249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249">
                <a:moveTo>
                  <a:pt x="0" y="249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95" name="Freeform 139"/>
          <p:cNvSpPr>
            <a:spLocks/>
          </p:cNvSpPr>
          <p:nvPr/>
        </p:nvSpPr>
        <p:spPr bwMode="auto">
          <a:xfrm>
            <a:off x="2482877" y="3780039"/>
            <a:ext cx="1286" cy="1757791"/>
          </a:xfrm>
          <a:custGeom>
            <a:avLst/>
            <a:gdLst/>
            <a:ahLst/>
            <a:cxnLst>
              <a:cxn ang="0">
                <a:pos x="0" y="249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249">
                <a:moveTo>
                  <a:pt x="0" y="249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96" name="Freeform 140"/>
          <p:cNvSpPr>
            <a:spLocks/>
          </p:cNvSpPr>
          <p:nvPr/>
        </p:nvSpPr>
        <p:spPr bwMode="auto">
          <a:xfrm>
            <a:off x="604213" y="5537831"/>
            <a:ext cx="188509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6" y="0"/>
              </a:cxn>
              <a:cxn ang="0">
                <a:pos x="267" y="0"/>
              </a:cxn>
            </a:cxnLst>
            <a:rect l="0" t="0" r="r" b="b"/>
            <a:pathLst>
              <a:path w="267">
                <a:moveTo>
                  <a:pt x="0" y="0"/>
                </a:moveTo>
                <a:lnTo>
                  <a:pt x="266" y="0"/>
                </a:lnTo>
                <a:lnTo>
                  <a:pt x="267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97" name="Freeform 141"/>
          <p:cNvSpPr>
            <a:spLocks/>
          </p:cNvSpPr>
          <p:nvPr/>
        </p:nvSpPr>
        <p:spPr bwMode="auto">
          <a:xfrm>
            <a:off x="604213" y="3787755"/>
            <a:ext cx="1885092" cy="12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6" y="0"/>
              </a:cxn>
              <a:cxn ang="0">
                <a:pos x="267" y="0"/>
              </a:cxn>
            </a:cxnLst>
            <a:rect l="0" t="0" r="r" b="b"/>
            <a:pathLst>
              <a:path w="267">
                <a:moveTo>
                  <a:pt x="0" y="0"/>
                </a:moveTo>
                <a:lnTo>
                  <a:pt x="266" y="0"/>
                </a:lnTo>
                <a:lnTo>
                  <a:pt x="267" y="0"/>
                </a:lnTo>
              </a:path>
            </a:pathLst>
          </a:custGeom>
          <a:noFill/>
          <a:ln w="7938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98" name="Freeform 142"/>
          <p:cNvSpPr>
            <a:spLocks/>
          </p:cNvSpPr>
          <p:nvPr/>
        </p:nvSpPr>
        <p:spPr bwMode="auto">
          <a:xfrm>
            <a:off x="1945380" y="4224952"/>
            <a:ext cx="78439" cy="7715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9" y="0"/>
              </a:cxn>
              <a:cxn ang="0">
                <a:pos x="39" y="0"/>
              </a:cxn>
              <a:cxn ang="0">
                <a:pos x="44" y="5"/>
              </a:cxn>
              <a:cxn ang="0">
                <a:pos x="50" y="5"/>
              </a:cxn>
              <a:cxn ang="0">
                <a:pos x="50" y="11"/>
              </a:cxn>
              <a:cxn ang="0">
                <a:pos x="55" y="11"/>
              </a:cxn>
              <a:cxn ang="0">
                <a:pos x="55" y="16"/>
              </a:cxn>
              <a:cxn ang="0">
                <a:pos x="61" y="16"/>
              </a:cxn>
              <a:cxn ang="0">
                <a:pos x="61" y="22"/>
              </a:cxn>
              <a:cxn ang="0">
                <a:pos x="61" y="27"/>
              </a:cxn>
              <a:cxn ang="0">
                <a:pos x="61" y="33"/>
              </a:cxn>
              <a:cxn ang="0">
                <a:pos x="61" y="33"/>
              </a:cxn>
              <a:cxn ang="0">
                <a:pos x="61" y="38"/>
              </a:cxn>
              <a:cxn ang="0">
                <a:pos x="55" y="44"/>
              </a:cxn>
              <a:cxn ang="0">
                <a:pos x="55" y="49"/>
              </a:cxn>
              <a:cxn ang="0">
                <a:pos x="55" y="49"/>
              </a:cxn>
              <a:cxn ang="0">
                <a:pos x="50" y="55"/>
              </a:cxn>
              <a:cxn ang="0">
                <a:pos x="44" y="55"/>
              </a:cxn>
              <a:cxn ang="0">
                <a:pos x="44" y="60"/>
              </a:cxn>
              <a:cxn ang="0">
                <a:pos x="39" y="60"/>
              </a:cxn>
              <a:cxn ang="0">
                <a:pos x="33" y="60"/>
              </a:cxn>
              <a:cxn ang="0">
                <a:pos x="33" y="60"/>
              </a:cxn>
              <a:cxn ang="0">
                <a:pos x="28" y="60"/>
              </a:cxn>
              <a:cxn ang="0">
                <a:pos x="22" y="60"/>
              </a:cxn>
              <a:cxn ang="0">
                <a:pos x="17" y="60"/>
              </a:cxn>
              <a:cxn ang="0">
                <a:pos x="17" y="55"/>
              </a:cxn>
              <a:cxn ang="0">
                <a:pos x="11" y="55"/>
              </a:cxn>
              <a:cxn ang="0">
                <a:pos x="6" y="49"/>
              </a:cxn>
              <a:cxn ang="0">
                <a:pos x="6" y="49"/>
              </a:cxn>
              <a:cxn ang="0">
                <a:pos x="6" y="44"/>
              </a:cxn>
              <a:cxn ang="0">
                <a:pos x="0" y="38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16"/>
              </a:cxn>
              <a:cxn ang="0">
                <a:pos x="6" y="16"/>
              </a:cxn>
              <a:cxn ang="0">
                <a:pos x="6" y="11"/>
              </a:cxn>
              <a:cxn ang="0">
                <a:pos x="11" y="11"/>
              </a:cxn>
              <a:cxn ang="0">
                <a:pos x="11" y="5"/>
              </a:cxn>
              <a:cxn ang="0">
                <a:pos x="17" y="5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</a:cxnLst>
            <a:rect l="0" t="0" r="r" b="b"/>
            <a:pathLst>
              <a:path w="61" h="60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9" y="0"/>
                </a:lnTo>
                <a:lnTo>
                  <a:pt x="39" y="0"/>
                </a:lnTo>
                <a:lnTo>
                  <a:pt x="39" y="0"/>
                </a:lnTo>
                <a:lnTo>
                  <a:pt x="44" y="0"/>
                </a:lnTo>
                <a:lnTo>
                  <a:pt x="44" y="5"/>
                </a:lnTo>
                <a:lnTo>
                  <a:pt x="44" y="5"/>
                </a:lnTo>
                <a:lnTo>
                  <a:pt x="50" y="5"/>
                </a:lnTo>
                <a:lnTo>
                  <a:pt x="50" y="5"/>
                </a:lnTo>
                <a:lnTo>
                  <a:pt x="50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6"/>
                </a:lnTo>
                <a:lnTo>
                  <a:pt x="55" y="16"/>
                </a:lnTo>
                <a:lnTo>
                  <a:pt x="61" y="16"/>
                </a:lnTo>
                <a:lnTo>
                  <a:pt x="61" y="22"/>
                </a:lnTo>
                <a:lnTo>
                  <a:pt x="61" y="22"/>
                </a:lnTo>
                <a:lnTo>
                  <a:pt x="61" y="27"/>
                </a:lnTo>
                <a:lnTo>
                  <a:pt x="61" y="27"/>
                </a:lnTo>
                <a:lnTo>
                  <a:pt x="61" y="27"/>
                </a:lnTo>
                <a:lnTo>
                  <a:pt x="61" y="33"/>
                </a:lnTo>
                <a:lnTo>
                  <a:pt x="61" y="33"/>
                </a:lnTo>
                <a:lnTo>
                  <a:pt x="61" y="33"/>
                </a:lnTo>
                <a:lnTo>
                  <a:pt x="61" y="38"/>
                </a:lnTo>
                <a:lnTo>
                  <a:pt x="61" y="38"/>
                </a:lnTo>
                <a:lnTo>
                  <a:pt x="61" y="44"/>
                </a:lnTo>
                <a:lnTo>
                  <a:pt x="55" y="44"/>
                </a:lnTo>
                <a:lnTo>
                  <a:pt x="55" y="44"/>
                </a:lnTo>
                <a:lnTo>
                  <a:pt x="55" y="49"/>
                </a:lnTo>
                <a:lnTo>
                  <a:pt x="55" y="49"/>
                </a:lnTo>
                <a:lnTo>
                  <a:pt x="55" y="49"/>
                </a:lnTo>
                <a:lnTo>
                  <a:pt x="50" y="49"/>
                </a:lnTo>
                <a:lnTo>
                  <a:pt x="50" y="55"/>
                </a:lnTo>
                <a:lnTo>
                  <a:pt x="50" y="55"/>
                </a:lnTo>
                <a:lnTo>
                  <a:pt x="44" y="55"/>
                </a:lnTo>
                <a:lnTo>
                  <a:pt x="44" y="55"/>
                </a:lnTo>
                <a:lnTo>
                  <a:pt x="44" y="60"/>
                </a:lnTo>
                <a:lnTo>
                  <a:pt x="39" y="60"/>
                </a:lnTo>
                <a:lnTo>
                  <a:pt x="39" y="60"/>
                </a:lnTo>
                <a:lnTo>
                  <a:pt x="39" y="60"/>
                </a:lnTo>
                <a:lnTo>
                  <a:pt x="33" y="60"/>
                </a:lnTo>
                <a:lnTo>
                  <a:pt x="33" y="60"/>
                </a:lnTo>
                <a:lnTo>
                  <a:pt x="33" y="60"/>
                </a:lnTo>
                <a:lnTo>
                  <a:pt x="28" y="60"/>
                </a:lnTo>
                <a:lnTo>
                  <a:pt x="28" y="60"/>
                </a:lnTo>
                <a:lnTo>
                  <a:pt x="22" y="60"/>
                </a:lnTo>
                <a:lnTo>
                  <a:pt x="22" y="60"/>
                </a:lnTo>
                <a:lnTo>
                  <a:pt x="22" y="60"/>
                </a:lnTo>
                <a:lnTo>
                  <a:pt x="17" y="60"/>
                </a:lnTo>
                <a:lnTo>
                  <a:pt x="17" y="55"/>
                </a:lnTo>
                <a:lnTo>
                  <a:pt x="17" y="55"/>
                </a:lnTo>
                <a:lnTo>
                  <a:pt x="11" y="55"/>
                </a:lnTo>
                <a:lnTo>
                  <a:pt x="11" y="55"/>
                </a:lnTo>
                <a:lnTo>
                  <a:pt x="11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4"/>
                </a:lnTo>
                <a:lnTo>
                  <a:pt x="6" y="44"/>
                </a:lnTo>
                <a:lnTo>
                  <a:pt x="0" y="44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6" y="16"/>
                </a:lnTo>
                <a:lnTo>
                  <a:pt x="6" y="16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11" y="11"/>
                </a:lnTo>
                <a:lnTo>
                  <a:pt x="11" y="5"/>
                </a:lnTo>
                <a:lnTo>
                  <a:pt x="11" y="5"/>
                </a:lnTo>
                <a:lnTo>
                  <a:pt x="17" y="5"/>
                </a:lnTo>
                <a:lnTo>
                  <a:pt x="17" y="5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599" name="Freeform 143"/>
          <p:cNvSpPr>
            <a:spLocks/>
          </p:cNvSpPr>
          <p:nvPr/>
        </p:nvSpPr>
        <p:spPr bwMode="auto">
          <a:xfrm>
            <a:off x="1945380" y="4224952"/>
            <a:ext cx="70724" cy="70724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33" y="0"/>
              </a:cxn>
              <a:cxn ang="0">
                <a:pos x="39" y="0"/>
              </a:cxn>
              <a:cxn ang="0">
                <a:pos x="39" y="5"/>
              </a:cxn>
              <a:cxn ang="0">
                <a:pos x="44" y="5"/>
              </a:cxn>
              <a:cxn ang="0">
                <a:pos x="44" y="5"/>
              </a:cxn>
              <a:cxn ang="0">
                <a:pos x="50" y="11"/>
              </a:cxn>
              <a:cxn ang="0">
                <a:pos x="50" y="16"/>
              </a:cxn>
              <a:cxn ang="0">
                <a:pos x="55" y="16"/>
              </a:cxn>
              <a:cxn ang="0">
                <a:pos x="55" y="22"/>
              </a:cxn>
              <a:cxn ang="0">
                <a:pos x="55" y="22"/>
              </a:cxn>
              <a:cxn ang="0">
                <a:pos x="55" y="27"/>
              </a:cxn>
              <a:cxn ang="0">
                <a:pos x="55" y="33"/>
              </a:cxn>
              <a:cxn ang="0">
                <a:pos x="55" y="38"/>
              </a:cxn>
              <a:cxn ang="0">
                <a:pos x="50" y="38"/>
              </a:cxn>
              <a:cxn ang="0">
                <a:pos x="50" y="44"/>
              </a:cxn>
              <a:cxn ang="0">
                <a:pos x="50" y="44"/>
              </a:cxn>
              <a:cxn ang="0">
                <a:pos x="44" y="49"/>
              </a:cxn>
              <a:cxn ang="0">
                <a:pos x="44" y="49"/>
              </a:cxn>
              <a:cxn ang="0">
                <a:pos x="39" y="55"/>
              </a:cxn>
              <a:cxn ang="0">
                <a:pos x="33" y="55"/>
              </a:cxn>
              <a:cxn ang="0">
                <a:pos x="33" y="55"/>
              </a:cxn>
              <a:cxn ang="0">
                <a:pos x="28" y="55"/>
              </a:cxn>
              <a:cxn ang="0">
                <a:pos x="22" y="55"/>
              </a:cxn>
              <a:cxn ang="0">
                <a:pos x="22" y="55"/>
              </a:cxn>
              <a:cxn ang="0">
                <a:pos x="17" y="55"/>
              </a:cxn>
              <a:cxn ang="0">
                <a:pos x="11" y="49"/>
              </a:cxn>
              <a:cxn ang="0">
                <a:pos x="11" y="49"/>
              </a:cxn>
              <a:cxn ang="0">
                <a:pos x="6" y="44"/>
              </a:cxn>
              <a:cxn ang="0">
                <a:pos x="6" y="44"/>
              </a:cxn>
              <a:cxn ang="0">
                <a:pos x="6" y="38"/>
              </a:cxn>
              <a:cxn ang="0">
                <a:pos x="0" y="38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22"/>
              </a:cxn>
              <a:cxn ang="0">
                <a:pos x="0" y="16"/>
              </a:cxn>
              <a:cxn ang="0">
                <a:pos x="6" y="16"/>
              </a:cxn>
              <a:cxn ang="0">
                <a:pos x="6" y="11"/>
              </a:cxn>
              <a:cxn ang="0">
                <a:pos x="11" y="5"/>
              </a:cxn>
              <a:cxn ang="0">
                <a:pos x="11" y="5"/>
              </a:cxn>
              <a:cxn ang="0">
                <a:pos x="17" y="5"/>
              </a:cxn>
              <a:cxn ang="0">
                <a:pos x="17" y="0"/>
              </a:cxn>
              <a:cxn ang="0">
                <a:pos x="22" y="0"/>
              </a:cxn>
              <a:cxn ang="0">
                <a:pos x="28" y="0"/>
              </a:cxn>
            </a:cxnLst>
            <a:rect l="0" t="0" r="r" b="b"/>
            <a:pathLst>
              <a:path w="55" h="55">
                <a:moveTo>
                  <a:pt x="28" y="0"/>
                </a:moveTo>
                <a:lnTo>
                  <a:pt x="28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9" y="0"/>
                </a:lnTo>
                <a:lnTo>
                  <a:pt x="39" y="0"/>
                </a:lnTo>
                <a:lnTo>
                  <a:pt x="39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50" y="11"/>
                </a:lnTo>
                <a:lnTo>
                  <a:pt x="50" y="11"/>
                </a:lnTo>
                <a:lnTo>
                  <a:pt x="50" y="11"/>
                </a:lnTo>
                <a:lnTo>
                  <a:pt x="50" y="16"/>
                </a:lnTo>
                <a:lnTo>
                  <a:pt x="50" y="16"/>
                </a:lnTo>
                <a:lnTo>
                  <a:pt x="55" y="16"/>
                </a:lnTo>
                <a:lnTo>
                  <a:pt x="55" y="16"/>
                </a:lnTo>
                <a:lnTo>
                  <a:pt x="55" y="22"/>
                </a:lnTo>
                <a:lnTo>
                  <a:pt x="55" y="22"/>
                </a:lnTo>
                <a:lnTo>
                  <a:pt x="55" y="22"/>
                </a:lnTo>
                <a:lnTo>
                  <a:pt x="55" y="27"/>
                </a:lnTo>
                <a:lnTo>
                  <a:pt x="55" y="27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8"/>
                </a:lnTo>
                <a:lnTo>
                  <a:pt x="55" y="38"/>
                </a:lnTo>
                <a:lnTo>
                  <a:pt x="50" y="38"/>
                </a:lnTo>
                <a:lnTo>
                  <a:pt x="50" y="44"/>
                </a:lnTo>
                <a:lnTo>
                  <a:pt x="50" y="44"/>
                </a:lnTo>
                <a:lnTo>
                  <a:pt x="50" y="44"/>
                </a:lnTo>
                <a:lnTo>
                  <a:pt x="50" y="44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39" y="49"/>
                </a:lnTo>
                <a:lnTo>
                  <a:pt x="39" y="55"/>
                </a:lnTo>
                <a:lnTo>
                  <a:pt x="39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17" y="55"/>
                </a:lnTo>
                <a:lnTo>
                  <a:pt x="17" y="55"/>
                </a:lnTo>
                <a:lnTo>
                  <a:pt x="17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6" y="44"/>
                </a:lnTo>
                <a:lnTo>
                  <a:pt x="6" y="44"/>
                </a:lnTo>
                <a:lnTo>
                  <a:pt x="6" y="44"/>
                </a:lnTo>
                <a:lnTo>
                  <a:pt x="6" y="44"/>
                </a:lnTo>
                <a:lnTo>
                  <a:pt x="6" y="38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0" y="16"/>
                </a:lnTo>
                <a:lnTo>
                  <a:pt x="6" y="16"/>
                </a:lnTo>
                <a:lnTo>
                  <a:pt x="6" y="16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7" y="5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00" name="Freeform 144"/>
          <p:cNvSpPr>
            <a:spLocks/>
          </p:cNvSpPr>
          <p:nvPr/>
        </p:nvSpPr>
        <p:spPr bwMode="auto">
          <a:xfrm>
            <a:off x="2108686" y="4190234"/>
            <a:ext cx="77152" cy="7715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8" y="0"/>
              </a:cxn>
              <a:cxn ang="0">
                <a:pos x="38" y="0"/>
              </a:cxn>
              <a:cxn ang="0">
                <a:pos x="44" y="5"/>
              </a:cxn>
              <a:cxn ang="0">
                <a:pos x="49" y="5"/>
              </a:cxn>
              <a:cxn ang="0">
                <a:pos x="49" y="11"/>
              </a:cxn>
              <a:cxn ang="0">
                <a:pos x="55" y="11"/>
              </a:cxn>
              <a:cxn ang="0">
                <a:pos x="55" y="16"/>
              </a:cxn>
              <a:cxn ang="0">
                <a:pos x="60" y="16"/>
              </a:cxn>
              <a:cxn ang="0">
                <a:pos x="60" y="21"/>
              </a:cxn>
              <a:cxn ang="0">
                <a:pos x="60" y="27"/>
              </a:cxn>
              <a:cxn ang="0">
                <a:pos x="60" y="32"/>
              </a:cxn>
              <a:cxn ang="0">
                <a:pos x="60" y="32"/>
              </a:cxn>
              <a:cxn ang="0">
                <a:pos x="60" y="38"/>
              </a:cxn>
              <a:cxn ang="0">
                <a:pos x="55" y="43"/>
              </a:cxn>
              <a:cxn ang="0">
                <a:pos x="55" y="49"/>
              </a:cxn>
              <a:cxn ang="0">
                <a:pos x="55" y="49"/>
              </a:cxn>
              <a:cxn ang="0">
                <a:pos x="49" y="54"/>
              </a:cxn>
              <a:cxn ang="0">
                <a:pos x="44" y="54"/>
              </a:cxn>
              <a:cxn ang="0">
                <a:pos x="44" y="60"/>
              </a:cxn>
              <a:cxn ang="0">
                <a:pos x="38" y="60"/>
              </a:cxn>
              <a:cxn ang="0">
                <a:pos x="33" y="60"/>
              </a:cxn>
              <a:cxn ang="0">
                <a:pos x="33" y="60"/>
              </a:cxn>
              <a:cxn ang="0">
                <a:pos x="27" y="60"/>
              </a:cxn>
              <a:cxn ang="0">
                <a:pos x="22" y="60"/>
              </a:cxn>
              <a:cxn ang="0">
                <a:pos x="16" y="60"/>
              </a:cxn>
              <a:cxn ang="0">
                <a:pos x="16" y="54"/>
              </a:cxn>
              <a:cxn ang="0">
                <a:pos x="11" y="54"/>
              </a:cxn>
              <a:cxn ang="0">
                <a:pos x="5" y="49"/>
              </a:cxn>
              <a:cxn ang="0">
                <a:pos x="5" y="49"/>
              </a:cxn>
              <a:cxn ang="0">
                <a:pos x="5" y="43"/>
              </a:cxn>
              <a:cxn ang="0">
                <a:pos x="0" y="38"/>
              </a:cxn>
              <a:cxn ang="0">
                <a:pos x="0" y="32"/>
              </a:cxn>
              <a:cxn ang="0">
                <a:pos x="0" y="32"/>
              </a:cxn>
              <a:cxn ang="0">
                <a:pos x="0" y="27"/>
              </a:cxn>
              <a:cxn ang="0">
                <a:pos x="0" y="21"/>
              </a:cxn>
              <a:cxn ang="0">
                <a:pos x="0" y="16"/>
              </a:cxn>
              <a:cxn ang="0">
                <a:pos x="5" y="16"/>
              </a:cxn>
              <a:cxn ang="0">
                <a:pos x="5" y="11"/>
              </a:cxn>
              <a:cxn ang="0">
                <a:pos x="11" y="11"/>
              </a:cxn>
              <a:cxn ang="0">
                <a:pos x="11" y="5"/>
              </a:cxn>
              <a:cxn ang="0">
                <a:pos x="16" y="5"/>
              </a:cxn>
              <a:cxn ang="0">
                <a:pos x="22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60" h="60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44" y="0"/>
                </a:lnTo>
                <a:lnTo>
                  <a:pt x="44" y="5"/>
                </a:lnTo>
                <a:lnTo>
                  <a:pt x="44" y="5"/>
                </a:lnTo>
                <a:lnTo>
                  <a:pt x="49" y="5"/>
                </a:lnTo>
                <a:lnTo>
                  <a:pt x="49" y="5"/>
                </a:lnTo>
                <a:lnTo>
                  <a:pt x="49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6"/>
                </a:lnTo>
                <a:lnTo>
                  <a:pt x="55" y="16"/>
                </a:lnTo>
                <a:lnTo>
                  <a:pt x="60" y="16"/>
                </a:lnTo>
                <a:lnTo>
                  <a:pt x="60" y="21"/>
                </a:lnTo>
                <a:lnTo>
                  <a:pt x="60" y="21"/>
                </a:lnTo>
                <a:lnTo>
                  <a:pt x="60" y="27"/>
                </a:lnTo>
                <a:lnTo>
                  <a:pt x="60" y="27"/>
                </a:lnTo>
                <a:lnTo>
                  <a:pt x="60" y="27"/>
                </a:lnTo>
                <a:lnTo>
                  <a:pt x="60" y="32"/>
                </a:lnTo>
                <a:lnTo>
                  <a:pt x="60" y="32"/>
                </a:lnTo>
                <a:lnTo>
                  <a:pt x="60" y="32"/>
                </a:lnTo>
                <a:lnTo>
                  <a:pt x="60" y="38"/>
                </a:lnTo>
                <a:lnTo>
                  <a:pt x="60" y="38"/>
                </a:lnTo>
                <a:lnTo>
                  <a:pt x="60" y="43"/>
                </a:lnTo>
                <a:lnTo>
                  <a:pt x="55" y="43"/>
                </a:lnTo>
                <a:lnTo>
                  <a:pt x="55" y="43"/>
                </a:lnTo>
                <a:lnTo>
                  <a:pt x="55" y="49"/>
                </a:lnTo>
                <a:lnTo>
                  <a:pt x="55" y="49"/>
                </a:lnTo>
                <a:lnTo>
                  <a:pt x="55" y="49"/>
                </a:lnTo>
                <a:lnTo>
                  <a:pt x="49" y="49"/>
                </a:lnTo>
                <a:lnTo>
                  <a:pt x="49" y="54"/>
                </a:lnTo>
                <a:lnTo>
                  <a:pt x="49" y="54"/>
                </a:lnTo>
                <a:lnTo>
                  <a:pt x="44" y="54"/>
                </a:lnTo>
                <a:lnTo>
                  <a:pt x="44" y="54"/>
                </a:lnTo>
                <a:lnTo>
                  <a:pt x="44" y="60"/>
                </a:lnTo>
                <a:lnTo>
                  <a:pt x="38" y="60"/>
                </a:lnTo>
                <a:lnTo>
                  <a:pt x="38" y="60"/>
                </a:lnTo>
                <a:lnTo>
                  <a:pt x="38" y="60"/>
                </a:lnTo>
                <a:lnTo>
                  <a:pt x="33" y="60"/>
                </a:lnTo>
                <a:lnTo>
                  <a:pt x="33" y="60"/>
                </a:lnTo>
                <a:lnTo>
                  <a:pt x="33" y="60"/>
                </a:lnTo>
                <a:lnTo>
                  <a:pt x="27" y="60"/>
                </a:lnTo>
                <a:lnTo>
                  <a:pt x="27" y="60"/>
                </a:lnTo>
                <a:lnTo>
                  <a:pt x="22" y="60"/>
                </a:lnTo>
                <a:lnTo>
                  <a:pt x="22" y="60"/>
                </a:lnTo>
                <a:lnTo>
                  <a:pt x="22" y="60"/>
                </a:lnTo>
                <a:lnTo>
                  <a:pt x="16" y="60"/>
                </a:lnTo>
                <a:lnTo>
                  <a:pt x="16" y="54"/>
                </a:lnTo>
                <a:lnTo>
                  <a:pt x="16" y="54"/>
                </a:lnTo>
                <a:lnTo>
                  <a:pt x="11" y="54"/>
                </a:lnTo>
                <a:lnTo>
                  <a:pt x="11" y="54"/>
                </a:lnTo>
                <a:lnTo>
                  <a:pt x="11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5" y="43"/>
                </a:lnTo>
                <a:lnTo>
                  <a:pt x="5" y="43"/>
                </a:lnTo>
                <a:lnTo>
                  <a:pt x="0" y="43"/>
                </a:lnTo>
                <a:lnTo>
                  <a:pt x="0" y="38"/>
                </a:lnTo>
                <a:lnTo>
                  <a:pt x="0" y="38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1"/>
                </a:lnTo>
                <a:lnTo>
                  <a:pt x="0" y="21"/>
                </a:lnTo>
                <a:lnTo>
                  <a:pt x="0" y="16"/>
                </a:lnTo>
                <a:lnTo>
                  <a:pt x="5" y="16"/>
                </a:lnTo>
                <a:lnTo>
                  <a:pt x="5" y="16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11"/>
                </a:lnTo>
                <a:lnTo>
                  <a:pt x="11" y="5"/>
                </a:lnTo>
                <a:lnTo>
                  <a:pt x="11" y="5"/>
                </a:lnTo>
                <a:lnTo>
                  <a:pt x="16" y="5"/>
                </a:lnTo>
                <a:lnTo>
                  <a:pt x="16" y="5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01" name="Freeform 145"/>
          <p:cNvSpPr>
            <a:spLocks/>
          </p:cNvSpPr>
          <p:nvPr/>
        </p:nvSpPr>
        <p:spPr bwMode="auto">
          <a:xfrm>
            <a:off x="2108686" y="4190234"/>
            <a:ext cx="70724" cy="69438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33" y="0"/>
              </a:cxn>
              <a:cxn ang="0">
                <a:pos x="38" y="0"/>
              </a:cxn>
              <a:cxn ang="0">
                <a:pos x="38" y="5"/>
              </a:cxn>
              <a:cxn ang="0">
                <a:pos x="44" y="5"/>
              </a:cxn>
              <a:cxn ang="0">
                <a:pos x="44" y="5"/>
              </a:cxn>
              <a:cxn ang="0">
                <a:pos x="49" y="11"/>
              </a:cxn>
              <a:cxn ang="0">
                <a:pos x="49" y="16"/>
              </a:cxn>
              <a:cxn ang="0">
                <a:pos x="55" y="16"/>
              </a:cxn>
              <a:cxn ang="0">
                <a:pos x="55" y="21"/>
              </a:cxn>
              <a:cxn ang="0">
                <a:pos x="55" y="21"/>
              </a:cxn>
              <a:cxn ang="0">
                <a:pos x="55" y="27"/>
              </a:cxn>
              <a:cxn ang="0">
                <a:pos x="55" y="32"/>
              </a:cxn>
              <a:cxn ang="0">
                <a:pos x="55" y="38"/>
              </a:cxn>
              <a:cxn ang="0">
                <a:pos x="49" y="38"/>
              </a:cxn>
              <a:cxn ang="0">
                <a:pos x="49" y="43"/>
              </a:cxn>
              <a:cxn ang="0">
                <a:pos x="49" y="43"/>
              </a:cxn>
              <a:cxn ang="0">
                <a:pos x="44" y="49"/>
              </a:cxn>
              <a:cxn ang="0">
                <a:pos x="44" y="49"/>
              </a:cxn>
              <a:cxn ang="0">
                <a:pos x="38" y="54"/>
              </a:cxn>
              <a:cxn ang="0">
                <a:pos x="33" y="54"/>
              </a:cxn>
              <a:cxn ang="0">
                <a:pos x="33" y="54"/>
              </a:cxn>
              <a:cxn ang="0">
                <a:pos x="27" y="54"/>
              </a:cxn>
              <a:cxn ang="0">
                <a:pos x="22" y="54"/>
              </a:cxn>
              <a:cxn ang="0">
                <a:pos x="22" y="54"/>
              </a:cxn>
              <a:cxn ang="0">
                <a:pos x="16" y="54"/>
              </a:cxn>
              <a:cxn ang="0">
                <a:pos x="11" y="49"/>
              </a:cxn>
              <a:cxn ang="0">
                <a:pos x="11" y="49"/>
              </a:cxn>
              <a:cxn ang="0">
                <a:pos x="5" y="43"/>
              </a:cxn>
              <a:cxn ang="0">
                <a:pos x="5" y="43"/>
              </a:cxn>
              <a:cxn ang="0">
                <a:pos x="5" y="38"/>
              </a:cxn>
              <a:cxn ang="0">
                <a:pos x="0" y="38"/>
              </a:cxn>
              <a:cxn ang="0">
                <a:pos x="0" y="32"/>
              </a:cxn>
              <a:cxn ang="0">
                <a:pos x="0" y="27"/>
              </a:cxn>
              <a:cxn ang="0">
                <a:pos x="0" y="21"/>
              </a:cxn>
              <a:cxn ang="0">
                <a:pos x="0" y="21"/>
              </a:cxn>
              <a:cxn ang="0">
                <a:pos x="0" y="16"/>
              </a:cxn>
              <a:cxn ang="0">
                <a:pos x="5" y="16"/>
              </a:cxn>
              <a:cxn ang="0">
                <a:pos x="5" y="11"/>
              </a:cxn>
              <a:cxn ang="0">
                <a:pos x="11" y="5"/>
              </a:cxn>
              <a:cxn ang="0">
                <a:pos x="11" y="5"/>
              </a:cxn>
              <a:cxn ang="0">
                <a:pos x="16" y="5"/>
              </a:cxn>
              <a:cxn ang="0">
                <a:pos x="16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55" h="54">
                <a:moveTo>
                  <a:pt x="27" y="0"/>
                </a:moveTo>
                <a:lnTo>
                  <a:pt x="27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9" y="11"/>
                </a:lnTo>
                <a:lnTo>
                  <a:pt x="49" y="11"/>
                </a:lnTo>
                <a:lnTo>
                  <a:pt x="49" y="11"/>
                </a:lnTo>
                <a:lnTo>
                  <a:pt x="49" y="16"/>
                </a:lnTo>
                <a:lnTo>
                  <a:pt x="49" y="16"/>
                </a:lnTo>
                <a:lnTo>
                  <a:pt x="55" y="16"/>
                </a:lnTo>
                <a:lnTo>
                  <a:pt x="55" y="16"/>
                </a:lnTo>
                <a:lnTo>
                  <a:pt x="55" y="21"/>
                </a:lnTo>
                <a:lnTo>
                  <a:pt x="55" y="21"/>
                </a:lnTo>
                <a:lnTo>
                  <a:pt x="55" y="21"/>
                </a:lnTo>
                <a:lnTo>
                  <a:pt x="55" y="27"/>
                </a:lnTo>
                <a:lnTo>
                  <a:pt x="55" y="27"/>
                </a:lnTo>
                <a:lnTo>
                  <a:pt x="55" y="32"/>
                </a:lnTo>
                <a:lnTo>
                  <a:pt x="55" y="32"/>
                </a:lnTo>
                <a:lnTo>
                  <a:pt x="55" y="32"/>
                </a:lnTo>
                <a:lnTo>
                  <a:pt x="55" y="38"/>
                </a:lnTo>
                <a:lnTo>
                  <a:pt x="55" y="38"/>
                </a:lnTo>
                <a:lnTo>
                  <a:pt x="49" y="38"/>
                </a:lnTo>
                <a:lnTo>
                  <a:pt x="49" y="43"/>
                </a:lnTo>
                <a:lnTo>
                  <a:pt x="49" y="43"/>
                </a:lnTo>
                <a:lnTo>
                  <a:pt x="49" y="43"/>
                </a:lnTo>
                <a:lnTo>
                  <a:pt x="49" y="43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38" y="49"/>
                </a:lnTo>
                <a:lnTo>
                  <a:pt x="38" y="54"/>
                </a:lnTo>
                <a:lnTo>
                  <a:pt x="38" y="54"/>
                </a:lnTo>
                <a:lnTo>
                  <a:pt x="33" y="54"/>
                </a:lnTo>
                <a:lnTo>
                  <a:pt x="33" y="54"/>
                </a:lnTo>
                <a:lnTo>
                  <a:pt x="33" y="54"/>
                </a:lnTo>
                <a:lnTo>
                  <a:pt x="27" y="54"/>
                </a:lnTo>
                <a:lnTo>
                  <a:pt x="27" y="54"/>
                </a:lnTo>
                <a:lnTo>
                  <a:pt x="27" y="54"/>
                </a:lnTo>
                <a:lnTo>
                  <a:pt x="22" y="54"/>
                </a:lnTo>
                <a:lnTo>
                  <a:pt x="22" y="54"/>
                </a:lnTo>
                <a:lnTo>
                  <a:pt x="22" y="54"/>
                </a:lnTo>
                <a:lnTo>
                  <a:pt x="16" y="54"/>
                </a:lnTo>
                <a:lnTo>
                  <a:pt x="16" y="54"/>
                </a:lnTo>
                <a:lnTo>
                  <a:pt x="16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5" y="43"/>
                </a:lnTo>
                <a:lnTo>
                  <a:pt x="5" y="43"/>
                </a:lnTo>
                <a:lnTo>
                  <a:pt x="5" y="43"/>
                </a:lnTo>
                <a:lnTo>
                  <a:pt x="5" y="43"/>
                </a:lnTo>
                <a:lnTo>
                  <a:pt x="5" y="38"/>
                </a:lnTo>
                <a:lnTo>
                  <a:pt x="0" y="38"/>
                </a:lnTo>
                <a:lnTo>
                  <a:pt x="0" y="38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7"/>
                </a:lnTo>
                <a:lnTo>
                  <a:pt x="0" y="27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16"/>
                </a:lnTo>
                <a:lnTo>
                  <a:pt x="0" y="16"/>
                </a:lnTo>
                <a:lnTo>
                  <a:pt x="5" y="16"/>
                </a:lnTo>
                <a:lnTo>
                  <a:pt x="5" y="16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6" y="5"/>
                </a:lnTo>
                <a:lnTo>
                  <a:pt x="16" y="0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02" name="Freeform 146"/>
          <p:cNvSpPr>
            <a:spLocks/>
          </p:cNvSpPr>
          <p:nvPr/>
        </p:nvSpPr>
        <p:spPr bwMode="auto">
          <a:xfrm>
            <a:off x="2066253" y="4140084"/>
            <a:ext cx="77152" cy="7715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8" y="0"/>
              </a:cxn>
              <a:cxn ang="0">
                <a:pos x="38" y="0"/>
              </a:cxn>
              <a:cxn ang="0">
                <a:pos x="44" y="6"/>
              </a:cxn>
              <a:cxn ang="0">
                <a:pos x="49" y="6"/>
              </a:cxn>
              <a:cxn ang="0">
                <a:pos x="49" y="11"/>
              </a:cxn>
              <a:cxn ang="0">
                <a:pos x="55" y="11"/>
              </a:cxn>
              <a:cxn ang="0">
                <a:pos x="55" y="17"/>
              </a:cxn>
              <a:cxn ang="0">
                <a:pos x="60" y="17"/>
              </a:cxn>
              <a:cxn ang="0">
                <a:pos x="60" y="22"/>
              </a:cxn>
              <a:cxn ang="0">
                <a:pos x="60" y="28"/>
              </a:cxn>
              <a:cxn ang="0">
                <a:pos x="60" y="33"/>
              </a:cxn>
              <a:cxn ang="0">
                <a:pos x="60" y="33"/>
              </a:cxn>
              <a:cxn ang="0">
                <a:pos x="60" y="39"/>
              </a:cxn>
              <a:cxn ang="0">
                <a:pos x="55" y="44"/>
              </a:cxn>
              <a:cxn ang="0">
                <a:pos x="55" y="50"/>
              </a:cxn>
              <a:cxn ang="0">
                <a:pos x="55" y="50"/>
              </a:cxn>
              <a:cxn ang="0">
                <a:pos x="49" y="55"/>
              </a:cxn>
              <a:cxn ang="0">
                <a:pos x="44" y="55"/>
              </a:cxn>
              <a:cxn ang="0">
                <a:pos x="44" y="60"/>
              </a:cxn>
              <a:cxn ang="0">
                <a:pos x="38" y="60"/>
              </a:cxn>
              <a:cxn ang="0">
                <a:pos x="33" y="60"/>
              </a:cxn>
              <a:cxn ang="0">
                <a:pos x="33" y="60"/>
              </a:cxn>
              <a:cxn ang="0">
                <a:pos x="27" y="60"/>
              </a:cxn>
              <a:cxn ang="0">
                <a:pos x="22" y="60"/>
              </a:cxn>
              <a:cxn ang="0">
                <a:pos x="16" y="60"/>
              </a:cxn>
              <a:cxn ang="0">
                <a:pos x="16" y="55"/>
              </a:cxn>
              <a:cxn ang="0">
                <a:pos x="11" y="55"/>
              </a:cxn>
              <a:cxn ang="0">
                <a:pos x="5" y="50"/>
              </a:cxn>
              <a:cxn ang="0">
                <a:pos x="5" y="50"/>
              </a:cxn>
              <a:cxn ang="0">
                <a:pos x="5" y="44"/>
              </a:cxn>
              <a:cxn ang="0">
                <a:pos x="0" y="39"/>
              </a:cxn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0" y="22"/>
              </a:cxn>
              <a:cxn ang="0">
                <a:pos x="0" y="17"/>
              </a:cxn>
              <a:cxn ang="0">
                <a:pos x="5" y="17"/>
              </a:cxn>
              <a:cxn ang="0">
                <a:pos x="5" y="11"/>
              </a:cxn>
              <a:cxn ang="0">
                <a:pos x="11" y="11"/>
              </a:cxn>
              <a:cxn ang="0">
                <a:pos x="11" y="6"/>
              </a:cxn>
              <a:cxn ang="0">
                <a:pos x="16" y="6"/>
              </a:cxn>
              <a:cxn ang="0">
                <a:pos x="22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60" h="60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44" y="0"/>
                </a:lnTo>
                <a:lnTo>
                  <a:pt x="44" y="6"/>
                </a:lnTo>
                <a:lnTo>
                  <a:pt x="44" y="6"/>
                </a:lnTo>
                <a:lnTo>
                  <a:pt x="49" y="6"/>
                </a:lnTo>
                <a:lnTo>
                  <a:pt x="49" y="6"/>
                </a:lnTo>
                <a:lnTo>
                  <a:pt x="49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7"/>
                </a:lnTo>
                <a:lnTo>
                  <a:pt x="55" y="17"/>
                </a:lnTo>
                <a:lnTo>
                  <a:pt x="60" y="17"/>
                </a:lnTo>
                <a:lnTo>
                  <a:pt x="60" y="22"/>
                </a:lnTo>
                <a:lnTo>
                  <a:pt x="60" y="22"/>
                </a:lnTo>
                <a:lnTo>
                  <a:pt x="60" y="28"/>
                </a:lnTo>
                <a:lnTo>
                  <a:pt x="60" y="28"/>
                </a:lnTo>
                <a:lnTo>
                  <a:pt x="60" y="28"/>
                </a:lnTo>
                <a:lnTo>
                  <a:pt x="60" y="33"/>
                </a:lnTo>
                <a:lnTo>
                  <a:pt x="60" y="33"/>
                </a:lnTo>
                <a:lnTo>
                  <a:pt x="60" y="33"/>
                </a:lnTo>
                <a:lnTo>
                  <a:pt x="60" y="39"/>
                </a:lnTo>
                <a:lnTo>
                  <a:pt x="60" y="39"/>
                </a:lnTo>
                <a:lnTo>
                  <a:pt x="60" y="44"/>
                </a:lnTo>
                <a:lnTo>
                  <a:pt x="55" y="44"/>
                </a:lnTo>
                <a:lnTo>
                  <a:pt x="55" y="44"/>
                </a:lnTo>
                <a:lnTo>
                  <a:pt x="55" y="50"/>
                </a:lnTo>
                <a:lnTo>
                  <a:pt x="55" y="50"/>
                </a:lnTo>
                <a:lnTo>
                  <a:pt x="55" y="50"/>
                </a:lnTo>
                <a:lnTo>
                  <a:pt x="49" y="50"/>
                </a:lnTo>
                <a:lnTo>
                  <a:pt x="49" y="55"/>
                </a:lnTo>
                <a:lnTo>
                  <a:pt x="49" y="55"/>
                </a:lnTo>
                <a:lnTo>
                  <a:pt x="44" y="55"/>
                </a:lnTo>
                <a:lnTo>
                  <a:pt x="44" y="55"/>
                </a:lnTo>
                <a:lnTo>
                  <a:pt x="44" y="60"/>
                </a:lnTo>
                <a:lnTo>
                  <a:pt x="38" y="60"/>
                </a:lnTo>
                <a:lnTo>
                  <a:pt x="38" y="60"/>
                </a:lnTo>
                <a:lnTo>
                  <a:pt x="38" y="60"/>
                </a:lnTo>
                <a:lnTo>
                  <a:pt x="33" y="60"/>
                </a:lnTo>
                <a:lnTo>
                  <a:pt x="33" y="60"/>
                </a:lnTo>
                <a:lnTo>
                  <a:pt x="33" y="60"/>
                </a:lnTo>
                <a:lnTo>
                  <a:pt x="27" y="60"/>
                </a:lnTo>
                <a:lnTo>
                  <a:pt x="27" y="60"/>
                </a:lnTo>
                <a:lnTo>
                  <a:pt x="22" y="60"/>
                </a:lnTo>
                <a:lnTo>
                  <a:pt x="22" y="60"/>
                </a:lnTo>
                <a:lnTo>
                  <a:pt x="22" y="60"/>
                </a:lnTo>
                <a:lnTo>
                  <a:pt x="16" y="60"/>
                </a:lnTo>
                <a:lnTo>
                  <a:pt x="16" y="55"/>
                </a:lnTo>
                <a:lnTo>
                  <a:pt x="16" y="55"/>
                </a:lnTo>
                <a:lnTo>
                  <a:pt x="11" y="55"/>
                </a:lnTo>
                <a:lnTo>
                  <a:pt x="11" y="55"/>
                </a:lnTo>
                <a:lnTo>
                  <a:pt x="11" y="50"/>
                </a:lnTo>
                <a:lnTo>
                  <a:pt x="5" y="50"/>
                </a:lnTo>
                <a:lnTo>
                  <a:pt x="5" y="50"/>
                </a:lnTo>
                <a:lnTo>
                  <a:pt x="5" y="50"/>
                </a:lnTo>
                <a:lnTo>
                  <a:pt x="5" y="44"/>
                </a:lnTo>
                <a:lnTo>
                  <a:pt x="5" y="44"/>
                </a:lnTo>
                <a:lnTo>
                  <a:pt x="0" y="44"/>
                </a:lnTo>
                <a:lnTo>
                  <a:pt x="0" y="39"/>
                </a:lnTo>
                <a:lnTo>
                  <a:pt x="0" y="39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8"/>
                </a:lnTo>
                <a:lnTo>
                  <a:pt x="0" y="28"/>
                </a:lnTo>
                <a:lnTo>
                  <a:pt x="0" y="28"/>
                </a:lnTo>
                <a:lnTo>
                  <a:pt x="0" y="22"/>
                </a:lnTo>
                <a:lnTo>
                  <a:pt x="0" y="22"/>
                </a:lnTo>
                <a:lnTo>
                  <a:pt x="0" y="17"/>
                </a:lnTo>
                <a:lnTo>
                  <a:pt x="5" y="17"/>
                </a:lnTo>
                <a:lnTo>
                  <a:pt x="5" y="17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11"/>
                </a:lnTo>
                <a:lnTo>
                  <a:pt x="11" y="6"/>
                </a:lnTo>
                <a:lnTo>
                  <a:pt x="11" y="6"/>
                </a:lnTo>
                <a:lnTo>
                  <a:pt x="16" y="6"/>
                </a:lnTo>
                <a:lnTo>
                  <a:pt x="16" y="6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03" name="Freeform 147"/>
          <p:cNvSpPr>
            <a:spLocks/>
          </p:cNvSpPr>
          <p:nvPr/>
        </p:nvSpPr>
        <p:spPr bwMode="auto">
          <a:xfrm>
            <a:off x="2066253" y="4140084"/>
            <a:ext cx="70724" cy="70724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33" y="0"/>
              </a:cxn>
              <a:cxn ang="0">
                <a:pos x="38" y="0"/>
              </a:cxn>
              <a:cxn ang="0">
                <a:pos x="38" y="6"/>
              </a:cxn>
              <a:cxn ang="0">
                <a:pos x="44" y="6"/>
              </a:cxn>
              <a:cxn ang="0">
                <a:pos x="44" y="6"/>
              </a:cxn>
              <a:cxn ang="0">
                <a:pos x="49" y="11"/>
              </a:cxn>
              <a:cxn ang="0">
                <a:pos x="49" y="17"/>
              </a:cxn>
              <a:cxn ang="0">
                <a:pos x="55" y="17"/>
              </a:cxn>
              <a:cxn ang="0">
                <a:pos x="55" y="22"/>
              </a:cxn>
              <a:cxn ang="0">
                <a:pos x="55" y="22"/>
              </a:cxn>
              <a:cxn ang="0">
                <a:pos x="55" y="28"/>
              </a:cxn>
              <a:cxn ang="0">
                <a:pos x="55" y="33"/>
              </a:cxn>
              <a:cxn ang="0">
                <a:pos x="55" y="39"/>
              </a:cxn>
              <a:cxn ang="0">
                <a:pos x="49" y="39"/>
              </a:cxn>
              <a:cxn ang="0">
                <a:pos x="49" y="44"/>
              </a:cxn>
              <a:cxn ang="0">
                <a:pos x="49" y="44"/>
              </a:cxn>
              <a:cxn ang="0">
                <a:pos x="44" y="50"/>
              </a:cxn>
              <a:cxn ang="0">
                <a:pos x="44" y="50"/>
              </a:cxn>
              <a:cxn ang="0">
                <a:pos x="38" y="55"/>
              </a:cxn>
              <a:cxn ang="0">
                <a:pos x="33" y="55"/>
              </a:cxn>
              <a:cxn ang="0">
                <a:pos x="33" y="55"/>
              </a:cxn>
              <a:cxn ang="0">
                <a:pos x="27" y="55"/>
              </a:cxn>
              <a:cxn ang="0">
                <a:pos x="22" y="55"/>
              </a:cxn>
              <a:cxn ang="0">
                <a:pos x="22" y="55"/>
              </a:cxn>
              <a:cxn ang="0">
                <a:pos x="16" y="55"/>
              </a:cxn>
              <a:cxn ang="0">
                <a:pos x="11" y="50"/>
              </a:cxn>
              <a:cxn ang="0">
                <a:pos x="11" y="50"/>
              </a:cxn>
              <a:cxn ang="0">
                <a:pos x="5" y="44"/>
              </a:cxn>
              <a:cxn ang="0">
                <a:pos x="5" y="44"/>
              </a:cxn>
              <a:cxn ang="0">
                <a:pos x="5" y="39"/>
              </a:cxn>
              <a:cxn ang="0">
                <a:pos x="0" y="39"/>
              </a:cxn>
              <a:cxn ang="0">
                <a:pos x="0" y="33"/>
              </a:cxn>
              <a:cxn ang="0">
                <a:pos x="0" y="28"/>
              </a:cxn>
              <a:cxn ang="0">
                <a:pos x="0" y="22"/>
              </a:cxn>
              <a:cxn ang="0">
                <a:pos x="0" y="22"/>
              </a:cxn>
              <a:cxn ang="0">
                <a:pos x="0" y="17"/>
              </a:cxn>
              <a:cxn ang="0">
                <a:pos x="5" y="17"/>
              </a:cxn>
              <a:cxn ang="0">
                <a:pos x="5" y="11"/>
              </a:cxn>
              <a:cxn ang="0">
                <a:pos x="11" y="6"/>
              </a:cxn>
              <a:cxn ang="0">
                <a:pos x="11" y="6"/>
              </a:cxn>
              <a:cxn ang="0">
                <a:pos x="16" y="6"/>
              </a:cxn>
              <a:cxn ang="0">
                <a:pos x="16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55" h="55">
                <a:moveTo>
                  <a:pt x="27" y="0"/>
                </a:moveTo>
                <a:lnTo>
                  <a:pt x="27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9" y="11"/>
                </a:lnTo>
                <a:lnTo>
                  <a:pt x="49" y="11"/>
                </a:lnTo>
                <a:lnTo>
                  <a:pt x="49" y="11"/>
                </a:lnTo>
                <a:lnTo>
                  <a:pt x="49" y="17"/>
                </a:lnTo>
                <a:lnTo>
                  <a:pt x="49" y="17"/>
                </a:lnTo>
                <a:lnTo>
                  <a:pt x="55" y="17"/>
                </a:lnTo>
                <a:lnTo>
                  <a:pt x="55" y="17"/>
                </a:lnTo>
                <a:lnTo>
                  <a:pt x="55" y="22"/>
                </a:lnTo>
                <a:lnTo>
                  <a:pt x="55" y="22"/>
                </a:lnTo>
                <a:lnTo>
                  <a:pt x="55" y="22"/>
                </a:lnTo>
                <a:lnTo>
                  <a:pt x="55" y="28"/>
                </a:lnTo>
                <a:lnTo>
                  <a:pt x="55" y="28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9"/>
                </a:lnTo>
                <a:lnTo>
                  <a:pt x="55" y="39"/>
                </a:lnTo>
                <a:lnTo>
                  <a:pt x="49" y="39"/>
                </a:lnTo>
                <a:lnTo>
                  <a:pt x="49" y="44"/>
                </a:lnTo>
                <a:lnTo>
                  <a:pt x="49" y="44"/>
                </a:lnTo>
                <a:lnTo>
                  <a:pt x="49" y="44"/>
                </a:lnTo>
                <a:lnTo>
                  <a:pt x="49" y="44"/>
                </a:lnTo>
                <a:lnTo>
                  <a:pt x="44" y="50"/>
                </a:lnTo>
                <a:lnTo>
                  <a:pt x="44" y="50"/>
                </a:lnTo>
                <a:lnTo>
                  <a:pt x="44" y="50"/>
                </a:lnTo>
                <a:lnTo>
                  <a:pt x="44" y="50"/>
                </a:lnTo>
                <a:lnTo>
                  <a:pt x="38" y="50"/>
                </a:lnTo>
                <a:lnTo>
                  <a:pt x="38" y="55"/>
                </a:lnTo>
                <a:lnTo>
                  <a:pt x="38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7" y="55"/>
                </a:lnTo>
                <a:lnTo>
                  <a:pt x="27" y="55"/>
                </a:lnTo>
                <a:lnTo>
                  <a:pt x="27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16" y="55"/>
                </a:lnTo>
                <a:lnTo>
                  <a:pt x="16" y="55"/>
                </a:lnTo>
                <a:lnTo>
                  <a:pt x="16" y="50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5" y="44"/>
                </a:lnTo>
                <a:lnTo>
                  <a:pt x="5" y="44"/>
                </a:lnTo>
                <a:lnTo>
                  <a:pt x="5" y="44"/>
                </a:lnTo>
                <a:lnTo>
                  <a:pt x="5" y="44"/>
                </a:lnTo>
                <a:lnTo>
                  <a:pt x="5" y="39"/>
                </a:lnTo>
                <a:lnTo>
                  <a:pt x="0" y="39"/>
                </a:lnTo>
                <a:lnTo>
                  <a:pt x="0" y="39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8"/>
                </a:lnTo>
                <a:lnTo>
                  <a:pt x="0" y="28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17"/>
                </a:lnTo>
                <a:lnTo>
                  <a:pt x="0" y="17"/>
                </a:lnTo>
                <a:lnTo>
                  <a:pt x="5" y="17"/>
                </a:lnTo>
                <a:lnTo>
                  <a:pt x="5" y="17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6" y="6"/>
                </a:lnTo>
                <a:lnTo>
                  <a:pt x="16" y="0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04" name="Freeform 148"/>
          <p:cNvSpPr>
            <a:spLocks/>
          </p:cNvSpPr>
          <p:nvPr/>
        </p:nvSpPr>
        <p:spPr bwMode="auto">
          <a:xfrm>
            <a:off x="2207699" y="4062932"/>
            <a:ext cx="77152" cy="7715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8" y="0"/>
              </a:cxn>
              <a:cxn ang="0">
                <a:pos x="38" y="0"/>
              </a:cxn>
              <a:cxn ang="0">
                <a:pos x="44" y="5"/>
              </a:cxn>
              <a:cxn ang="0">
                <a:pos x="49" y="5"/>
              </a:cxn>
              <a:cxn ang="0">
                <a:pos x="49" y="11"/>
              </a:cxn>
              <a:cxn ang="0">
                <a:pos x="55" y="11"/>
              </a:cxn>
              <a:cxn ang="0">
                <a:pos x="55" y="16"/>
              </a:cxn>
              <a:cxn ang="0">
                <a:pos x="60" y="16"/>
              </a:cxn>
              <a:cxn ang="0">
                <a:pos x="60" y="22"/>
              </a:cxn>
              <a:cxn ang="0">
                <a:pos x="60" y="27"/>
              </a:cxn>
              <a:cxn ang="0">
                <a:pos x="60" y="33"/>
              </a:cxn>
              <a:cxn ang="0">
                <a:pos x="60" y="33"/>
              </a:cxn>
              <a:cxn ang="0">
                <a:pos x="60" y="38"/>
              </a:cxn>
              <a:cxn ang="0">
                <a:pos x="55" y="44"/>
              </a:cxn>
              <a:cxn ang="0">
                <a:pos x="55" y="49"/>
              </a:cxn>
              <a:cxn ang="0">
                <a:pos x="55" y="49"/>
              </a:cxn>
              <a:cxn ang="0">
                <a:pos x="49" y="55"/>
              </a:cxn>
              <a:cxn ang="0">
                <a:pos x="44" y="55"/>
              </a:cxn>
              <a:cxn ang="0">
                <a:pos x="44" y="60"/>
              </a:cxn>
              <a:cxn ang="0">
                <a:pos x="38" y="60"/>
              </a:cxn>
              <a:cxn ang="0">
                <a:pos x="33" y="60"/>
              </a:cxn>
              <a:cxn ang="0">
                <a:pos x="33" y="60"/>
              </a:cxn>
              <a:cxn ang="0">
                <a:pos x="27" y="60"/>
              </a:cxn>
              <a:cxn ang="0">
                <a:pos x="22" y="60"/>
              </a:cxn>
              <a:cxn ang="0">
                <a:pos x="16" y="60"/>
              </a:cxn>
              <a:cxn ang="0">
                <a:pos x="16" y="55"/>
              </a:cxn>
              <a:cxn ang="0">
                <a:pos x="11" y="55"/>
              </a:cxn>
              <a:cxn ang="0">
                <a:pos x="5" y="49"/>
              </a:cxn>
              <a:cxn ang="0">
                <a:pos x="5" y="49"/>
              </a:cxn>
              <a:cxn ang="0">
                <a:pos x="5" y="44"/>
              </a:cxn>
              <a:cxn ang="0">
                <a:pos x="0" y="38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16"/>
              </a:cxn>
              <a:cxn ang="0">
                <a:pos x="5" y="16"/>
              </a:cxn>
              <a:cxn ang="0">
                <a:pos x="5" y="11"/>
              </a:cxn>
              <a:cxn ang="0">
                <a:pos x="11" y="11"/>
              </a:cxn>
              <a:cxn ang="0">
                <a:pos x="11" y="5"/>
              </a:cxn>
              <a:cxn ang="0">
                <a:pos x="16" y="5"/>
              </a:cxn>
              <a:cxn ang="0">
                <a:pos x="22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60" h="60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44" y="0"/>
                </a:lnTo>
                <a:lnTo>
                  <a:pt x="44" y="5"/>
                </a:lnTo>
                <a:lnTo>
                  <a:pt x="44" y="5"/>
                </a:lnTo>
                <a:lnTo>
                  <a:pt x="49" y="5"/>
                </a:lnTo>
                <a:lnTo>
                  <a:pt x="49" y="5"/>
                </a:lnTo>
                <a:lnTo>
                  <a:pt x="49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6"/>
                </a:lnTo>
                <a:lnTo>
                  <a:pt x="55" y="16"/>
                </a:lnTo>
                <a:lnTo>
                  <a:pt x="60" y="16"/>
                </a:lnTo>
                <a:lnTo>
                  <a:pt x="60" y="22"/>
                </a:lnTo>
                <a:lnTo>
                  <a:pt x="60" y="22"/>
                </a:lnTo>
                <a:lnTo>
                  <a:pt x="60" y="27"/>
                </a:lnTo>
                <a:lnTo>
                  <a:pt x="60" y="27"/>
                </a:lnTo>
                <a:lnTo>
                  <a:pt x="60" y="27"/>
                </a:lnTo>
                <a:lnTo>
                  <a:pt x="60" y="33"/>
                </a:lnTo>
                <a:lnTo>
                  <a:pt x="60" y="33"/>
                </a:lnTo>
                <a:lnTo>
                  <a:pt x="60" y="33"/>
                </a:lnTo>
                <a:lnTo>
                  <a:pt x="60" y="38"/>
                </a:lnTo>
                <a:lnTo>
                  <a:pt x="60" y="38"/>
                </a:lnTo>
                <a:lnTo>
                  <a:pt x="60" y="44"/>
                </a:lnTo>
                <a:lnTo>
                  <a:pt x="55" y="44"/>
                </a:lnTo>
                <a:lnTo>
                  <a:pt x="55" y="44"/>
                </a:lnTo>
                <a:lnTo>
                  <a:pt x="55" y="49"/>
                </a:lnTo>
                <a:lnTo>
                  <a:pt x="55" y="49"/>
                </a:lnTo>
                <a:lnTo>
                  <a:pt x="55" y="49"/>
                </a:lnTo>
                <a:lnTo>
                  <a:pt x="49" y="49"/>
                </a:lnTo>
                <a:lnTo>
                  <a:pt x="49" y="55"/>
                </a:lnTo>
                <a:lnTo>
                  <a:pt x="49" y="55"/>
                </a:lnTo>
                <a:lnTo>
                  <a:pt x="44" y="55"/>
                </a:lnTo>
                <a:lnTo>
                  <a:pt x="44" y="55"/>
                </a:lnTo>
                <a:lnTo>
                  <a:pt x="44" y="60"/>
                </a:lnTo>
                <a:lnTo>
                  <a:pt x="38" y="60"/>
                </a:lnTo>
                <a:lnTo>
                  <a:pt x="38" y="60"/>
                </a:lnTo>
                <a:lnTo>
                  <a:pt x="38" y="60"/>
                </a:lnTo>
                <a:lnTo>
                  <a:pt x="33" y="60"/>
                </a:lnTo>
                <a:lnTo>
                  <a:pt x="33" y="60"/>
                </a:lnTo>
                <a:lnTo>
                  <a:pt x="33" y="60"/>
                </a:lnTo>
                <a:lnTo>
                  <a:pt x="27" y="60"/>
                </a:lnTo>
                <a:lnTo>
                  <a:pt x="27" y="60"/>
                </a:lnTo>
                <a:lnTo>
                  <a:pt x="22" y="60"/>
                </a:lnTo>
                <a:lnTo>
                  <a:pt x="22" y="60"/>
                </a:lnTo>
                <a:lnTo>
                  <a:pt x="22" y="60"/>
                </a:lnTo>
                <a:lnTo>
                  <a:pt x="16" y="60"/>
                </a:lnTo>
                <a:lnTo>
                  <a:pt x="16" y="55"/>
                </a:lnTo>
                <a:lnTo>
                  <a:pt x="16" y="55"/>
                </a:lnTo>
                <a:lnTo>
                  <a:pt x="11" y="55"/>
                </a:lnTo>
                <a:lnTo>
                  <a:pt x="11" y="55"/>
                </a:lnTo>
                <a:lnTo>
                  <a:pt x="11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5" y="44"/>
                </a:lnTo>
                <a:lnTo>
                  <a:pt x="5" y="44"/>
                </a:lnTo>
                <a:lnTo>
                  <a:pt x="0" y="44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5" y="16"/>
                </a:lnTo>
                <a:lnTo>
                  <a:pt x="5" y="16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11"/>
                </a:lnTo>
                <a:lnTo>
                  <a:pt x="11" y="5"/>
                </a:lnTo>
                <a:lnTo>
                  <a:pt x="11" y="5"/>
                </a:lnTo>
                <a:lnTo>
                  <a:pt x="16" y="5"/>
                </a:lnTo>
                <a:lnTo>
                  <a:pt x="16" y="5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05" name="Freeform 149"/>
          <p:cNvSpPr>
            <a:spLocks/>
          </p:cNvSpPr>
          <p:nvPr/>
        </p:nvSpPr>
        <p:spPr bwMode="auto">
          <a:xfrm>
            <a:off x="2207699" y="4062932"/>
            <a:ext cx="70724" cy="70724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33" y="0"/>
              </a:cxn>
              <a:cxn ang="0">
                <a:pos x="38" y="0"/>
              </a:cxn>
              <a:cxn ang="0">
                <a:pos x="38" y="5"/>
              </a:cxn>
              <a:cxn ang="0">
                <a:pos x="44" y="5"/>
              </a:cxn>
              <a:cxn ang="0">
                <a:pos x="44" y="5"/>
              </a:cxn>
              <a:cxn ang="0">
                <a:pos x="49" y="11"/>
              </a:cxn>
              <a:cxn ang="0">
                <a:pos x="49" y="16"/>
              </a:cxn>
              <a:cxn ang="0">
                <a:pos x="55" y="16"/>
              </a:cxn>
              <a:cxn ang="0">
                <a:pos x="55" y="22"/>
              </a:cxn>
              <a:cxn ang="0">
                <a:pos x="55" y="22"/>
              </a:cxn>
              <a:cxn ang="0">
                <a:pos x="55" y="27"/>
              </a:cxn>
              <a:cxn ang="0">
                <a:pos x="55" y="33"/>
              </a:cxn>
              <a:cxn ang="0">
                <a:pos x="55" y="38"/>
              </a:cxn>
              <a:cxn ang="0">
                <a:pos x="49" y="38"/>
              </a:cxn>
              <a:cxn ang="0">
                <a:pos x="49" y="44"/>
              </a:cxn>
              <a:cxn ang="0">
                <a:pos x="49" y="44"/>
              </a:cxn>
              <a:cxn ang="0">
                <a:pos x="44" y="49"/>
              </a:cxn>
              <a:cxn ang="0">
                <a:pos x="44" y="49"/>
              </a:cxn>
              <a:cxn ang="0">
                <a:pos x="38" y="55"/>
              </a:cxn>
              <a:cxn ang="0">
                <a:pos x="33" y="55"/>
              </a:cxn>
              <a:cxn ang="0">
                <a:pos x="33" y="55"/>
              </a:cxn>
              <a:cxn ang="0">
                <a:pos x="27" y="55"/>
              </a:cxn>
              <a:cxn ang="0">
                <a:pos x="22" y="55"/>
              </a:cxn>
              <a:cxn ang="0">
                <a:pos x="22" y="55"/>
              </a:cxn>
              <a:cxn ang="0">
                <a:pos x="16" y="55"/>
              </a:cxn>
              <a:cxn ang="0">
                <a:pos x="11" y="49"/>
              </a:cxn>
              <a:cxn ang="0">
                <a:pos x="11" y="49"/>
              </a:cxn>
              <a:cxn ang="0">
                <a:pos x="5" y="44"/>
              </a:cxn>
              <a:cxn ang="0">
                <a:pos x="5" y="44"/>
              </a:cxn>
              <a:cxn ang="0">
                <a:pos x="5" y="38"/>
              </a:cxn>
              <a:cxn ang="0">
                <a:pos x="0" y="38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22"/>
              </a:cxn>
              <a:cxn ang="0">
                <a:pos x="0" y="16"/>
              </a:cxn>
              <a:cxn ang="0">
                <a:pos x="5" y="16"/>
              </a:cxn>
              <a:cxn ang="0">
                <a:pos x="5" y="11"/>
              </a:cxn>
              <a:cxn ang="0">
                <a:pos x="11" y="5"/>
              </a:cxn>
              <a:cxn ang="0">
                <a:pos x="11" y="5"/>
              </a:cxn>
              <a:cxn ang="0">
                <a:pos x="16" y="5"/>
              </a:cxn>
              <a:cxn ang="0">
                <a:pos x="16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55" h="55">
                <a:moveTo>
                  <a:pt x="27" y="0"/>
                </a:moveTo>
                <a:lnTo>
                  <a:pt x="27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9" y="11"/>
                </a:lnTo>
                <a:lnTo>
                  <a:pt x="49" y="11"/>
                </a:lnTo>
                <a:lnTo>
                  <a:pt x="49" y="11"/>
                </a:lnTo>
                <a:lnTo>
                  <a:pt x="49" y="16"/>
                </a:lnTo>
                <a:lnTo>
                  <a:pt x="49" y="16"/>
                </a:lnTo>
                <a:lnTo>
                  <a:pt x="55" y="16"/>
                </a:lnTo>
                <a:lnTo>
                  <a:pt x="55" y="16"/>
                </a:lnTo>
                <a:lnTo>
                  <a:pt x="55" y="22"/>
                </a:lnTo>
                <a:lnTo>
                  <a:pt x="55" y="22"/>
                </a:lnTo>
                <a:lnTo>
                  <a:pt x="55" y="22"/>
                </a:lnTo>
                <a:lnTo>
                  <a:pt x="55" y="27"/>
                </a:lnTo>
                <a:lnTo>
                  <a:pt x="55" y="27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8"/>
                </a:lnTo>
                <a:lnTo>
                  <a:pt x="55" y="38"/>
                </a:lnTo>
                <a:lnTo>
                  <a:pt x="49" y="38"/>
                </a:lnTo>
                <a:lnTo>
                  <a:pt x="49" y="44"/>
                </a:lnTo>
                <a:lnTo>
                  <a:pt x="49" y="44"/>
                </a:lnTo>
                <a:lnTo>
                  <a:pt x="49" y="44"/>
                </a:lnTo>
                <a:lnTo>
                  <a:pt x="49" y="44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38" y="49"/>
                </a:lnTo>
                <a:lnTo>
                  <a:pt x="38" y="55"/>
                </a:lnTo>
                <a:lnTo>
                  <a:pt x="38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7" y="55"/>
                </a:lnTo>
                <a:lnTo>
                  <a:pt x="27" y="55"/>
                </a:lnTo>
                <a:lnTo>
                  <a:pt x="27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16" y="55"/>
                </a:lnTo>
                <a:lnTo>
                  <a:pt x="16" y="55"/>
                </a:lnTo>
                <a:lnTo>
                  <a:pt x="16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5" y="44"/>
                </a:lnTo>
                <a:lnTo>
                  <a:pt x="5" y="44"/>
                </a:lnTo>
                <a:lnTo>
                  <a:pt x="5" y="44"/>
                </a:lnTo>
                <a:lnTo>
                  <a:pt x="5" y="44"/>
                </a:lnTo>
                <a:lnTo>
                  <a:pt x="5" y="38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0" y="16"/>
                </a:lnTo>
                <a:lnTo>
                  <a:pt x="5" y="16"/>
                </a:lnTo>
                <a:lnTo>
                  <a:pt x="5" y="16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6" y="5"/>
                </a:lnTo>
                <a:lnTo>
                  <a:pt x="16" y="0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06" name="Freeform 150"/>
          <p:cNvSpPr>
            <a:spLocks/>
          </p:cNvSpPr>
          <p:nvPr/>
        </p:nvSpPr>
        <p:spPr bwMode="auto">
          <a:xfrm>
            <a:off x="2390294" y="4012784"/>
            <a:ext cx="78439" cy="78439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9" y="0"/>
              </a:cxn>
              <a:cxn ang="0">
                <a:pos x="39" y="0"/>
              </a:cxn>
              <a:cxn ang="0">
                <a:pos x="44" y="6"/>
              </a:cxn>
              <a:cxn ang="0">
                <a:pos x="50" y="6"/>
              </a:cxn>
              <a:cxn ang="0">
                <a:pos x="50" y="11"/>
              </a:cxn>
              <a:cxn ang="0">
                <a:pos x="55" y="11"/>
              </a:cxn>
              <a:cxn ang="0">
                <a:pos x="55" y="17"/>
              </a:cxn>
              <a:cxn ang="0">
                <a:pos x="61" y="17"/>
              </a:cxn>
              <a:cxn ang="0">
                <a:pos x="61" y="22"/>
              </a:cxn>
              <a:cxn ang="0">
                <a:pos x="61" y="28"/>
              </a:cxn>
              <a:cxn ang="0">
                <a:pos x="61" y="33"/>
              </a:cxn>
              <a:cxn ang="0">
                <a:pos x="61" y="33"/>
              </a:cxn>
              <a:cxn ang="0">
                <a:pos x="61" y="39"/>
              </a:cxn>
              <a:cxn ang="0">
                <a:pos x="55" y="44"/>
              </a:cxn>
              <a:cxn ang="0">
                <a:pos x="55" y="50"/>
              </a:cxn>
              <a:cxn ang="0">
                <a:pos x="55" y="50"/>
              </a:cxn>
              <a:cxn ang="0">
                <a:pos x="50" y="55"/>
              </a:cxn>
              <a:cxn ang="0">
                <a:pos x="44" y="55"/>
              </a:cxn>
              <a:cxn ang="0">
                <a:pos x="44" y="61"/>
              </a:cxn>
              <a:cxn ang="0">
                <a:pos x="39" y="61"/>
              </a:cxn>
              <a:cxn ang="0">
                <a:pos x="33" y="61"/>
              </a:cxn>
              <a:cxn ang="0">
                <a:pos x="33" y="61"/>
              </a:cxn>
              <a:cxn ang="0">
                <a:pos x="28" y="61"/>
              </a:cxn>
              <a:cxn ang="0">
                <a:pos x="22" y="61"/>
              </a:cxn>
              <a:cxn ang="0">
                <a:pos x="17" y="61"/>
              </a:cxn>
              <a:cxn ang="0">
                <a:pos x="17" y="55"/>
              </a:cxn>
              <a:cxn ang="0">
                <a:pos x="11" y="55"/>
              </a:cxn>
              <a:cxn ang="0">
                <a:pos x="6" y="50"/>
              </a:cxn>
              <a:cxn ang="0">
                <a:pos x="6" y="50"/>
              </a:cxn>
              <a:cxn ang="0">
                <a:pos x="6" y="44"/>
              </a:cxn>
              <a:cxn ang="0">
                <a:pos x="0" y="39"/>
              </a:cxn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0" y="22"/>
              </a:cxn>
              <a:cxn ang="0">
                <a:pos x="0" y="17"/>
              </a:cxn>
              <a:cxn ang="0">
                <a:pos x="6" y="17"/>
              </a:cxn>
              <a:cxn ang="0">
                <a:pos x="6" y="11"/>
              </a:cxn>
              <a:cxn ang="0">
                <a:pos x="11" y="11"/>
              </a:cxn>
              <a:cxn ang="0">
                <a:pos x="11" y="6"/>
              </a:cxn>
              <a:cxn ang="0">
                <a:pos x="17" y="6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</a:cxnLst>
            <a:rect l="0" t="0" r="r" b="b"/>
            <a:pathLst>
              <a:path w="61" h="61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9" y="0"/>
                </a:lnTo>
                <a:lnTo>
                  <a:pt x="39" y="0"/>
                </a:lnTo>
                <a:lnTo>
                  <a:pt x="39" y="0"/>
                </a:lnTo>
                <a:lnTo>
                  <a:pt x="44" y="0"/>
                </a:lnTo>
                <a:lnTo>
                  <a:pt x="44" y="6"/>
                </a:lnTo>
                <a:lnTo>
                  <a:pt x="44" y="6"/>
                </a:lnTo>
                <a:lnTo>
                  <a:pt x="50" y="6"/>
                </a:lnTo>
                <a:lnTo>
                  <a:pt x="50" y="6"/>
                </a:lnTo>
                <a:lnTo>
                  <a:pt x="50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7"/>
                </a:lnTo>
                <a:lnTo>
                  <a:pt x="55" y="17"/>
                </a:lnTo>
                <a:lnTo>
                  <a:pt x="61" y="17"/>
                </a:lnTo>
                <a:lnTo>
                  <a:pt x="61" y="22"/>
                </a:lnTo>
                <a:lnTo>
                  <a:pt x="61" y="22"/>
                </a:lnTo>
                <a:lnTo>
                  <a:pt x="61" y="28"/>
                </a:lnTo>
                <a:lnTo>
                  <a:pt x="61" y="28"/>
                </a:lnTo>
                <a:lnTo>
                  <a:pt x="61" y="28"/>
                </a:lnTo>
                <a:lnTo>
                  <a:pt x="61" y="33"/>
                </a:lnTo>
                <a:lnTo>
                  <a:pt x="61" y="33"/>
                </a:lnTo>
                <a:lnTo>
                  <a:pt x="61" y="33"/>
                </a:lnTo>
                <a:lnTo>
                  <a:pt x="61" y="39"/>
                </a:lnTo>
                <a:lnTo>
                  <a:pt x="61" y="39"/>
                </a:lnTo>
                <a:lnTo>
                  <a:pt x="61" y="44"/>
                </a:lnTo>
                <a:lnTo>
                  <a:pt x="55" y="44"/>
                </a:lnTo>
                <a:lnTo>
                  <a:pt x="55" y="44"/>
                </a:lnTo>
                <a:lnTo>
                  <a:pt x="55" y="50"/>
                </a:lnTo>
                <a:lnTo>
                  <a:pt x="55" y="50"/>
                </a:lnTo>
                <a:lnTo>
                  <a:pt x="55" y="50"/>
                </a:lnTo>
                <a:lnTo>
                  <a:pt x="50" y="50"/>
                </a:lnTo>
                <a:lnTo>
                  <a:pt x="50" y="55"/>
                </a:lnTo>
                <a:lnTo>
                  <a:pt x="50" y="55"/>
                </a:lnTo>
                <a:lnTo>
                  <a:pt x="44" y="55"/>
                </a:lnTo>
                <a:lnTo>
                  <a:pt x="44" y="55"/>
                </a:lnTo>
                <a:lnTo>
                  <a:pt x="44" y="61"/>
                </a:lnTo>
                <a:lnTo>
                  <a:pt x="39" y="61"/>
                </a:lnTo>
                <a:lnTo>
                  <a:pt x="39" y="61"/>
                </a:lnTo>
                <a:lnTo>
                  <a:pt x="39" y="61"/>
                </a:lnTo>
                <a:lnTo>
                  <a:pt x="33" y="61"/>
                </a:lnTo>
                <a:lnTo>
                  <a:pt x="33" y="61"/>
                </a:lnTo>
                <a:lnTo>
                  <a:pt x="33" y="61"/>
                </a:lnTo>
                <a:lnTo>
                  <a:pt x="28" y="61"/>
                </a:lnTo>
                <a:lnTo>
                  <a:pt x="28" y="61"/>
                </a:lnTo>
                <a:lnTo>
                  <a:pt x="22" y="61"/>
                </a:lnTo>
                <a:lnTo>
                  <a:pt x="22" y="61"/>
                </a:lnTo>
                <a:lnTo>
                  <a:pt x="22" y="61"/>
                </a:lnTo>
                <a:lnTo>
                  <a:pt x="17" y="61"/>
                </a:lnTo>
                <a:lnTo>
                  <a:pt x="17" y="55"/>
                </a:lnTo>
                <a:lnTo>
                  <a:pt x="17" y="55"/>
                </a:lnTo>
                <a:lnTo>
                  <a:pt x="11" y="55"/>
                </a:lnTo>
                <a:lnTo>
                  <a:pt x="11" y="55"/>
                </a:lnTo>
                <a:lnTo>
                  <a:pt x="11" y="50"/>
                </a:lnTo>
                <a:lnTo>
                  <a:pt x="6" y="50"/>
                </a:lnTo>
                <a:lnTo>
                  <a:pt x="6" y="50"/>
                </a:lnTo>
                <a:lnTo>
                  <a:pt x="6" y="50"/>
                </a:lnTo>
                <a:lnTo>
                  <a:pt x="6" y="44"/>
                </a:lnTo>
                <a:lnTo>
                  <a:pt x="6" y="44"/>
                </a:lnTo>
                <a:lnTo>
                  <a:pt x="0" y="44"/>
                </a:lnTo>
                <a:lnTo>
                  <a:pt x="0" y="39"/>
                </a:lnTo>
                <a:lnTo>
                  <a:pt x="0" y="39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8"/>
                </a:lnTo>
                <a:lnTo>
                  <a:pt x="0" y="28"/>
                </a:lnTo>
                <a:lnTo>
                  <a:pt x="0" y="28"/>
                </a:lnTo>
                <a:lnTo>
                  <a:pt x="0" y="22"/>
                </a:lnTo>
                <a:lnTo>
                  <a:pt x="0" y="22"/>
                </a:lnTo>
                <a:lnTo>
                  <a:pt x="0" y="17"/>
                </a:lnTo>
                <a:lnTo>
                  <a:pt x="6" y="17"/>
                </a:lnTo>
                <a:lnTo>
                  <a:pt x="6" y="17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11" y="11"/>
                </a:lnTo>
                <a:lnTo>
                  <a:pt x="11" y="6"/>
                </a:lnTo>
                <a:lnTo>
                  <a:pt x="11" y="6"/>
                </a:lnTo>
                <a:lnTo>
                  <a:pt x="17" y="6"/>
                </a:lnTo>
                <a:lnTo>
                  <a:pt x="17" y="6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07" name="Freeform 151"/>
          <p:cNvSpPr>
            <a:spLocks/>
          </p:cNvSpPr>
          <p:nvPr/>
        </p:nvSpPr>
        <p:spPr bwMode="auto">
          <a:xfrm>
            <a:off x="2390294" y="4012784"/>
            <a:ext cx="70724" cy="70724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33" y="0"/>
              </a:cxn>
              <a:cxn ang="0">
                <a:pos x="39" y="0"/>
              </a:cxn>
              <a:cxn ang="0">
                <a:pos x="39" y="6"/>
              </a:cxn>
              <a:cxn ang="0">
                <a:pos x="44" y="6"/>
              </a:cxn>
              <a:cxn ang="0">
                <a:pos x="44" y="6"/>
              </a:cxn>
              <a:cxn ang="0">
                <a:pos x="50" y="11"/>
              </a:cxn>
              <a:cxn ang="0">
                <a:pos x="50" y="17"/>
              </a:cxn>
              <a:cxn ang="0">
                <a:pos x="55" y="17"/>
              </a:cxn>
              <a:cxn ang="0">
                <a:pos x="55" y="22"/>
              </a:cxn>
              <a:cxn ang="0">
                <a:pos x="55" y="22"/>
              </a:cxn>
              <a:cxn ang="0">
                <a:pos x="55" y="28"/>
              </a:cxn>
              <a:cxn ang="0">
                <a:pos x="55" y="33"/>
              </a:cxn>
              <a:cxn ang="0">
                <a:pos x="55" y="39"/>
              </a:cxn>
              <a:cxn ang="0">
                <a:pos x="50" y="39"/>
              </a:cxn>
              <a:cxn ang="0">
                <a:pos x="50" y="44"/>
              </a:cxn>
              <a:cxn ang="0">
                <a:pos x="50" y="44"/>
              </a:cxn>
              <a:cxn ang="0">
                <a:pos x="44" y="50"/>
              </a:cxn>
              <a:cxn ang="0">
                <a:pos x="44" y="50"/>
              </a:cxn>
              <a:cxn ang="0">
                <a:pos x="39" y="55"/>
              </a:cxn>
              <a:cxn ang="0">
                <a:pos x="33" y="55"/>
              </a:cxn>
              <a:cxn ang="0">
                <a:pos x="33" y="55"/>
              </a:cxn>
              <a:cxn ang="0">
                <a:pos x="28" y="55"/>
              </a:cxn>
              <a:cxn ang="0">
                <a:pos x="22" y="55"/>
              </a:cxn>
              <a:cxn ang="0">
                <a:pos x="22" y="55"/>
              </a:cxn>
              <a:cxn ang="0">
                <a:pos x="17" y="55"/>
              </a:cxn>
              <a:cxn ang="0">
                <a:pos x="11" y="50"/>
              </a:cxn>
              <a:cxn ang="0">
                <a:pos x="11" y="50"/>
              </a:cxn>
              <a:cxn ang="0">
                <a:pos x="6" y="44"/>
              </a:cxn>
              <a:cxn ang="0">
                <a:pos x="6" y="44"/>
              </a:cxn>
              <a:cxn ang="0">
                <a:pos x="6" y="39"/>
              </a:cxn>
              <a:cxn ang="0">
                <a:pos x="0" y="39"/>
              </a:cxn>
              <a:cxn ang="0">
                <a:pos x="0" y="33"/>
              </a:cxn>
              <a:cxn ang="0">
                <a:pos x="0" y="28"/>
              </a:cxn>
              <a:cxn ang="0">
                <a:pos x="0" y="22"/>
              </a:cxn>
              <a:cxn ang="0">
                <a:pos x="0" y="22"/>
              </a:cxn>
              <a:cxn ang="0">
                <a:pos x="0" y="17"/>
              </a:cxn>
              <a:cxn ang="0">
                <a:pos x="6" y="17"/>
              </a:cxn>
              <a:cxn ang="0">
                <a:pos x="6" y="11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7" y="0"/>
              </a:cxn>
              <a:cxn ang="0">
                <a:pos x="22" y="0"/>
              </a:cxn>
              <a:cxn ang="0">
                <a:pos x="28" y="0"/>
              </a:cxn>
            </a:cxnLst>
            <a:rect l="0" t="0" r="r" b="b"/>
            <a:pathLst>
              <a:path w="55" h="55">
                <a:moveTo>
                  <a:pt x="28" y="0"/>
                </a:moveTo>
                <a:lnTo>
                  <a:pt x="28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9" y="0"/>
                </a:lnTo>
                <a:lnTo>
                  <a:pt x="39" y="0"/>
                </a:lnTo>
                <a:lnTo>
                  <a:pt x="39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50" y="11"/>
                </a:lnTo>
                <a:lnTo>
                  <a:pt x="50" y="11"/>
                </a:lnTo>
                <a:lnTo>
                  <a:pt x="50" y="11"/>
                </a:lnTo>
                <a:lnTo>
                  <a:pt x="50" y="17"/>
                </a:lnTo>
                <a:lnTo>
                  <a:pt x="50" y="17"/>
                </a:lnTo>
                <a:lnTo>
                  <a:pt x="55" y="17"/>
                </a:lnTo>
                <a:lnTo>
                  <a:pt x="55" y="17"/>
                </a:lnTo>
                <a:lnTo>
                  <a:pt x="55" y="22"/>
                </a:lnTo>
                <a:lnTo>
                  <a:pt x="55" y="22"/>
                </a:lnTo>
                <a:lnTo>
                  <a:pt x="55" y="22"/>
                </a:lnTo>
                <a:lnTo>
                  <a:pt x="55" y="28"/>
                </a:lnTo>
                <a:lnTo>
                  <a:pt x="55" y="28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9"/>
                </a:lnTo>
                <a:lnTo>
                  <a:pt x="55" y="39"/>
                </a:lnTo>
                <a:lnTo>
                  <a:pt x="50" y="39"/>
                </a:lnTo>
                <a:lnTo>
                  <a:pt x="50" y="44"/>
                </a:lnTo>
                <a:lnTo>
                  <a:pt x="50" y="44"/>
                </a:lnTo>
                <a:lnTo>
                  <a:pt x="50" y="44"/>
                </a:lnTo>
                <a:lnTo>
                  <a:pt x="50" y="44"/>
                </a:lnTo>
                <a:lnTo>
                  <a:pt x="44" y="50"/>
                </a:lnTo>
                <a:lnTo>
                  <a:pt x="44" y="50"/>
                </a:lnTo>
                <a:lnTo>
                  <a:pt x="44" y="50"/>
                </a:lnTo>
                <a:lnTo>
                  <a:pt x="44" y="50"/>
                </a:lnTo>
                <a:lnTo>
                  <a:pt x="39" y="50"/>
                </a:lnTo>
                <a:lnTo>
                  <a:pt x="39" y="55"/>
                </a:lnTo>
                <a:lnTo>
                  <a:pt x="39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17" y="55"/>
                </a:lnTo>
                <a:lnTo>
                  <a:pt x="17" y="55"/>
                </a:lnTo>
                <a:lnTo>
                  <a:pt x="17" y="50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6" y="44"/>
                </a:lnTo>
                <a:lnTo>
                  <a:pt x="6" y="44"/>
                </a:lnTo>
                <a:lnTo>
                  <a:pt x="6" y="44"/>
                </a:lnTo>
                <a:lnTo>
                  <a:pt x="6" y="44"/>
                </a:lnTo>
                <a:lnTo>
                  <a:pt x="6" y="39"/>
                </a:lnTo>
                <a:lnTo>
                  <a:pt x="0" y="39"/>
                </a:lnTo>
                <a:lnTo>
                  <a:pt x="0" y="39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8"/>
                </a:lnTo>
                <a:lnTo>
                  <a:pt x="0" y="28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17"/>
                </a:lnTo>
                <a:lnTo>
                  <a:pt x="0" y="17"/>
                </a:lnTo>
                <a:lnTo>
                  <a:pt x="6" y="17"/>
                </a:lnTo>
                <a:lnTo>
                  <a:pt x="6" y="17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7" y="6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08" name="Freeform 152"/>
          <p:cNvSpPr>
            <a:spLocks/>
          </p:cNvSpPr>
          <p:nvPr/>
        </p:nvSpPr>
        <p:spPr bwMode="auto">
          <a:xfrm>
            <a:off x="1528757" y="4507845"/>
            <a:ext cx="78439" cy="7715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9" y="0"/>
              </a:cxn>
              <a:cxn ang="0">
                <a:pos x="39" y="0"/>
              </a:cxn>
              <a:cxn ang="0">
                <a:pos x="44" y="5"/>
              </a:cxn>
              <a:cxn ang="0">
                <a:pos x="50" y="5"/>
              </a:cxn>
              <a:cxn ang="0">
                <a:pos x="50" y="11"/>
              </a:cxn>
              <a:cxn ang="0">
                <a:pos x="55" y="11"/>
              </a:cxn>
              <a:cxn ang="0">
                <a:pos x="55" y="16"/>
              </a:cxn>
              <a:cxn ang="0">
                <a:pos x="61" y="16"/>
              </a:cxn>
              <a:cxn ang="0">
                <a:pos x="61" y="22"/>
              </a:cxn>
              <a:cxn ang="0">
                <a:pos x="61" y="27"/>
              </a:cxn>
              <a:cxn ang="0">
                <a:pos x="61" y="33"/>
              </a:cxn>
              <a:cxn ang="0">
                <a:pos x="61" y="33"/>
              </a:cxn>
              <a:cxn ang="0">
                <a:pos x="61" y="38"/>
              </a:cxn>
              <a:cxn ang="0">
                <a:pos x="55" y="44"/>
              </a:cxn>
              <a:cxn ang="0">
                <a:pos x="55" y="49"/>
              </a:cxn>
              <a:cxn ang="0">
                <a:pos x="55" y="49"/>
              </a:cxn>
              <a:cxn ang="0">
                <a:pos x="50" y="55"/>
              </a:cxn>
              <a:cxn ang="0">
                <a:pos x="44" y="55"/>
              </a:cxn>
              <a:cxn ang="0">
                <a:pos x="44" y="60"/>
              </a:cxn>
              <a:cxn ang="0">
                <a:pos x="39" y="60"/>
              </a:cxn>
              <a:cxn ang="0">
                <a:pos x="33" y="60"/>
              </a:cxn>
              <a:cxn ang="0">
                <a:pos x="33" y="60"/>
              </a:cxn>
              <a:cxn ang="0">
                <a:pos x="28" y="60"/>
              </a:cxn>
              <a:cxn ang="0">
                <a:pos x="22" y="60"/>
              </a:cxn>
              <a:cxn ang="0">
                <a:pos x="17" y="60"/>
              </a:cxn>
              <a:cxn ang="0">
                <a:pos x="17" y="55"/>
              </a:cxn>
              <a:cxn ang="0">
                <a:pos x="11" y="55"/>
              </a:cxn>
              <a:cxn ang="0">
                <a:pos x="6" y="49"/>
              </a:cxn>
              <a:cxn ang="0">
                <a:pos x="6" y="49"/>
              </a:cxn>
              <a:cxn ang="0">
                <a:pos x="6" y="44"/>
              </a:cxn>
              <a:cxn ang="0">
                <a:pos x="0" y="38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16"/>
              </a:cxn>
              <a:cxn ang="0">
                <a:pos x="6" y="16"/>
              </a:cxn>
              <a:cxn ang="0">
                <a:pos x="6" y="11"/>
              </a:cxn>
              <a:cxn ang="0">
                <a:pos x="11" y="11"/>
              </a:cxn>
              <a:cxn ang="0">
                <a:pos x="11" y="5"/>
              </a:cxn>
              <a:cxn ang="0">
                <a:pos x="17" y="5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</a:cxnLst>
            <a:rect l="0" t="0" r="r" b="b"/>
            <a:pathLst>
              <a:path w="61" h="60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9" y="0"/>
                </a:lnTo>
                <a:lnTo>
                  <a:pt x="39" y="0"/>
                </a:lnTo>
                <a:lnTo>
                  <a:pt x="39" y="0"/>
                </a:lnTo>
                <a:lnTo>
                  <a:pt x="44" y="0"/>
                </a:lnTo>
                <a:lnTo>
                  <a:pt x="44" y="5"/>
                </a:lnTo>
                <a:lnTo>
                  <a:pt x="44" y="5"/>
                </a:lnTo>
                <a:lnTo>
                  <a:pt x="50" y="5"/>
                </a:lnTo>
                <a:lnTo>
                  <a:pt x="50" y="5"/>
                </a:lnTo>
                <a:lnTo>
                  <a:pt x="50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6"/>
                </a:lnTo>
                <a:lnTo>
                  <a:pt x="55" y="16"/>
                </a:lnTo>
                <a:lnTo>
                  <a:pt x="61" y="16"/>
                </a:lnTo>
                <a:lnTo>
                  <a:pt x="61" y="22"/>
                </a:lnTo>
                <a:lnTo>
                  <a:pt x="61" y="22"/>
                </a:lnTo>
                <a:lnTo>
                  <a:pt x="61" y="27"/>
                </a:lnTo>
                <a:lnTo>
                  <a:pt x="61" y="27"/>
                </a:lnTo>
                <a:lnTo>
                  <a:pt x="61" y="27"/>
                </a:lnTo>
                <a:lnTo>
                  <a:pt x="61" y="33"/>
                </a:lnTo>
                <a:lnTo>
                  <a:pt x="61" y="33"/>
                </a:lnTo>
                <a:lnTo>
                  <a:pt x="61" y="33"/>
                </a:lnTo>
                <a:lnTo>
                  <a:pt x="61" y="38"/>
                </a:lnTo>
                <a:lnTo>
                  <a:pt x="61" y="38"/>
                </a:lnTo>
                <a:lnTo>
                  <a:pt x="61" y="44"/>
                </a:lnTo>
                <a:lnTo>
                  <a:pt x="55" y="44"/>
                </a:lnTo>
                <a:lnTo>
                  <a:pt x="55" y="44"/>
                </a:lnTo>
                <a:lnTo>
                  <a:pt x="55" y="49"/>
                </a:lnTo>
                <a:lnTo>
                  <a:pt x="55" y="49"/>
                </a:lnTo>
                <a:lnTo>
                  <a:pt x="55" y="49"/>
                </a:lnTo>
                <a:lnTo>
                  <a:pt x="50" y="49"/>
                </a:lnTo>
                <a:lnTo>
                  <a:pt x="50" y="55"/>
                </a:lnTo>
                <a:lnTo>
                  <a:pt x="50" y="55"/>
                </a:lnTo>
                <a:lnTo>
                  <a:pt x="44" y="55"/>
                </a:lnTo>
                <a:lnTo>
                  <a:pt x="44" y="55"/>
                </a:lnTo>
                <a:lnTo>
                  <a:pt x="44" y="60"/>
                </a:lnTo>
                <a:lnTo>
                  <a:pt x="39" y="60"/>
                </a:lnTo>
                <a:lnTo>
                  <a:pt x="39" y="60"/>
                </a:lnTo>
                <a:lnTo>
                  <a:pt x="39" y="60"/>
                </a:lnTo>
                <a:lnTo>
                  <a:pt x="33" y="60"/>
                </a:lnTo>
                <a:lnTo>
                  <a:pt x="33" y="60"/>
                </a:lnTo>
                <a:lnTo>
                  <a:pt x="33" y="60"/>
                </a:lnTo>
                <a:lnTo>
                  <a:pt x="28" y="60"/>
                </a:lnTo>
                <a:lnTo>
                  <a:pt x="28" y="60"/>
                </a:lnTo>
                <a:lnTo>
                  <a:pt x="22" y="60"/>
                </a:lnTo>
                <a:lnTo>
                  <a:pt x="22" y="60"/>
                </a:lnTo>
                <a:lnTo>
                  <a:pt x="22" y="60"/>
                </a:lnTo>
                <a:lnTo>
                  <a:pt x="17" y="60"/>
                </a:lnTo>
                <a:lnTo>
                  <a:pt x="17" y="55"/>
                </a:lnTo>
                <a:lnTo>
                  <a:pt x="17" y="55"/>
                </a:lnTo>
                <a:lnTo>
                  <a:pt x="11" y="55"/>
                </a:lnTo>
                <a:lnTo>
                  <a:pt x="11" y="55"/>
                </a:lnTo>
                <a:lnTo>
                  <a:pt x="11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4"/>
                </a:lnTo>
                <a:lnTo>
                  <a:pt x="6" y="44"/>
                </a:lnTo>
                <a:lnTo>
                  <a:pt x="0" y="44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6" y="16"/>
                </a:lnTo>
                <a:lnTo>
                  <a:pt x="6" y="16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11" y="11"/>
                </a:lnTo>
                <a:lnTo>
                  <a:pt x="11" y="5"/>
                </a:lnTo>
                <a:lnTo>
                  <a:pt x="11" y="5"/>
                </a:lnTo>
                <a:lnTo>
                  <a:pt x="17" y="5"/>
                </a:lnTo>
                <a:lnTo>
                  <a:pt x="17" y="5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09" name="Freeform 153"/>
          <p:cNvSpPr>
            <a:spLocks/>
          </p:cNvSpPr>
          <p:nvPr/>
        </p:nvSpPr>
        <p:spPr bwMode="auto">
          <a:xfrm>
            <a:off x="1528757" y="4507845"/>
            <a:ext cx="70724" cy="70724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33" y="0"/>
              </a:cxn>
              <a:cxn ang="0">
                <a:pos x="39" y="0"/>
              </a:cxn>
              <a:cxn ang="0">
                <a:pos x="39" y="5"/>
              </a:cxn>
              <a:cxn ang="0">
                <a:pos x="44" y="5"/>
              </a:cxn>
              <a:cxn ang="0">
                <a:pos x="44" y="5"/>
              </a:cxn>
              <a:cxn ang="0">
                <a:pos x="50" y="11"/>
              </a:cxn>
              <a:cxn ang="0">
                <a:pos x="50" y="16"/>
              </a:cxn>
              <a:cxn ang="0">
                <a:pos x="55" y="16"/>
              </a:cxn>
              <a:cxn ang="0">
                <a:pos x="55" y="22"/>
              </a:cxn>
              <a:cxn ang="0">
                <a:pos x="55" y="22"/>
              </a:cxn>
              <a:cxn ang="0">
                <a:pos x="55" y="27"/>
              </a:cxn>
              <a:cxn ang="0">
                <a:pos x="55" y="33"/>
              </a:cxn>
              <a:cxn ang="0">
                <a:pos x="55" y="38"/>
              </a:cxn>
              <a:cxn ang="0">
                <a:pos x="50" y="38"/>
              </a:cxn>
              <a:cxn ang="0">
                <a:pos x="50" y="44"/>
              </a:cxn>
              <a:cxn ang="0">
                <a:pos x="50" y="44"/>
              </a:cxn>
              <a:cxn ang="0">
                <a:pos x="44" y="49"/>
              </a:cxn>
              <a:cxn ang="0">
                <a:pos x="44" y="49"/>
              </a:cxn>
              <a:cxn ang="0">
                <a:pos x="39" y="55"/>
              </a:cxn>
              <a:cxn ang="0">
                <a:pos x="33" y="55"/>
              </a:cxn>
              <a:cxn ang="0">
                <a:pos x="33" y="55"/>
              </a:cxn>
              <a:cxn ang="0">
                <a:pos x="28" y="55"/>
              </a:cxn>
              <a:cxn ang="0">
                <a:pos x="22" y="55"/>
              </a:cxn>
              <a:cxn ang="0">
                <a:pos x="22" y="55"/>
              </a:cxn>
              <a:cxn ang="0">
                <a:pos x="17" y="55"/>
              </a:cxn>
              <a:cxn ang="0">
                <a:pos x="11" y="49"/>
              </a:cxn>
              <a:cxn ang="0">
                <a:pos x="11" y="49"/>
              </a:cxn>
              <a:cxn ang="0">
                <a:pos x="6" y="44"/>
              </a:cxn>
              <a:cxn ang="0">
                <a:pos x="6" y="44"/>
              </a:cxn>
              <a:cxn ang="0">
                <a:pos x="6" y="38"/>
              </a:cxn>
              <a:cxn ang="0">
                <a:pos x="0" y="38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22"/>
              </a:cxn>
              <a:cxn ang="0">
                <a:pos x="0" y="16"/>
              </a:cxn>
              <a:cxn ang="0">
                <a:pos x="6" y="16"/>
              </a:cxn>
              <a:cxn ang="0">
                <a:pos x="6" y="11"/>
              </a:cxn>
              <a:cxn ang="0">
                <a:pos x="11" y="5"/>
              </a:cxn>
              <a:cxn ang="0">
                <a:pos x="11" y="5"/>
              </a:cxn>
              <a:cxn ang="0">
                <a:pos x="17" y="5"/>
              </a:cxn>
              <a:cxn ang="0">
                <a:pos x="17" y="0"/>
              </a:cxn>
              <a:cxn ang="0">
                <a:pos x="22" y="0"/>
              </a:cxn>
              <a:cxn ang="0">
                <a:pos x="28" y="0"/>
              </a:cxn>
            </a:cxnLst>
            <a:rect l="0" t="0" r="r" b="b"/>
            <a:pathLst>
              <a:path w="55" h="55">
                <a:moveTo>
                  <a:pt x="28" y="0"/>
                </a:moveTo>
                <a:lnTo>
                  <a:pt x="28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9" y="0"/>
                </a:lnTo>
                <a:lnTo>
                  <a:pt x="39" y="0"/>
                </a:lnTo>
                <a:lnTo>
                  <a:pt x="39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50" y="11"/>
                </a:lnTo>
                <a:lnTo>
                  <a:pt x="50" y="11"/>
                </a:lnTo>
                <a:lnTo>
                  <a:pt x="50" y="11"/>
                </a:lnTo>
                <a:lnTo>
                  <a:pt x="50" y="16"/>
                </a:lnTo>
                <a:lnTo>
                  <a:pt x="50" y="16"/>
                </a:lnTo>
                <a:lnTo>
                  <a:pt x="55" y="16"/>
                </a:lnTo>
                <a:lnTo>
                  <a:pt x="55" y="16"/>
                </a:lnTo>
                <a:lnTo>
                  <a:pt x="55" y="22"/>
                </a:lnTo>
                <a:lnTo>
                  <a:pt x="55" y="22"/>
                </a:lnTo>
                <a:lnTo>
                  <a:pt x="55" y="22"/>
                </a:lnTo>
                <a:lnTo>
                  <a:pt x="55" y="27"/>
                </a:lnTo>
                <a:lnTo>
                  <a:pt x="55" y="27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8"/>
                </a:lnTo>
                <a:lnTo>
                  <a:pt x="55" y="38"/>
                </a:lnTo>
                <a:lnTo>
                  <a:pt x="50" y="38"/>
                </a:lnTo>
                <a:lnTo>
                  <a:pt x="50" y="44"/>
                </a:lnTo>
                <a:lnTo>
                  <a:pt x="50" y="44"/>
                </a:lnTo>
                <a:lnTo>
                  <a:pt x="50" y="44"/>
                </a:lnTo>
                <a:lnTo>
                  <a:pt x="50" y="44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39" y="49"/>
                </a:lnTo>
                <a:lnTo>
                  <a:pt x="39" y="55"/>
                </a:lnTo>
                <a:lnTo>
                  <a:pt x="39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17" y="55"/>
                </a:lnTo>
                <a:lnTo>
                  <a:pt x="17" y="55"/>
                </a:lnTo>
                <a:lnTo>
                  <a:pt x="17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6" y="44"/>
                </a:lnTo>
                <a:lnTo>
                  <a:pt x="6" y="44"/>
                </a:lnTo>
                <a:lnTo>
                  <a:pt x="6" y="44"/>
                </a:lnTo>
                <a:lnTo>
                  <a:pt x="6" y="44"/>
                </a:lnTo>
                <a:lnTo>
                  <a:pt x="6" y="38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0" y="16"/>
                </a:lnTo>
                <a:lnTo>
                  <a:pt x="6" y="16"/>
                </a:lnTo>
                <a:lnTo>
                  <a:pt x="6" y="16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7" y="5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10" name="Freeform 154"/>
          <p:cNvSpPr>
            <a:spLocks/>
          </p:cNvSpPr>
          <p:nvPr/>
        </p:nvSpPr>
        <p:spPr bwMode="auto">
          <a:xfrm>
            <a:off x="1649630" y="4422977"/>
            <a:ext cx="77152" cy="7715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8" y="0"/>
              </a:cxn>
              <a:cxn ang="0">
                <a:pos x="38" y="0"/>
              </a:cxn>
              <a:cxn ang="0">
                <a:pos x="44" y="5"/>
              </a:cxn>
              <a:cxn ang="0">
                <a:pos x="49" y="5"/>
              </a:cxn>
              <a:cxn ang="0">
                <a:pos x="49" y="11"/>
              </a:cxn>
              <a:cxn ang="0">
                <a:pos x="55" y="11"/>
              </a:cxn>
              <a:cxn ang="0">
                <a:pos x="55" y="16"/>
              </a:cxn>
              <a:cxn ang="0">
                <a:pos x="60" y="16"/>
              </a:cxn>
              <a:cxn ang="0">
                <a:pos x="60" y="22"/>
              </a:cxn>
              <a:cxn ang="0">
                <a:pos x="60" y="27"/>
              </a:cxn>
              <a:cxn ang="0">
                <a:pos x="60" y="33"/>
              </a:cxn>
              <a:cxn ang="0">
                <a:pos x="60" y="33"/>
              </a:cxn>
              <a:cxn ang="0">
                <a:pos x="60" y="38"/>
              </a:cxn>
              <a:cxn ang="0">
                <a:pos x="55" y="44"/>
              </a:cxn>
              <a:cxn ang="0">
                <a:pos x="55" y="49"/>
              </a:cxn>
              <a:cxn ang="0">
                <a:pos x="55" y="49"/>
              </a:cxn>
              <a:cxn ang="0">
                <a:pos x="49" y="55"/>
              </a:cxn>
              <a:cxn ang="0">
                <a:pos x="44" y="55"/>
              </a:cxn>
              <a:cxn ang="0">
                <a:pos x="44" y="60"/>
              </a:cxn>
              <a:cxn ang="0">
                <a:pos x="38" y="60"/>
              </a:cxn>
              <a:cxn ang="0">
                <a:pos x="33" y="60"/>
              </a:cxn>
              <a:cxn ang="0">
                <a:pos x="33" y="60"/>
              </a:cxn>
              <a:cxn ang="0">
                <a:pos x="27" y="60"/>
              </a:cxn>
              <a:cxn ang="0">
                <a:pos x="22" y="60"/>
              </a:cxn>
              <a:cxn ang="0">
                <a:pos x="16" y="60"/>
              </a:cxn>
              <a:cxn ang="0">
                <a:pos x="16" y="55"/>
              </a:cxn>
              <a:cxn ang="0">
                <a:pos x="11" y="55"/>
              </a:cxn>
              <a:cxn ang="0">
                <a:pos x="5" y="49"/>
              </a:cxn>
              <a:cxn ang="0">
                <a:pos x="5" y="49"/>
              </a:cxn>
              <a:cxn ang="0">
                <a:pos x="5" y="44"/>
              </a:cxn>
              <a:cxn ang="0">
                <a:pos x="0" y="38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16"/>
              </a:cxn>
              <a:cxn ang="0">
                <a:pos x="5" y="16"/>
              </a:cxn>
              <a:cxn ang="0">
                <a:pos x="5" y="11"/>
              </a:cxn>
              <a:cxn ang="0">
                <a:pos x="11" y="11"/>
              </a:cxn>
              <a:cxn ang="0">
                <a:pos x="11" y="5"/>
              </a:cxn>
              <a:cxn ang="0">
                <a:pos x="16" y="5"/>
              </a:cxn>
              <a:cxn ang="0">
                <a:pos x="22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60" h="60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44" y="0"/>
                </a:lnTo>
                <a:lnTo>
                  <a:pt x="44" y="5"/>
                </a:lnTo>
                <a:lnTo>
                  <a:pt x="44" y="5"/>
                </a:lnTo>
                <a:lnTo>
                  <a:pt x="49" y="5"/>
                </a:lnTo>
                <a:lnTo>
                  <a:pt x="49" y="5"/>
                </a:lnTo>
                <a:lnTo>
                  <a:pt x="49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6"/>
                </a:lnTo>
                <a:lnTo>
                  <a:pt x="55" y="16"/>
                </a:lnTo>
                <a:lnTo>
                  <a:pt x="60" y="16"/>
                </a:lnTo>
                <a:lnTo>
                  <a:pt x="60" y="22"/>
                </a:lnTo>
                <a:lnTo>
                  <a:pt x="60" y="22"/>
                </a:lnTo>
                <a:lnTo>
                  <a:pt x="60" y="27"/>
                </a:lnTo>
                <a:lnTo>
                  <a:pt x="60" y="27"/>
                </a:lnTo>
                <a:lnTo>
                  <a:pt x="60" y="27"/>
                </a:lnTo>
                <a:lnTo>
                  <a:pt x="60" y="33"/>
                </a:lnTo>
                <a:lnTo>
                  <a:pt x="60" y="33"/>
                </a:lnTo>
                <a:lnTo>
                  <a:pt x="60" y="33"/>
                </a:lnTo>
                <a:lnTo>
                  <a:pt x="60" y="38"/>
                </a:lnTo>
                <a:lnTo>
                  <a:pt x="60" y="38"/>
                </a:lnTo>
                <a:lnTo>
                  <a:pt x="60" y="44"/>
                </a:lnTo>
                <a:lnTo>
                  <a:pt x="55" y="44"/>
                </a:lnTo>
                <a:lnTo>
                  <a:pt x="55" y="44"/>
                </a:lnTo>
                <a:lnTo>
                  <a:pt x="55" y="49"/>
                </a:lnTo>
                <a:lnTo>
                  <a:pt x="55" y="49"/>
                </a:lnTo>
                <a:lnTo>
                  <a:pt x="55" y="49"/>
                </a:lnTo>
                <a:lnTo>
                  <a:pt x="49" y="49"/>
                </a:lnTo>
                <a:lnTo>
                  <a:pt x="49" y="55"/>
                </a:lnTo>
                <a:lnTo>
                  <a:pt x="49" y="55"/>
                </a:lnTo>
                <a:lnTo>
                  <a:pt x="44" y="55"/>
                </a:lnTo>
                <a:lnTo>
                  <a:pt x="44" y="55"/>
                </a:lnTo>
                <a:lnTo>
                  <a:pt x="44" y="60"/>
                </a:lnTo>
                <a:lnTo>
                  <a:pt x="38" y="60"/>
                </a:lnTo>
                <a:lnTo>
                  <a:pt x="38" y="60"/>
                </a:lnTo>
                <a:lnTo>
                  <a:pt x="38" y="60"/>
                </a:lnTo>
                <a:lnTo>
                  <a:pt x="33" y="60"/>
                </a:lnTo>
                <a:lnTo>
                  <a:pt x="33" y="60"/>
                </a:lnTo>
                <a:lnTo>
                  <a:pt x="33" y="60"/>
                </a:lnTo>
                <a:lnTo>
                  <a:pt x="27" y="60"/>
                </a:lnTo>
                <a:lnTo>
                  <a:pt x="27" y="60"/>
                </a:lnTo>
                <a:lnTo>
                  <a:pt x="22" y="60"/>
                </a:lnTo>
                <a:lnTo>
                  <a:pt x="22" y="60"/>
                </a:lnTo>
                <a:lnTo>
                  <a:pt x="22" y="60"/>
                </a:lnTo>
                <a:lnTo>
                  <a:pt x="16" y="60"/>
                </a:lnTo>
                <a:lnTo>
                  <a:pt x="16" y="55"/>
                </a:lnTo>
                <a:lnTo>
                  <a:pt x="16" y="55"/>
                </a:lnTo>
                <a:lnTo>
                  <a:pt x="11" y="55"/>
                </a:lnTo>
                <a:lnTo>
                  <a:pt x="11" y="55"/>
                </a:lnTo>
                <a:lnTo>
                  <a:pt x="11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5" y="44"/>
                </a:lnTo>
                <a:lnTo>
                  <a:pt x="5" y="44"/>
                </a:lnTo>
                <a:lnTo>
                  <a:pt x="0" y="44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5" y="16"/>
                </a:lnTo>
                <a:lnTo>
                  <a:pt x="5" y="16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11"/>
                </a:lnTo>
                <a:lnTo>
                  <a:pt x="11" y="5"/>
                </a:lnTo>
                <a:lnTo>
                  <a:pt x="11" y="5"/>
                </a:lnTo>
                <a:lnTo>
                  <a:pt x="16" y="5"/>
                </a:lnTo>
                <a:lnTo>
                  <a:pt x="16" y="5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11" name="Freeform 155"/>
          <p:cNvSpPr>
            <a:spLocks/>
          </p:cNvSpPr>
          <p:nvPr/>
        </p:nvSpPr>
        <p:spPr bwMode="auto">
          <a:xfrm>
            <a:off x="1649630" y="4422977"/>
            <a:ext cx="70724" cy="70724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33" y="0"/>
              </a:cxn>
              <a:cxn ang="0">
                <a:pos x="38" y="0"/>
              </a:cxn>
              <a:cxn ang="0">
                <a:pos x="38" y="5"/>
              </a:cxn>
              <a:cxn ang="0">
                <a:pos x="44" y="5"/>
              </a:cxn>
              <a:cxn ang="0">
                <a:pos x="44" y="5"/>
              </a:cxn>
              <a:cxn ang="0">
                <a:pos x="49" y="11"/>
              </a:cxn>
              <a:cxn ang="0">
                <a:pos x="49" y="16"/>
              </a:cxn>
              <a:cxn ang="0">
                <a:pos x="55" y="16"/>
              </a:cxn>
              <a:cxn ang="0">
                <a:pos x="55" y="22"/>
              </a:cxn>
              <a:cxn ang="0">
                <a:pos x="55" y="22"/>
              </a:cxn>
              <a:cxn ang="0">
                <a:pos x="55" y="27"/>
              </a:cxn>
              <a:cxn ang="0">
                <a:pos x="55" y="33"/>
              </a:cxn>
              <a:cxn ang="0">
                <a:pos x="55" y="38"/>
              </a:cxn>
              <a:cxn ang="0">
                <a:pos x="49" y="38"/>
              </a:cxn>
              <a:cxn ang="0">
                <a:pos x="49" y="44"/>
              </a:cxn>
              <a:cxn ang="0">
                <a:pos x="49" y="44"/>
              </a:cxn>
              <a:cxn ang="0">
                <a:pos x="44" y="49"/>
              </a:cxn>
              <a:cxn ang="0">
                <a:pos x="44" y="49"/>
              </a:cxn>
              <a:cxn ang="0">
                <a:pos x="38" y="55"/>
              </a:cxn>
              <a:cxn ang="0">
                <a:pos x="33" y="55"/>
              </a:cxn>
              <a:cxn ang="0">
                <a:pos x="33" y="55"/>
              </a:cxn>
              <a:cxn ang="0">
                <a:pos x="27" y="55"/>
              </a:cxn>
              <a:cxn ang="0">
                <a:pos x="22" y="55"/>
              </a:cxn>
              <a:cxn ang="0">
                <a:pos x="22" y="55"/>
              </a:cxn>
              <a:cxn ang="0">
                <a:pos x="16" y="55"/>
              </a:cxn>
              <a:cxn ang="0">
                <a:pos x="11" y="49"/>
              </a:cxn>
              <a:cxn ang="0">
                <a:pos x="11" y="49"/>
              </a:cxn>
              <a:cxn ang="0">
                <a:pos x="5" y="44"/>
              </a:cxn>
              <a:cxn ang="0">
                <a:pos x="5" y="44"/>
              </a:cxn>
              <a:cxn ang="0">
                <a:pos x="5" y="38"/>
              </a:cxn>
              <a:cxn ang="0">
                <a:pos x="0" y="38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22"/>
              </a:cxn>
              <a:cxn ang="0">
                <a:pos x="0" y="16"/>
              </a:cxn>
              <a:cxn ang="0">
                <a:pos x="5" y="16"/>
              </a:cxn>
              <a:cxn ang="0">
                <a:pos x="5" y="11"/>
              </a:cxn>
              <a:cxn ang="0">
                <a:pos x="11" y="5"/>
              </a:cxn>
              <a:cxn ang="0">
                <a:pos x="11" y="5"/>
              </a:cxn>
              <a:cxn ang="0">
                <a:pos x="16" y="5"/>
              </a:cxn>
              <a:cxn ang="0">
                <a:pos x="16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55" h="55">
                <a:moveTo>
                  <a:pt x="27" y="0"/>
                </a:moveTo>
                <a:lnTo>
                  <a:pt x="27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9" y="11"/>
                </a:lnTo>
                <a:lnTo>
                  <a:pt x="49" y="11"/>
                </a:lnTo>
                <a:lnTo>
                  <a:pt x="49" y="11"/>
                </a:lnTo>
                <a:lnTo>
                  <a:pt x="49" y="16"/>
                </a:lnTo>
                <a:lnTo>
                  <a:pt x="49" y="16"/>
                </a:lnTo>
                <a:lnTo>
                  <a:pt x="55" y="16"/>
                </a:lnTo>
                <a:lnTo>
                  <a:pt x="55" y="16"/>
                </a:lnTo>
                <a:lnTo>
                  <a:pt x="55" y="22"/>
                </a:lnTo>
                <a:lnTo>
                  <a:pt x="55" y="22"/>
                </a:lnTo>
                <a:lnTo>
                  <a:pt x="55" y="22"/>
                </a:lnTo>
                <a:lnTo>
                  <a:pt x="55" y="27"/>
                </a:lnTo>
                <a:lnTo>
                  <a:pt x="55" y="27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8"/>
                </a:lnTo>
                <a:lnTo>
                  <a:pt x="55" y="38"/>
                </a:lnTo>
                <a:lnTo>
                  <a:pt x="49" y="38"/>
                </a:lnTo>
                <a:lnTo>
                  <a:pt x="49" y="44"/>
                </a:lnTo>
                <a:lnTo>
                  <a:pt x="49" y="44"/>
                </a:lnTo>
                <a:lnTo>
                  <a:pt x="49" y="44"/>
                </a:lnTo>
                <a:lnTo>
                  <a:pt x="49" y="44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38" y="49"/>
                </a:lnTo>
                <a:lnTo>
                  <a:pt x="38" y="55"/>
                </a:lnTo>
                <a:lnTo>
                  <a:pt x="38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7" y="55"/>
                </a:lnTo>
                <a:lnTo>
                  <a:pt x="27" y="55"/>
                </a:lnTo>
                <a:lnTo>
                  <a:pt x="27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16" y="55"/>
                </a:lnTo>
                <a:lnTo>
                  <a:pt x="16" y="55"/>
                </a:lnTo>
                <a:lnTo>
                  <a:pt x="16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5" y="44"/>
                </a:lnTo>
                <a:lnTo>
                  <a:pt x="5" y="44"/>
                </a:lnTo>
                <a:lnTo>
                  <a:pt x="5" y="44"/>
                </a:lnTo>
                <a:lnTo>
                  <a:pt x="5" y="44"/>
                </a:lnTo>
                <a:lnTo>
                  <a:pt x="5" y="38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0" y="16"/>
                </a:lnTo>
                <a:lnTo>
                  <a:pt x="5" y="16"/>
                </a:lnTo>
                <a:lnTo>
                  <a:pt x="5" y="16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6" y="5"/>
                </a:lnTo>
                <a:lnTo>
                  <a:pt x="16" y="0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12" name="Freeform 156"/>
          <p:cNvSpPr>
            <a:spLocks/>
          </p:cNvSpPr>
          <p:nvPr/>
        </p:nvSpPr>
        <p:spPr bwMode="auto">
          <a:xfrm>
            <a:off x="1769215" y="4330394"/>
            <a:ext cx="78439" cy="78439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9" y="0"/>
              </a:cxn>
              <a:cxn ang="0">
                <a:pos x="39" y="0"/>
              </a:cxn>
              <a:cxn ang="0">
                <a:pos x="44" y="6"/>
              </a:cxn>
              <a:cxn ang="0">
                <a:pos x="50" y="6"/>
              </a:cxn>
              <a:cxn ang="0">
                <a:pos x="50" y="11"/>
              </a:cxn>
              <a:cxn ang="0">
                <a:pos x="55" y="11"/>
              </a:cxn>
              <a:cxn ang="0">
                <a:pos x="55" y="17"/>
              </a:cxn>
              <a:cxn ang="0">
                <a:pos x="61" y="17"/>
              </a:cxn>
              <a:cxn ang="0">
                <a:pos x="61" y="22"/>
              </a:cxn>
              <a:cxn ang="0">
                <a:pos x="61" y="28"/>
              </a:cxn>
              <a:cxn ang="0">
                <a:pos x="61" y="33"/>
              </a:cxn>
              <a:cxn ang="0">
                <a:pos x="61" y="33"/>
              </a:cxn>
              <a:cxn ang="0">
                <a:pos x="61" y="39"/>
              </a:cxn>
              <a:cxn ang="0">
                <a:pos x="55" y="44"/>
              </a:cxn>
              <a:cxn ang="0">
                <a:pos x="55" y="50"/>
              </a:cxn>
              <a:cxn ang="0">
                <a:pos x="55" y="50"/>
              </a:cxn>
              <a:cxn ang="0">
                <a:pos x="50" y="55"/>
              </a:cxn>
              <a:cxn ang="0">
                <a:pos x="44" y="55"/>
              </a:cxn>
              <a:cxn ang="0">
                <a:pos x="44" y="61"/>
              </a:cxn>
              <a:cxn ang="0">
                <a:pos x="39" y="61"/>
              </a:cxn>
              <a:cxn ang="0">
                <a:pos x="33" y="61"/>
              </a:cxn>
              <a:cxn ang="0">
                <a:pos x="33" y="61"/>
              </a:cxn>
              <a:cxn ang="0">
                <a:pos x="28" y="61"/>
              </a:cxn>
              <a:cxn ang="0">
                <a:pos x="22" y="61"/>
              </a:cxn>
              <a:cxn ang="0">
                <a:pos x="17" y="61"/>
              </a:cxn>
              <a:cxn ang="0">
                <a:pos x="17" y="55"/>
              </a:cxn>
              <a:cxn ang="0">
                <a:pos x="11" y="55"/>
              </a:cxn>
              <a:cxn ang="0">
                <a:pos x="6" y="50"/>
              </a:cxn>
              <a:cxn ang="0">
                <a:pos x="6" y="50"/>
              </a:cxn>
              <a:cxn ang="0">
                <a:pos x="6" y="44"/>
              </a:cxn>
              <a:cxn ang="0">
                <a:pos x="0" y="39"/>
              </a:cxn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0" y="22"/>
              </a:cxn>
              <a:cxn ang="0">
                <a:pos x="0" y="17"/>
              </a:cxn>
              <a:cxn ang="0">
                <a:pos x="6" y="17"/>
              </a:cxn>
              <a:cxn ang="0">
                <a:pos x="6" y="11"/>
              </a:cxn>
              <a:cxn ang="0">
                <a:pos x="11" y="11"/>
              </a:cxn>
              <a:cxn ang="0">
                <a:pos x="11" y="6"/>
              </a:cxn>
              <a:cxn ang="0">
                <a:pos x="17" y="6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</a:cxnLst>
            <a:rect l="0" t="0" r="r" b="b"/>
            <a:pathLst>
              <a:path w="61" h="61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9" y="0"/>
                </a:lnTo>
                <a:lnTo>
                  <a:pt x="39" y="0"/>
                </a:lnTo>
                <a:lnTo>
                  <a:pt x="39" y="0"/>
                </a:lnTo>
                <a:lnTo>
                  <a:pt x="44" y="0"/>
                </a:lnTo>
                <a:lnTo>
                  <a:pt x="44" y="6"/>
                </a:lnTo>
                <a:lnTo>
                  <a:pt x="44" y="6"/>
                </a:lnTo>
                <a:lnTo>
                  <a:pt x="50" y="6"/>
                </a:lnTo>
                <a:lnTo>
                  <a:pt x="50" y="6"/>
                </a:lnTo>
                <a:lnTo>
                  <a:pt x="50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7"/>
                </a:lnTo>
                <a:lnTo>
                  <a:pt x="55" y="17"/>
                </a:lnTo>
                <a:lnTo>
                  <a:pt x="61" y="17"/>
                </a:lnTo>
                <a:lnTo>
                  <a:pt x="61" y="22"/>
                </a:lnTo>
                <a:lnTo>
                  <a:pt x="61" y="22"/>
                </a:lnTo>
                <a:lnTo>
                  <a:pt x="61" y="28"/>
                </a:lnTo>
                <a:lnTo>
                  <a:pt x="61" y="28"/>
                </a:lnTo>
                <a:lnTo>
                  <a:pt x="61" y="28"/>
                </a:lnTo>
                <a:lnTo>
                  <a:pt x="61" y="33"/>
                </a:lnTo>
                <a:lnTo>
                  <a:pt x="61" y="33"/>
                </a:lnTo>
                <a:lnTo>
                  <a:pt x="61" y="33"/>
                </a:lnTo>
                <a:lnTo>
                  <a:pt x="61" y="39"/>
                </a:lnTo>
                <a:lnTo>
                  <a:pt x="61" y="39"/>
                </a:lnTo>
                <a:lnTo>
                  <a:pt x="61" y="44"/>
                </a:lnTo>
                <a:lnTo>
                  <a:pt x="55" y="44"/>
                </a:lnTo>
                <a:lnTo>
                  <a:pt x="55" y="44"/>
                </a:lnTo>
                <a:lnTo>
                  <a:pt x="55" y="50"/>
                </a:lnTo>
                <a:lnTo>
                  <a:pt x="55" y="50"/>
                </a:lnTo>
                <a:lnTo>
                  <a:pt x="55" y="50"/>
                </a:lnTo>
                <a:lnTo>
                  <a:pt x="50" y="50"/>
                </a:lnTo>
                <a:lnTo>
                  <a:pt x="50" y="55"/>
                </a:lnTo>
                <a:lnTo>
                  <a:pt x="50" y="55"/>
                </a:lnTo>
                <a:lnTo>
                  <a:pt x="44" y="55"/>
                </a:lnTo>
                <a:lnTo>
                  <a:pt x="44" y="55"/>
                </a:lnTo>
                <a:lnTo>
                  <a:pt x="44" y="61"/>
                </a:lnTo>
                <a:lnTo>
                  <a:pt x="39" y="61"/>
                </a:lnTo>
                <a:lnTo>
                  <a:pt x="39" y="61"/>
                </a:lnTo>
                <a:lnTo>
                  <a:pt x="39" y="61"/>
                </a:lnTo>
                <a:lnTo>
                  <a:pt x="33" y="61"/>
                </a:lnTo>
                <a:lnTo>
                  <a:pt x="33" y="61"/>
                </a:lnTo>
                <a:lnTo>
                  <a:pt x="33" y="61"/>
                </a:lnTo>
                <a:lnTo>
                  <a:pt x="28" y="61"/>
                </a:lnTo>
                <a:lnTo>
                  <a:pt x="28" y="61"/>
                </a:lnTo>
                <a:lnTo>
                  <a:pt x="22" y="61"/>
                </a:lnTo>
                <a:lnTo>
                  <a:pt x="22" y="61"/>
                </a:lnTo>
                <a:lnTo>
                  <a:pt x="22" y="61"/>
                </a:lnTo>
                <a:lnTo>
                  <a:pt x="17" y="61"/>
                </a:lnTo>
                <a:lnTo>
                  <a:pt x="17" y="55"/>
                </a:lnTo>
                <a:lnTo>
                  <a:pt x="17" y="55"/>
                </a:lnTo>
                <a:lnTo>
                  <a:pt x="11" y="55"/>
                </a:lnTo>
                <a:lnTo>
                  <a:pt x="11" y="55"/>
                </a:lnTo>
                <a:lnTo>
                  <a:pt x="11" y="50"/>
                </a:lnTo>
                <a:lnTo>
                  <a:pt x="6" y="50"/>
                </a:lnTo>
                <a:lnTo>
                  <a:pt x="6" y="50"/>
                </a:lnTo>
                <a:lnTo>
                  <a:pt x="6" y="50"/>
                </a:lnTo>
                <a:lnTo>
                  <a:pt x="6" y="44"/>
                </a:lnTo>
                <a:lnTo>
                  <a:pt x="6" y="44"/>
                </a:lnTo>
                <a:lnTo>
                  <a:pt x="0" y="44"/>
                </a:lnTo>
                <a:lnTo>
                  <a:pt x="0" y="39"/>
                </a:lnTo>
                <a:lnTo>
                  <a:pt x="0" y="39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8"/>
                </a:lnTo>
                <a:lnTo>
                  <a:pt x="0" y="28"/>
                </a:lnTo>
                <a:lnTo>
                  <a:pt x="0" y="28"/>
                </a:lnTo>
                <a:lnTo>
                  <a:pt x="0" y="22"/>
                </a:lnTo>
                <a:lnTo>
                  <a:pt x="0" y="22"/>
                </a:lnTo>
                <a:lnTo>
                  <a:pt x="0" y="17"/>
                </a:lnTo>
                <a:lnTo>
                  <a:pt x="6" y="17"/>
                </a:lnTo>
                <a:lnTo>
                  <a:pt x="6" y="17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11" y="11"/>
                </a:lnTo>
                <a:lnTo>
                  <a:pt x="11" y="6"/>
                </a:lnTo>
                <a:lnTo>
                  <a:pt x="11" y="6"/>
                </a:lnTo>
                <a:lnTo>
                  <a:pt x="17" y="6"/>
                </a:lnTo>
                <a:lnTo>
                  <a:pt x="17" y="6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13" name="Freeform 157"/>
          <p:cNvSpPr>
            <a:spLocks/>
          </p:cNvSpPr>
          <p:nvPr/>
        </p:nvSpPr>
        <p:spPr bwMode="auto">
          <a:xfrm>
            <a:off x="1769215" y="4330394"/>
            <a:ext cx="70724" cy="70724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33" y="0"/>
              </a:cxn>
              <a:cxn ang="0">
                <a:pos x="39" y="0"/>
              </a:cxn>
              <a:cxn ang="0">
                <a:pos x="39" y="6"/>
              </a:cxn>
              <a:cxn ang="0">
                <a:pos x="44" y="6"/>
              </a:cxn>
              <a:cxn ang="0">
                <a:pos x="44" y="6"/>
              </a:cxn>
              <a:cxn ang="0">
                <a:pos x="50" y="11"/>
              </a:cxn>
              <a:cxn ang="0">
                <a:pos x="50" y="17"/>
              </a:cxn>
              <a:cxn ang="0">
                <a:pos x="55" y="17"/>
              </a:cxn>
              <a:cxn ang="0">
                <a:pos x="55" y="22"/>
              </a:cxn>
              <a:cxn ang="0">
                <a:pos x="55" y="22"/>
              </a:cxn>
              <a:cxn ang="0">
                <a:pos x="55" y="28"/>
              </a:cxn>
              <a:cxn ang="0">
                <a:pos x="55" y="33"/>
              </a:cxn>
              <a:cxn ang="0">
                <a:pos x="55" y="39"/>
              </a:cxn>
              <a:cxn ang="0">
                <a:pos x="50" y="39"/>
              </a:cxn>
              <a:cxn ang="0">
                <a:pos x="50" y="44"/>
              </a:cxn>
              <a:cxn ang="0">
                <a:pos x="50" y="44"/>
              </a:cxn>
              <a:cxn ang="0">
                <a:pos x="44" y="50"/>
              </a:cxn>
              <a:cxn ang="0">
                <a:pos x="44" y="50"/>
              </a:cxn>
              <a:cxn ang="0">
                <a:pos x="39" y="55"/>
              </a:cxn>
              <a:cxn ang="0">
                <a:pos x="33" y="55"/>
              </a:cxn>
              <a:cxn ang="0">
                <a:pos x="33" y="55"/>
              </a:cxn>
              <a:cxn ang="0">
                <a:pos x="28" y="55"/>
              </a:cxn>
              <a:cxn ang="0">
                <a:pos x="22" y="55"/>
              </a:cxn>
              <a:cxn ang="0">
                <a:pos x="22" y="55"/>
              </a:cxn>
              <a:cxn ang="0">
                <a:pos x="17" y="55"/>
              </a:cxn>
              <a:cxn ang="0">
                <a:pos x="11" y="50"/>
              </a:cxn>
              <a:cxn ang="0">
                <a:pos x="11" y="50"/>
              </a:cxn>
              <a:cxn ang="0">
                <a:pos x="6" y="44"/>
              </a:cxn>
              <a:cxn ang="0">
                <a:pos x="6" y="44"/>
              </a:cxn>
              <a:cxn ang="0">
                <a:pos x="6" y="39"/>
              </a:cxn>
              <a:cxn ang="0">
                <a:pos x="0" y="39"/>
              </a:cxn>
              <a:cxn ang="0">
                <a:pos x="0" y="33"/>
              </a:cxn>
              <a:cxn ang="0">
                <a:pos x="0" y="28"/>
              </a:cxn>
              <a:cxn ang="0">
                <a:pos x="0" y="22"/>
              </a:cxn>
              <a:cxn ang="0">
                <a:pos x="0" y="22"/>
              </a:cxn>
              <a:cxn ang="0">
                <a:pos x="0" y="17"/>
              </a:cxn>
              <a:cxn ang="0">
                <a:pos x="6" y="17"/>
              </a:cxn>
              <a:cxn ang="0">
                <a:pos x="6" y="11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7" y="0"/>
              </a:cxn>
              <a:cxn ang="0">
                <a:pos x="22" y="0"/>
              </a:cxn>
              <a:cxn ang="0">
                <a:pos x="28" y="0"/>
              </a:cxn>
            </a:cxnLst>
            <a:rect l="0" t="0" r="r" b="b"/>
            <a:pathLst>
              <a:path w="55" h="55">
                <a:moveTo>
                  <a:pt x="28" y="0"/>
                </a:moveTo>
                <a:lnTo>
                  <a:pt x="28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9" y="0"/>
                </a:lnTo>
                <a:lnTo>
                  <a:pt x="39" y="0"/>
                </a:lnTo>
                <a:lnTo>
                  <a:pt x="39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50" y="11"/>
                </a:lnTo>
                <a:lnTo>
                  <a:pt x="50" y="11"/>
                </a:lnTo>
                <a:lnTo>
                  <a:pt x="50" y="11"/>
                </a:lnTo>
                <a:lnTo>
                  <a:pt x="50" y="17"/>
                </a:lnTo>
                <a:lnTo>
                  <a:pt x="50" y="17"/>
                </a:lnTo>
                <a:lnTo>
                  <a:pt x="55" y="17"/>
                </a:lnTo>
                <a:lnTo>
                  <a:pt x="55" y="17"/>
                </a:lnTo>
                <a:lnTo>
                  <a:pt x="55" y="22"/>
                </a:lnTo>
                <a:lnTo>
                  <a:pt x="55" y="22"/>
                </a:lnTo>
                <a:lnTo>
                  <a:pt x="55" y="22"/>
                </a:lnTo>
                <a:lnTo>
                  <a:pt x="55" y="28"/>
                </a:lnTo>
                <a:lnTo>
                  <a:pt x="55" y="28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9"/>
                </a:lnTo>
                <a:lnTo>
                  <a:pt x="55" y="39"/>
                </a:lnTo>
                <a:lnTo>
                  <a:pt x="50" y="39"/>
                </a:lnTo>
                <a:lnTo>
                  <a:pt x="50" y="44"/>
                </a:lnTo>
                <a:lnTo>
                  <a:pt x="50" y="44"/>
                </a:lnTo>
                <a:lnTo>
                  <a:pt x="50" y="44"/>
                </a:lnTo>
                <a:lnTo>
                  <a:pt x="50" y="44"/>
                </a:lnTo>
                <a:lnTo>
                  <a:pt x="44" y="50"/>
                </a:lnTo>
                <a:lnTo>
                  <a:pt x="44" y="50"/>
                </a:lnTo>
                <a:lnTo>
                  <a:pt x="44" y="50"/>
                </a:lnTo>
                <a:lnTo>
                  <a:pt x="44" y="50"/>
                </a:lnTo>
                <a:lnTo>
                  <a:pt x="39" y="50"/>
                </a:lnTo>
                <a:lnTo>
                  <a:pt x="39" y="55"/>
                </a:lnTo>
                <a:lnTo>
                  <a:pt x="39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17" y="55"/>
                </a:lnTo>
                <a:lnTo>
                  <a:pt x="17" y="55"/>
                </a:lnTo>
                <a:lnTo>
                  <a:pt x="17" y="50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6" y="44"/>
                </a:lnTo>
                <a:lnTo>
                  <a:pt x="6" y="44"/>
                </a:lnTo>
                <a:lnTo>
                  <a:pt x="6" y="44"/>
                </a:lnTo>
                <a:lnTo>
                  <a:pt x="6" y="44"/>
                </a:lnTo>
                <a:lnTo>
                  <a:pt x="6" y="39"/>
                </a:lnTo>
                <a:lnTo>
                  <a:pt x="0" y="39"/>
                </a:lnTo>
                <a:lnTo>
                  <a:pt x="0" y="39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8"/>
                </a:lnTo>
                <a:lnTo>
                  <a:pt x="0" y="28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17"/>
                </a:lnTo>
                <a:lnTo>
                  <a:pt x="0" y="17"/>
                </a:lnTo>
                <a:lnTo>
                  <a:pt x="6" y="17"/>
                </a:lnTo>
                <a:lnTo>
                  <a:pt x="6" y="17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7" y="6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14" name="Freeform 158"/>
          <p:cNvSpPr>
            <a:spLocks/>
          </p:cNvSpPr>
          <p:nvPr/>
        </p:nvSpPr>
        <p:spPr bwMode="auto">
          <a:xfrm>
            <a:off x="1494039" y="4536134"/>
            <a:ext cx="77152" cy="7715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8" y="0"/>
              </a:cxn>
              <a:cxn ang="0">
                <a:pos x="38" y="0"/>
              </a:cxn>
              <a:cxn ang="0">
                <a:pos x="44" y="5"/>
              </a:cxn>
              <a:cxn ang="0">
                <a:pos x="49" y="5"/>
              </a:cxn>
              <a:cxn ang="0">
                <a:pos x="49" y="11"/>
              </a:cxn>
              <a:cxn ang="0">
                <a:pos x="55" y="11"/>
              </a:cxn>
              <a:cxn ang="0">
                <a:pos x="55" y="16"/>
              </a:cxn>
              <a:cxn ang="0">
                <a:pos x="60" y="16"/>
              </a:cxn>
              <a:cxn ang="0">
                <a:pos x="60" y="22"/>
              </a:cxn>
              <a:cxn ang="0">
                <a:pos x="60" y="27"/>
              </a:cxn>
              <a:cxn ang="0">
                <a:pos x="60" y="33"/>
              </a:cxn>
              <a:cxn ang="0">
                <a:pos x="60" y="33"/>
              </a:cxn>
              <a:cxn ang="0">
                <a:pos x="60" y="38"/>
              </a:cxn>
              <a:cxn ang="0">
                <a:pos x="55" y="44"/>
              </a:cxn>
              <a:cxn ang="0">
                <a:pos x="55" y="49"/>
              </a:cxn>
              <a:cxn ang="0">
                <a:pos x="55" y="49"/>
              </a:cxn>
              <a:cxn ang="0">
                <a:pos x="49" y="55"/>
              </a:cxn>
              <a:cxn ang="0">
                <a:pos x="44" y="55"/>
              </a:cxn>
              <a:cxn ang="0">
                <a:pos x="44" y="60"/>
              </a:cxn>
              <a:cxn ang="0">
                <a:pos x="38" y="60"/>
              </a:cxn>
              <a:cxn ang="0">
                <a:pos x="33" y="60"/>
              </a:cxn>
              <a:cxn ang="0">
                <a:pos x="33" y="60"/>
              </a:cxn>
              <a:cxn ang="0">
                <a:pos x="27" y="60"/>
              </a:cxn>
              <a:cxn ang="0">
                <a:pos x="22" y="60"/>
              </a:cxn>
              <a:cxn ang="0">
                <a:pos x="16" y="60"/>
              </a:cxn>
              <a:cxn ang="0">
                <a:pos x="16" y="55"/>
              </a:cxn>
              <a:cxn ang="0">
                <a:pos x="11" y="55"/>
              </a:cxn>
              <a:cxn ang="0">
                <a:pos x="5" y="49"/>
              </a:cxn>
              <a:cxn ang="0">
                <a:pos x="5" y="49"/>
              </a:cxn>
              <a:cxn ang="0">
                <a:pos x="5" y="44"/>
              </a:cxn>
              <a:cxn ang="0">
                <a:pos x="0" y="38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16"/>
              </a:cxn>
              <a:cxn ang="0">
                <a:pos x="5" y="16"/>
              </a:cxn>
              <a:cxn ang="0">
                <a:pos x="5" y="11"/>
              </a:cxn>
              <a:cxn ang="0">
                <a:pos x="11" y="11"/>
              </a:cxn>
              <a:cxn ang="0">
                <a:pos x="11" y="5"/>
              </a:cxn>
              <a:cxn ang="0">
                <a:pos x="16" y="5"/>
              </a:cxn>
              <a:cxn ang="0">
                <a:pos x="22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60" h="60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44" y="0"/>
                </a:lnTo>
                <a:lnTo>
                  <a:pt x="44" y="5"/>
                </a:lnTo>
                <a:lnTo>
                  <a:pt x="44" y="5"/>
                </a:lnTo>
                <a:lnTo>
                  <a:pt x="49" y="5"/>
                </a:lnTo>
                <a:lnTo>
                  <a:pt x="49" y="5"/>
                </a:lnTo>
                <a:lnTo>
                  <a:pt x="49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6"/>
                </a:lnTo>
                <a:lnTo>
                  <a:pt x="55" y="16"/>
                </a:lnTo>
                <a:lnTo>
                  <a:pt x="60" y="16"/>
                </a:lnTo>
                <a:lnTo>
                  <a:pt x="60" y="22"/>
                </a:lnTo>
                <a:lnTo>
                  <a:pt x="60" y="22"/>
                </a:lnTo>
                <a:lnTo>
                  <a:pt x="60" y="27"/>
                </a:lnTo>
                <a:lnTo>
                  <a:pt x="60" y="27"/>
                </a:lnTo>
                <a:lnTo>
                  <a:pt x="60" y="27"/>
                </a:lnTo>
                <a:lnTo>
                  <a:pt x="60" y="33"/>
                </a:lnTo>
                <a:lnTo>
                  <a:pt x="60" y="33"/>
                </a:lnTo>
                <a:lnTo>
                  <a:pt x="60" y="33"/>
                </a:lnTo>
                <a:lnTo>
                  <a:pt x="60" y="38"/>
                </a:lnTo>
                <a:lnTo>
                  <a:pt x="60" y="38"/>
                </a:lnTo>
                <a:lnTo>
                  <a:pt x="60" y="44"/>
                </a:lnTo>
                <a:lnTo>
                  <a:pt x="55" y="44"/>
                </a:lnTo>
                <a:lnTo>
                  <a:pt x="55" y="44"/>
                </a:lnTo>
                <a:lnTo>
                  <a:pt x="55" y="49"/>
                </a:lnTo>
                <a:lnTo>
                  <a:pt x="55" y="49"/>
                </a:lnTo>
                <a:lnTo>
                  <a:pt x="55" y="49"/>
                </a:lnTo>
                <a:lnTo>
                  <a:pt x="49" y="49"/>
                </a:lnTo>
                <a:lnTo>
                  <a:pt x="49" y="55"/>
                </a:lnTo>
                <a:lnTo>
                  <a:pt x="49" y="55"/>
                </a:lnTo>
                <a:lnTo>
                  <a:pt x="44" y="55"/>
                </a:lnTo>
                <a:lnTo>
                  <a:pt x="44" y="55"/>
                </a:lnTo>
                <a:lnTo>
                  <a:pt x="44" y="60"/>
                </a:lnTo>
                <a:lnTo>
                  <a:pt x="38" y="60"/>
                </a:lnTo>
                <a:lnTo>
                  <a:pt x="38" y="60"/>
                </a:lnTo>
                <a:lnTo>
                  <a:pt x="38" y="60"/>
                </a:lnTo>
                <a:lnTo>
                  <a:pt x="33" y="60"/>
                </a:lnTo>
                <a:lnTo>
                  <a:pt x="33" y="60"/>
                </a:lnTo>
                <a:lnTo>
                  <a:pt x="33" y="60"/>
                </a:lnTo>
                <a:lnTo>
                  <a:pt x="27" y="60"/>
                </a:lnTo>
                <a:lnTo>
                  <a:pt x="27" y="60"/>
                </a:lnTo>
                <a:lnTo>
                  <a:pt x="22" y="60"/>
                </a:lnTo>
                <a:lnTo>
                  <a:pt x="22" y="60"/>
                </a:lnTo>
                <a:lnTo>
                  <a:pt x="22" y="60"/>
                </a:lnTo>
                <a:lnTo>
                  <a:pt x="16" y="60"/>
                </a:lnTo>
                <a:lnTo>
                  <a:pt x="16" y="55"/>
                </a:lnTo>
                <a:lnTo>
                  <a:pt x="16" y="55"/>
                </a:lnTo>
                <a:lnTo>
                  <a:pt x="11" y="55"/>
                </a:lnTo>
                <a:lnTo>
                  <a:pt x="11" y="55"/>
                </a:lnTo>
                <a:lnTo>
                  <a:pt x="11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5" y="44"/>
                </a:lnTo>
                <a:lnTo>
                  <a:pt x="5" y="44"/>
                </a:lnTo>
                <a:lnTo>
                  <a:pt x="0" y="44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5" y="16"/>
                </a:lnTo>
                <a:lnTo>
                  <a:pt x="5" y="16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11"/>
                </a:lnTo>
                <a:lnTo>
                  <a:pt x="11" y="5"/>
                </a:lnTo>
                <a:lnTo>
                  <a:pt x="11" y="5"/>
                </a:lnTo>
                <a:lnTo>
                  <a:pt x="16" y="5"/>
                </a:lnTo>
                <a:lnTo>
                  <a:pt x="16" y="5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15" name="Freeform 159"/>
          <p:cNvSpPr>
            <a:spLocks/>
          </p:cNvSpPr>
          <p:nvPr/>
        </p:nvSpPr>
        <p:spPr bwMode="auto">
          <a:xfrm>
            <a:off x="1494039" y="4536134"/>
            <a:ext cx="70724" cy="70724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33" y="0"/>
              </a:cxn>
              <a:cxn ang="0">
                <a:pos x="38" y="0"/>
              </a:cxn>
              <a:cxn ang="0">
                <a:pos x="38" y="5"/>
              </a:cxn>
              <a:cxn ang="0">
                <a:pos x="44" y="5"/>
              </a:cxn>
              <a:cxn ang="0">
                <a:pos x="44" y="5"/>
              </a:cxn>
              <a:cxn ang="0">
                <a:pos x="49" y="11"/>
              </a:cxn>
              <a:cxn ang="0">
                <a:pos x="49" y="16"/>
              </a:cxn>
              <a:cxn ang="0">
                <a:pos x="55" y="16"/>
              </a:cxn>
              <a:cxn ang="0">
                <a:pos x="55" y="22"/>
              </a:cxn>
              <a:cxn ang="0">
                <a:pos x="55" y="22"/>
              </a:cxn>
              <a:cxn ang="0">
                <a:pos x="55" y="27"/>
              </a:cxn>
              <a:cxn ang="0">
                <a:pos x="55" y="33"/>
              </a:cxn>
              <a:cxn ang="0">
                <a:pos x="55" y="38"/>
              </a:cxn>
              <a:cxn ang="0">
                <a:pos x="49" y="38"/>
              </a:cxn>
              <a:cxn ang="0">
                <a:pos x="49" y="44"/>
              </a:cxn>
              <a:cxn ang="0">
                <a:pos x="49" y="44"/>
              </a:cxn>
              <a:cxn ang="0">
                <a:pos x="44" y="49"/>
              </a:cxn>
              <a:cxn ang="0">
                <a:pos x="44" y="49"/>
              </a:cxn>
              <a:cxn ang="0">
                <a:pos x="38" y="55"/>
              </a:cxn>
              <a:cxn ang="0">
                <a:pos x="33" y="55"/>
              </a:cxn>
              <a:cxn ang="0">
                <a:pos x="33" y="55"/>
              </a:cxn>
              <a:cxn ang="0">
                <a:pos x="27" y="55"/>
              </a:cxn>
              <a:cxn ang="0">
                <a:pos x="22" y="55"/>
              </a:cxn>
              <a:cxn ang="0">
                <a:pos x="22" y="55"/>
              </a:cxn>
              <a:cxn ang="0">
                <a:pos x="16" y="55"/>
              </a:cxn>
              <a:cxn ang="0">
                <a:pos x="11" y="49"/>
              </a:cxn>
              <a:cxn ang="0">
                <a:pos x="11" y="49"/>
              </a:cxn>
              <a:cxn ang="0">
                <a:pos x="5" y="44"/>
              </a:cxn>
              <a:cxn ang="0">
                <a:pos x="5" y="44"/>
              </a:cxn>
              <a:cxn ang="0">
                <a:pos x="5" y="38"/>
              </a:cxn>
              <a:cxn ang="0">
                <a:pos x="0" y="38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22"/>
              </a:cxn>
              <a:cxn ang="0">
                <a:pos x="0" y="16"/>
              </a:cxn>
              <a:cxn ang="0">
                <a:pos x="5" y="16"/>
              </a:cxn>
              <a:cxn ang="0">
                <a:pos x="5" y="11"/>
              </a:cxn>
              <a:cxn ang="0">
                <a:pos x="11" y="5"/>
              </a:cxn>
              <a:cxn ang="0">
                <a:pos x="11" y="5"/>
              </a:cxn>
              <a:cxn ang="0">
                <a:pos x="16" y="5"/>
              </a:cxn>
              <a:cxn ang="0">
                <a:pos x="16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55" h="55">
                <a:moveTo>
                  <a:pt x="27" y="0"/>
                </a:moveTo>
                <a:lnTo>
                  <a:pt x="27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9" y="11"/>
                </a:lnTo>
                <a:lnTo>
                  <a:pt x="49" y="11"/>
                </a:lnTo>
                <a:lnTo>
                  <a:pt x="49" y="11"/>
                </a:lnTo>
                <a:lnTo>
                  <a:pt x="49" y="16"/>
                </a:lnTo>
                <a:lnTo>
                  <a:pt x="49" y="16"/>
                </a:lnTo>
                <a:lnTo>
                  <a:pt x="55" y="16"/>
                </a:lnTo>
                <a:lnTo>
                  <a:pt x="55" y="16"/>
                </a:lnTo>
                <a:lnTo>
                  <a:pt x="55" y="22"/>
                </a:lnTo>
                <a:lnTo>
                  <a:pt x="55" y="22"/>
                </a:lnTo>
                <a:lnTo>
                  <a:pt x="55" y="22"/>
                </a:lnTo>
                <a:lnTo>
                  <a:pt x="55" y="27"/>
                </a:lnTo>
                <a:lnTo>
                  <a:pt x="55" y="27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8"/>
                </a:lnTo>
                <a:lnTo>
                  <a:pt x="55" y="38"/>
                </a:lnTo>
                <a:lnTo>
                  <a:pt x="49" y="38"/>
                </a:lnTo>
                <a:lnTo>
                  <a:pt x="49" y="44"/>
                </a:lnTo>
                <a:lnTo>
                  <a:pt x="49" y="44"/>
                </a:lnTo>
                <a:lnTo>
                  <a:pt x="49" y="44"/>
                </a:lnTo>
                <a:lnTo>
                  <a:pt x="49" y="44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38" y="49"/>
                </a:lnTo>
                <a:lnTo>
                  <a:pt x="38" y="55"/>
                </a:lnTo>
                <a:lnTo>
                  <a:pt x="38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7" y="55"/>
                </a:lnTo>
                <a:lnTo>
                  <a:pt x="27" y="55"/>
                </a:lnTo>
                <a:lnTo>
                  <a:pt x="27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16" y="55"/>
                </a:lnTo>
                <a:lnTo>
                  <a:pt x="16" y="55"/>
                </a:lnTo>
                <a:lnTo>
                  <a:pt x="16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5" y="44"/>
                </a:lnTo>
                <a:lnTo>
                  <a:pt x="5" y="44"/>
                </a:lnTo>
                <a:lnTo>
                  <a:pt x="5" y="44"/>
                </a:lnTo>
                <a:lnTo>
                  <a:pt x="5" y="44"/>
                </a:lnTo>
                <a:lnTo>
                  <a:pt x="5" y="38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0" y="16"/>
                </a:lnTo>
                <a:lnTo>
                  <a:pt x="5" y="16"/>
                </a:lnTo>
                <a:lnTo>
                  <a:pt x="5" y="16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6" y="5"/>
                </a:lnTo>
                <a:lnTo>
                  <a:pt x="16" y="0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16" name="Freeform 160"/>
          <p:cNvSpPr>
            <a:spLocks/>
          </p:cNvSpPr>
          <p:nvPr/>
        </p:nvSpPr>
        <p:spPr bwMode="auto">
          <a:xfrm>
            <a:off x="1635484" y="4422977"/>
            <a:ext cx="77152" cy="7715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8" y="0"/>
              </a:cxn>
              <a:cxn ang="0">
                <a:pos x="38" y="0"/>
              </a:cxn>
              <a:cxn ang="0">
                <a:pos x="44" y="5"/>
              </a:cxn>
              <a:cxn ang="0">
                <a:pos x="49" y="5"/>
              </a:cxn>
              <a:cxn ang="0">
                <a:pos x="49" y="11"/>
              </a:cxn>
              <a:cxn ang="0">
                <a:pos x="55" y="11"/>
              </a:cxn>
              <a:cxn ang="0">
                <a:pos x="55" y="16"/>
              </a:cxn>
              <a:cxn ang="0">
                <a:pos x="60" y="16"/>
              </a:cxn>
              <a:cxn ang="0">
                <a:pos x="60" y="22"/>
              </a:cxn>
              <a:cxn ang="0">
                <a:pos x="60" y="27"/>
              </a:cxn>
              <a:cxn ang="0">
                <a:pos x="60" y="33"/>
              </a:cxn>
              <a:cxn ang="0">
                <a:pos x="60" y="33"/>
              </a:cxn>
              <a:cxn ang="0">
                <a:pos x="60" y="38"/>
              </a:cxn>
              <a:cxn ang="0">
                <a:pos x="55" y="44"/>
              </a:cxn>
              <a:cxn ang="0">
                <a:pos x="55" y="49"/>
              </a:cxn>
              <a:cxn ang="0">
                <a:pos x="55" y="49"/>
              </a:cxn>
              <a:cxn ang="0">
                <a:pos x="49" y="55"/>
              </a:cxn>
              <a:cxn ang="0">
                <a:pos x="44" y="55"/>
              </a:cxn>
              <a:cxn ang="0">
                <a:pos x="44" y="60"/>
              </a:cxn>
              <a:cxn ang="0">
                <a:pos x="38" y="60"/>
              </a:cxn>
              <a:cxn ang="0">
                <a:pos x="33" y="60"/>
              </a:cxn>
              <a:cxn ang="0">
                <a:pos x="33" y="60"/>
              </a:cxn>
              <a:cxn ang="0">
                <a:pos x="27" y="60"/>
              </a:cxn>
              <a:cxn ang="0">
                <a:pos x="22" y="60"/>
              </a:cxn>
              <a:cxn ang="0">
                <a:pos x="16" y="60"/>
              </a:cxn>
              <a:cxn ang="0">
                <a:pos x="16" y="55"/>
              </a:cxn>
              <a:cxn ang="0">
                <a:pos x="11" y="55"/>
              </a:cxn>
              <a:cxn ang="0">
                <a:pos x="5" y="49"/>
              </a:cxn>
              <a:cxn ang="0">
                <a:pos x="5" y="49"/>
              </a:cxn>
              <a:cxn ang="0">
                <a:pos x="5" y="44"/>
              </a:cxn>
              <a:cxn ang="0">
                <a:pos x="0" y="38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16"/>
              </a:cxn>
              <a:cxn ang="0">
                <a:pos x="5" y="16"/>
              </a:cxn>
              <a:cxn ang="0">
                <a:pos x="5" y="11"/>
              </a:cxn>
              <a:cxn ang="0">
                <a:pos x="11" y="11"/>
              </a:cxn>
              <a:cxn ang="0">
                <a:pos x="11" y="5"/>
              </a:cxn>
              <a:cxn ang="0">
                <a:pos x="16" y="5"/>
              </a:cxn>
              <a:cxn ang="0">
                <a:pos x="22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60" h="60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44" y="0"/>
                </a:lnTo>
                <a:lnTo>
                  <a:pt x="44" y="5"/>
                </a:lnTo>
                <a:lnTo>
                  <a:pt x="44" y="5"/>
                </a:lnTo>
                <a:lnTo>
                  <a:pt x="49" y="5"/>
                </a:lnTo>
                <a:lnTo>
                  <a:pt x="49" y="5"/>
                </a:lnTo>
                <a:lnTo>
                  <a:pt x="49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6"/>
                </a:lnTo>
                <a:lnTo>
                  <a:pt x="55" y="16"/>
                </a:lnTo>
                <a:lnTo>
                  <a:pt x="60" y="16"/>
                </a:lnTo>
                <a:lnTo>
                  <a:pt x="60" y="22"/>
                </a:lnTo>
                <a:lnTo>
                  <a:pt x="60" y="22"/>
                </a:lnTo>
                <a:lnTo>
                  <a:pt x="60" y="27"/>
                </a:lnTo>
                <a:lnTo>
                  <a:pt x="60" y="27"/>
                </a:lnTo>
                <a:lnTo>
                  <a:pt x="60" y="27"/>
                </a:lnTo>
                <a:lnTo>
                  <a:pt x="60" y="33"/>
                </a:lnTo>
                <a:lnTo>
                  <a:pt x="60" y="33"/>
                </a:lnTo>
                <a:lnTo>
                  <a:pt x="60" y="33"/>
                </a:lnTo>
                <a:lnTo>
                  <a:pt x="60" y="38"/>
                </a:lnTo>
                <a:lnTo>
                  <a:pt x="60" y="38"/>
                </a:lnTo>
                <a:lnTo>
                  <a:pt x="60" y="44"/>
                </a:lnTo>
                <a:lnTo>
                  <a:pt x="55" y="44"/>
                </a:lnTo>
                <a:lnTo>
                  <a:pt x="55" y="44"/>
                </a:lnTo>
                <a:lnTo>
                  <a:pt x="55" y="49"/>
                </a:lnTo>
                <a:lnTo>
                  <a:pt x="55" y="49"/>
                </a:lnTo>
                <a:lnTo>
                  <a:pt x="55" y="49"/>
                </a:lnTo>
                <a:lnTo>
                  <a:pt x="49" y="49"/>
                </a:lnTo>
                <a:lnTo>
                  <a:pt x="49" y="55"/>
                </a:lnTo>
                <a:lnTo>
                  <a:pt x="49" y="55"/>
                </a:lnTo>
                <a:lnTo>
                  <a:pt x="44" y="55"/>
                </a:lnTo>
                <a:lnTo>
                  <a:pt x="44" y="55"/>
                </a:lnTo>
                <a:lnTo>
                  <a:pt x="44" y="60"/>
                </a:lnTo>
                <a:lnTo>
                  <a:pt x="38" y="60"/>
                </a:lnTo>
                <a:lnTo>
                  <a:pt x="38" y="60"/>
                </a:lnTo>
                <a:lnTo>
                  <a:pt x="38" y="60"/>
                </a:lnTo>
                <a:lnTo>
                  <a:pt x="33" y="60"/>
                </a:lnTo>
                <a:lnTo>
                  <a:pt x="33" y="60"/>
                </a:lnTo>
                <a:lnTo>
                  <a:pt x="33" y="60"/>
                </a:lnTo>
                <a:lnTo>
                  <a:pt x="27" y="60"/>
                </a:lnTo>
                <a:lnTo>
                  <a:pt x="27" y="60"/>
                </a:lnTo>
                <a:lnTo>
                  <a:pt x="22" y="60"/>
                </a:lnTo>
                <a:lnTo>
                  <a:pt x="22" y="60"/>
                </a:lnTo>
                <a:lnTo>
                  <a:pt x="22" y="60"/>
                </a:lnTo>
                <a:lnTo>
                  <a:pt x="16" y="60"/>
                </a:lnTo>
                <a:lnTo>
                  <a:pt x="16" y="55"/>
                </a:lnTo>
                <a:lnTo>
                  <a:pt x="16" y="55"/>
                </a:lnTo>
                <a:lnTo>
                  <a:pt x="11" y="55"/>
                </a:lnTo>
                <a:lnTo>
                  <a:pt x="11" y="55"/>
                </a:lnTo>
                <a:lnTo>
                  <a:pt x="11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5" y="44"/>
                </a:lnTo>
                <a:lnTo>
                  <a:pt x="5" y="44"/>
                </a:lnTo>
                <a:lnTo>
                  <a:pt x="0" y="44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5" y="16"/>
                </a:lnTo>
                <a:lnTo>
                  <a:pt x="5" y="16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11"/>
                </a:lnTo>
                <a:lnTo>
                  <a:pt x="11" y="5"/>
                </a:lnTo>
                <a:lnTo>
                  <a:pt x="11" y="5"/>
                </a:lnTo>
                <a:lnTo>
                  <a:pt x="16" y="5"/>
                </a:lnTo>
                <a:lnTo>
                  <a:pt x="16" y="5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17" name="Freeform 161"/>
          <p:cNvSpPr>
            <a:spLocks/>
          </p:cNvSpPr>
          <p:nvPr/>
        </p:nvSpPr>
        <p:spPr bwMode="auto">
          <a:xfrm>
            <a:off x="1635484" y="4422977"/>
            <a:ext cx="70724" cy="70724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33" y="0"/>
              </a:cxn>
              <a:cxn ang="0">
                <a:pos x="38" y="0"/>
              </a:cxn>
              <a:cxn ang="0">
                <a:pos x="38" y="5"/>
              </a:cxn>
              <a:cxn ang="0">
                <a:pos x="44" y="5"/>
              </a:cxn>
              <a:cxn ang="0">
                <a:pos x="44" y="5"/>
              </a:cxn>
              <a:cxn ang="0">
                <a:pos x="49" y="11"/>
              </a:cxn>
              <a:cxn ang="0">
                <a:pos x="49" y="16"/>
              </a:cxn>
              <a:cxn ang="0">
                <a:pos x="55" y="16"/>
              </a:cxn>
              <a:cxn ang="0">
                <a:pos x="55" y="22"/>
              </a:cxn>
              <a:cxn ang="0">
                <a:pos x="55" y="22"/>
              </a:cxn>
              <a:cxn ang="0">
                <a:pos x="55" y="27"/>
              </a:cxn>
              <a:cxn ang="0">
                <a:pos x="55" y="33"/>
              </a:cxn>
              <a:cxn ang="0">
                <a:pos x="55" y="38"/>
              </a:cxn>
              <a:cxn ang="0">
                <a:pos x="49" y="38"/>
              </a:cxn>
              <a:cxn ang="0">
                <a:pos x="49" y="44"/>
              </a:cxn>
              <a:cxn ang="0">
                <a:pos x="49" y="44"/>
              </a:cxn>
              <a:cxn ang="0">
                <a:pos x="44" y="49"/>
              </a:cxn>
              <a:cxn ang="0">
                <a:pos x="44" y="49"/>
              </a:cxn>
              <a:cxn ang="0">
                <a:pos x="38" y="55"/>
              </a:cxn>
              <a:cxn ang="0">
                <a:pos x="33" y="55"/>
              </a:cxn>
              <a:cxn ang="0">
                <a:pos x="33" y="55"/>
              </a:cxn>
              <a:cxn ang="0">
                <a:pos x="27" y="55"/>
              </a:cxn>
              <a:cxn ang="0">
                <a:pos x="22" y="55"/>
              </a:cxn>
              <a:cxn ang="0">
                <a:pos x="22" y="55"/>
              </a:cxn>
              <a:cxn ang="0">
                <a:pos x="16" y="55"/>
              </a:cxn>
              <a:cxn ang="0">
                <a:pos x="11" y="49"/>
              </a:cxn>
              <a:cxn ang="0">
                <a:pos x="11" y="49"/>
              </a:cxn>
              <a:cxn ang="0">
                <a:pos x="5" y="44"/>
              </a:cxn>
              <a:cxn ang="0">
                <a:pos x="5" y="44"/>
              </a:cxn>
              <a:cxn ang="0">
                <a:pos x="5" y="38"/>
              </a:cxn>
              <a:cxn ang="0">
                <a:pos x="0" y="38"/>
              </a:cxn>
              <a:cxn ang="0">
                <a:pos x="0" y="33"/>
              </a:cxn>
              <a:cxn ang="0">
                <a:pos x="0" y="27"/>
              </a:cxn>
              <a:cxn ang="0">
                <a:pos x="0" y="22"/>
              </a:cxn>
              <a:cxn ang="0">
                <a:pos x="0" y="22"/>
              </a:cxn>
              <a:cxn ang="0">
                <a:pos x="0" y="16"/>
              </a:cxn>
              <a:cxn ang="0">
                <a:pos x="5" y="16"/>
              </a:cxn>
              <a:cxn ang="0">
                <a:pos x="5" y="11"/>
              </a:cxn>
              <a:cxn ang="0">
                <a:pos x="11" y="5"/>
              </a:cxn>
              <a:cxn ang="0">
                <a:pos x="11" y="5"/>
              </a:cxn>
              <a:cxn ang="0">
                <a:pos x="16" y="5"/>
              </a:cxn>
              <a:cxn ang="0">
                <a:pos x="16" y="0"/>
              </a:cxn>
              <a:cxn ang="0">
                <a:pos x="22" y="0"/>
              </a:cxn>
              <a:cxn ang="0">
                <a:pos x="27" y="0"/>
              </a:cxn>
            </a:cxnLst>
            <a:rect l="0" t="0" r="r" b="b"/>
            <a:pathLst>
              <a:path w="55" h="55">
                <a:moveTo>
                  <a:pt x="27" y="0"/>
                </a:moveTo>
                <a:lnTo>
                  <a:pt x="27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8" y="0"/>
                </a:lnTo>
                <a:lnTo>
                  <a:pt x="38" y="0"/>
                </a:lnTo>
                <a:lnTo>
                  <a:pt x="38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9" y="11"/>
                </a:lnTo>
                <a:lnTo>
                  <a:pt x="49" y="11"/>
                </a:lnTo>
                <a:lnTo>
                  <a:pt x="49" y="11"/>
                </a:lnTo>
                <a:lnTo>
                  <a:pt x="49" y="16"/>
                </a:lnTo>
                <a:lnTo>
                  <a:pt x="49" y="16"/>
                </a:lnTo>
                <a:lnTo>
                  <a:pt x="55" y="16"/>
                </a:lnTo>
                <a:lnTo>
                  <a:pt x="55" y="16"/>
                </a:lnTo>
                <a:lnTo>
                  <a:pt x="55" y="22"/>
                </a:lnTo>
                <a:lnTo>
                  <a:pt x="55" y="22"/>
                </a:lnTo>
                <a:lnTo>
                  <a:pt x="55" y="22"/>
                </a:lnTo>
                <a:lnTo>
                  <a:pt x="55" y="27"/>
                </a:lnTo>
                <a:lnTo>
                  <a:pt x="55" y="27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8"/>
                </a:lnTo>
                <a:lnTo>
                  <a:pt x="55" y="38"/>
                </a:lnTo>
                <a:lnTo>
                  <a:pt x="49" y="38"/>
                </a:lnTo>
                <a:lnTo>
                  <a:pt x="49" y="44"/>
                </a:lnTo>
                <a:lnTo>
                  <a:pt x="49" y="44"/>
                </a:lnTo>
                <a:lnTo>
                  <a:pt x="49" y="44"/>
                </a:lnTo>
                <a:lnTo>
                  <a:pt x="49" y="44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44" y="49"/>
                </a:lnTo>
                <a:lnTo>
                  <a:pt x="38" y="49"/>
                </a:lnTo>
                <a:lnTo>
                  <a:pt x="38" y="55"/>
                </a:lnTo>
                <a:lnTo>
                  <a:pt x="38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7" y="55"/>
                </a:lnTo>
                <a:lnTo>
                  <a:pt x="27" y="55"/>
                </a:lnTo>
                <a:lnTo>
                  <a:pt x="27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16" y="55"/>
                </a:lnTo>
                <a:lnTo>
                  <a:pt x="16" y="55"/>
                </a:lnTo>
                <a:lnTo>
                  <a:pt x="16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11" y="49"/>
                </a:lnTo>
                <a:lnTo>
                  <a:pt x="5" y="44"/>
                </a:lnTo>
                <a:lnTo>
                  <a:pt x="5" y="44"/>
                </a:lnTo>
                <a:lnTo>
                  <a:pt x="5" y="44"/>
                </a:lnTo>
                <a:lnTo>
                  <a:pt x="5" y="44"/>
                </a:lnTo>
                <a:lnTo>
                  <a:pt x="5" y="38"/>
                </a:lnTo>
                <a:lnTo>
                  <a:pt x="0" y="38"/>
                </a:lnTo>
                <a:lnTo>
                  <a:pt x="0" y="38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0" y="27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16"/>
                </a:lnTo>
                <a:lnTo>
                  <a:pt x="0" y="16"/>
                </a:lnTo>
                <a:lnTo>
                  <a:pt x="5" y="16"/>
                </a:lnTo>
                <a:lnTo>
                  <a:pt x="5" y="16"/>
                </a:lnTo>
                <a:lnTo>
                  <a:pt x="5" y="11"/>
                </a:lnTo>
                <a:lnTo>
                  <a:pt x="5" y="11"/>
                </a:lnTo>
                <a:lnTo>
                  <a:pt x="5" y="11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1" y="5"/>
                </a:lnTo>
                <a:lnTo>
                  <a:pt x="16" y="5"/>
                </a:lnTo>
                <a:lnTo>
                  <a:pt x="16" y="0"/>
                </a:lnTo>
                <a:lnTo>
                  <a:pt x="16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7" y="0"/>
                </a:lnTo>
                <a:lnTo>
                  <a:pt x="27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18" name="Freeform 162"/>
          <p:cNvSpPr>
            <a:spLocks/>
          </p:cNvSpPr>
          <p:nvPr/>
        </p:nvSpPr>
        <p:spPr bwMode="auto">
          <a:xfrm>
            <a:off x="1811649" y="4330394"/>
            <a:ext cx="78439" cy="78439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9" y="0"/>
              </a:cxn>
              <a:cxn ang="0">
                <a:pos x="39" y="0"/>
              </a:cxn>
              <a:cxn ang="0">
                <a:pos x="44" y="6"/>
              </a:cxn>
              <a:cxn ang="0">
                <a:pos x="50" y="6"/>
              </a:cxn>
              <a:cxn ang="0">
                <a:pos x="50" y="11"/>
              </a:cxn>
              <a:cxn ang="0">
                <a:pos x="55" y="11"/>
              </a:cxn>
              <a:cxn ang="0">
                <a:pos x="55" y="17"/>
              </a:cxn>
              <a:cxn ang="0">
                <a:pos x="61" y="17"/>
              </a:cxn>
              <a:cxn ang="0">
                <a:pos x="61" y="22"/>
              </a:cxn>
              <a:cxn ang="0">
                <a:pos x="61" y="28"/>
              </a:cxn>
              <a:cxn ang="0">
                <a:pos x="61" y="33"/>
              </a:cxn>
              <a:cxn ang="0">
                <a:pos x="61" y="33"/>
              </a:cxn>
              <a:cxn ang="0">
                <a:pos x="61" y="39"/>
              </a:cxn>
              <a:cxn ang="0">
                <a:pos x="55" y="44"/>
              </a:cxn>
              <a:cxn ang="0">
                <a:pos x="55" y="50"/>
              </a:cxn>
              <a:cxn ang="0">
                <a:pos x="55" y="50"/>
              </a:cxn>
              <a:cxn ang="0">
                <a:pos x="50" y="55"/>
              </a:cxn>
              <a:cxn ang="0">
                <a:pos x="44" y="55"/>
              </a:cxn>
              <a:cxn ang="0">
                <a:pos x="44" y="61"/>
              </a:cxn>
              <a:cxn ang="0">
                <a:pos x="39" y="61"/>
              </a:cxn>
              <a:cxn ang="0">
                <a:pos x="33" y="61"/>
              </a:cxn>
              <a:cxn ang="0">
                <a:pos x="33" y="61"/>
              </a:cxn>
              <a:cxn ang="0">
                <a:pos x="28" y="61"/>
              </a:cxn>
              <a:cxn ang="0">
                <a:pos x="22" y="61"/>
              </a:cxn>
              <a:cxn ang="0">
                <a:pos x="17" y="61"/>
              </a:cxn>
              <a:cxn ang="0">
                <a:pos x="17" y="55"/>
              </a:cxn>
              <a:cxn ang="0">
                <a:pos x="11" y="55"/>
              </a:cxn>
              <a:cxn ang="0">
                <a:pos x="6" y="50"/>
              </a:cxn>
              <a:cxn ang="0">
                <a:pos x="6" y="50"/>
              </a:cxn>
              <a:cxn ang="0">
                <a:pos x="6" y="44"/>
              </a:cxn>
              <a:cxn ang="0">
                <a:pos x="0" y="39"/>
              </a:cxn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0" y="22"/>
              </a:cxn>
              <a:cxn ang="0">
                <a:pos x="0" y="17"/>
              </a:cxn>
              <a:cxn ang="0">
                <a:pos x="6" y="17"/>
              </a:cxn>
              <a:cxn ang="0">
                <a:pos x="6" y="11"/>
              </a:cxn>
              <a:cxn ang="0">
                <a:pos x="11" y="11"/>
              </a:cxn>
              <a:cxn ang="0">
                <a:pos x="11" y="6"/>
              </a:cxn>
              <a:cxn ang="0">
                <a:pos x="17" y="6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</a:cxnLst>
            <a:rect l="0" t="0" r="r" b="b"/>
            <a:pathLst>
              <a:path w="61" h="61">
                <a:moveTo>
                  <a:pt x="33" y="0"/>
                </a:moveTo>
                <a:lnTo>
                  <a:pt x="33" y="0"/>
                </a:lnTo>
                <a:lnTo>
                  <a:pt x="33" y="0"/>
                </a:lnTo>
                <a:lnTo>
                  <a:pt x="39" y="0"/>
                </a:lnTo>
                <a:lnTo>
                  <a:pt x="39" y="0"/>
                </a:lnTo>
                <a:lnTo>
                  <a:pt x="39" y="0"/>
                </a:lnTo>
                <a:lnTo>
                  <a:pt x="44" y="0"/>
                </a:lnTo>
                <a:lnTo>
                  <a:pt x="44" y="6"/>
                </a:lnTo>
                <a:lnTo>
                  <a:pt x="44" y="6"/>
                </a:lnTo>
                <a:lnTo>
                  <a:pt x="50" y="6"/>
                </a:lnTo>
                <a:lnTo>
                  <a:pt x="50" y="6"/>
                </a:lnTo>
                <a:lnTo>
                  <a:pt x="50" y="11"/>
                </a:lnTo>
                <a:lnTo>
                  <a:pt x="55" y="11"/>
                </a:lnTo>
                <a:lnTo>
                  <a:pt x="55" y="11"/>
                </a:lnTo>
                <a:lnTo>
                  <a:pt x="55" y="11"/>
                </a:lnTo>
                <a:lnTo>
                  <a:pt x="55" y="17"/>
                </a:lnTo>
                <a:lnTo>
                  <a:pt x="55" y="17"/>
                </a:lnTo>
                <a:lnTo>
                  <a:pt x="61" y="17"/>
                </a:lnTo>
                <a:lnTo>
                  <a:pt x="61" y="22"/>
                </a:lnTo>
                <a:lnTo>
                  <a:pt x="61" y="22"/>
                </a:lnTo>
                <a:lnTo>
                  <a:pt x="61" y="28"/>
                </a:lnTo>
                <a:lnTo>
                  <a:pt x="61" y="28"/>
                </a:lnTo>
                <a:lnTo>
                  <a:pt x="61" y="28"/>
                </a:lnTo>
                <a:lnTo>
                  <a:pt x="61" y="33"/>
                </a:lnTo>
                <a:lnTo>
                  <a:pt x="61" y="33"/>
                </a:lnTo>
                <a:lnTo>
                  <a:pt x="61" y="33"/>
                </a:lnTo>
                <a:lnTo>
                  <a:pt x="61" y="39"/>
                </a:lnTo>
                <a:lnTo>
                  <a:pt x="61" y="39"/>
                </a:lnTo>
                <a:lnTo>
                  <a:pt x="61" y="44"/>
                </a:lnTo>
                <a:lnTo>
                  <a:pt x="55" y="44"/>
                </a:lnTo>
                <a:lnTo>
                  <a:pt x="55" y="44"/>
                </a:lnTo>
                <a:lnTo>
                  <a:pt x="55" y="50"/>
                </a:lnTo>
                <a:lnTo>
                  <a:pt x="55" y="50"/>
                </a:lnTo>
                <a:lnTo>
                  <a:pt x="55" y="50"/>
                </a:lnTo>
                <a:lnTo>
                  <a:pt x="50" y="50"/>
                </a:lnTo>
                <a:lnTo>
                  <a:pt x="50" y="55"/>
                </a:lnTo>
                <a:lnTo>
                  <a:pt x="50" y="55"/>
                </a:lnTo>
                <a:lnTo>
                  <a:pt x="44" y="55"/>
                </a:lnTo>
                <a:lnTo>
                  <a:pt x="44" y="55"/>
                </a:lnTo>
                <a:lnTo>
                  <a:pt x="44" y="61"/>
                </a:lnTo>
                <a:lnTo>
                  <a:pt x="39" y="61"/>
                </a:lnTo>
                <a:lnTo>
                  <a:pt x="39" y="61"/>
                </a:lnTo>
                <a:lnTo>
                  <a:pt x="39" y="61"/>
                </a:lnTo>
                <a:lnTo>
                  <a:pt x="33" y="61"/>
                </a:lnTo>
                <a:lnTo>
                  <a:pt x="33" y="61"/>
                </a:lnTo>
                <a:lnTo>
                  <a:pt x="33" y="61"/>
                </a:lnTo>
                <a:lnTo>
                  <a:pt x="28" y="61"/>
                </a:lnTo>
                <a:lnTo>
                  <a:pt x="28" y="61"/>
                </a:lnTo>
                <a:lnTo>
                  <a:pt x="22" y="61"/>
                </a:lnTo>
                <a:lnTo>
                  <a:pt x="22" y="61"/>
                </a:lnTo>
                <a:lnTo>
                  <a:pt x="22" y="61"/>
                </a:lnTo>
                <a:lnTo>
                  <a:pt x="17" y="61"/>
                </a:lnTo>
                <a:lnTo>
                  <a:pt x="17" y="55"/>
                </a:lnTo>
                <a:lnTo>
                  <a:pt x="17" y="55"/>
                </a:lnTo>
                <a:lnTo>
                  <a:pt x="11" y="55"/>
                </a:lnTo>
                <a:lnTo>
                  <a:pt x="11" y="55"/>
                </a:lnTo>
                <a:lnTo>
                  <a:pt x="11" y="50"/>
                </a:lnTo>
                <a:lnTo>
                  <a:pt x="6" y="50"/>
                </a:lnTo>
                <a:lnTo>
                  <a:pt x="6" y="50"/>
                </a:lnTo>
                <a:lnTo>
                  <a:pt x="6" y="50"/>
                </a:lnTo>
                <a:lnTo>
                  <a:pt x="6" y="44"/>
                </a:lnTo>
                <a:lnTo>
                  <a:pt x="6" y="44"/>
                </a:lnTo>
                <a:lnTo>
                  <a:pt x="0" y="44"/>
                </a:lnTo>
                <a:lnTo>
                  <a:pt x="0" y="39"/>
                </a:lnTo>
                <a:lnTo>
                  <a:pt x="0" y="39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8"/>
                </a:lnTo>
                <a:lnTo>
                  <a:pt x="0" y="28"/>
                </a:lnTo>
                <a:lnTo>
                  <a:pt x="0" y="28"/>
                </a:lnTo>
                <a:lnTo>
                  <a:pt x="0" y="22"/>
                </a:lnTo>
                <a:lnTo>
                  <a:pt x="0" y="22"/>
                </a:lnTo>
                <a:lnTo>
                  <a:pt x="0" y="17"/>
                </a:lnTo>
                <a:lnTo>
                  <a:pt x="6" y="17"/>
                </a:lnTo>
                <a:lnTo>
                  <a:pt x="6" y="17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11" y="11"/>
                </a:lnTo>
                <a:lnTo>
                  <a:pt x="11" y="6"/>
                </a:lnTo>
                <a:lnTo>
                  <a:pt x="11" y="6"/>
                </a:lnTo>
                <a:lnTo>
                  <a:pt x="17" y="6"/>
                </a:lnTo>
                <a:lnTo>
                  <a:pt x="17" y="6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  <a:lnTo>
                  <a:pt x="33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19" name="Freeform 163"/>
          <p:cNvSpPr>
            <a:spLocks/>
          </p:cNvSpPr>
          <p:nvPr/>
        </p:nvSpPr>
        <p:spPr bwMode="auto">
          <a:xfrm>
            <a:off x="1811649" y="4330394"/>
            <a:ext cx="70724" cy="70724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33" y="0"/>
              </a:cxn>
              <a:cxn ang="0">
                <a:pos x="39" y="0"/>
              </a:cxn>
              <a:cxn ang="0">
                <a:pos x="39" y="6"/>
              </a:cxn>
              <a:cxn ang="0">
                <a:pos x="44" y="6"/>
              </a:cxn>
              <a:cxn ang="0">
                <a:pos x="44" y="6"/>
              </a:cxn>
              <a:cxn ang="0">
                <a:pos x="50" y="11"/>
              </a:cxn>
              <a:cxn ang="0">
                <a:pos x="50" y="17"/>
              </a:cxn>
              <a:cxn ang="0">
                <a:pos x="55" y="17"/>
              </a:cxn>
              <a:cxn ang="0">
                <a:pos x="55" y="22"/>
              </a:cxn>
              <a:cxn ang="0">
                <a:pos x="55" y="22"/>
              </a:cxn>
              <a:cxn ang="0">
                <a:pos x="55" y="28"/>
              </a:cxn>
              <a:cxn ang="0">
                <a:pos x="55" y="33"/>
              </a:cxn>
              <a:cxn ang="0">
                <a:pos x="55" y="39"/>
              </a:cxn>
              <a:cxn ang="0">
                <a:pos x="50" y="39"/>
              </a:cxn>
              <a:cxn ang="0">
                <a:pos x="50" y="44"/>
              </a:cxn>
              <a:cxn ang="0">
                <a:pos x="50" y="44"/>
              </a:cxn>
              <a:cxn ang="0">
                <a:pos x="44" y="50"/>
              </a:cxn>
              <a:cxn ang="0">
                <a:pos x="44" y="50"/>
              </a:cxn>
              <a:cxn ang="0">
                <a:pos x="39" y="55"/>
              </a:cxn>
              <a:cxn ang="0">
                <a:pos x="33" y="55"/>
              </a:cxn>
              <a:cxn ang="0">
                <a:pos x="33" y="55"/>
              </a:cxn>
              <a:cxn ang="0">
                <a:pos x="28" y="55"/>
              </a:cxn>
              <a:cxn ang="0">
                <a:pos x="22" y="55"/>
              </a:cxn>
              <a:cxn ang="0">
                <a:pos x="22" y="55"/>
              </a:cxn>
              <a:cxn ang="0">
                <a:pos x="17" y="55"/>
              </a:cxn>
              <a:cxn ang="0">
                <a:pos x="11" y="50"/>
              </a:cxn>
              <a:cxn ang="0">
                <a:pos x="11" y="50"/>
              </a:cxn>
              <a:cxn ang="0">
                <a:pos x="6" y="44"/>
              </a:cxn>
              <a:cxn ang="0">
                <a:pos x="6" y="44"/>
              </a:cxn>
              <a:cxn ang="0">
                <a:pos x="6" y="39"/>
              </a:cxn>
              <a:cxn ang="0">
                <a:pos x="0" y="39"/>
              </a:cxn>
              <a:cxn ang="0">
                <a:pos x="0" y="33"/>
              </a:cxn>
              <a:cxn ang="0">
                <a:pos x="0" y="28"/>
              </a:cxn>
              <a:cxn ang="0">
                <a:pos x="0" y="22"/>
              </a:cxn>
              <a:cxn ang="0">
                <a:pos x="0" y="22"/>
              </a:cxn>
              <a:cxn ang="0">
                <a:pos x="0" y="17"/>
              </a:cxn>
              <a:cxn ang="0">
                <a:pos x="6" y="17"/>
              </a:cxn>
              <a:cxn ang="0">
                <a:pos x="6" y="11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7" y="0"/>
              </a:cxn>
              <a:cxn ang="0">
                <a:pos x="22" y="0"/>
              </a:cxn>
              <a:cxn ang="0">
                <a:pos x="28" y="0"/>
              </a:cxn>
            </a:cxnLst>
            <a:rect l="0" t="0" r="r" b="b"/>
            <a:pathLst>
              <a:path w="55" h="55">
                <a:moveTo>
                  <a:pt x="28" y="0"/>
                </a:moveTo>
                <a:lnTo>
                  <a:pt x="28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9" y="0"/>
                </a:lnTo>
                <a:lnTo>
                  <a:pt x="39" y="0"/>
                </a:lnTo>
                <a:lnTo>
                  <a:pt x="39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50" y="11"/>
                </a:lnTo>
                <a:lnTo>
                  <a:pt x="50" y="11"/>
                </a:lnTo>
                <a:lnTo>
                  <a:pt x="50" y="11"/>
                </a:lnTo>
                <a:lnTo>
                  <a:pt x="50" y="17"/>
                </a:lnTo>
                <a:lnTo>
                  <a:pt x="50" y="17"/>
                </a:lnTo>
                <a:lnTo>
                  <a:pt x="55" y="17"/>
                </a:lnTo>
                <a:lnTo>
                  <a:pt x="55" y="17"/>
                </a:lnTo>
                <a:lnTo>
                  <a:pt x="55" y="22"/>
                </a:lnTo>
                <a:lnTo>
                  <a:pt x="55" y="22"/>
                </a:lnTo>
                <a:lnTo>
                  <a:pt x="55" y="22"/>
                </a:lnTo>
                <a:lnTo>
                  <a:pt x="55" y="28"/>
                </a:lnTo>
                <a:lnTo>
                  <a:pt x="55" y="28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9"/>
                </a:lnTo>
                <a:lnTo>
                  <a:pt x="55" y="39"/>
                </a:lnTo>
                <a:lnTo>
                  <a:pt x="50" y="39"/>
                </a:lnTo>
                <a:lnTo>
                  <a:pt x="50" y="44"/>
                </a:lnTo>
                <a:lnTo>
                  <a:pt x="50" y="44"/>
                </a:lnTo>
                <a:lnTo>
                  <a:pt x="50" y="44"/>
                </a:lnTo>
                <a:lnTo>
                  <a:pt x="50" y="44"/>
                </a:lnTo>
                <a:lnTo>
                  <a:pt x="44" y="50"/>
                </a:lnTo>
                <a:lnTo>
                  <a:pt x="44" y="50"/>
                </a:lnTo>
                <a:lnTo>
                  <a:pt x="44" y="50"/>
                </a:lnTo>
                <a:lnTo>
                  <a:pt x="44" y="50"/>
                </a:lnTo>
                <a:lnTo>
                  <a:pt x="39" y="50"/>
                </a:lnTo>
                <a:lnTo>
                  <a:pt x="39" y="55"/>
                </a:lnTo>
                <a:lnTo>
                  <a:pt x="39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17" y="55"/>
                </a:lnTo>
                <a:lnTo>
                  <a:pt x="17" y="55"/>
                </a:lnTo>
                <a:lnTo>
                  <a:pt x="17" y="50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6" y="44"/>
                </a:lnTo>
                <a:lnTo>
                  <a:pt x="6" y="44"/>
                </a:lnTo>
                <a:lnTo>
                  <a:pt x="6" y="44"/>
                </a:lnTo>
                <a:lnTo>
                  <a:pt x="6" y="44"/>
                </a:lnTo>
                <a:lnTo>
                  <a:pt x="6" y="39"/>
                </a:lnTo>
                <a:lnTo>
                  <a:pt x="0" y="39"/>
                </a:lnTo>
                <a:lnTo>
                  <a:pt x="0" y="39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28"/>
                </a:lnTo>
                <a:lnTo>
                  <a:pt x="0" y="28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17"/>
                </a:lnTo>
                <a:lnTo>
                  <a:pt x="0" y="17"/>
                </a:lnTo>
                <a:lnTo>
                  <a:pt x="6" y="17"/>
                </a:lnTo>
                <a:lnTo>
                  <a:pt x="6" y="17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7" y="6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</a:path>
            </a:pathLst>
          </a:custGeom>
          <a:noFill/>
          <a:ln w="7938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20" name="Freeform 164"/>
          <p:cNvSpPr>
            <a:spLocks/>
          </p:cNvSpPr>
          <p:nvPr/>
        </p:nvSpPr>
        <p:spPr bwMode="auto">
          <a:xfrm>
            <a:off x="1508183" y="4550279"/>
            <a:ext cx="84867" cy="69438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33" y="0"/>
              </a:cxn>
              <a:cxn ang="0">
                <a:pos x="66" y="54"/>
              </a:cxn>
              <a:cxn ang="0">
                <a:pos x="0" y="54"/>
              </a:cxn>
            </a:cxnLst>
            <a:rect l="0" t="0" r="r" b="b"/>
            <a:pathLst>
              <a:path w="66" h="54">
                <a:moveTo>
                  <a:pt x="0" y="54"/>
                </a:moveTo>
                <a:lnTo>
                  <a:pt x="33" y="0"/>
                </a:lnTo>
                <a:lnTo>
                  <a:pt x="66" y="54"/>
                </a:lnTo>
                <a:lnTo>
                  <a:pt x="0" y="54"/>
                </a:lnTo>
                <a:close/>
              </a:path>
            </a:pathLst>
          </a:custGeom>
          <a:solidFill>
            <a:srgbClr val="FCD83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21" name="Freeform 165"/>
          <p:cNvSpPr>
            <a:spLocks/>
          </p:cNvSpPr>
          <p:nvPr/>
        </p:nvSpPr>
        <p:spPr bwMode="auto">
          <a:xfrm>
            <a:off x="1508183" y="4550279"/>
            <a:ext cx="84867" cy="69438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33" y="0"/>
              </a:cxn>
              <a:cxn ang="0">
                <a:pos x="66" y="54"/>
              </a:cxn>
              <a:cxn ang="0">
                <a:pos x="0" y="54"/>
              </a:cxn>
            </a:cxnLst>
            <a:rect l="0" t="0" r="r" b="b"/>
            <a:pathLst>
              <a:path w="66" h="54">
                <a:moveTo>
                  <a:pt x="0" y="54"/>
                </a:moveTo>
                <a:lnTo>
                  <a:pt x="33" y="0"/>
                </a:lnTo>
                <a:lnTo>
                  <a:pt x="66" y="54"/>
                </a:lnTo>
                <a:lnTo>
                  <a:pt x="0" y="54"/>
                </a:lnTo>
              </a:path>
            </a:pathLst>
          </a:custGeom>
          <a:noFill/>
          <a:ln w="7938">
            <a:solidFill>
              <a:srgbClr val="FCD83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22" name="Freeform 166"/>
          <p:cNvSpPr>
            <a:spLocks/>
          </p:cNvSpPr>
          <p:nvPr/>
        </p:nvSpPr>
        <p:spPr bwMode="auto">
          <a:xfrm>
            <a:off x="1564762" y="4521990"/>
            <a:ext cx="84867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3" y="0"/>
              </a:cxn>
              <a:cxn ang="0">
                <a:pos x="66" y="55"/>
              </a:cxn>
              <a:cxn ang="0">
                <a:pos x="0" y="55"/>
              </a:cxn>
            </a:cxnLst>
            <a:rect l="0" t="0" r="r" b="b"/>
            <a:pathLst>
              <a:path w="66" h="55">
                <a:moveTo>
                  <a:pt x="0" y="55"/>
                </a:moveTo>
                <a:lnTo>
                  <a:pt x="33" y="0"/>
                </a:lnTo>
                <a:lnTo>
                  <a:pt x="66" y="55"/>
                </a:lnTo>
                <a:lnTo>
                  <a:pt x="0" y="55"/>
                </a:lnTo>
                <a:close/>
              </a:path>
            </a:pathLst>
          </a:custGeom>
          <a:solidFill>
            <a:srgbClr val="FCD83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23" name="Freeform 167"/>
          <p:cNvSpPr>
            <a:spLocks/>
          </p:cNvSpPr>
          <p:nvPr/>
        </p:nvSpPr>
        <p:spPr bwMode="auto">
          <a:xfrm>
            <a:off x="1564762" y="4521990"/>
            <a:ext cx="84867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3" y="0"/>
              </a:cxn>
              <a:cxn ang="0">
                <a:pos x="66" y="55"/>
              </a:cxn>
              <a:cxn ang="0">
                <a:pos x="0" y="55"/>
              </a:cxn>
            </a:cxnLst>
            <a:rect l="0" t="0" r="r" b="b"/>
            <a:pathLst>
              <a:path w="66" h="55">
                <a:moveTo>
                  <a:pt x="0" y="55"/>
                </a:moveTo>
                <a:lnTo>
                  <a:pt x="33" y="0"/>
                </a:lnTo>
                <a:lnTo>
                  <a:pt x="66" y="55"/>
                </a:lnTo>
                <a:lnTo>
                  <a:pt x="0" y="55"/>
                </a:lnTo>
              </a:path>
            </a:pathLst>
          </a:custGeom>
          <a:noFill/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24" name="Freeform 168"/>
          <p:cNvSpPr>
            <a:spLocks/>
          </p:cNvSpPr>
          <p:nvPr/>
        </p:nvSpPr>
        <p:spPr bwMode="auto">
          <a:xfrm>
            <a:off x="1324303" y="4662150"/>
            <a:ext cx="84867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3" y="0"/>
              </a:cxn>
              <a:cxn ang="0">
                <a:pos x="66" y="55"/>
              </a:cxn>
              <a:cxn ang="0">
                <a:pos x="0" y="55"/>
              </a:cxn>
            </a:cxnLst>
            <a:rect l="0" t="0" r="r" b="b"/>
            <a:pathLst>
              <a:path w="66" h="55">
                <a:moveTo>
                  <a:pt x="0" y="55"/>
                </a:moveTo>
                <a:lnTo>
                  <a:pt x="33" y="0"/>
                </a:lnTo>
                <a:lnTo>
                  <a:pt x="66" y="55"/>
                </a:lnTo>
                <a:lnTo>
                  <a:pt x="0" y="55"/>
                </a:lnTo>
                <a:close/>
              </a:path>
            </a:pathLst>
          </a:custGeom>
          <a:solidFill>
            <a:srgbClr val="FCD83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25" name="Freeform 169"/>
          <p:cNvSpPr>
            <a:spLocks/>
          </p:cNvSpPr>
          <p:nvPr/>
        </p:nvSpPr>
        <p:spPr bwMode="auto">
          <a:xfrm>
            <a:off x="1324303" y="4662150"/>
            <a:ext cx="84867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3" y="0"/>
              </a:cxn>
              <a:cxn ang="0">
                <a:pos x="66" y="55"/>
              </a:cxn>
              <a:cxn ang="0">
                <a:pos x="0" y="55"/>
              </a:cxn>
            </a:cxnLst>
            <a:rect l="0" t="0" r="r" b="b"/>
            <a:pathLst>
              <a:path w="66" h="55">
                <a:moveTo>
                  <a:pt x="0" y="55"/>
                </a:moveTo>
                <a:lnTo>
                  <a:pt x="33" y="0"/>
                </a:lnTo>
                <a:lnTo>
                  <a:pt x="66" y="55"/>
                </a:lnTo>
                <a:lnTo>
                  <a:pt x="0" y="55"/>
                </a:lnTo>
              </a:path>
            </a:pathLst>
          </a:custGeom>
          <a:noFill/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26" name="Freeform 170"/>
          <p:cNvSpPr>
            <a:spLocks/>
          </p:cNvSpPr>
          <p:nvPr/>
        </p:nvSpPr>
        <p:spPr bwMode="auto">
          <a:xfrm>
            <a:off x="1416886" y="4627431"/>
            <a:ext cx="83582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3" y="0"/>
              </a:cxn>
              <a:cxn ang="0">
                <a:pos x="65" y="55"/>
              </a:cxn>
              <a:cxn ang="0">
                <a:pos x="0" y="55"/>
              </a:cxn>
            </a:cxnLst>
            <a:rect l="0" t="0" r="r" b="b"/>
            <a:pathLst>
              <a:path w="65" h="55">
                <a:moveTo>
                  <a:pt x="0" y="55"/>
                </a:moveTo>
                <a:lnTo>
                  <a:pt x="33" y="0"/>
                </a:lnTo>
                <a:lnTo>
                  <a:pt x="65" y="55"/>
                </a:lnTo>
                <a:lnTo>
                  <a:pt x="0" y="55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27" name="Freeform 171"/>
          <p:cNvSpPr>
            <a:spLocks/>
          </p:cNvSpPr>
          <p:nvPr/>
        </p:nvSpPr>
        <p:spPr bwMode="auto">
          <a:xfrm>
            <a:off x="1416886" y="4627431"/>
            <a:ext cx="83582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3" y="0"/>
              </a:cxn>
              <a:cxn ang="0">
                <a:pos x="65" y="55"/>
              </a:cxn>
              <a:cxn ang="0">
                <a:pos x="0" y="55"/>
              </a:cxn>
            </a:cxnLst>
            <a:rect l="0" t="0" r="r" b="b"/>
            <a:pathLst>
              <a:path w="65" h="55">
                <a:moveTo>
                  <a:pt x="0" y="55"/>
                </a:moveTo>
                <a:lnTo>
                  <a:pt x="33" y="0"/>
                </a:lnTo>
                <a:lnTo>
                  <a:pt x="65" y="55"/>
                </a:lnTo>
                <a:lnTo>
                  <a:pt x="0" y="55"/>
                </a:lnTo>
              </a:path>
            </a:pathLst>
          </a:custGeom>
          <a:noFill/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28" name="Freeform 172"/>
          <p:cNvSpPr>
            <a:spLocks/>
          </p:cNvSpPr>
          <p:nvPr/>
        </p:nvSpPr>
        <p:spPr bwMode="auto">
          <a:xfrm>
            <a:off x="1473465" y="4542564"/>
            <a:ext cx="83582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2" y="0"/>
              </a:cxn>
              <a:cxn ang="0">
                <a:pos x="65" y="55"/>
              </a:cxn>
              <a:cxn ang="0">
                <a:pos x="0" y="55"/>
              </a:cxn>
            </a:cxnLst>
            <a:rect l="0" t="0" r="r" b="b"/>
            <a:pathLst>
              <a:path w="65" h="55">
                <a:moveTo>
                  <a:pt x="0" y="55"/>
                </a:moveTo>
                <a:lnTo>
                  <a:pt x="32" y="0"/>
                </a:lnTo>
                <a:lnTo>
                  <a:pt x="65" y="55"/>
                </a:lnTo>
                <a:lnTo>
                  <a:pt x="0" y="55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29" name="Freeform 173"/>
          <p:cNvSpPr>
            <a:spLocks/>
          </p:cNvSpPr>
          <p:nvPr/>
        </p:nvSpPr>
        <p:spPr bwMode="auto">
          <a:xfrm>
            <a:off x="1473465" y="4542564"/>
            <a:ext cx="83582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2" y="0"/>
              </a:cxn>
              <a:cxn ang="0">
                <a:pos x="65" y="55"/>
              </a:cxn>
              <a:cxn ang="0">
                <a:pos x="0" y="55"/>
              </a:cxn>
            </a:cxnLst>
            <a:rect l="0" t="0" r="r" b="b"/>
            <a:pathLst>
              <a:path w="65" h="55">
                <a:moveTo>
                  <a:pt x="0" y="55"/>
                </a:moveTo>
                <a:lnTo>
                  <a:pt x="32" y="0"/>
                </a:lnTo>
                <a:lnTo>
                  <a:pt x="65" y="55"/>
                </a:lnTo>
                <a:lnTo>
                  <a:pt x="0" y="55"/>
                </a:lnTo>
              </a:path>
            </a:pathLst>
          </a:custGeom>
          <a:noFill/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30" name="Freeform 174"/>
          <p:cNvSpPr>
            <a:spLocks/>
          </p:cNvSpPr>
          <p:nvPr/>
        </p:nvSpPr>
        <p:spPr bwMode="auto">
          <a:xfrm>
            <a:off x="1522327" y="4514274"/>
            <a:ext cx="84867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3" y="0"/>
              </a:cxn>
              <a:cxn ang="0">
                <a:pos x="66" y="55"/>
              </a:cxn>
              <a:cxn ang="0">
                <a:pos x="0" y="55"/>
              </a:cxn>
            </a:cxnLst>
            <a:rect l="0" t="0" r="r" b="b"/>
            <a:pathLst>
              <a:path w="66" h="55">
                <a:moveTo>
                  <a:pt x="0" y="55"/>
                </a:moveTo>
                <a:lnTo>
                  <a:pt x="33" y="0"/>
                </a:lnTo>
                <a:lnTo>
                  <a:pt x="66" y="55"/>
                </a:lnTo>
                <a:lnTo>
                  <a:pt x="0" y="55"/>
                </a:lnTo>
                <a:close/>
              </a:path>
            </a:pathLst>
          </a:custGeom>
          <a:solidFill>
            <a:srgbClr val="FCD83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31" name="Freeform 175"/>
          <p:cNvSpPr>
            <a:spLocks/>
          </p:cNvSpPr>
          <p:nvPr/>
        </p:nvSpPr>
        <p:spPr bwMode="auto">
          <a:xfrm>
            <a:off x="1522327" y="4514274"/>
            <a:ext cx="84867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3" y="0"/>
              </a:cxn>
              <a:cxn ang="0">
                <a:pos x="66" y="55"/>
              </a:cxn>
              <a:cxn ang="0">
                <a:pos x="0" y="55"/>
              </a:cxn>
            </a:cxnLst>
            <a:rect l="0" t="0" r="r" b="b"/>
            <a:pathLst>
              <a:path w="66" h="55">
                <a:moveTo>
                  <a:pt x="0" y="55"/>
                </a:moveTo>
                <a:lnTo>
                  <a:pt x="33" y="0"/>
                </a:lnTo>
                <a:lnTo>
                  <a:pt x="66" y="55"/>
                </a:lnTo>
                <a:lnTo>
                  <a:pt x="0" y="55"/>
                </a:lnTo>
              </a:path>
            </a:pathLst>
          </a:custGeom>
          <a:noFill/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32" name="Freeform 176"/>
          <p:cNvSpPr>
            <a:spLocks/>
          </p:cNvSpPr>
          <p:nvPr/>
        </p:nvSpPr>
        <p:spPr bwMode="auto">
          <a:xfrm>
            <a:off x="1536473" y="4542564"/>
            <a:ext cx="84867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3" y="0"/>
              </a:cxn>
              <a:cxn ang="0">
                <a:pos x="66" y="55"/>
              </a:cxn>
              <a:cxn ang="0">
                <a:pos x="0" y="55"/>
              </a:cxn>
            </a:cxnLst>
            <a:rect l="0" t="0" r="r" b="b"/>
            <a:pathLst>
              <a:path w="66" h="55">
                <a:moveTo>
                  <a:pt x="0" y="55"/>
                </a:moveTo>
                <a:lnTo>
                  <a:pt x="33" y="0"/>
                </a:lnTo>
                <a:lnTo>
                  <a:pt x="66" y="55"/>
                </a:lnTo>
                <a:lnTo>
                  <a:pt x="0" y="55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33" name="Freeform 177"/>
          <p:cNvSpPr>
            <a:spLocks/>
          </p:cNvSpPr>
          <p:nvPr/>
        </p:nvSpPr>
        <p:spPr bwMode="auto">
          <a:xfrm>
            <a:off x="1536473" y="4542564"/>
            <a:ext cx="84867" cy="7072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3" y="0"/>
              </a:cxn>
              <a:cxn ang="0">
                <a:pos x="66" y="55"/>
              </a:cxn>
              <a:cxn ang="0">
                <a:pos x="0" y="55"/>
              </a:cxn>
            </a:cxnLst>
            <a:rect l="0" t="0" r="r" b="b"/>
            <a:pathLst>
              <a:path w="66" h="55">
                <a:moveTo>
                  <a:pt x="0" y="55"/>
                </a:moveTo>
                <a:lnTo>
                  <a:pt x="33" y="0"/>
                </a:lnTo>
                <a:lnTo>
                  <a:pt x="66" y="55"/>
                </a:lnTo>
                <a:lnTo>
                  <a:pt x="0" y="55"/>
                </a:lnTo>
              </a:path>
            </a:pathLst>
          </a:custGeom>
          <a:noFill/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9634" name="Rectangle 178"/>
          <p:cNvSpPr>
            <a:spLocks noChangeArrowheads="1"/>
          </p:cNvSpPr>
          <p:nvPr/>
        </p:nvSpPr>
        <p:spPr bwMode="auto">
          <a:xfrm>
            <a:off x="449393" y="5468394"/>
            <a:ext cx="76464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36" name="Rectangle 180"/>
          <p:cNvSpPr>
            <a:spLocks noChangeArrowheads="1"/>
          </p:cNvSpPr>
          <p:nvPr/>
        </p:nvSpPr>
        <p:spPr bwMode="auto">
          <a:xfrm>
            <a:off x="364526" y="5029909"/>
            <a:ext cx="191880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0.1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38" name="Rectangle 182"/>
          <p:cNvSpPr>
            <a:spLocks noChangeArrowheads="1"/>
          </p:cNvSpPr>
          <p:nvPr/>
        </p:nvSpPr>
        <p:spPr bwMode="auto">
          <a:xfrm>
            <a:off x="364526" y="4592712"/>
            <a:ext cx="191880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0.2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40" name="Rectangle 184"/>
          <p:cNvSpPr>
            <a:spLocks noChangeArrowheads="1"/>
          </p:cNvSpPr>
          <p:nvPr/>
        </p:nvSpPr>
        <p:spPr bwMode="auto">
          <a:xfrm>
            <a:off x="364526" y="4154229"/>
            <a:ext cx="191880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0.3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42" name="Rectangle 186"/>
          <p:cNvSpPr>
            <a:spLocks noChangeArrowheads="1"/>
          </p:cNvSpPr>
          <p:nvPr/>
        </p:nvSpPr>
        <p:spPr bwMode="auto">
          <a:xfrm>
            <a:off x="364526" y="3717032"/>
            <a:ext cx="191880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0.4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43" name="Rectangle 187"/>
          <p:cNvSpPr>
            <a:spLocks noChangeArrowheads="1"/>
          </p:cNvSpPr>
          <p:nvPr/>
        </p:nvSpPr>
        <p:spPr bwMode="auto">
          <a:xfrm>
            <a:off x="569495" y="5595695"/>
            <a:ext cx="76464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44" name="Rectangle 188"/>
          <p:cNvSpPr>
            <a:spLocks noChangeArrowheads="1"/>
          </p:cNvSpPr>
          <p:nvPr/>
        </p:nvSpPr>
        <p:spPr bwMode="auto">
          <a:xfrm>
            <a:off x="819983" y="5595695"/>
            <a:ext cx="191880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0.2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45" name="Rectangle 189"/>
          <p:cNvSpPr>
            <a:spLocks noChangeArrowheads="1"/>
          </p:cNvSpPr>
          <p:nvPr/>
        </p:nvSpPr>
        <p:spPr bwMode="auto">
          <a:xfrm>
            <a:off x="1129879" y="5595695"/>
            <a:ext cx="191880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0.4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46" name="Rectangle 190"/>
          <p:cNvSpPr>
            <a:spLocks noChangeArrowheads="1"/>
          </p:cNvSpPr>
          <p:nvPr/>
        </p:nvSpPr>
        <p:spPr bwMode="auto">
          <a:xfrm>
            <a:off x="1449290" y="5595695"/>
            <a:ext cx="191880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0.6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47" name="Rectangle 191"/>
          <p:cNvSpPr>
            <a:spLocks noChangeArrowheads="1"/>
          </p:cNvSpPr>
          <p:nvPr/>
        </p:nvSpPr>
        <p:spPr bwMode="auto">
          <a:xfrm>
            <a:off x="1766902" y="5595695"/>
            <a:ext cx="191880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0.8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48" name="Rectangle 192"/>
          <p:cNvSpPr>
            <a:spLocks noChangeArrowheads="1"/>
          </p:cNvSpPr>
          <p:nvPr/>
        </p:nvSpPr>
        <p:spPr bwMode="auto">
          <a:xfrm>
            <a:off x="2136976" y="5595695"/>
            <a:ext cx="76464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649" name="Rectangle 193"/>
          <p:cNvSpPr>
            <a:spLocks noChangeArrowheads="1"/>
          </p:cNvSpPr>
          <p:nvPr/>
        </p:nvSpPr>
        <p:spPr bwMode="auto">
          <a:xfrm>
            <a:off x="2404438" y="5595695"/>
            <a:ext cx="191880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1.2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85" name="Rectangle 482"/>
          <p:cNvSpPr>
            <a:spLocks noChangeArrowheads="1"/>
          </p:cNvSpPr>
          <p:nvPr/>
        </p:nvSpPr>
        <p:spPr bwMode="auto">
          <a:xfrm>
            <a:off x="1369673" y="5802692"/>
            <a:ext cx="311393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ＭＳ Ｐゴシック" pitchFamily="50" charset="-128"/>
                <a:cs typeface="ＭＳ Ｐゴシック" pitchFamily="50" charset="-128"/>
              </a:rPr>
              <a:t>b</a:t>
            </a:r>
            <a:r>
              <a:rPr lang="en-US" altLang="ja-JP" sz="1200" baseline="-250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</a:t>
            </a:r>
            <a:r>
              <a:rPr lang="en-US" altLang="ja-JP" sz="1200" baseline="300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TOT</a:t>
            </a:r>
            <a:endParaRPr kumimoji="1" lang="ja-JP" altLang="ja-JP" sz="1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86" name="Rectangle 482"/>
          <p:cNvSpPr>
            <a:spLocks noChangeArrowheads="1"/>
          </p:cNvSpPr>
          <p:nvPr/>
        </p:nvSpPr>
        <p:spPr bwMode="auto">
          <a:xfrm rot="16200000">
            <a:off x="62557" y="4591801"/>
            <a:ext cx="284213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ＭＳ Ｐゴシック" pitchFamily="50" charset="-128"/>
                <a:cs typeface="ＭＳ Ｐゴシック" pitchFamily="50" charset="-128"/>
              </a:rPr>
              <a:t>b</a:t>
            </a:r>
            <a:r>
              <a:rPr kumimoji="1" lang="en-US" altLang="ja-JP" sz="1200" b="0" i="0" u="none" strike="noStrike" cap="none" normalizeH="0" baseline="-25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</a:t>
            </a:r>
            <a:r>
              <a:rPr kumimoji="1" lang="en-US" altLang="ja-JP" sz="1200" b="0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ped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87" name="Rectangle 203"/>
          <p:cNvSpPr>
            <a:spLocks noChangeArrowheads="1"/>
          </p:cNvSpPr>
          <p:nvPr/>
        </p:nvSpPr>
        <p:spPr bwMode="auto">
          <a:xfrm>
            <a:off x="1403648" y="3933056"/>
            <a:ext cx="7200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>
                <a:latin typeface="Arial" pitchFamily="34" charset="0"/>
                <a:cs typeface="Arial" pitchFamily="34" charset="0"/>
              </a:rPr>
              <a:t>deuterium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8" name="直線矢印コネクタ 487"/>
          <p:cNvCxnSpPr/>
          <p:nvPr/>
        </p:nvCxnSpPr>
        <p:spPr>
          <a:xfrm>
            <a:off x="1318484" y="4329517"/>
            <a:ext cx="182559" cy="212143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Rectangle 203"/>
          <p:cNvSpPr>
            <a:spLocks noChangeArrowheads="1"/>
          </p:cNvSpPr>
          <p:nvPr/>
        </p:nvSpPr>
        <p:spPr bwMode="auto">
          <a:xfrm>
            <a:off x="827584" y="4869161"/>
            <a:ext cx="720080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>
                <a:latin typeface="Arial" pitchFamily="34" charset="0"/>
                <a:cs typeface="Arial" pitchFamily="34" charset="0"/>
              </a:rPr>
              <a:t>hydrogen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2" name="Rectangle 203"/>
          <p:cNvSpPr>
            <a:spLocks noChangeArrowheads="1"/>
          </p:cNvSpPr>
          <p:nvPr/>
        </p:nvSpPr>
        <p:spPr bwMode="auto">
          <a:xfrm>
            <a:off x="750956" y="5209759"/>
            <a:ext cx="940724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1.08MA, 2.4T</a:t>
            </a:r>
          </a:p>
        </p:txBody>
      </p:sp>
      <p:grpSp>
        <p:nvGrpSpPr>
          <p:cNvPr id="245" name="グループ化 244"/>
          <p:cNvGrpSpPr>
            <a:grpSpLocks noChangeAspect="1"/>
          </p:cNvGrpSpPr>
          <p:nvPr/>
        </p:nvGrpSpPr>
        <p:grpSpPr>
          <a:xfrm>
            <a:off x="599069" y="1142568"/>
            <a:ext cx="1867090" cy="1752904"/>
            <a:chOff x="708025" y="1163638"/>
            <a:chExt cx="1920875" cy="1803399"/>
          </a:xfrm>
        </p:grpSpPr>
        <p:grpSp>
          <p:nvGrpSpPr>
            <p:cNvPr id="246" name="Group 206"/>
            <p:cNvGrpSpPr>
              <a:grpSpLocks/>
            </p:cNvGrpSpPr>
            <p:nvPr/>
          </p:nvGrpSpPr>
          <p:grpSpPr bwMode="auto">
            <a:xfrm>
              <a:off x="708025" y="1171575"/>
              <a:ext cx="1916113" cy="1795462"/>
              <a:chOff x="446" y="738"/>
              <a:chExt cx="1207" cy="1131"/>
            </a:xfrm>
          </p:grpSpPr>
          <p:sp>
            <p:nvSpPr>
              <p:cNvPr id="272" name="Freeform 6"/>
              <p:cNvSpPr>
                <a:spLocks/>
              </p:cNvSpPr>
              <p:nvPr/>
            </p:nvSpPr>
            <p:spPr bwMode="auto">
              <a:xfrm>
                <a:off x="1012" y="738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73" name="Freeform 7"/>
              <p:cNvSpPr>
                <a:spLocks/>
              </p:cNvSpPr>
              <p:nvPr/>
            </p:nvSpPr>
            <p:spPr bwMode="auto">
              <a:xfrm>
                <a:off x="1012" y="742"/>
                <a:ext cx="10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74" name="Freeform 8"/>
              <p:cNvSpPr>
                <a:spLocks/>
              </p:cNvSpPr>
              <p:nvPr/>
            </p:nvSpPr>
            <p:spPr bwMode="auto">
              <a:xfrm>
                <a:off x="1031" y="774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75" name="Freeform 9"/>
              <p:cNvSpPr>
                <a:spLocks/>
              </p:cNvSpPr>
              <p:nvPr/>
            </p:nvSpPr>
            <p:spPr bwMode="auto">
              <a:xfrm>
                <a:off x="1031" y="779"/>
                <a:ext cx="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76" name="Freeform 10"/>
              <p:cNvSpPr>
                <a:spLocks/>
              </p:cNvSpPr>
              <p:nvPr/>
            </p:nvSpPr>
            <p:spPr bwMode="auto">
              <a:xfrm>
                <a:off x="1049" y="811"/>
                <a:ext cx="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77" name="Freeform 11"/>
              <p:cNvSpPr>
                <a:spLocks/>
              </p:cNvSpPr>
              <p:nvPr/>
            </p:nvSpPr>
            <p:spPr bwMode="auto">
              <a:xfrm>
                <a:off x="1053" y="820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78" name="Freeform 12"/>
              <p:cNvSpPr>
                <a:spLocks/>
              </p:cNvSpPr>
              <p:nvPr/>
            </p:nvSpPr>
            <p:spPr bwMode="auto">
              <a:xfrm>
                <a:off x="1071" y="847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79" name="Freeform 13"/>
              <p:cNvSpPr>
                <a:spLocks/>
              </p:cNvSpPr>
              <p:nvPr/>
            </p:nvSpPr>
            <p:spPr bwMode="auto">
              <a:xfrm>
                <a:off x="1071" y="852"/>
                <a:ext cx="14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2" y="2"/>
                    </a:lnTo>
                    <a:lnTo>
                      <a:pt x="3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80" name="Freeform 14"/>
              <p:cNvSpPr>
                <a:spLocks/>
              </p:cNvSpPr>
              <p:nvPr/>
            </p:nvSpPr>
            <p:spPr bwMode="auto">
              <a:xfrm>
                <a:off x="1094" y="883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81" name="Freeform 15"/>
              <p:cNvSpPr>
                <a:spLocks/>
              </p:cNvSpPr>
              <p:nvPr/>
            </p:nvSpPr>
            <p:spPr bwMode="auto">
              <a:xfrm>
                <a:off x="1099" y="888"/>
                <a:ext cx="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82" name="Freeform 16"/>
              <p:cNvSpPr>
                <a:spLocks/>
              </p:cNvSpPr>
              <p:nvPr/>
            </p:nvSpPr>
            <p:spPr bwMode="auto">
              <a:xfrm>
                <a:off x="1121" y="920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83" name="Freeform 17"/>
              <p:cNvSpPr>
                <a:spLocks/>
              </p:cNvSpPr>
              <p:nvPr/>
            </p:nvSpPr>
            <p:spPr bwMode="auto">
              <a:xfrm>
                <a:off x="1121" y="924"/>
                <a:ext cx="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84" name="Freeform 18"/>
              <p:cNvSpPr>
                <a:spLocks/>
              </p:cNvSpPr>
              <p:nvPr/>
            </p:nvSpPr>
            <p:spPr bwMode="auto">
              <a:xfrm>
                <a:off x="1144" y="952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85" name="Freeform 19"/>
              <p:cNvSpPr>
                <a:spLocks/>
              </p:cNvSpPr>
              <p:nvPr/>
            </p:nvSpPr>
            <p:spPr bwMode="auto">
              <a:xfrm>
                <a:off x="1144" y="956"/>
                <a:ext cx="14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2" y="2"/>
                    </a:lnTo>
                    <a:lnTo>
                      <a:pt x="3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86" name="Freeform 20"/>
              <p:cNvSpPr>
                <a:spLocks/>
              </p:cNvSpPr>
              <p:nvPr/>
            </p:nvSpPr>
            <p:spPr bwMode="auto">
              <a:xfrm>
                <a:off x="1171" y="988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87" name="Freeform 21"/>
              <p:cNvSpPr>
                <a:spLocks/>
              </p:cNvSpPr>
              <p:nvPr/>
            </p:nvSpPr>
            <p:spPr bwMode="auto">
              <a:xfrm>
                <a:off x="1176" y="993"/>
                <a:ext cx="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88" name="Freeform 22"/>
              <p:cNvSpPr>
                <a:spLocks/>
              </p:cNvSpPr>
              <p:nvPr/>
            </p:nvSpPr>
            <p:spPr bwMode="auto">
              <a:xfrm>
                <a:off x="1198" y="1020"/>
                <a:ext cx="14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2" y="2"/>
                    </a:lnTo>
                    <a:lnTo>
                      <a:pt x="3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89" name="Freeform 23"/>
              <p:cNvSpPr>
                <a:spLocks/>
              </p:cNvSpPr>
              <p:nvPr/>
            </p:nvSpPr>
            <p:spPr bwMode="auto">
              <a:xfrm>
                <a:off x="1207" y="1029"/>
                <a:ext cx="10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90" name="Freeform 24"/>
              <p:cNvSpPr>
                <a:spLocks/>
              </p:cNvSpPr>
              <p:nvPr/>
            </p:nvSpPr>
            <p:spPr bwMode="auto">
              <a:xfrm>
                <a:off x="1230" y="1052"/>
                <a:ext cx="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91" name="Freeform 25"/>
              <p:cNvSpPr>
                <a:spLocks/>
              </p:cNvSpPr>
              <p:nvPr/>
            </p:nvSpPr>
            <p:spPr bwMode="auto">
              <a:xfrm>
                <a:off x="1235" y="1061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92" name="Freeform 26"/>
              <p:cNvSpPr>
                <a:spLocks/>
              </p:cNvSpPr>
              <p:nvPr/>
            </p:nvSpPr>
            <p:spPr bwMode="auto">
              <a:xfrm>
                <a:off x="1257" y="1084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93" name="Freeform 27"/>
              <p:cNvSpPr>
                <a:spLocks/>
              </p:cNvSpPr>
              <p:nvPr/>
            </p:nvSpPr>
            <p:spPr bwMode="auto">
              <a:xfrm>
                <a:off x="1262" y="1084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94" name="Freeform 28"/>
              <p:cNvSpPr>
                <a:spLocks/>
              </p:cNvSpPr>
              <p:nvPr/>
            </p:nvSpPr>
            <p:spPr bwMode="auto">
              <a:xfrm>
                <a:off x="1266" y="1089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95" name="Freeform 29"/>
              <p:cNvSpPr>
                <a:spLocks/>
              </p:cNvSpPr>
              <p:nvPr/>
            </p:nvSpPr>
            <p:spPr bwMode="auto">
              <a:xfrm>
                <a:off x="1289" y="1111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96" name="Freeform 30"/>
              <p:cNvSpPr>
                <a:spLocks/>
              </p:cNvSpPr>
              <p:nvPr/>
            </p:nvSpPr>
            <p:spPr bwMode="auto">
              <a:xfrm>
                <a:off x="1294" y="1116"/>
                <a:ext cx="13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2" y="2"/>
                    </a:lnTo>
                    <a:lnTo>
                      <a:pt x="3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97" name="Freeform 31"/>
              <p:cNvSpPr>
                <a:spLocks/>
              </p:cNvSpPr>
              <p:nvPr/>
            </p:nvSpPr>
            <p:spPr bwMode="auto">
              <a:xfrm>
                <a:off x="1325" y="1143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98" name="Freeform 32"/>
              <p:cNvSpPr>
                <a:spLocks/>
              </p:cNvSpPr>
              <p:nvPr/>
            </p:nvSpPr>
            <p:spPr bwMode="auto">
              <a:xfrm>
                <a:off x="1330" y="1148"/>
                <a:ext cx="1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99" name="Freeform 33"/>
              <p:cNvSpPr>
                <a:spLocks/>
              </p:cNvSpPr>
              <p:nvPr/>
            </p:nvSpPr>
            <p:spPr bwMode="auto">
              <a:xfrm>
                <a:off x="1362" y="1171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00" name="Freeform 34"/>
              <p:cNvSpPr>
                <a:spLocks/>
              </p:cNvSpPr>
              <p:nvPr/>
            </p:nvSpPr>
            <p:spPr bwMode="auto">
              <a:xfrm>
                <a:off x="1366" y="1175"/>
                <a:ext cx="14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01" name="Freeform 35"/>
              <p:cNvSpPr>
                <a:spLocks/>
              </p:cNvSpPr>
              <p:nvPr/>
            </p:nvSpPr>
            <p:spPr bwMode="auto">
              <a:xfrm>
                <a:off x="1398" y="1198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02" name="Freeform 36"/>
              <p:cNvSpPr>
                <a:spLocks/>
              </p:cNvSpPr>
              <p:nvPr/>
            </p:nvSpPr>
            <p:spPr bwMode="auto">
              <a:xfrm>
                <a:off x="1402" y="1203"/>
                <a:ext cx="1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03" name="Freeform 37"/>
              <p:cNvSpPr>
                <a:spLocks/>
              </p:cNvSpPr>
              <p:nvPr/>
            </p:nvSpPr>
            <p:spPr bwMode="auto">
              <a:xfrm>
                <a:off x="1434" y="1221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04" name="Freeform 38"/>
              <p:cNvSpPr>
                <a:spLocks/>
              </p:cNvSpPr>
              <p:nvPr/>
            </p:nvSpPr>
            <p:spPr bwMode="auto">
              <a:xfrm>
                <a:off x="1439" y="1225"/>
                <a:ext cx="13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05" name="Freeform 39"/>
              <p:cNvSpPr>
                <a:spLocks/>
              </p:cNvSpPr>
              <p:nvPr/>
            </p:nvSpPr>
            <p:spPr bwMode="auto">
              <a:xfrm>
                <a:off x="1470" y="1244"/>
                <a:ext cx="10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06" name="Freeform 40"/>
              <p:cNvSpPr>
                <a:spLocks/>
              </p:cNvSpPr>
              <p:nvPr/>
            </p:nvSpPr>
            <p:spPr bwMode="auto">
              <a:xfrm>
                <a:off x="1475" y="1248"/>
                <a:ext cx="14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07" name="Freeform 41"/>
              <p:cNvSpPr>
                <a:spLocks/>
              </p:cNvSpPr>
              <p:nvPr/>
            </p:nvSpPr>
            <p:spPr bwMode="auto">
              <a:xfrm>
                <a:off x="1507" y="1266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08" name="Freeform 42"/>
              <p:cNvSpPr>
                <a:spLocks/>
              </p:cNvSpPr>
              <p:nvPr/>
            </p:nvSpPr>
            <p:spPr bwMode="auto">
              <a:xfrm>
                <a:off x="1511" y="1271"/>
                <a:ext cx="14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09" name="Freeform 43"/>
              <p:cNvSpPr>
                <a:spLocks/>
              </p:cNvSpPr>
              <p:nvPr/>
            </p:nvSpPr>
            <p:spPr bwMode="auto">
              <a:xfrm>
                <a:off x="1543" y="1285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10" name="Freeform 44"/>
              <p:cNvSpPr>
                <a:spLocks/>
              </p:cNvSpPr>
              <p:nvPr/>
            </p:nvSpPr>
            <p:spPr bwMode="auto">
              <a:xfrm>
                <a:off x="1548" y="1289"/>
                <a:ext cx="13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11" name="Freeform 45"/>
              <p:cNvSpPr>
                <a:spLocks/>
              </p:cNvSpPr>
              <p:nvPr/>
            </p:nvSpPr>
            <p:spPr bwMode="auto">
              <a:xfrm>
                <a:off x="1579" y="1307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12" name="Freeform 46"/>
              <p:cNvSpPr>
                <a:spLocks/>
              </p:cNvSpPr>
              <p:nvPr/>
            </p:nvSpPr>
            <p:spPr bwMode="auto">
              <a:xfrm>
                <a:off x="1584" y="1307"/>
                <a:ext cx="13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13" name="Freeform 47"/>
              <p:cNvSpPr>
                <a:spLocks/>
              </p:cNvSpPr>
              <p:nvPr/>
            </p:nvSpPr>
            <p:spPr bwMode="auto">
              <a:xfrm>
                <a:off x="1616" y="1321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14" name="Freeform 48"/>
              <p:cNvSpPr>
                <a:spLocks/>
              </p:cNvSpPr>
              <p:nvPr/>
            </p:nvSpPr>
            <p:spPr bwMode="auto">
              <a:xfrm>
                <a:off x="1620" y="1326"/>
                <a:ext cx="1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15" name="Freeform 49"/>
              <p:cNvSpPr>
                <a:spLocks/>
              </p:cNvSpPr>
              <p:nvPr/>
            </p:nvSpPr>
            <p:spPr bwMode="auto">
              <a:xfrm>
                <a:off x="727" y="738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16" name="Freeform 50"/>
              <p:cNvSpPr>
                <a:spLocks/>
              </p:cNvSpPr>
              <p:nvPr/>
            </p:nvSpPr>
            <p:spPr bwMode="auto">
              <a:xfrm>
                <a:off x="727" y="742"/>
                <a:ext cx="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17" name="Freeform 51"/>
              <p:cNvSpPr>
                <a:spLocks/>
              </p:cNvSpPr>
              <p:nvPr/>
            </p:nvSpPr>
            <p:spPr bwMode="auto">
              <a:xfrm>
                <a:off x="736" y="774"/>
                <a:ext cx="9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3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1" y="3"/>
                    </a:lnTo>
                    <a:lnTo>
                      <a:pt x="2" y="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18" name="Freeform 52"/>
              <p:cNvSpPr>
                <a:spLocks/>
              </p:cNvSpPr>
              <p:nvPr/>
            </p:nvSpPr>
            <p:spPr bwMode="auto">
              <a:xfrm>
                <a:off x="745" y="811"/>
                <a:ext cx="13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"/>
                  </a:cxn>
                  <a:cxn ang="0">
                    <a:pos x="3" y="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19" name="Freeform 53"/>
              <p:cNvSpPr>
                <a:spLocks/>
              </p:cNvSpPr>
              <p:nvPr/>
            </p:nvSpPr>
            <p:spPr bwMode="auto">
              <a:xfrm>
                <a:off x="758" y="847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20" name="Freeform 54"/>
              <p:cNvSpPr>
                <a:spLocks/>
              </p:cNvSpPr>
              <p:nvPr/>
            </p:nvSpPr>
            <p:spPr bwMode="auto">
              <a:xfrm>
                <a:off x="758" y="852"/>
                <a:ext cx="10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21" name="Freeform 55"/>
              <p:cNvSpPr>
                <a:spLocks/>
              </p:cNvSpPr>
              <p:nvPr/>
            </p:nvSpPr>
            <p:spPr bwMode="auto">
              <a:xfrm>
                <a:off x="772" y="883"/>
                <a:ext cx="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22" name="Freeform 56"/>
              <p:cNvSpPr>
                <a:spLocks/>
              </p:cNvSpPr>
              <p:nvPr/>
            </p:nvSpPr>
            <p:spPr bwMode="auto">
              <a:xfrm>
                <a:off x="772" y="888"/>
                <a:ext cx="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23" name="Freeform 57"/>
              <p:cNvSpPr>
                <a:spLocks/>
              </p:cNvSpPr>
              <p:nvPr/>
            </p:nvSpPr>
            <p:spPr bwMode="auto">
              <a:xfrm>
                <a:off x="781" y="920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24" name="Freeform 58"/>
              <p:cNvSpPr>
                <a:spLocks/>
              </p:cNvSpPr>
              <p:nvPr/>
            </p:nvSpPr>
            <p:spPr bwMode="auto">
              <a:xfrm>
                <a:off x="781" y="924"/>
                <a:ext cx="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25" name="Freeform 59"/>
              <p:cNvSpPr>
                <a:spLocks/>
              </p:cNvSpPr>
              <p:nvPr/>
            </p:nvSpPr>
            <p:spPr bwMode="auto">
              <a:xfrm>
                <a:off x="795" y="956"/>
                <a:ext cx="9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3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1" y="3"/>
                    </a:lnTo>
                    <a:lnTo>
                      <a:pt x="2" y="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26" name="Freeform 60"/>
              <p:cNvSpPr>
                <a:spLocks/>
              </p:cNvSpPr>
              <p:nvPr/>
            </p:nvSpPr>
            <p:spPr bwMode="auto">
              <a:xfrm>
                <a:off x="808" y="993"/>
                <a:ext cx="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27" name="Freeform 61"/>
              <p:cNvSpPr>
                <a:spLocks/>
              </p:cNvSpPr>
              <p:nvPr/>
            </p:nvSpPr>
            <p:spPr bwMode="auto">
              <a:xfrm>
                <a:off x="813" y="1002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28" name="Freeform 62"/>
              <p:cNvSpPr>
                <a:spLocks/>
              </p:cNvSpPr>
              <p:nvPr/>
            </p:nvSpPr>
            <p:spPr bwMode="auto">
              <a:xfrm>
                <a:off x="827" y="1029"/>
                <a:ext cx="9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3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1" y="3"/>
                    </a:lnTo>
                    <a:lnTo>
                      <a:pt x="2" y="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29" name="Freeform 63"/>
              <p:cNvSpPr>
                <a:spLocks/>
              </p:cNvSpPr>
              <p:nvPr/>
            </p:nvSpPr>
            <p:spPr bwMode="auto">
              <a:xfrm>
                <a:off x="845" y="1066"/>
                <a:ext cx="9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3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1" y="3"/>
                    </a:lnTo>
                    <a:lnTo>
                      <a:pt x="2" y="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30" name="Freeform 64"/>
              <p:cNvSpPr>
                <a:spLocks/>
              </p:cNvSpPr>
              <p:nvPr/>
            </p:nvSpPr>
            <p:spPr bwMode="auto">
              <a:xfrm>
                <a:off x="863" y="1102"/>
                <a:ext cx="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31" name="Freeform 65"/>
              <p:cNvSpPr>
                <a:spLocks/>
              </p:cNvSpPr>
              <p:nvPr/>
            </p:nvSpPr>
            <p:spPr bwMode="auto">
              <a:xfrm>
                <a:off x="867" y="1111"/>
                <a:ext cx="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32" name="Freeform 66"/>
              <p:cNvSpPr>
                <a:spLocks/>
              </p:cNvSpPr>
              <p:nvPr/>
            </p:nvSpPr>
            <p:spPr bwMode="auto">
              <a:xfrm>
                <a:off x="885" y="1139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33" name="Freeform 67"/>
              <p:cNvSpPr>
                <a:spLocks/>
              </p:cNvSpPr>
              <p:nvPr/>
            </p:nvSpPr>
            <p:spPr bwMode="auto">
              <a:xfrm>
                <a:off x="885" y="1143"/>
                <a:ext cx="10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34" name="Freeform 68"/>
              <p:cNvSpPr>
                <a:spLocks/>
              </p:cNvSpPr>
              <p:nvPr/>
            </p:nvSpPr>
            <p:spPr bwMode="auto">
              <a:xfrm>
                <a:off x="908" y="1175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35" name="Freeform 69"/>
              <p:cNvSpPr>
                <a:spLocks/>
              </p:cNvSpPr>
              <p:nvPr/>
            </p:nvSpPr>
            <p:spPr bwMode="auto">
              <a:xfrm>
                <a:off x="908" y="1180"/>
                <a:ext cx="14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2" y="2"/>
                    </a:lnTo>
                    <a:lnTo>
                      <a:pt x="3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36" name="Freeform 70"/>
              <p:cNvSpPr>
                <a:spLocks/>
              </p:cNvSpPr>
              <p:nvPr/>
            </p:nvSpPr>
            <p:spPr bwMode="auto">
              <a:xfrm>
                <a:off x="931" y="1212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37" name="Freeform 71"/>
              <p:cNvSpPr>
                <a:spLocks/>
              </p:cNvSpPr>
              <p:nvPr/>
            </p:nvSpPr>
            <p:spPr bwMode="auto">
              <a:xfrm>
                <a:off x="935" y="1216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38" name="Freeform 72"/>
              <p:cNvSpPr>
                <a:spLocks/>
              </p:cNvSpPr>
              <p:nvPr/>
            </p:nvSpPr>
            <p:spPr bwMode="auto">
              <a:xfrm>
                <a:off x="940" y="1221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39" name="Freeform 73"/>
              <p:cNvSpPr>
                <a:spLocks/>
              </p:cNvSpPr>
              <p:nvPr/>
            </p:nvSpPr>
            <p:spPr bwMode="auto">
              <a:xfrm>
                <a:off x="963" y="1248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40" name="Freeform 74"/>
              <p:cNvSpPr>
                <a:spLocks/>
              </p:cNvSpPr>
              <p:nvPr/>
            </p:nvSpPr>
            <p:spPr bwMode="auto">
              <a:xfrm>
                <a:off x="963" y="1253"/>
                <a:ext cx="13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2" y="2"/>
                    </a:lnTo>
                    <a:lnTo>
                      <a:pt x="3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41" name="Freeform 75"/>
              <p:cNvSpPr>
                <a:spLocks/>
              </p:cNvSpPr>
              <p:nvPr/>
            </p:nvSpPr>
            <p:spPr bwMode="auto">
              <a:xfrm>
                <a:off x="990" y="1280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42" name="Freeform 76"/>
              <p:cNvSpPr>
                <a:spLocks/>
              </p:cNvSpPr>
              <p:nvPr/>
            </p:nvSpPr>
            <p:spPr bwMode="auto">
              <a:xfrm>
                <a:off x="994" y="1285"/>
                <a:ext cx="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43" name="Freeform 77"/>
              <p:cNvSpPr>
                <a:spLocks/>
              </p:cNvSpPr>
              <p:nvPr/>
            </p:nvSpPr>
            <p:spPr bwMode="auto">
              <a:xfrm>
                <a:off x="1017" y="1312"/>
                <a:ext cx="14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44" name="Freeform 78"/>
              <p:cNvSpPr>
                <a:spLocks/>
              </p:cNvSpPr>
              <p:nvPr/>
            </p:nvSpPr>
            <p:spPr bwMode="auto">
              <a:xfrm>
                <a:off x="1026" y="1317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45" name="Freeform 79"/>
              <p:cNvSpPr>
                <a:spLocks/>
              </p:cNvSpPr>
              <p:nvPr/>
            </p:nvSpPr>
            <p:spPr bwMode="auto">
              <a:xfrm>
                <a:off x="1049" y="1339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46" name="Freeform 80"/>
              <p:cNvSpPr>
                <a:spLocks/>
              </p:cNvSpPr>
              <p:nvPr/>
            </p:nvSpPr>
            <p:spPr bwMode="auto">
              <a:xfrm>
                <a:off x="1053" y="1344"/>
                <a:ext cx="1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3" y="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47" name="Freeform 81"/>
              <p:cNvSpPr>
                <a:spLocks/>
              </p:cNvSpPr>
              <p:nvPr/>
            </p:nvSpPr>
            <p:spPr bwMode="auto">
              <a:xfrm>
                <a:off x="1085" y="1367"/>
                <a:ext cx="1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48" name="Freeform 82"/>
              <p:cNvSpPr>
                <a:spLocks/>
              </p:cNvSpPr>
              <p:nvPr/>
            </p:nvSpPr>
            <p:spPr bwMode="auto">
              <a:xfrm>
                <a:off x="1085" y="1371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49" name="Freeform 83"/>
              <p:cNvSpPr>
                <a:spLocks/>
              </p:cNvSpPr>
              <p:nvPr/>
            </p:nvSpPr>
            <p:spPr bwMode="auto">
              <a:xfrm>
                <a:off x="1090" y="1376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50" name="Freeform 84"/>
              <p:cNvSpPr>
                <a:spLocks/>
              </p:cNvSpPr>
              <p:nvPr/>
            </p:nvSpPr>
            <p:spPr bwMode="auto">
              <a:xfrm>
                <a:off x="1117" y="1389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51" name="Freeform 85"/>
              <p:cNvSpPr>
                <a:spLocks/>
              </p:cNvSpPr>
              <p:nvPr/>
            </p:nvSpPr>
            <p:spPr bwMode="auto">
              <a:xfrm>
                <a:off x="1121" y="1394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52" name="Freeform 86"/>
              <p:cNvSpPr>
                <a:spLocks/>
              </p:cNvSpPr>
              <p:nvPr/>
            </p:nvSpPr>
            <p:spPr bwMode="auto">
              <a:xfrm>
                <a:off x="1126" y="1399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53" name="Freeform 87"/>
              <p:cNvSpPr>
                <a:spLocks/>
              </p:cNvSpPr>
              <p:nvPr/>
            </p:nvSpPr>
            <p:spPr bwMode="auto">
              <a:xfrm>
                <a:off x="1153" y="1417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54" name="Freeform 88"/>
              <p:cNvSpPr>
                <a:spLocks/>
              </p:cNvSpPr>
              <p:nvPr/>
            </p:nvSpPr>
            <p:spPr bwMode="auto">
              <a:xfrm>
                <a:off x="1158" y="1421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55" name="Freeform 89"/>
              <p:cNvSpPr>
                <a:spLocks/>
              </p:cNvSpPr>
              <p:nvPr/>
            </p:nvSpPr>
            <p:spPr bwMode="auto">
              <a:xfrm>
                <a:off x="1162" y="1421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56" name="Freeform 90"/>
              <p:cNvSpPr>
                <a:spLocks/>
              </p:cNvSpPr>
              <p:nvPr/>
            </p:nvSpPr>
            <p:spPr bwMode="auto">
              <a:xfrm>
                <a:off x="1189" y="1440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57" name="Freeform 91"/>
              <p:cNvSpPr>
                <a:spLocks/>
              </p:cNvSpPr>
              <p:nvPr/>
            </p:nvSpPr>
            <p:spPr bwMode="auto">
              <a:xfrm>
                <a:off x="1194" y="1440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58" name="Freeform 92"/>
              <p:cNvSpPr>
                <a:spLocks/>
              </p:cNvSpPr>
              <p:nvPr/>
            </p:nvSpPr>
            <p:spPr bwMode="auto">
              <a:xfrm>
                <a:off x="1198" y="1444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59" name="Freeform 93"/>
              <p:cNvSpPr>
                <a:spLocks/>
              </p:cNvSpPr>
              <p:nvPr/>
            </p:nvSpPr>
            <p:spPr bwMode="auto">
              <a:xfrm>
                <a:off x="1226" y="1458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60" name="Freeform 94"/>
              <p:cNvSpPr>
                <a:spLocks/>
              </p:cNvSpPr>
              <p:nvPr/>
            </p:nvSpPr>
            <p:spPr bwMode="auto">
              <a:xfrm>
                <a:off x="1230" y="1462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61" name="Freeform 95"/>
              <p:cNvSpPr>
                <a:spLocks/>
              </p:cNvSpPr>
              <p:nvPr/>
            </p:nvSpPr>
            <p:spPr bwMode="auto">
              <a:xfrm>
                <a:off x="1235" y="1462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62" name="Freeform 96"/>
              <p:cNvSpPr>
                <a:spLocks/>
              </p:cNvSpPr>
              <p:nvPr/>
            </p:nvSpPr>
            <p:spPr bwMode="auto">
              <a:xfrm>
                <a:off x="1262" y="1476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63" name="Freeform 97"/>
              <p:cNvSpPr>
                <a:spLocks/>
              </p:cNvSpPr>
              <p:nvPr/>
            </p:nvSpPr>
            <p:spPr bwMode="auto">
              <a:xfrm>
                <a:off x="1266" y="1481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64" name="Freeform 98"/>
              <p:cNvSpPr>
                <a:spLocks/>
              </p:cNvSpPr>
              <p:nvPr/>
            </p:nvSpPr>
            <p:spPr bwMode="auto">
              <a:xfrm>
                <a:off x="1271" y="1481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65" name="Freeform 99"/>
              <p:cNvSpPr>
                <a:spLocks/>
              </p:cNvSpPr>
              <p:nvPr/>
            </p:nvSpPr>
            <p:spPr bwMode="auto">
              <a:xfrm>
                <a:off x="1298" y="1494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66" name="Freeform 100"/>
              <p:cNvSpPr>
                <a:spLocks/>
              </p:cNvSpPr>
              <p:nvPr/>
            </p:nvSpPr>
            <p:spPr bwMode="auto">
              <a:xfrm>
                <a:off x="1303" y="1494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67" name="Freeform 101"/>
              <p:cNvSpPr>
                <a:spLocks/>
              </p:cNvSpPr>
              <p:nvPr/>
            </p:nvSpPr>
            <p:spPr bwMode="auto">
              <a:xfrm>
                <a:off x="1307" y="1499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68" name="Freeform 102"/>
              <p:cNvSpPr>
                <a:spLocks/>
              </p:cNvSpPr>
              <p:nvPr/>
            </p:nvSpPr>
            <p:spPr bwMode="auto">
              <a:xfrm>
                <a:off x="1334" y="1513"/>
                <a:ext cx="1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69" name="Freeform 103"/>
              <p:cNvSpPr>
                <a:spLocks/>
              </p:cNvSpPr>
              <p:nvPr/>
            </p:nvSpPr>
            <p:spPr bwMode="auto">
              <a:xfrm>
                <a:off x="1339" y="1513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70" name="Freeform 104"/>
              <p:cNvSpPr>
                <a:spLocks/>
              </p:cNvSpPr>
              <p:nvPr/>
            </p:nvSpPr>
            <p:spPr bwMode="auto">
              <a:xfrm>
                <a:off x="1344" y="1513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71" name="Freeform 105"/>
              <p:cNvSpPr>
                <a:spLocks/>
              </p:cNvSpPr>
              <p:nvPr/>
            </p:nvSpPr>
            <p:spPr bwMode="auto">
              <a:xfrm>
                <a:off x="1371" y="1526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72" name="Freeform 106"/>
              <p:cNvSpPr>
                <a:spLocks/>
              </p:cNvSpPr>
              <p:nvPr/>
            </p:nvSpPr>
            <p:spPr bwMode="auto">
              <a:xfrm>
                <a:off x="1375" y="1526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73" name="Freeform 107"/>
              <p:cNvSpPr>
                <a:spLocks/>
              </p:cNvSpPr>
              <p:nvPr/>
            </p:nvSpPr>
            <p:spPr bwMode="auto">
              <a:xfrm>
                <a:off x="1380" y="1526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74" name="Freeform 108"/>
              <p:cNvSpPr>
                <a:spLocks/>
              </p:cNvSpPr>
              <p:nvPr/>
            </p:nvSpPr>
            <p:spPr bwMode="auto">
              <a:xfrm>
                <a:off x="1407" y="1535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75" name="Freeform 109"/>
              <p:cNvSpPr>
                <a:spLocks/>
              </p:cNvSpPr>
              <p:nvPr/>
            </p:nvSpPr>
            <p:spPr bwMode="auto">
              <a:xfrm>
                <a:off x="1412" y="1535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76" name="Freeform 110"/>
              <p:cNvSpPr>
                <a:spLocks/>
              </p:cNvSpPr>
              <p:nvPr/>
            </p:nvSpPr>
            <p:spPr bwMode="auto">
              <a:xfrm>
                <a:off x="1416" y="1540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77" name="Freeform 111"/>
              <p:cNvSpPr>
                <a:spLocks/>
              </p:cNvSpPr>
              <p:nvPr/>
            </p:nvSpPr>
            <p:spPr bwMode="auto">
              <a:xfrm>
                <a:off x="1443" y="1549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78" name="Freeform 112"/>
              <p:cNvSpPr>
                <a:spLocks/>
              </p:cNvSpPr>
              <p:nvPr/>
            </p:nvSpPr>
            <p:spPr bwMode="auto">
              <a:xfrm>
                <a:off x="1448" y="1549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79" name="Freeform 113"/>
              <p:cNvSpPr>
                <a:spLocks/>
              </p:cNvSpPr>
              <p:nvPr/>
            </p:nvSpPr>
            <p:spPr bwMode="auto">
              <a:xfrm>
                <a:off x="1452" y="1554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80" name="Freeform 114"/>
              <p:cNvSpPr>
                <a:spLocks/>
              </p:cNvSpPr>
              <p:nvPr/>
            </p:nvSpPr>
            <p:spPr bwMode="auto">
              <a:xfrm>
                <a:off x="1480" y="1563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81" name="Freeform 115"/>
              <p:cNvSpPr>
                <a:spLocks/>
              </p:cNvSpPr>
              <p:nvPr/>
            </p:nvSpPr>
            <p:spPr bwMode="auto">
              <a:xfrm>
                <a:off x="1484" y="1563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82" name="Freeform 116"/>
              <p:cNvSpPr>
                <a:spLocks/>
              </p:cNvSpPr>
              <p:nvPr/>
            </p:nvSpPr>
            <p:spPr bwMode="auto">
              <a:xfrm>
                <a:off x="1489" y="1563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83" name="Freeform 117"/>
              <p:cNvSpPr>
                <a:spLocks/>
              </p:cNvSpPr>
              <p:nvPr/>
            </p:nvSpPr>
            <p:spPr bwMode="auto">
              <a:xfrm>
                <a:off x="1516" y="1572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84" name="Freeform 118"/>
              <p:cNvSpPr>
                <a:spLocks/>
              </p:cNvSpPr>
              <p:nvPr/>
            </p:nvSpPr>
            <p:spPr bwMode="auto">
              <a:xfrm>
                <a:off x="1520" y="1572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85" name="Freeform 119"/>
              <p:cNvSpPr>
                <a:spLocks/>
              </p:cNvSpPr>
              <p:nvPr/>
            </p:nvSpPr>
            <p:spPr bwMode="auto">
              <a:xfrm>
                <a:off x="1525" y="1572"/>
                <a:ext cx="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86" name="Freeform 120"/>
              <p:cNvSpPr>
                <a:spLocks/>
              </p:cNvSpPr>
              <p:nvPr/>
            </p:nvSpPr>
            <p:spPr bwMode="auto">
              <a:xfrm>
                <a:off x="1552" y="1581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87" name="Freeform 121"/>
              <p:cNvSpPr>
                <a:spLocks/>
              </p:cNvSpPr>
              <p:nvPr/>
            </p:nvSpPr>
            <p:spPr bwMode="auto">
              <a:xfrm>
                <a:off x="1557" y="1581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88" name="Freeform 122"/>
              <p:cNvSpPr>
                <a:spLocks/>
              </p:cNvSpPr>
              <p:nvPr/>
            </p:nvSpPr>
            <p:spPr bwMode="auto">
              <a:xfrm>
                <a:off x="1561" y="1581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89" name="Freeform 123"/>
              <p:cNvSpPr>
                <a:spLocks/>
              </p:cNvSpPr>
              <p:nvPr/>
            </p:nvSpPr>
            <p:spPr bwMode="auto">
              <a:xfrm>
                <a:off x="1588" y="1590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90" name="Freeform 124"/>
              <p:cNvSpPr>
                <a:spLocks/>
              </p:cNvSpPr>
              <p:nvPr/>
            </p:nvSpPr>
            <p:spPr bwMode="auto">
              <a:xfrm>
                <a:off x="1593" y="1590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91" name="Freeform 125"/>
              <p:cNvSpPr>
                <a:spLocks/>
              </p:cNvSpPr>
              <p:nvPr/>
            </p:nvSpPr>
            <p:spPr bwMode="auto">
              <a:xfrm>
                <a:off x="1597" y="1590"/>
                <a:ext cx="10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92" name="Freeform 126"/>
              <p:cNvSpPr>
                <a:spLocks/>
              </p:cNvSpPr>
              <p:nvPr/>
            </p:nvSpPr>
            <p:spPr bwMode="auto">
              <a:xfrm>
                <a:off x="1625" y="1599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93" name="Freeform 127"/>
              <p:cNvSpPr>
                <a:spLocks/>
              </p:cNvSpPr>
              <p:nvPr/>
            </p:nvSpPr>
            <p:spPr bwMode="auto">
              <a:xfrm>
                <a:off x="1629" y="1599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94" name="Freeform 128"/>
              <p:cNvSpPr>
                <a:spLocks/>
              </p:cNvSpPr>
              <p:nvPr/>
            </p:nvSpPr>
            <p:spPr bwMode="auto">
              <a:xfrm>
                <a:off x="1634" y="1599"/>
                <a:ext cx="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95" name="Freeform 129"/>
              <p:cNvSpPr>
                <a:spLocks/>
              </p:cNvSpPr>
              <p:nvPr/>
            </p:nvSpPr>
            <p:spPr bwMode="auto">
              <a:xfrm>
                <a:off x="446" y="1868"/>
                <a:ext cx="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0"/>
                  </a:cxn>
                  <a:cxn ang="0">
                    <a:pos x="11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96" name="Freeform 130"/>
              <p:cNvSpPr>
                <a:spLocks/>
              </p:cNvSpPr>
              <p:nvPr/>
            </p:nvSpPr>
            <p:spPr bwMode="auto">
              <a:xfrm>
                <a:off x="446" y="1586"/>
                <a:ext cx="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0"/>
                  </a:cxn>
                  <a:cxn ang="0">
                    <a:pos x="11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97" name="Freeform 131"/>
              <p:cNvSpPr>
                <a:spLocks/>
              </p:cNvSpPr>
              <p:nvPr/>
            </p:nvSpPr>
            <p:spPr bwMode="auto">
              <a:xfrm>
                <a:off x="446" y="1303"/>
                <a:ext cx="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0"/>
                  </a:cxn>
                  <a:cxn ang="0">
                    <a:pos x="11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98" name="Freeform 132"/>
              <p:cNvSpPr>
                <a:spLocks/>
              </p:cNvSpPr>
              <p:nvPr/>
            </p:nvSpPr>
            <p:spPr bwMode="auto">
              <a:xfrm>
                <a:off x="446" y="1020"/>
                <a:ext cx="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0"/>
                  </a:cxn>
                  <a:cxn ang="0">
                    <a:pos x="11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399" name="Freeform 133"/>
              <p:cNvSpPr>
                <a:spLocks/>
              </p:cNvSpPr>
              <p:nvPr/>
            </p:nvSpPr>
            <p:spPr bwMode="auto">
              <a:xfrm>
                <a:off x="446" y="738"/>
                <a:ext cx="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0"/>
                  </a:cxn>
                  <a:cxn ang="0">
                    <a:pos x="11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00" name="Freeform 134"/>
              <p:cNvSpPr>
                <a:spLocks/>
              </p:cNvSpPr>
              <p:nvPr/>
            </p:nvSpPr>
            <p:spPr bwMode="auto">
              <a:xfrm>
                <a:off x="446" y="1813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01" name="Freeform 135"/>
              <p:cNvSpPr>
                <a:spLocks/>
              </p:cNvSpPr>
              <p:nvPr/>
            </p:nvSpPr>
            <p:spPr bwMode="auto">
              <a:xfrm>
                <a:off x="446" y="1754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02" name="Freeform 136"/>
              <p:cNvSpPr>
                <a:spLocks/>
              </p:cNvSpPr>
              <p:nvPr/>
            </p:nvSpPr>
            <p:spPr bwMode="auto">
              <a:xfrm>
                <a:off x="446" y="1699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03" name="Freeform 137"/>
              <p:cNvSpPr>
                <a:spLocks/>
              </p:cNvSpPr>
              <p:nvPr/>
            </p:nvSpPr>
            <p:spPr bwMode="auto">
              <a:xfrm>
                <a:off x="446" y="1640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04" name="Freeform 138"/>
              <p:cNvSpPr>
                <a:spLocks/>
              </p:cNvSpPr>
              <p:nvPr/>
            </p:nvSpPr>
            <p:spPr bwMode="auto">
              <a:xfrm>
                <a:off x="446" y="1531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05" name="Freeform 139"/>
              <p:cNvSpPr>
                <a:spLocks/>
              </p:cNvSpPr>
              <p:nvPr/>
            </p:nvSpPr>
            <p:spPr bwMode="auto">
              <a:xfrm>
                <a:off x="446" y="1472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06" name="Freeform 140"/>
              <p:cNvSpPr>
                <a:spLocks/>
              </p:cNvSpPr>
              <p:nvPr/>
            </p:nvSpPr>
            <p:spPr bwMode="auto">
              <a:xfrm>
                <a:off x="446" y="1417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07" name="Freeform 141"/>
              <p:cNvSpPr>
                <a:spLocks/>
              </p:cNvSpPr>
              <p:nvPr/>
            </p:nvSpPr>
            <p:spPr bwMode="auto">
              <a:xfrm>
                <a:off x="446" y="1358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08" name="Freeform 142"/>
              <p:cNvSpPr>
                <a:spLocks/>
              </p:cNvSpPr>
              <p:nvPr/>
            </p:nvSpPr>
            <p:spPr bwMode="auto">
              <a:xfrm>
                <a:off x="446" y="1248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09" name="Freeform 143"/>
              <p:cNvSpPr>
                <a:spLocks/>
              </p:cNvSpPr>
              <p:nvPr/>
            </p:nvSpPr>
            <p:spPr bwMode="auto">
              <a:xfrm>
                <a:off x="446" y="1189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10" name="Freeform 144"/>
              <p:cNvSpPr>
                <a:spLocks/>
              </p:cNvSpPr>
              <p:nvPr/>
            </p:nvSpPr>
            <p:spPr bwMode="auto">
              <a:xfrm>
                <a:off x="446" y="1134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11" name="Freeform 145"/>
              <p:cNvSpPr>
                <a:spLocks/>
              </p:cNvSpPr>
              <p:nvPr/>
            </p:nvSpPr>
            <p:spPr bwMode="auto">
              <a:xfrm>
                <a:off x="446" y="1075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12" name="Freeform 146"/>
              <p:cNvSpPr>
                <a:spLocks/>
              </p:cNvSpPr>
              <p:nvPr/>
            </p:nvSpPr>
            <p:spPr bwMode="auto">
              <a:xfrm>
                <a:off x="446" y="966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13" name="Freeform 147"/>
              <p:cNvSpPr>
                <a:spLocks/>
              </p:cNvSpPr>
              <p:nvPr/>
            </p:nvSpPr>
            <p:spPr bwMode="auto">
              <a:xfrm>
                <a:off x="446" y="906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14" name="Freeform 148"/>
              <p:cNvSpPr>
                <a:spLocks/>
              </p:cNvSpPr>
              <p:nvPr/>
            </p:nvSpPr>
            <p:spPr bwMode="auto">
              <a:xfrm>
                <a:off x="446" y="852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15" name="Freeform 149"/>
              <p:cNvSpPr>
                <a:spLocks/>
              </p:cNvSpPr>
              <p:nvPr/>
            </p:nvSpPr>
            <p:spPr bwMode="auto">
              <a:xfrm>
                <a:off x="446" y="792"/>
                <a:ext cx="2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5" y="0"/>
                    </a:lnTo>
                    <a:lnTo>
                      <a:pt x="6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16" name="Freeform 150"/>
              <p:cNvSpPr>
                <a:spLocks/>
              </p:cNvSpPr>
              <p:nvPr/>
            </p:nvSpPr>
            <p:spPr bwMode="auto">
              <a:xfrm>
                <a:off x="1602" y="1868"/>
                <a:ext cx="50" cy="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17" name="Freeform 151"/>
              <p:cNvSpPr>
                <a:spLocks/>
              </p:cNvSpPr>
              <p:nvPr/>
            </p:nvSpPr>
            <p:spPr bwMode="auto">
              <a:xfrm>
                <a:off x="1602" y="1586"/>
                <a:ext cx="50" cy="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18" name="Freeform 152"/>
              <p:cNvSpPr>
                <a:spLocks/>
              </p:cNvSpPr>
              <p:nvPr/>
            </p:nvSpPr>
            <p:spPr bwMode="auto">
              <a:xfrm>
                <a:off x="1602" y="1303"/>
                <a:ext cx="50" cy="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19" name="Freeform 153"/>
              <p:cNvSpPr>
                <a:spLocks/>
              </p:cNvSpPr>
              <p:nvPr/>
            </p:nvSpPr>
            <p:spPr bwMode="auto">
              <a:xfrm>
                <a:off x="1602" y="1020"/>
                <a:ext cx="50" cy="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20" name="Freeform 154"/>
              <p:cNvSpPr>
                <a:spLocks/>
              </p:cNvSpPr>
              <p:nvPr/>
            </p:nvSpPr>
            <p:spPr bwMode="auto">
              <a:xfrm>
                <a:off x="1602" y="738"/>
                <a:ext cx="50" cy="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21" name="Freeform 155"/>
              <p:cNvSpPr>
                <a:spLocks/>
              </p:cNvSpPr>
              <p:nvPr/>
            </p:nvSpPr>
            <p:spPr bwMode="auto">
              <a:xfrm>
                <a:off x="1625" y="1813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22" name="Freeform 156"/>
              <p:cNvSpPr>
                <a:spLocks/>
              </p:cNvSpPr>
              <p:nvPr/>
            </p:nvSpPr>
            <p:spPr bwMode="auto">
              <a:xfrm>
                <a:off x="1625" y="1754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23" name="Freeform 157"/>
              <p:cNvSpPr>
                <a:spLocks/>
              </p:cNvSpPr>
              <p:nvPr/>
            </p:nvSpPr>
            <p:spPr bwMode="auto">
              <a:xfrm>
                <a:off x="1625" y="1699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24" name="Freeform 158"/>
              <p:cNvSpPr>
                <a:spLocks/>
              </p:cNvSpPr>
              <p:nvPr/>
            </p:nvSpPr>
            <p:spPr bwMode="auto">
              <a:xfrm>
                <a:off x="1625" y="1640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25" name="Freeform 159"/>
              <p:cNvSpPr>
                <a:spLocks/>
              </p:cNvSpPr>
              <p:nvPr/>
            </p:nvSpPr>
            <p:spPr bwMode="auto">
              <a:xfrm>
                <a:off x="1625" y="1531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26" name="Freeform 160"/>
              <p:cNvSpPr>
                <a:spLocks/>
              </p:cNvSpPr>
              <p:nvPr/>
            </p:nvSpPr>
            <p:spPr bwMode="auto">
              <a:xfrm>
                <a:off x="1625" y="1472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27" name="Freeform 161"/>
              <p:cNvSpPr>
                <a:spLocks/>
              </p:cNvSpPr>
              <p:nvPr/>
            </p:nvSpPr>
            <p:spPr bwMode="auto">
              <a:xfrm>
                <a:off x="1625" y="1417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28" name="Freeform 162"/>
              <p:cNvSpPr>
                <a:spLocks/>
              </p:cNvSpPr>
              <p:nvPr/>
            </p:nvSpPr>
            <p:spPr bwMode="auto">
              <a:xfrm>
                <a:off x="1625" y="1358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29" name="Freeform 163"/>
              <p:cNvSpPr>
                <a:spLocks/>
              </p:cNvSpPr>
              <p:nvPr/>
            </p:nvSpPr>
            <p:spPr bwMode="auto">
              <a:xfrm>
                <a:off x="1625" y="1248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30" name="Freeform 164"/>
              <p:cNvSpPr>
                <a:spLocks/>
              </p:cNvSpPr>
              <p:nvPr/>
            </p:nvSpPr>
            <p:spPr bwMode="auto">
              <a:xfrm>
                <a:off x="1625" y="1189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31" name="Freeform 165"/>
              <p:cNvSpPr>
                <a:spLocks/>
              </p:cNvSpPr>
              <p:nvPr/>
            </p:nvSpPr>
            <p:spPr bwMode="auto">
              <a:xfrm>
                <a:off x="1625" y="1134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32" name="Freeform 166"/>
              <p:cNvSpPr>
                <a:spLocks/>
              </p:cNvSpPr>
              <p:nvPr/>
            </p:nvSpPr>
            <p:spPr bwMode="auto">
              <a:xfrm>
                <a:off x="1625" y="1075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33" name="Freeform 167"/>
              <p:cNvSpPr>
                <a:spLocks/>
              </p:cNvSpPr>
              <p:nvPr/>
            </p:nvSpPr>
            <p:spPr bwMode="auto">
              <a:xfrm>
                <a:off x="1625" y="966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34" name="Freeform 168"/>
              <p:cNvSpPr>
                <a:spLocks/>
              </p:cNvSpPr>
              <p:nvPr/>
            </p:nvSpPr>
            <p:spPr bwMode="auto">
              <a:xfrm>
                <a:off x="1625" y="906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35" name="Freeform 169"/>
              <p:cNvSpPr>
                <a:spLocks/>
              </p:cNvSpPr>
              <p:nvPr/>
            </p:nvSpPr>
            <p:spPr bwMode="auto">
              <a:xfrm>
                <a:off x="1625" y="852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36" name="Freeform 170"/>
              <p:cNvSpPr>
                <a:spLocks/>
              </p:cNvSpPr>
              <p:nvPr/>
            </p:nvSpPr>
            <p:spPr bwMode="auto">
              <a:xfrm>
                <a:off x="1625" y="792"/>
                <a:ext cx="27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37" name="Freeform 171"/>
              <p:cNvSpPr>
                <a:spLocks/>
              </p:cNvSpPr>
              <p:nvPr/>
            </p:nvSpPr>
            <p:spPr bwMode="auto">
              <a:xfrm>
                <a:off x="446" y="1818"/>
                <a:ext cx="1" cy="5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1">
                    <a:moveTo>
                      <a:pt x="0" y="11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38" name="Freeform 172"/>
              <p:cNvSpPr>
                <a:spLocks/>
              </p:cNvSpPr>
              <p:nvPr/>
            </p:nvSpPr>
            <p:spPr bwMode="auto">
              <a:xfrm>
                <a:off x="745" y="1818"/>
                <a:ext cx="1" cy="5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1">
                    <a:moveTo>
                      <a:pt x="0" y="11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39" name="Freeform 173"/>
              <p:cNvSpPr>
                <a:spLocks/>
              </p:cNvSpPr>
              <p:nvPr/>
            </p:nvSpPr>
            <p:spPr bwMode="auto">
              <a:xfrm>
                <a:off x="1049" y="1818"/>
                <a:ext cx="1" cy="5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1">
                    <a:moveTo>
                      <a:pt x="0" y="11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40" name="Freeform 174"/>
              <p:cNvSpPr>
                <a:spLocks/>
              </p:cNvSpPr>
              <p:nvPr/>
            </p:nvSpPr>
            <p:spPr bwMode="auto">
              <a:xfrm>
                <a:off x="1348" y="1818"/>
                <a:ext cx="1" cy="5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1">
                    <a:moveTo>
                      <a:pt x="0" y="11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41" name="Freeform 175"/>
              <p:cNvSpPr>
                <a:spLocks/>
              </p:cNvSpPr>
              <p:nvPr/>
            </p:nvSpPr>
            <p:spPr bwMode="auto">
              <a:xfrm>
                <a:off x="1652" y="1818"/>
                <a:ext cx="1" cy="5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1">
                    <a:moveTo>
                      <a:pt x="0" y="11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42" name="Freeform 176"/>
              <p:cNvSpPr>
                <a:spLocks/>
              </p:cNvSpPr>
              <p:nvPr/>
            </p:nvSpPr>
            <p:spPr bwMode="auto">
              <a:xfrm>
                <a:off x="505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43" name="Freeform 177"/>
              <p:cNvSpPr>
                <a:spLocks/>
              </p:cNvSpPr>
              <p:nvPr/>
            </p:nvSpPr>
            <p:spPr bwMode="auto">
              <a:xfrm>
                <a:off x="568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44" name="Freeform 178"/>
              <p:cNvSpPr>
                <a:spLocks/>
              </p:cNvSpPr>
              <p:nvPr/>
            </p:nvSpPr>
            <p:spPr bwMode="auto">
              <a:xfrm>
                <a:off x="627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45" name="Freeform 179"/>
              <p:cNvSpPr>
                <a:spLocks/>
              </p:cNvSpPr>
              <p:nvPr/>
            </p:nvSpPr>
            <p:spPr bwMode="auto">
              <a:xfrm>
                <a:off x="686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46" name="Freeform 180"/>
              <p:cNvSpPr>
                <a:spLocks/>
              </p:cNvSpPr>
              <p:nvPr/>
            </p:nvSpPr>
            <p:spPr bwMode="auto">
              <a:xfrm>
                <a:off x="808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47" name="Freeform 181"/>
              <p:cNvSpPr>
                <a:spLocks/>
              </p:cNvSpPr>
              <p:nvPr/>
            </p:nvSpPr>
            <p:spPr bwMode="auto">
              <a:xfrm>
                <a:off x="867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48" name="Freeform 182"/>
              <p:cNvSpPr>
                <a:spLocks/>
              </p:cNvSpPr>
              <p:nvPr/>
            </p:nvSpPr>
            <p:spPr bwMode="auto">
              <a:xfrm>
                <a:off x="926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49" name="Freeform 183"/>
              <p:cNvSpPr>
                <a:spLocks/>
              </p:cNvSpPr>
              <p:nvPr/>
            </p:nvSpPr>
            <p:spPr bwMode="auto">
              <a:xfrm>
                <a:off x="990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50" name="Freeform 184"/>
              <p:cNvSpPr>
                <a:spLocks/>
              </p:cNvSpPr>
              <p:nvPr/>
            </p:nvSpPr>
            <p:spPr bwMode="auto">
              <a:xfrm>
                <a:off x="1108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51" name="Freeform 185"/>
              <p:cNvSpPr>
                <a:spLocks/>
              </p:cNvSpPr>
              <p:nvPr/>
            </p:nvSpPr>
            <p:spPr bwMode="auto">
              <a:xfrm>
                <a:off x="1171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52" name="Freeform 186"/>
              <p:cNvSpPr>
                <a:spLocks/>
              </p:cNvSpPr>
              <p:nvPr/>
            </p:nvSpPr>
            <p:spPr bwMode="auto">
              <a:xfrm>
                <a:off x="1230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53" name="Freeform 187"/>
              <p:cNvSpPr>
                <a:spLocks/>
              </p:cNvSpPr>
              <p:nvPr/>
            </p:nvSpPr>
            <p:spPr bwMode="auto">
              <a:xfrm>
                <a:off x="1289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54" name="Freeform 188"/>
              <p:cNvSpPr>
                <a:spLocks/>
              </p:cNvSpPr>
              <p:nvPr/>
            </p:nvSpPr>
            <p:spPr bwMode="auto">
              <a:xfrm>
                <a:off x="1412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55" name="Freeform 189"/>
              <p:cNvSpPr>
                <a:spLocks/>
              </p:cNvSpPr>
              <p:nvPr/>
            </p:nvSpPr>
            <p:spPr bwMode="auto">
              <a:xfrm>
                <a:off x="1470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56" name="Freeform 190"/>
              <p:cNvSpPr>
                <a:spLocks/>
              </p:cNvSpPr>
              <p:nvPr/>
            </p:nvSpPr>
            <p:spPr bwMode="auto">
              <a:xfrm>
                <a:off x="1529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57" name="Freeform 191"/>
              <p:cNvSpPr>
                <a:spLocks/>
              </p:cNvSpPr>
              <p:nvPr/>
            </p:nvSpPr>
            <p:spPr bwMode="auto">
              <a:xfrm>
                <a:off x="1593" y="1841"/>
                <a:ext cx="1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58" name="Freeform 192"/>
              <p:cNvSpPr>
                <a:spLocks/>
              </p:cNvSpPr>
              <p:nvPr/>
            </p:nvSpPr>
            <p:spPr bwMode="auto">
              <a:xfrm>
                <a:off x="446" y="738"/>
                <a:ext cx="1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  <a:cxn ang="0">
                    <a:pos x="0" y="11"/>
                  </a:cxn>
                </a:cxnLst>
                <a:rect l="0" t="0" r="r" b="b"/>
                <a:pathLst>
                  <a:path h="11">
                    <a:moveTo>
                      <a:pt x="0" y="0"/>
                    </a:moveTo>
                    <a:lnTo>
                      <a:pt x="0" y="10"/>
                    </a:lnTo>
                    <a:lnTo>
                      <a:pt x="0" y="11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59" name="Freeform 193"/>
              <p:cNvSpPr>
                <a:spLocks/>
              </p:cNvSpPr>
              <p:nvPr/>
            </p:nvSpPr>
            <p:spPr bwMode="auto">
              <a:xfrm>
                <a:off x="745" y="738"/>
                <a:ext cx="1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  <a:cxn ang="0">
                    <a:pos x="0" y="11"/>
                  </a:cxn>
                </a:cxnLst>
                <a:rect l="0" t="0" r="r" b="b"/>
                <a:pathLst>
                  <a:path h="11">
                    <a:moveTo>
                      <a:pt x="0" y="0"/>
                    </a:moveTo>
                    <a:lnTo>
                      <a:pt x="0" y="10"/>
                    </a:lnTo>
                    <a:lnTo>
                      <a:pt x="0" y="11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60" name="Freeform 194"/>
              <p:cNvSpPr>
                <a:spLocks/>
              </p:cNvSpPr>
              <p:nvPr/>
            </p:nvSpPr>
            <p:spPr bwMode="auto">
              <a:xfrm>
                <a:off x="1049" y="738"/>
                <a:ext cx="1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  <a:cxn ang="0">
                    <a:pos x="0" y="11"/>
                  </a:cxn>
                </a:cxnLst>
                <a:rect l="0" t="0" r="r" b="b"/>
                <a:pathLst>
                  <a:path h="11">
                    <a:moveTo>
                      <a:pt x="0" y="0"/>
                    </a:moveTo>
                    <a:lnTo>
                      <a:pt x="0" y="10"/>
                    </a:lnTo>
                    <a:lnTo>
                      <a:pt x="0" y="11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61" name="Freeform 195"/>
              <p:cNvSpPr>
                <a:spLocks/>
              </p:cNvSpPr>
              <p:nvPr/>
            </p:nvSpPr>
            <p:spPr bwMode="auto">
              <a:xfrm>
                <a:off x="1348" y="738"/>
                <a:ext cx="1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  <a:cxn ang="0">
                    <a:pos x="0" y="11"/>
                  </a:cxn>
                </a:cxnLst>
                <a:rect l="0" t="0" r="r" b="b"/>
                <a:pathLst>
                  <a:path h="11">
                    <a:moveTo>
                      <a:pt x="0" y="0"/>
                    </a:moveTo>
                    <a:lnTo>
                      <a:pt x="0" y="10"/>
                    </a:lnTo>
                    <a:lnTo>
                      <a:pt x="0" y="11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62" name="Freeform 196"/>
              <p:cNvSpPr>
                <a:spLocks/>
              </p:cNvSpPr>
              <p:nvPr/>
            </p:nvSpPr>
            <p:spPr bwMode="auto">
              <a:xfrm>
                <a:off x="1652" y="738"/>
                <a:ext cx="1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  <a:cxn ang="0">
                    <a:pos x="0" y="11"/>
                  </a:cxn>
                </a:cxnLst>
                <a:rect l="0" t="0" r="r" b="b"/>
                <a:pathLst>
                  <a:path h="11">
                    <a:moveTo>
                      <a:pt x="0" y="0"/>
                    </a:moveTo>
                    <a:lnTo>
                      <a:pt x="0" y="10"/>
                    </a:lnTo>
                    <a:lnTo>
                      <a:pt x="0" y="11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63" name="Freeform 197"/>
              <p:cNvSpPr>
                <a:spLocks/>
              </p:cNvSpPr>
              <p:nvPr/>
            </p:nvSpPr>
            <p:spPr bwMode="auto">
              <a:xfrm>
                <a:off x="505" y="738"/>
                <a:ext cx="1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  <a:cxn ang="0">
                    <a:pos x="0" y="6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64" name="Freeform 198"/>
              <p:cNvSpPr>
                <a:spLocks/>
              </p:cNvSpPr>
              <p:nvPr/>
            </p:nvSpPr>
            <p:spPr bwMode="auto">
              <a:xfrm>
                <a:off x="568" y="738"/>
                <a:ext cx="1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  <a:cxn ang="0">
                    <a:pos x="0" y="6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65" name="Freeform 199"/>
              <p:cNvSpPr>
                <a:spLocks/>
              </p:cNvSpPr>
              <p:nvPr/>
            </p:nvSpPr>
            <p:spPr bwMode="auto">
              <a:xfrm>
                <a:off x="627" y="738"/>
                <a:ext cx="1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  <a:cxn ang="0">
                    <a:pos x="0" y="6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66" name="Freeform 200"/>
              <p:cNvSpPr>
                <a:spLocks/>
              </p:cNvSpPr>
              <p:nvPr/>
            </p:nvSpPr>
            <p:spPr bwMode="auto">
              <a:xfrm>
                <a:off x="686" y="738"/>
                <a:ext cx="1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  <a:cxn ang="0">
                    <a:pos x="0" y="6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67" name="Freeform 201"/>
              <p:cNvSpPr>
                <a:spLocks/>
              </p:cNvSpPr>
              <p:nvPr/>
            </p:nvSpPr>
            <p:spPr bwMode="auto">
              <a:xfrm>
                <a:off x="808" y="738"/>
                <a:ext cx="1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  <a:cxn ang="0">
                    <a:pos x="0" y="6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68" name="Freeform 202"/>
              <p:cNvSpPr>
                <a:spLocks/>
              </p:cNvSpPr>
              <p:nvPr/>
            </p:nvSpPr>
            <p:spPr bwMode="auto">
              <a:xfrm>
                <a:off x="867" y="738"/>
                <a:ext cx="1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  <a:cxn ang="0">
                    <a:pos x="0" y="6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69" name="Freeform 203"/>
              <p:cNvSpPr>
                <a:spLocks/>
              </p:cNvSpPr>
              <p:nvPr/>
            </p:nvSpPr>
            <p:spPr bwMode="auto">
              <a:xfrm>
                <a:off x="926" y="738"/>
                <a:ext cx="1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  <a:cxn ang="0">
                    <a:pos x="0" y="6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70" name="Freeform 204"/>
              <p:cNvSpPr>
                <a:spLocks/>
              </p:cNvSpPr>
              <p:nvPr/>
            </p:nvSpPr>
            <p:spPr bwMode="auto">
              <a:xfrm>
                <a:off x="990" y="738"/>
                <a:ext cx="1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  <a:cxn ang="0">
                    <a:pos x="0" y="6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471" name="Freeform 205"/>
              <p:cNvSpPr>
                <a:spLocks/>
              </p:cNvSpPr>
              <p:nvPr/>
            </p:nvSpPr>
            <p:spPr bwMode="auto">
              <a:xfrm>
                <a:off x="1108" y="738"/>
                <a:ext cx="1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  <a:cxn ang="0">
                    <a:pos x="0" y="6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noFill/>
              <a:ln w="7938">
                <a:solidFill>
                  <a:srgbClr val="0000D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</p:grpSp>
        <p:sp>
          <p:nvSpPr>
            <p:cNvPr id="247" name="Freeform 207"/>
            <p:cNvSpPr>
              <a:spLocks/>
            </p:cNvSpPr>
            <p:nvPr/>
          </p:nvSpPr>
          <p:spPr bwMode="auto">
            <a:xfrm>
              <a:off x="1858963" y="1171575"/>
              <a:ext cx="1588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48" name="Freeform 208"/>
            <p:cNvSpPr>
              <a:spLocks/>
            </p:cNvSpPr>
            <p:nvPr/>
          </p:nvSpPr>
          <p:spPr bwMode="auto">
            <a:xfrm>
              <a:off x="1952625" y="1171575"/>
              <a:ext cx="1588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49" name="Freeform 209"/>
            <p:cNvSpPr>
              <a:spLocks/>
            </p:cNvSpPr>
            <p:nvPr/>
          </p:nvSpPr>
          <p:spPr bwMode="auto">
            <a:xfrm>
              <a:off x="2046288" y="1171575"/>
              <a:ext cx="1588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50" name="Freeform 210"/>
            <p:cNvSpPr>
              <a:spLocks/>
            </p:cNvSpPr>
            <p:nvPr/>
          </p:nvSpPr>
          <p:spPr bwMode="auto">
            <a:xfrm>
              <a:off x="2241550" y="1171575"/>
              <a:ext cx="1588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51" name="Freeform 211"/>
            <p:cNvSpPr>
              <a:spLocks/>
            </p:cNvSpPr>
            <p:nvPr/>
          </p:nvSpPr>
          <p:spPr bwMode="auto">
            <a:xfrm>
              <a:off x="2333625" y="1171575"/>
              <a:ext cx="1588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52" name="Freeform 212"/>
            <p:cNvSpPr>
              <a:spLocks/>
            </p:cNvSpPr>
            <p:nvPr/>
          </p:nvSpPr>
          <p:spPr bwMode="auto">
            <a:xfrm>
              <a:off x="2427288" y="1171575"/>
              <a:ext cx="1588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53" name="Freeform 213"/>
            <p:cNvSpPr>
              <a:spLocks/>
            </p:cNvSpPr>
            <p:nvPr/>
          </p:nvSpPr>
          <p:spPr bwMode="auto">
            <a:xfrm>
              <a:off x="2528888" y="1171575"/>
              <a:ext cx="1588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54" name="Freeform 214"/>
            <p:cNvSpPr>
              <a:spLocks/>
            </p:cNvSpPr>
            <p:nvPr/>
          </p:nvSpPr>
          <p:spPr bwMode="auto">
            <a:xfrm>
              <a:off x="708025" y="1163638"/>
              <a:ext cx="1588" cy="1801812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49">
                  <a:moveTo>
                    <a:pt x="0" y="249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55" name="Freeform 215"/>
            <p:cNvSpPr>
              <a:spLocks/>
            </p:cNvSpPr>
            <p:nvPr/>
          </p:nvSpPr>
          <p:spPr bwMode="auto">
            <a:xfrm>
              <a:off x="2622550" y="1163638"/>
              <a:ext cx="1588" cy="1801812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49">
                  <a:moveTo>
                    <a:pt x="0" y="249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56" name="Freeform 216"/>
            <p:cNvSpPr>
              <a:spLocks/>
            </p:cNvSpPr>
            <p:nvPr/>
          </p:nvSpPr>
          <p:spPr bwMode="auto">
            <a:xfrm>
              <a:off x="708025" y="2965450"/>
              <a:ext cx="192087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6" y="0"/>
                </a:cxn>
                <a:cxn ang="0">
                  <a:pos x="267" y="0"/>
                </a:cxn>
              </a:cxnLst>
              <a:rect l="0" t="0" r="r" b="b"/>
              <a:pathLst>
                <a:path w="267">
                  <a:moveTo>
                    <a:pt x="0" y="0"/>
                  </a:moveTo>
                  <a:lnTo>
                    <a:pt x="266" y="0"/>
                  </a:lnTo>
                  <a:lnTo>
                    <a:pt x="267" y="0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57" name="Freeform 217"/>
            <p:cNvSpPr>
              <a:spLocks/>
            </p:cNvSpPr>
            <p:nvPr/>
          </p:nvSpPr>
          <p:spPr bwMode="auto">
            <a:xfrm>
              <a:off x="708025" y="1171575"/>
              <a:ext cx="192087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6" y="0"/>
                </a:cxn>
                <a:cxn ang="0">
                  <a:pos x="267" y="0"/>
                </a:cxn>
              </a:cxnLst>
              <a:rect l="0" t="0" r="r" b="b"/>
              <a:pathLst>
                <a:path w="267">
                  <a:moveTo>
                    <a:pt x="0" y="0"/>
                  </a:moveTo>
                  <a:lnTo>
                    <a:pt x="266" y="0"/>
                  </a:lnTo>
                  <a:lnTo>
                    <a:pt x="267" y="0"/>
                  </a:lnTo>
                </a:path>
              </a:pathLst>
            </a:custGeom>
            <a:noFill/>
            <a:ln w="7938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58" name="Freeform 218"/>
            <p:cNvSpPr>
              <a:spLocks/>
            </p:cNvSpPr>
            <p:nvPr/>
          </p:nvSpPr>
          <p:spPr bwMode="auto">
            <a:xfrm>
              <a:off x="2205038" y="1944688"/>
              <a:ext cx="79375" cy="8096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6" y="5"/>
                </a:cxn>
                <a:cxn ang="0">
                  <a:pos x="41" y="5"/>
                </a:cxn>
                <a:cxn ang="0">
                  <a:pos x="41" y="9"/>
                </a:cxn>
                <a:cxn ang="0">
                  <a:pos x="45" y="9"/>
                </a:cxn>
                <a:cxn ang="0">
                  <a:pos x="45" y="14"/>
                </a:cxn>
                <a:cxn ang="0">
                  <a:pos x="50" y="14"/>
                </a:cxn>
                <a:cxn ang="0">
                  <a:pos x="50" y="19"/>
                </a:cxn>
                <a:cxn ang="0">
                  <a:pos x="50" y="23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50" y="32"/>
                </a:cxn>
                <a:cxn ang="0">
                  <a:pos x="45" y="37"/>
                </a:cxn>
                <a:cxn ang="0">
                  <a:pos x="45" y="41"/>
                </a:cxn>
                <a:cxn ang="0">
                  <a:pos x="45" y="41"/>
                </a:cxn>
                <a:cxn ang="0">
                  <a:pos x="41" y="46"/>
                </a:cxn>
                <a:cxn ang="0">
                  <a:pos x="36" y="46"/>
                </a:cxn>
                <a:cxn ang="0">
                  <a:pos x="36" y="51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51"/>
                </a:cxn>
                <a:cxn ang="0">
                  <a:pos x="23" y="51"/>
                </a:cxn>
                <a:cxn ang="0">
                  <a:pos x="18" y="51"/>
                </a:cxn>
                <a:cxn ang="0">
                  <a:pos x="13" y="51"/>
                </a:cxn>
                <a:cxn ang="0">
                  <a:pos x="13" y="46"/>
                </a:cxn>
                <a:cxn ang="0">
                  <a:pos x="9" y="46"/>
                </a:cxn>
                <a:cxn ang="0">
                  <a:pos x="4" y="41"/>
                </a:cxn>
                <a:cxn ang="0">
                  <a:pos x="4" y="41"/>
                </a:cxn>
                <a:cxn ang="0">
                  <a:pos x="4" y="37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0" y="14"/>
                </a:cxn>
                <a:cxn ang="0">
                  <a:pos x="4" y="14"/>
                </a:cxn>
                <a:cxn ang="0">
                  <a:pos x="4" y="9"/>
                </a:cxn>
                <a:cxn ang="0">
                  <a:pos x="9" y="9"/>
                </a:cxn>
                <a:cxn ang="0">
                  <a:pos x="9" y="5"/>
                </a:cxn>
                <a:cxn ang="0">
                  <a:pos x="13" y="5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3" y="0"/>
                </a:cxn>
              </a:cxnLst>
              <a:rect l="0" t="0" r="r" b="b"/>
              <a:pathLst>
                <a:path w="50" h="51">
                  <a:moveTo>
                    <a:pt x="27" y="0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9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50" y="14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1" y="41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6" y="51"/>
                  </a:lnTo>
                  <a:lnTo>
                    <a:pt x="32" y="51"/>
                  </a:lnTo>
                  <a:lnTo>
                    <a:pt x="32" y="51"/>
                  </a:lnTo>
                  <a:lnTo>
                    <a:pt x="32" y="51"/>
                  </a:lnTo>
                  <a:lnTo>
                    <a:pt x="27" y="51"/>
                  </a:lnTo>
                  <a:lnTo>
                    <a:pt x="27" y="51"/>
                  </a:lnTo>
                  <a:lnTo>
                    <a:pt x="27" y="51"/>
                  </a:lnTo>
                  <a:lnTo>
                    <a:pt x="23" y="51"/>
                  </a:lnTo>
                  <a:lnTo>
                    <a:pt x="23" y="51"/>
                  </a:lnTo>
                  <a:lnTo>
                    <a:pt x="18" y="51"/>
                  </a:lnTo>
                  <a:lnTo>
                    <a:pt x="18" y="51"/>
                  </a:lnTo>
                  <a:lnTo>
                    <a:pt x="18" y="51"/>
                  </a:lnTo>
                  <a:lnTo>
                    <a:pt x="13" y="51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9" y="4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9" y="9"/>
                  </a:lnTo>
                  <a:lnTo>
                    <a:pt x="9" y="5"/>
                  </a:lnTo>
                  <a:lnTo>
                    <a:pt x="9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07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59" name="Freeform 219"/>
            <p:cNvSpPr>
              <a:spLocks/>
            </p:cNvSpPr>
            <p:nvPr/>
          </p:nvSpPr>
          <p:spPr bwMode="auto">
            <a:xfrm>
              <a:off x="2205038" y="1944688"/>
              <a:ext cx="71438" cy="7302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2" y="5"/>
                </a:cxn>
                <a:cxn ang="0">
                  <a:pos x="36" y="5"/>
                </a:cxn>
                <a:cxn ang="0">
                  <a:pos x="36" y="5"/>
                </a:cxn>
                <a:cxn ang="0">
                  <a:pos x="41" y="9"/>
                </a:cxn>
                <a:cxn ang="0">
                  <a:pos x="41" y="14"/>
                </a:cxn>
                <a:cxn ang="0">
                  <a:pos x="45" y="14"/>
                </a:cxn>
                <a:cxn ang="0">
                  <a:pos x="45" y="19"/>
                </a:cxn>
                <a:cxn ang="0">
                  <a:pos x="45" y="19"/>
                </a:cxn>
                <a:cxn ang="0">
                  <a:pos x="45" y="23"/>
                </a:cxn>
                <a:cxn ang="0">
                  <a:pos x="45" y="28"/>
                </a:cxn>
                <a:cxn ang="0">
                  <a:pos x="45" y="32"/>
                </a:cxn>
                <a:cxn ang="0">
                  <a:pos x="41" y="32"/>
                </a:cxn>
                <a:cxn ang="0">
                  <a:pos x="41" y="37"/>
                </a:cxn>
                <a:cxn ang="0">
                  <a:pos x="41" y="37"/>
                </a:cxn>
                <a:cxn ang="0">
                  <a:pos x="36" y="41"/>
                </a:cxn>
                <a:cxn ang="0">
                  <a:pos x="36" y="41"/>
                </a:cxn>
                <a:cxn ang="0">
                  <a:pos x="32" y="46"/>
                </a:cxn>
                <a:cxn ang="0">
                  <a:pos x="27" y="46"/>
                </a:cxn>
                <a:cxn ang="0">
                  <a:pos x="27" y="46"/>
                </a:cxn>
                <a:cxn ang="0">
                  <a:pos x="23" y="46"/>
                </a:cxn>
                <a:cxn ang="0">
                  <a:pos x="18" y="46"/>
                </a:cxn>
                <a:cxn ang="0">
                  <a:pos x="18" y="46"/>
                </a:cxn>
                <a:cxn ang="0">
                  <a:pos x="13" y="46"/>
                </a:cxn>
                <a:cxn ang="0">
                  <a:pos x="9" y="41"/>
                </a:cxn>
                <a:cxn ang="0">
                  <a:pos x="9" y="41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4" y="32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4"/>
                </a:cxn>
                <a:cxn ang="0">
                  <a:pos x="4" y="14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13" y="5"/>
                </a:cxn>
                <a:cxn ang="0">
                  <a:pos x="13" y="0"/>
                </a:cxn>
                <a:cxn ang="0">
                  <a:pos x="18" y="0"/>
                </a:cxn>
                <a:cxn ang="0">
                  <a:pos x="23" y="0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lnTo>
                    <a:pt x="23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41" y="14"/>
                  </a:lnTo>
                  <a:lnTo>
                    <a:pt x="41" y="14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5" y="32"/>
                  </a:lnTo>
                  <a:lnTo>
                    <a:pt x="45" y="32"/>
                  </a:lnTo>
                  <a:lnTo>
                    <a:pt x="41" y="32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2" y="41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3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13" y="5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23" y="0"/>
                  </a:lnTo>
                </a:path>
              </a:pathLst>
            </a:custGeom>
            <a:noFill/>
            <a:ln w="7938">
              <a:solidFill>
                <a:srgbClr val="FF07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60" name="Freeform 220"/>
            <p:cNvSpPr>
              <a:spLocks/>
            </p:cNvSpPr>
            <p:nvPr/>
          </p:nvSpPr>
          <p:spPr bwMode="auto">
            <a:xfrm>
              <a:off x="2298700" y="1893888"/>
              <a:ext cx="79375" cy="8096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6" y="5"/>
                </a:cxn>
                <a:cxn ang="0">
                  <a:pos x="41" y="5"/>
                </a:cxn>
                <a:cxn ang="0">
                  <a:pos x="41" y="10"/>
                </a:cxn>
                <a:cxn ang="0">
                  <a:pos x="45" y="10"/>
                </a:cxn>
                <a:cxn ang="0">
                  <a:pos x="45" y="14"/>
                </a:cxn>
                <a:cxn ang="0">
                  <a:pos x="50" y="14"/>
                </a:cxn>
                <a:cxn ang="0">
                  <a:pos x="50" y="19"/>
                </a:cxn>
                <a:cxn ang="0">
                  <a:pos x="50" y="23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50" y="32"/>
                </a:cxn>
                <a:cxn ang="0">
                  <a:pos x="45" y="37"/>
                </a:cxn>
                <a:cxn ang="0">
                  <a:pos x="45" y="41"/>
                </a:cxn>
                <a:cxn ang="0">
                  <a:pos x="45" y="41"/>
                </a:cxn>
                <a:cxn ang="0">
                  <a:pos x="41" y="46"/>
                </a:cxn>
                <a:cxn ang="0">
                  <a:pos x="36" y="46"/>
                </a:cxn>
                <a:cxn ang="0">
                  <a:pos x="36" y="51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51"/>
                </a:cxn>
                <a:cxn ang="0">
                  <a:pos x="22" y="51"/>
                </a:cxn>
                <a:cxn ang="0">
                  <a:pos x="18" y="51"/>
                </a:cxn>
                <a:cxn ang="0">
                  <a:pos x="13" y="51"/>
                </a:cxn>
                <a:cxn ang="0">
                  <a:pos x="13" y="46"/>
                </a:cxn>
                <a:cxn ang="0">
                  <a:pos x="9" y="46"/>
                </a:cxn>
                <a:cxn ang="0">
                  <a:pos x="4" y="41"/>
                </a:cxn>
                <a:cxn ang="0">
                  <a:pos x="4" y="41"/>
                </a:cxn>
                <a:cxn ang="0">
                  <a:pos x="4" y="37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0" y="14"/>
                </a:cxn>
                <a:cxn ang="0">
                  <a:pos x="4" y="14"/>
                </a:cxn>
                <a:cxn ang="0">
                  <a:pos x="4" y="10"/>
                </a:cxn>
                <a:cxn ang="0">
                  <a:pos x="9" y="10"/>
                </a:cxn>
                <a:cxn ang="0">
                  <a:pos x="9" y="5"/>
                </a:cxn>
                <a:cxn ang="0">
                  <a:pos x="13" y="5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2" y="0"/>
                </a:cxn>
              </a:cxnLst>
              <a:rect l="0" t="0" r="r" b="b"/>
              <a:pathLst>
                <a:path w="50" h="51">
                  <a:moveTo>
                    <a:pt x="27" y="0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10"/>
                  </a:lnTo>
                  <a:lnTo>
                    <a:pt x="45" y="10"/>
                  </a:lnTo>
                  <a:lnTo>
                    <a:pt x="45" y="10"/>
                  </a:lnTo>
                  <a:lnTo>
                    <a:pt x="45" y="10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50" y="14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1" y="41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6" y="51"/>
                  </a:lnTo>
                  <a:lnTo>
                    <a:pt x="32" y="51"/>
                  </a:lnTo>
                  <a:lnTo>
                    <a:pt x="32" y="51"/>
                  </a:lnTo>
                  <a:lnTo>
                    <a:pt x="32" y="51"/>
                  </a:lnTo>
                  <a:lnTo>
                    <a:pt x="27" y="51"/>
                  </a:lnTo>
                  <a:lnTo>
                    <a:pt x="27" y="51"/>
                  </a:lnTo>
                  <a:lnTo>
                    <a:pt x="27" y="51"/>
                  </a:lnTo>
                  <a:lnTo>
                    <a:pt x="22" y="51"/>
                  </a:lnTo>
                  <a:lnTo>
                    <a:pt x="22" y="51"/>
                  </a:lnTo>
                  <a:lnTo>
                    <a:pt x="18" y="51"/>
                  </a:lnTo>
                  <a:lnTo>
                    <a:pt x="18" y="51"/>
                  </a:lnTo>
                  <a:lnTo>
                    <a:pt x="18" y="51"/>
                  </a:lnTo>
                  <a:lnTo>
                    <a:pt x="13" y="51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9" y="4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9" y="10"/>
                  </a:lnTo>
                  <a:lnTo>
                    <a:pt x="9" y="5"/>
                  </a:lnTo>
                  <a:lnTo>
                    <a:pt x="9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07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61" name="Freeform 221"/>
            <p:cNvSpPr>
              <a:spLocks/>
            </p:cNvSpPr>
            <p:nvPr/>
          </p:nvSpPr>
          <p:spPr bwMode="auto">
            <a:xfrm>
              <a:off x="2298700" y="1893888"/>
              <a:ext cx="71438" cy="730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2" y="5"/>
                </a:cxn>
                <a:cxn ang="0">
                  <a:pos x="36" y="5"/>
                </a:cxn>
                <a:cxn ang="0">
                  <a:pos x="36" y="5"/>
                </a:cxn>
                <a:cxn ang="0">
                  <a:pos x="41" y="10"/>
                </a:cxn>
                <a:cxn ang="0">
                  <a:pos x="41" y="14"/>
                </a:cxn>
                <a:cxn ang="0">
                  <a:pos x="45" y="14"/>
                </a:cxn>
                <a:cxn ang="0">
                  <a:pos x="45" y="19"/>
                </a:cxn>
                <a:cxn ang="0">
                  <a:pos x="45" y="19"/>
                </a:cxn>
                <a:cxn ang="0">
                  <a:pos x="45" y="23"/>
                </a:cxn>
                <a:cxn ang="0">
                  <a:pos x="45" y="28"/>
                </a:cxn>
                <a:cxn ang="0">
                  <a:pos x="45" y="32"/>
                </a:cxn>
                <a:cxn ang="0">
                  <a:pos x="41" y="32"/>
                </a:cxn>
                <a:cxn ang="0">
                  <a:pos x="41" y="37"/>
                </a:cxn>
                <a:cxn ang="0">
                  <a:pos x="41" y="37"/>
                </a:cxn>
                <a:cxn ang="0">
                  <a:pos x="36" y="41"/>
                </a:cxn>
                <a:cxn ang="0">
                  <a:pos x="36" y="41"/>
                </a:cxn>
                <a:cxn ang="0">
                  <a:pos x="32" y="46"/>
                </a:cxn>
                <a:cxn ang="0">
                  <a:pos x="27" y="46"/>
                </a:cxn>
                <a:cxn ang="0">
                  <a:pos x="27" y="46"/>
                </a:cxn>
                <a:cxn ang="0">
                  <a:pos x="22" y="46"/>
                </a:cxn>
                <a:cxn ang="0">
                  <a:pos x="18" y="46"/>
                </a:cxn>
                <a:cxn ang="0">
                  <a:pos x="18" y="46"/>
                </a:cxn>
                <a:cxn ang="0">
                  <a:pos x="13" y="46"/>
                </a:cxn>
                <a:cxn ang="0">
                  <a:pos x="9" y="41"/>
                </a:cxn>
                <a:cxn ang="0">
                  <a:pos x="9" y="41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4" y="32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4"/>
                </a:cxn>
                <a:cxn ang="0">
                  <a:pos x="4" y="14"/>
                </a:cxn>
                <a:cxn ang="0">
                  <a:pos x="4" y="10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13" y="5"/>
                </a:cxn>
                <a:cxn ang="0">
                  <a:pos x="13" y="0"/>
                </a:cxn>
                <a:cxn ang="0">
                  <a:pos x="18" y="0"/>
                </a:cxn>
                <a:cxn ang="0">
                  <a:pos x="22" y="0"/>
                </a:cxn>
              </a:cxnLst>
              <a:rect l="0" t="0" r="r" b="b"/>
              <a:pathLst>
                <a:path w="45" h="46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41" y="10"/>
                  </a:lnTo>
                  <a:lnTo>
                    <a:pt x="41" y="10"/>
                  </a:lnTo>
                  <a:lnTo>
                    <a:pt x="41" y="10"/>
                  </a:lnTo>
                  <a:lnTo>
                    <a:pt x="41" y="14"/>
                  </a:lnTo>
                  <a:lnTo>
                    <a:pt x="41" y="14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5" y="32"/>
                  </a:lnTo>
                  <a:lnTo>
                    <a:pt x="45" y="32"/>
                  </a:lnTo>
                  <a:lnTo>
                    <a:pt x="41" y="32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2" y="41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3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13" y="5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0"/>
                  </a:lnTo>
                </a:path>
              </a:pathLst>
            </a:custGeom>
            <a:noFill/>
            <a:ln w="7938">
              <a:solidFill>
                <a:srgbClr val="FF07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62" name="Freeform 222"/>
            <p:cNvSpPr>
              <a:spLocks/>
            </p:cNvSpPr>
            <p:nvPr/>
          </p:nvSpPr>
          <p:spPr bwMode="auto">
            <a:xfrm>
              <a:off x="2349500" y="1916113"/>
              <a:ext cx="77788" cy="7937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36" y="5"/>
                </a:cxn>
                <a:cxn ang="0">
                  <a:pos x="40" y="5"/>
                </a:cxn>
                <a:cxn ang="0">
                  <a:pos x="40" y="9"/>
                </a:cxn>
                <a:cxn ang="0">
                  <a:pos x="45" y="9"/>
                </a:cxn>
                <a:cxn ang="0">
                  <a:pos x="45" y="14"/>
                </a:cxn>
                <a:cxn ang="0">
                  <a:pos x="49" y="14"/>
                </a:cxn>
                <a:cxn ang="0">
                  <a:pos x="49" y="18"/>
                </a:cxn>
                <a:cxn ang="0">
                  <a:pos x="49" y="23"/>
                </a:cxn>
                <a:cxn ang="0">
                  <a:pos x="49" y="27"/>
                </a:cxn>
                <a:cxn ang="0">
                  <a:pos x="49" y="27"/>
                </a:cxn>
                <a:cxn ang="0">
                  <a:pos x="49" y="32"/>
                </a:cxn>
                <a:cxn ang="0">
                  <a:pos x="45" y="37"/>
                </a:cxn>
                <a:cxn ang="0">
                  <a:pos x="45" y="41"/>
                </a:cxn>
                <a:cxn ang="0">
                  <a:pos x="45" y="41"/>
                </a:cxn>
                <a:cxn ang="0">
                  <a:pos x="40" y="46"/>
                </a:cxn>
                <a:cxn ang="0">
                  <a:pos x="36" y="46"/>
                </a:cxn>
                <a:cxn ang="0">
                  <a:pos x="36" y="50"/>
                </a:cxn>
                <a:cxn ang="0">
                  <a:pos x="31" y="50"/>
                </a:cxn>
                <a:cxn ang="0">
                  <a:pos x="27" y="50"/>
                </a:cxn>
                <a:cxn ang="0">
                  <a:pos x="27" y="50"/>
                </a:cxn>
                <a:cxn ang="0">
                  <a:pos x="22" y="50"/>
                </a:cxn>
                <a:cxn ang="0">
                  <a:pos x="18" y="50"/>
                </a:cxn>
                <a:cxn ang="0">
                  <a:pos x="13" y="50"/>
                </a:cxn>
                <a:cxn ang="0">
                  <a:pos x="13" y="46"/>
                </a:cxn>
                <a:cxn ang="0">
                  <a:pos x="9" y="46"/>
                </a:cxn>
                <a:cxn ang="0">
                  <a:pos x="4" y="41"/>
                </a:cxn>
                <a:cxn ang="0">
                  <a:pos x="4" y="41"/>
                </a:cxn>
                <a:cxn ang="0">
                  <a:pos x="4" y="37"/>
                </a:cxn>
                <a:cxn ang="0">
                  <a:pos x="0" y="32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4"/>
                </a:cxn>
                <a:cxn ang="0">
                  <a:pos x="4" y="9"/>
                </a:cxn>
                <a:cxn ang="0">
                  <a:pos x="9" y="9"/>
                </a:cxn>
                <a:cxn ang="0">
                  <a:pos x="9" y="5"/>
                </a:cxn>
                <a:cxn ang="0">
                  <a:pos x="13" y="5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2" y="0"/>
                </a:cxn>
              </a:cxnLst>
              <a:rect l="0" t="0" r="r" b="b"/>
              <a:pathLst>
                <a:path w="49" h="50">
                  <a:moveTo>
                    <a:pt x="27" y="0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9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9" y="14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0" y="41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6" y="50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3" y="50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9" y="4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9" y="9"/>
                  </a:lnTo>
                  <a:lnTo>
                    <a:pt x="9" y="5"/>
                  </a:lnTo>
                  <a:lnTo>
                    <a:pt x="9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07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63" name="Freeform 223"/>
            <p:cNvSpPr>
              <a:spLocks/>
            </p:cNvSpPr>
            <p:nvPr/>
          </p:nvSpPr>
          <p:spPr bwMode="auto">
            <a:xfrm>
              <a:off x="2349500" y="1916113"/>
              <a:ext cx="71438" cy="730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0"/>
                </a:cxn>
                <a:cxn ang="0">
                  <a:pos x="31" y="0"/>
                </a:cxn>
                <a:cxn ang="0">
                  <a:pos x="31" y="5"/>
                </a:cxn>
                <a:cxn ang="0">
                  <a:pos x="36" y="5"/>
                </a:cxn>
                <a:cxn ang="0">
                  <a:pos x="36" y="5"/>
                </a:cxn>
                <a:cxn ang="0">
                  <a:pos x="40" y="9"/>
                </a:cxn>
                <a:cxn ang="0">
                  <a:pos x="40" y="14"/>
                </a:cxn>
                <a:cxn ang="0">
                  <a:pos x="45" y="14"/>
                </a:cxn>
                <a:cxn ang="0">
                  <a:pos x="45" y="18"/>
                </a:cxn>
                <a:cxn ang="0">
                  <a:pos x="45" y="18"/>
                </a:cxn>
                <a:cxn ang="0">
                  <a:pos x="45" y="23"/>
                </a:cxn>
                <a:cxn ang="0">
                  <a:pos x="45" y="27"/>
                </a:cxn>
                <a:cxn ang="0">
                  <a:pos x="45" y="32"/>
                </a:cxn>
                <a:cxn ang="0">
                  <a:pos x="40" y="32"/>
                </a:cxn>
                <a:cxn ang="0">
                  <a:pos x="40" y="37"/>
                </a:cxn>
                <a:cxn ang="0">
                  <a:pos x="40" y="37"/>
                </a:cxn>
                <a:cxn ang="0">
                  <a:pos x="36" y="41"/>
                </a:cxn>
                <a:cxn ang="0">
                  <a:pos x="36" y="41"/>
                </a:cxn>
                <a:cxn ang="0">
                  <a:pos x="31" y="46"/>
                </a:cxn>
                <a:cxn ang="0">
                  <a:pos x="27" y="46"/>
                </a:cxn>
                <a:cxn ang="0">
                  <a:pos x="27" y="46"/>
                </a:cxn>
                <a:cxn ang="0">
                  <a:pos x="22" y="46"/>
                </a:cxn>
                <a:cxn ang="0">
                  <a:pos x="18" y="46"/>
                </a:cxn>
                <a:cxn ang="0">
                  <a:pos x="18" y="46"/>
                </a:cxn>
                <a:cxn ang="0">
                  <a:pos x="13" y="46"/>
                </a:cxn>
                <a:cxn ang="0">
                  <a:pos x="9" y="41"/>
                </a:cxn>
                <a:cxn ang="0">
                  <a:pos x="9" y="41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4" y="32"/>
                </a:cxn>
                <a:cxn ang="0">
                  <a:pos x="0" y="32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4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13" y="5"/>
                </a:cxn>
                <a:cxn ang="0">
                  <a:pos x="13" y="0"/>
                </a:cxn>
                <a:cxn ang="0">
                  <a:pos x="18" y="0"/>
                </a:cxn>
                <a:cxn ang="0">
                  <a:pos x="22" y="0"/>
                </a:cxn>
              </a:cxnLst>
              <a:rect l="0" t="0" r="r" b="b"/>
              <a:pathLst>
                <a:path w="45" h="46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45" y="32"/>
                  </a:lnTo>
                  <a:lnTo>
                    <a:pt x="45" y="32"/>
                  </a:lnTo>
                  <a:lnTo>
                    <a:pt x="40" y="32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1" y="41"/>
                  </a:lnTo>
                  <a:lnTo>
                    <a:pt x="31" y="46"/>
                  </a:lnTo>
                  <a:lnTo>
                    <a:pt x="31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3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13" y="5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0"/>
                  </a:lnTo>
                </a:path>
              </a:pathLst>
            </a:custGeom>
            <a:noFill/>
            <a:ln w="7938">
              <a:solidFill>
                <a:srgbClr val="FF07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64" name="Freeform 224"/>
            <p:cNvSpPr>
              <a:spLocks/>
            </p:cNvSpPr>
            <p:nvPr/>
          </p:nvSpPr>
          <p:spPr bwMode="auto">
            <a:xfrm>
              <a:off x="2270125" y="2255838"/>
              <a:ext cx="85725" cy="7302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7" y="0"/>
                </a:cxn>
                <a:cxn ang="0">
                  <a:pos x="54" y="46"/>
                </a:cxn>
                <a:cxn ang="0">
                  <a:pos x="0" y="46"/>
                </a:cxn>
              </a:cxnLst>
              <a:rect l="0" t="0" r="r" b="b"/>
              <a:pathLst>
                <a:path w="54" h="46">
                  <a:moveTo>
                    <a:pt x="0" y="46"/>
                  </a:moveTo>
                  <a:lnTo>
                    <a:pt x="27" y="0"/>
                  </a:lnTo>
                  <a:lnTo>
                    <a:pt x="54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65" name="Freeform 225"/>
            <p:cNvSpPr>
              <a:spLocks/>
            </p:cNvSpPr>
            <p:nvPr/>
          </p:nvSpPr>
          <p:spPr bwMode="auto">
            <a:xfrm>
              <a:off x="2270125" y="2255838"/>
              <a:ext cx="85725" cy="7302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7" y="0"/>
                </a:cxn>
                <a:cxn ang="0">
                  <a:pos x="54" y="46"/>
                </a:cxn>
                <a:cxn ang="0">
                  <a:pos x="0" y="46"/>
                </a:cxn>
              </a:cxnLst>
              <a:rect l="0" t="0" r="r" b="b"/>
              <a:pathLst>
                <a:path w="54" h="46">
                  <a:moveTo>
                    <a:pt x="0" y="46"/>
                  </a:moveTo>
                  <a:lnTo>
                    <a:pt x="27" y="0"/>
                  </a:lnTo>
                  <a:lnTo>
                    <a:pt x="54" y="46"/>
                  </a:lnTo>
                  <a:lnTo>
                    <a:pt x="0" y="46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66" name="Freeform 226"/>
            <p:cNvSpPr>
              <a:spLocks/>
            </p:cNvSpPr>
            <p:nvPr/>
          </p:nvSpPr>
          <p:spPr bwMode="auto">
            <a:xfrm>
              <a:off x="2290763" y="2255838"/>
              <a:ext cx="87313" cy="7302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7" y="0"/>
                </a:cxn>
                <a:cxn ang="0">
                  <a:pos x="55" y="46"/>
                </a:cxn>
                <a:cxn ang="0">
                  <a:pos x="0" y="46"/>
                </a:cxn>
              </a:cxnLst>
              <a:rect l="0" t="0" r="r" b="b"/>
              <a:pathLst>
                <a:path w="55" h="46">
                  <a:moveTo>
                    <a:pt x="0" y="46"/>
                  </a:moveTo>
                  <a:lnTo>
                    <a:pt x="27" y="0"/>
                  </a:lnTo>
                  <a:lnTo>
                    <a:pt x="55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67" name="Freeform 227"/>
            <p:cNvSpPr>
              <a:spLocks/>
            </p:cNvSpPr>
            <p:nvPr/>
          </p:nvSpPr>
          <p:spPr bwMode="auto">
            <a:xfrm>
              <a:off x="2290763" y="2255838"/>
              <a:ext cx="87313" cy="7302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7" y="0"/>
                </a:cxn>
                <a:cxn ang="0">
                  <a:pos x="55" y="46"/>
                </a:cxn>
                <a:cxn ang="0">
                  <a:pos x="0" y="46"/>
                </a:cxn>
              </a:cxnLst>
              <a:rect l="0" t="0" r="r" b="b"/>
              <a:pathLst>
                <a:path w="55" h="46">
                  <a:moveTo>
                    <a:pt x="0" y="46"/>
                  </a:moveTo>
                  <a:lnTo>
                    <a:pt x="27" y="0"/>
                  </a:lnTo>
                  <a:lnTo>
                    <a:pt x="55" y="46"/>
                  </a:lnTo>
                  <a:lnTo>
                    <a:pt x="0" y="46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68" name="Freeform 228"/>
            <p:cNvSpPr>
              <a:spLocks/>
            </p:cNvSpPr>
            <p:nvPr/>
          </p:nvSpPr>
          <p:spPr bwMode="auto">
            <a:xfrm>
              <a:off x="2241550" y="2212975"/>
              <a:ext cx="85725" cy="7302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7" y="0"/>
                </a:cxn>
                <a:cxn ang="0">
                  <a:pos x="54" y="46"/>
                </a:cxn>
                <a:cxn ang="0">
                  <a:pos x="0" y="46"/>
                </a:cxn>
              </a:cxnLst>
              <a:rect l="0" t="0" r="r" b="b"/>
              <a:pathLst>
                <a:path w="54" h="46">
                  <a:moveTo>
                    <a:pt x="0" y="46"/>
                  </a:moveTo>
                  <a:lnTo>
                    <a:pt x="27" y="0"/>
                  </a:lnTo>
                  <a:lnTo>
                    <a:pt x="54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69" name="Freeform 229"/>
            <p:cNvSpPr>
              <a:spLocks/>
            </p:cNvSpPr>
            <p:nvPr/>
          </p:nvSpPr>
          <p:spPr bwMode="auto">
            <a:xfrm>
              <a:off x="2241550" y="2212975"/>
              <a:ext cx="85725" cy="7302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7" y="0"/>
                </a:cxn>
                <a:cxn ang="0">
                  <a:pos x="54" y="46"/>
                </a:cxn>
                <a:cxn ang="0">
                  <a:pos x="0" y="46"/>
                </a:cxn>
              </a:cxnLst>
              <a:rect l="0" t="0" r="r" b="b"/>
              <a:pathLst>
                <a:path w="54" h="46">
                  <a:moveTo>
                    <a:pt x="0" y="46"/>
                  </a:moveTo>
                  <a:lnTo>
                    <a:pt x="27" y="0"/>
                  </a:lnTo>
                  <a:lnTo>
                    <a:pt x="54" y="46"/>
                  </a:lnTo>
                  <a:lnTo>
                    <a:pt x="0" y="46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70" name="Freeform 230"/>
            <p:cNvSpPr>
              <a:spLocks/>
            </p:cNvSpPr>
            <p:nvPr/>
          </p:nvSpPr>
          <p:spPr bwMode="auto">
            <a:xfrm>
              <a:off x="2384425" y="2292350"/>
              <a:ext cx="87313" cy="7302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7" y="0"/>
                </a:cxn>
                <a:cxn ang="0">
                  <a:pos x="55" y="46"/>
                </a:cxn>
                <a:cxn ang="0">
                  <a:pos x="0" y="46"/>
                </a:cxn>
              </a:cxnLst>
              <a:rect l="0" t="0" r="r" b="b"/>
              <a:pathLst>
                <a:path w="55" h="46">
                  <a:moveTo>
                    <a:pt x="0" y="46"/>
                  </a:moveTo>
                  <a:lnTo>
                    <a:pt x="27" y="0"/>
                  </a:lnTo>
                  <a:lnTo>
                    <a:pt x="55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71" name="Freeform 231"/>
            <p:cNvSpPr>
              <a:spLocks/>
            </p:cNvSpPr>
            <p:nvPr/>
          </p:nvSpPr>
          <p:spPr bwMode="auto">
            <a:xfrm>
              <a:off x="2384425" y="2292350"/>
              <a:ext cx="87313" cy="7302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7" y="0"/>
                </a:cxn>
                <a:cxn ang="0">
                  <a:pos x="55" y="46"/>
                </a:cxn>
                <a:cxn ang="0">
                  <a:pos x="0" y="46"/>
                </a:cxn>
              </a:cxnLst>
              <a:rect l="0" t="0" r="r" b="b"/>
              <a:pathLst>
                <a:path w="55" h="46">
                  <a:moveTo>
                    <a:pt x="0" y="46"/>
                  </a:moveTo>
                  <a:lnTo>
                    <a:pt x="27" y="0"/>
                  </a:lnTo>
                  <a:lnTo>
                    <a:pt x="55" y="46"/>
                  </a:lnTo>
                  <a:lnTo>
                    <a:pt x="0" y="46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</p:grpSp>
      <p:sp>
        <p:nvSpPr>
          <p:cNvPr id="241" name="Rectangle 431"/>
          <p:cNvSpPr>
            <a:spLocks noChangeArrowheads="1"/>
          </p:cNvSpPr>
          <p:nvPr/>
        </p:nvSpPr>
        <p:spPr bwMode="auto">
          <a:xfrm>
            <a:off x="462606" y="2794772"/>
            <a:ext cx="76464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0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42" name="Rectangle 433"/>
          <p:cNvSpPr>
            <a:spLocks noChangeArrowheads="1"/>
          </p:cNvSpPr>
          <p:nvPr/>
        </p:nvSpPr>
        <p:spPr bwMode="auto">
          <a:xfrm>
            <a:off x="462606" y="1936334"/>
            <a:ext cx="76464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1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43" name="Rectangle 435"/>
          <p:cNvSpPr>
            <a:spLocks noChangeArrowheads="1"/>
          </p:cNvSpPr>
          <p:nvPr/>
        </p:nvSpPr>
        <p:spPr bwMode="auto">
          <a:xfrm>
            <a:off x="462606" y="1052737"/>
            <a:ext cx="76464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2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44" name="Rectangle 436"/>
          <p:cNvSpPr>
            <a:spLocks noChangeArrowheads="1"/>
          </p:cNvSpPr>
          <p:nvPr/>
        </p:nvSpPr>
        <p:spPr bwMode="auto">
          <a:xfrm>
            <a:off x="561720" y="2928893"/>
            <a:ext cx="76464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0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472" name="Rectangle 438"/>
          <p:cNvSpPr>
            <a:spLocks noChangeArrowheads="1"/>
          </p:cNvSpPr>
          <p:nvPr/>
        </p:nvSpPr>
        <p:spPr bwMode="auto">
          <a:xfrm>
            <a:off x="1490480" y="2928893"/>
            <a:ext cx="76464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1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473" name="Rectangle 440"/>
          <p:cNvSpPr>
            <a:spLocks noChangeArrowheads="1"/>
          </p:cNvSpPr>
          <p:nvPr/>
        </p:nvSpPr>
        <p:spPr bwMode="auto">
          <a:xfrm>
            <a:off x="2415300" y="2928893"/>
            <a:ext cx="76464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2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474" name="Rectangle 482"/>
          <p:cNvSpPr>
            <a:spLocks noChangeArrowheads="1"/>
          </p:cNvSpPr>
          <p:nvPr/>
        </p:nvSpPr>
        <p:spPr bwMode="auto">
          <a:xfrm>
            <a:off x="1090107" y="3120042"/>
            <a:ext cx="855523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n</a:t>
            </a:r>
            <a:r>
              <a:rPr lang="en-US" altLang="ja-JP" sz="1200" baseline="-250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e</a:t>
            </a:r>
            <a:r>
              <a:rPr lang="en-US" altLang="ja-JP" sz="1200" baseline="300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ped</a:t>
            </a: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[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10</a:t>
            </a:r>
            <a:r>
              <a:rPr kumimoji="1" lang="en-US" altLang="ja-JP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19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m</a:t>
            </a:r>
            <a:r>
              <a:rPr kumimoji="1" lang="en-US" altLang="ja-JP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-3</a:t>
            </a: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]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75" name="Rectangle 482"/>
          <p:cNvSpPr>
            <a:spLocks noChangeArrowheads="1"/>
          </p:cNvSpPr>
          <p:nvPr/>
        </p:nvSpPr>
        <p:spPr bwMode="auto">
          <a:xfrm rot="16200000">
            <a:off x="-111548" y="1958529"/>
            <a:ext cx="632424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T</a:t>
            </a:r>
            <a:r>
              <a:rPr kumimoji="1" lang="en-US" altLang="ja-JP" sz="1200" b="0" i="0" u="none" strike="noStrike" cap="none" normalizeH="0" baseline="-25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e</a:t>
            </a:r>
            <a:r>
              <a:rPr kumimoji="1" lang="en-US" altLang="ja-JP" sz="1200" b="0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ped</a:t>
            </a: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[</a:t>
            </a:r>
            <a:r>
              <a:rPr kumimoji="1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keV</a:t>
            </a: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]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76" name="Rectangle 203"/>
          <p:cNvSpPr>
            <a:spLocks noChangeArrowheads="1"/>
          </p:cNvSpPr>
          <p:nvPr/>
        </p:nvSpPr>
        <p:spPr bwMode="auto">
          <a:xfrm>
            <a:off x="1037335" y="1578145"/>
            <a:ext cx="726353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>
                <a:latin typeface="Arial" pitchFamily="34" charset="0"/>
                <a:cs typeface="Arial" pitchFamily="34" charset="0"/>
              </a:rPr>
              <a:t>deuterium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9" name="直線矢印コネクタ 478"/>
          <p:cNvCxnSpPr/>
          <p:nvPr/>
        </p:nvCxnSpPr>
        <p:spPr>
          <a:xfrm>
            <a:off x="1749375" y="1769114"/>
            <a:ext cx="291633" cy="116654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Rectangle 203"/>
          <p:cNvSpPr>
            <a:spLocks noChangeArrowheads="1"/>
          </p:cNvSpPr>
          <p:nvPr/>
        </p:nvSpPr>
        <p:spPr bwMode="auto">
          <a:xfrm>
            <a:off x="2761718" y="1990439"/>
            <a:ext cx="514138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3.0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</a:rPr>
              <a:t>kPa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1" name="直線矢印コネクタ 480"/>
          <p:cNvCxnSpPr/>
          <p:nvPr/>
        </p:nvCxnSpPr>
        <p:spPr>
          <a:xfrm flipH="1">
            <a:off x="2487265" y="2086155"/>
            <a:ext cx="233305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" name="Rectangle 203"/>
          <p:cNvSpPr>
            <a:spLocks noChangeArrowheads="1"/>
          </p:cNvSpPr>
          <p:nvPr/>
        </p:nvSpPr>
        <p:spPr bwMode="auto">
          <a:xfrm>
            <a:off x="2761718" y="2402947"/>
            <a:ext cx="586146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1.5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</a:rPr>
              <a:t>kPa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3" name="直線矢印コネクタ 482"/>
          <p:cNvCxnSpPr/>
          <p:nvPr/>
        </p:nvCxnSpPr>
        <p:spPr>
          <a:xfrm flipH="1">
            <a:off x="2487264" y="2493721"/>
            <a:ext cx="233305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Rectangle 203"/>
          <p:cNvSpPr>
            <a:spLocks noChangeArrowheads="1"/>
          </p:cNvSpPr>
          <p:nvPr/>
        </p:nvSpPr>
        <p:spPr bwMode="auto">
          <a:xfrm>
            <a:off x="746009" y="2403417"/>
            <a:ext cx="945671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1.08MA, 2.4T</a:t>
            </a:r>
          </a:p>
          <a:p>
            <a:r>
              <a:rPr lang="en-US" altLang="ja-JP" sz="12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sz="1200" baseline="-25000" dirty="0" err="1" smtClean="0">
                <a:latin typeface="Arial" pitchFamily="34" charset="0"/>
                <a:cs typeface="Arial" pitchFamily="34" charset="0"/>
              </a:rPr>
              <a:t>abs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= 8-9MW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3" name="直線矢印コネクタ 492"/>
          <p:cNvCxnSpPr/>
          <p:nvPr/>
        </p:nvCxnSpPr>
        <p:spPr>
          <a:xfrm>
            <a:off x="1787656" y="2110843"/>
            <a:ext cx="291633" cy="116654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7" name="Rectangle 203"/>
          <p:cNvSpPr>
            <a:spLocks noChangeArrowheads="1"/>
          </p:cNvSpPr>
          <p:nvPr/>
        </p:nvSpPr>
        <p:spPr bwMode="auto">
          <a:xfrm>
            <a:off x="1081657" y="1995379"/>
            <a:ext cx="648072" cy="1661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>
                <a:latin typeface="Arial" pitchFamily="34" charset="0"/>
                <a:cs typeface="Arial" pitchFamily="34" charset="0"/>
              </a:rPr>
              <a:t>hydrogen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4" name="テキスト ボックス 493"/>
          <p:cNvSpPr txBox="1"/>
          <p:nvPr/>
        </p:nvSpPr>
        <p:spPr>
          <a:xfrm>
            <a:off x="467544" y="30336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 smtClean="0">
                <a:latin typeface="Arial" pitchFamily="34" charset="0"/>
                <a:cs typeface="Arial" pitchFamily="34" charset="0"/>
              </a:rPr>
              <a:t>Higher pedestal pressure is obtained in deuterium H-mode plasmas</a:t>
            </a:r>
            <a:endParaRPr kumimoji="1" lang="ja-JP" alt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5" name="Rectangle 5709"/>
          <p:cNvSpPr>
            <a:spLocks noChangeArrowheads="1"/>
          </p:cNvSpPr>
          <p:nvPr/>
        </p:nvSpPr>
        <p:spPr bwMode="auto">
          <a:xfrm>
            <a:off x="3364642" y="1124744"/>
            <a:ext cx="545583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Pedestal pressure evidently differs nearly by a factor of ~1.5 between H and D plasmas. </a:t>
            </a: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 difference of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ped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is mainly attributed to the difference of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ped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 edge stability can be improved by the increase in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30000" dirty="0" err="1" smtClean="0">
                <a:latin typeface="Arial" pitchFamily="34" charset="0"/>
                <a:cs typeface="Arial" pitchFamily="34" charset="0"/>
              </a:rPr>
              <a:t>TOT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[2-4].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30000" dirty="0" err="1" smtClean="0">
                <a:latin typeface="Arial" pitchFamily="34" charset="0"/>
                <a:cs typeface="Arial" pitchFamily="34" charset="0"/>
              </a:rPr>
              <a:t>ped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is increased with increased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30000" dirty="0" err="1" smtClean="0">
                <a:latin typeface="Arial" pitchFamily="34" charset="0"/>
                <a:cs typeface="Arial" pitchFamily="34" charset="0"/>
              </a:rPr>
              <a:t>TOT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for both cases. 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Despite different types of isotope species, the relationship between </a:t>
            </a:r>
            <a:r>
              <a:rPr lang="en-US" altLang="ja-JP" b="1" dirty="0" err="1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30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TOT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altLang="ja-JP" b="1" dirty="0" err="1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30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ped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almost identical. </a:t>
            </a:r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  <a:sym typeface="Symbol"/>
              </a:rPr>
              <a:t>Why is larger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30000" dirty="0" err="1" smtClean="0">
                <a:latin typeface="Arial" pitchFamily="34" charset="0"/>
                <a:cs typeface="Arial" pitchFamily="34" charset="0"/>
              </a:rPr>
              <a:t>TOT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obtained for D?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Better thermal energy confinement for D is one of the contributors.</a:t>
            </a: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Fast ion energy is also proportional to m</a:t>
            </a:r>
            <a:r>
              <a:rPr lang="en-US" altLang="ja-JP" b="1" baseline="30000" dirty="0" smtClean="0">
                <a:latin typeface="Arial" pitchFamily="34" charset="0"/>
                <a:cs typeface="Arial" pitchFamily="34" charset="0"/>
              </a:rPr>
              <a:t>0.5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96" name="正方形/長方形 495"/>
          <p:cNvSpPr/>
          <p:nvPr/>
        </p:nvSpPr>
        <p:spPr>
          <a:xfrm>
            <a:off x="3419872" y="6021288"/>
            <a:ext cx="446449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Arial" pitchFamily="34" charset="0"/>
                <a:cs typeface="Arial" pitchFamily="34" charset="0"/>
              </a:rPr>
              <a:t>[2] Y. </a:t>
            </a:r>
            <a:r>
              <a:rPr lang="en-US" altLang="ja-JP" sz="1050" dirty="0" err="1" smtClean="0">
                <a:latin typeface="Arial" pitchFamily="34" charset="0"/>
                <a:cs typeface="Arial" pitchFamily="34" charset="0"/>
              </a:rPr>
              <a:t>Kamada</a:t>
            </a:r>
            <a:r>
              <a:rPr lang="en-US" altLang="ja-JP" sz="1050" dirty="0" smtClean="0">
                <a:latin typeface="Arial" pitchFamily="34" charset="0"/>
                <a:cs typeface="Arial" pitchFamily="34" charset="0"/>
              </a:rPr>
              <a:t> et al, Plasma Phys. Control. Fusion 48 (2006) A419</a:t>
            </a:r>
          </a:p>
          <a:p>
            <a:r>
              <a:rPr lang="en-US" altLang="ja-JP" sz="1050" dirty="0" smtClean="0">
                <a:latin typeface="Arial" pitchFamily="34" charset="0"/>
                <a:cs typeface="Arial" pitchFamily="34" charset="0"/>
              </a:rPr>
              <a:t>[3] P. B. Snyder et al, </a:t>
            </a:r>
            <a:r>
              <a:rPr lang="en-US" altLang="ja-JP" sz="1050" dirty="0" err="1" smtClean="0">
                <a:latin typeface="Arial" pitchFamily="34" charset="0"/>
                <a:cs typeface="Arial" pitchFamily="34" charset="0"/>
              </a:rPr>
              <a:t>Nucl</a:t>
            </a:r>
            <a:r>
              <a:rPr lang="en-US" altLang="ja-JP" sz="1050" dirty="0" smtClean="0">
                <a:latin typeface="Arial" pitchFamily="34" charset="0"/>
                <a:cs typeface="Arial" pitchFamily="34" charset="0"/>
              </a:rPr>
              <a:t>. Fusion 47 (2007) 961</a:t>
            </a:r>
          </a:p>
          <a:p>
            <a:r>
              <a:rPr lang="en-US" altLang="ja-JP" sz="1050" dirty="0" smtClean="0">
                <a:latin typeface="Arial" pitchFamily="34" charset="0"/>
                <a:cs typeface="Arial" pitchFamily="34" charset="0"/>
              </a:rPr>
              <a:t>[4] A. W. Leonard et al, Phys. Plasmas 15 (2008) 056114</a:t>
            </a:r>
          </a:p>
        </p:txBody>
      </p:sp>
      <p:sp>
        <p:nvSpPr>
          <p:cNvPr id="500" name="テキスト ボックス 499"/>
          <p:cNvSpPr txBox="1"/>
          <p:nvPr/>
        </p:nvSpPr>
        <p:spPr>
          <a:xfrm>
            <a:off x="8180492" y="116632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11/13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" name="Rectangle 203"/>
          <p:cNvSpPr>
            <a:spLocks noChangeArrowheads="1"/>
          </p:cNvSpPr>
          <p:nvPr/>
        </p:nvSpPr>
        <p:spPr bwMode="auto">
          <a:xfrm>
            <a:off x="1076148" y="4207932"/>
            <a:ext cx="2880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(A)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2" name="Rectangle 203"/>
          <p:cNvSpPr>
            <a:spLocks noChangeArrowheads="1"/>
          </p:cNvSpPr>
          <p:nvPr/>
        </p:nvSpPr>
        <p:spPr bwMode="auto">
          <a:xfrm>
            <a:off x="1863814" y="4758034"/>
            <a:ext cx="279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(B)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23"/>
          <p:cNvSpPr>
            <a:spLocks noChangeArrowheads="1"/>
          </p:cNvSpPr>
          <p:nvPr/>
        </p:nvSpPr>
        <p:spPr bwMode="auto">
          <a:xfrm>
            <a:off x="5580112" y="1556792"/>
            <a:ext cx="3456384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tabLst>
                <a:tab pos="268288" algn="l"/>
                <a:tab pos="360363" algn="l"/>
              </a:tabLst>
            </a:pPr>
            <a:r>
              <a:rPr lang="en-GB" altLang="ja-JP" sz="16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altLang="ja-JP" sz="16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ja-JP" sz="16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	Pedestal plays a role as a 	boundary condition determining 	the core confinement through 	</a:t>
            </a:r>
            <a:r>
              <a:rPr lang="en-US" altLang="ja-JP" sz="16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profile stiffness</a:t>
            </a:r>
          </a:p>
          <a:p>
            <a:pPr>
              <a:tabLst>
                <a:tab pos="985838" algn="l"/>
                <a:tab pos="1079500" algn="l"/>
              </a:tabLst>
            </a:pPr>
            <a:endParaRPr lang="en-US" altLang="ja-JP" sz="16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8288" algn="l"/>
                <a:tab pos="360363" algn="l"/>
              </a:tabLst>
            </a:pPr>
            <a:r>
              <a:rPr lang="en-GB" altLang="ja-JP" sz="16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(ii)	Pedestal stability is improved 	with increased </a:t>
            </a:r>
            <a:r>
              <a:rPr lang="en-US" altLang="ja-JP" sz="1600" b="1" dirty="0" err="1" smtClean="0">
                <a:solidFill>
                  <a:srgbClr val="0033CC"/>
                </a:solidFill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sz="16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</a:t>
            </a:r>
            <a:endParaRPr lang="en-GB" altLang="ja-JP" sz="16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243680" y="4999022"/>
            <a:ext cx="8640960" cy="169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ts val="2500"/>
              </a:lnSpc>
              <a:buFontTx/>
              <a:buChar char="-"/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Reduced heat transport for deuterium improves core confinement.</a:t>
            </a:r>
          </a:p>
          <a:p>
            <a:pPr marL="179388" indent="-179388">
              <a:lnSpc>
                <a:spcPts val="2500"/>
              </a:lnSpc>
              <a:buFontTx/>
              <a:buChar char="-"/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becomes higher for deuterium.</a:t>
            </a:r>
          </a:p>
          <a:p>
            <a:pPr marL="179388" indent="-179388">
              <a:lnSpc>
                <a:spcPts val="2500"/>
              </a:lnSpc>
              <a:buFontTx/>
              <a:buChar char="-"/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Increased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improves the edge stability and raises the pedestal pressure.</a:t>
            </a:r>
          </a:p>
          <a:p>
            <a:pPr marL="179388" indent="-179388">
              <a:lnSpc>
                <a:spcPts val="2500"/>
              </a:lnSpc>
              <a:buFontTx/>
              <a:buChar char="-"/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Higher pedestal in turn allows higher core confinement due to profile stiffness. </a:t>
            </a:r>
            <a:endParaRPr lang="ja-JP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Line 153"/>
          <p:cNvSpPr>
            <a:spLocks noChangeShapeType="1"/>
          </p:cNvSpPr>
          <p:nvPr/>
        </p:nvSpPr>
        <p:spPr bwMode="auto">
          <a:xfrm rot="10800000">
            <a:off x="827584" y="2218732"/>
            <a:ext cx="0" cy="576064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116" name="Line 153"/>
          <p:cNvSpPr>
            <a:spLocks noChangeShapeType="1"/>
          </p:cNvSpPr>
          <p:nvPr/>
        </p:nvSpPr>
        <p:spPr bwMode="auto">
          <a:xfrm rot="10800000" flipH="1">
            <a:off x="2187304" y="3264349"/>
            <a:ext cx="1" cy="504056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3195415" y="1176117"/>
            <a:ext cx="1512168" cy="32048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Line 28"/>
          <p:cNvSpPr>
            <a:spLocks noChangeShapeType="1"/>
          </p:cNvSpPr>
          <p:nvPr/>
        </p:nvSpPr>
        <p:spPr bwMode="auto">
          <a:xfrm rot="5400000">
            <a:off x="2943386" y="2976809"/>
            <a:ext cx="3528392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cxnSp>
        <p:nvCxnSpPr>
          <p:cNvPr id="120" name="直線コネクタ 119"/>
          <p:cNvCxnSpPr/>
          <p:nvPr/>
        </p:nvCxnSpPr>
        <p:spPr>
          <a:xfrm>
            <a:off x="4491559" y="2210863"/>
            <a:ext cx="504056" cy="0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"/>
          <p:cNvGrpSpPr/>
          <p:nvPr/>
        </p:nvGrpSpPr>
        <p:grpSpPr>
          <a:xfrm>
            <a:off x="1755255" y="1212614"/>
            <a:ext cx="3158802" cy="3168352"/>
            <a:chOff x="5767388" y="2335213"/>
            <a:chExt cx="2798762" cy="2949575"/>
          </a:xfrm>
          <a:solidFill>
            <a:schemeClr val="bg1">
              <a:lumMod val="50000"/>
            </a:schemeClr>
          </a:solidFill>
        </p:grpSpPr>
        <p:sp>
          <p:nvSpPr>
            <p:cNvPr id="123" name="Freeform 4"/>
            <p:cNvSpPr>
              <a:spLocks/>
            </p:cNvSpPr>
            <p:nvPr/>
          </p:nvSpPr>
          <p:spPr bwMode="auto">
            <a:xfrm>
              <a:off x="6711950" y="2967038"/>
              <a:ext cx="255588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78" y="58"/>
                </a:cxn>
                <a:cxn ang="0">
                  <a:pos x="178" y="70"/>
                </a:cxn>
                <a:cxn ang="0">
                  <a:pos x="166" y="7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78" h="70">
                  <a:moveTo>
                    <a:pt x="0" y="0"/>
                  </a:moveTo>
                  <a:lnTo>
                    <a:pt x="12" y="0"/>
                  </a:lnTo>
                  <a:lnTo>
                    <a:pt x="178" y="58"/>
                  </a:lnTo>
                  <a:lnTo>
                    <a:pt x="178" y="70"/>
                  </a:lnTo>
                  <a:lnTo>
                    <a:pt x="166" y="7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4" name="Freeform 5"/>
            <p:cNvSpPr>
              <a:spLocks/>
            </p:cNvSpPr>
            <p:nvPr/>
          </p:nvSpPr>
          <p:spPr bwMode="auto">
            <a:xfrm>
              <a:off x="6950075" y="3059113"/>
              <a:ext cx="98425" cy="7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38"/>
                </a:cxn>
                <a:cxn ang="0">
                  <a:pos x="68" y="50"/>
                </a:cxn>
                <a:cxn ang="0">
                  <a:pos x="56" y="5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50">
                  <a:moveTo>
                    <a:pt x="0" y="0"/>
                  </a:moveTo>
                  <a:lnTo>
                    <a:pt x="12" y="0"/>
                  </a:lnTo>
                  <a:lnTo>
                    <a:pt x="68" y="38"/>
                  </a:lnTo>
                  <a:lnTo>
                    <a:pt x="68" y="50"/>
                  </a:lnTo>
                  <a:lnTo>
                    <a:pt x="56" y="5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5" name="Freeform 6"/>
            <p:cNvSpPr>
              <a:spLocks/>
            </p:cNvSpPr>
            <p:nvPr/>
          </p:nvSpPr>
          <p:spPr bwMode="auto">
            <a:xfrm>
              <a:off x="7031038" y="3119438"/>
              <a:ext cx="98425" cy="104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54"/>
                </a:cxn>
                <a:cxn ang="0">
                  <a:pos x="68" y="66"/>
                </a:cxn>
                <a:cxn ang="0">
                  <a:pos x="56" y="6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66">
                  <a:moveTo>
                    <a:pt x="0" y="0"/>
                  </a:moveTo>
                  <a:lnTo>
                    <a:pt x="12" y="0"/>
                  </a:lnTo>
                  <a:lnTo>
                    <a:pt x="68" y="54"/>
                  </a:lnTo>
                  <a:lnTo>
                    <a:pt x="68" y="66"/>
                  </a:lnTo>
                  <a:lnTo>
                    <a:pt x="56" y="6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6" name="Freeform 7"/>
            <p:cNvSpPr>
              <a:spLocks/>
            </p:cNvSpPr>
            <p:nvPr/>
          </p:nvSpPr>
          <p:spPr bwMode="auto">
            <a:xfrm>
              <a:off x="7112000" y="3205163"/>
              <a:ext cx="98425" cy="133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72"/>
                </a:cxn>
                <a:cxn ang="0">
                  <a:pos x="68" y="84"/>
                </a:cxn>
                <a:cxn ang="0">
                  <a:pos x="56" y="84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84">
                  <a:moveTo>
                    <a:pt x="0" y="0"/>
                  </a:moveTo>
                  <a:lnTo>
                    <a:pt x="12" y="0"/>
                  </a:lnTo>
                  <a:lnTo>
                    <a:pt x="68" y="72"/>
                  </a:lnTo>
                  <a:lnTo>
                    <a:pt x="68" y="84"/>
                  </a:lnTo>
                  <a:lnTo>
                    <a:pt x="56" y="8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7" name="Freeform 8"/>
            <p:cNvSpPr>
              <a:spLocks/>
            </p:cNvSpPr>
            <p:nvPr/>
          </p:nvSpPr>
          <p:spPr bwMode="auto">
            <a:xfrm>
              <a:off x="7192963" y="3319463"/>
              <a:ext cx="95250" cy="168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6" y="94"/>
                </a:cxn>
                <a:cxn ang="0">
                  <a:pos x="66" y="106"/>
                </a:cxn>
                <a:cxn ang="0">
                  <a:pos x="54" y="10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6" h="106">
                  <a:moveTo>
                    <a:pt x="0" y="0"/>
                  </a:moveTo>
                  <a:lnTo>
                    <a:pt x="12" y="0"/>
                  </a:lnTo>
                  <a:lnTo>
                    <a:pt x="66" y="94"/>
                  </a:lnTo>
                  <a:lnTo>
                    <a:pt x="66" y="106"/>
                  </a:lnTo>
                  <a:lnTo>
                    <a:pt x="54" y="10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8" name="Freeform 9"/>
            <p:cNvSpPr>
              <a:spLocks/>
            </p:cNvSpPr>
            <p:nvPr/>
          </p:nvSpPr>
          <p:spPr bwMode="auto">
            <a:xfrm>
              <a:off x="7270750" y="3468688"/>
              <a:ext cx="96838" cy="206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18"/>
                </a:cxn>
                <a:cxn ang="0">
                  <a:pos x="68" y="130"/>
                </a:cxn>
                <a:cxn ang="0">
                  <a:pos x="56" y="13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30">
                  <a:moveTo>
                    <a:pt x="0" y="0"/>
                  </a:moveTo>
                  <a:lnTo>
                    <a:pt x="12" y="0"/>
                  </a:lnTo>
                  <a:lnTo>
                    <a:pt x="68" y="118"/>
                  </a:lnTo>
                  <a:lnTo>
                    <a:pt x="68" y="130"/>
                  </a:lnTo>
                  <a:lnTo>
                    <a:pt x="56" y="13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9" name="Freeform 10"/>
            <p:cNvSpPr>
              <a:spLocks/>
            </p:cNvSpPr>
            <p:nvPr/>
          </p:nvSpPr>
          <p:spPr bwMode="auto">
            <a:xfrm>
              <a:off x="7350125" y="3656013"/>
              <a:ext cx="98425" cy="231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34"/>
                </a:cxn>
                <a:cxn ang="0">
                  <a:pos x="68" y="146"/>
                </a:cxn>
                <a:cxn ang="0">
                  <a:pos x="56" y="14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46">
                  <a:moveTo>
                    <a:pt x="0" y="0"/>
                  </a:moveTo>
                  <a:lnTo>
                    <a:pt x="12" y="0"/>
                  </a:lnTo>
                  <a:lnTo>
                    <a:pt x="68" y="134"/>
                  </a:lnTo>
                  <a:lnTo>
                    <a:pt x="68" y="146"/>
                  </a:lnTo>
                  <a:lnTo>
                    <a:pt x="56" y="14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0" name="Freeform 11"/>
            <p:cNvSpPr>
              <a:spLocks/>
            </p:cNvSpPr>
            <p:nvPr/>
          </p:nvSpPr>
          <p:spPr bwMode="auto">
            <a:xfrm>
              <a:off x="7431088" y="3868738"/>
              <a:ext cx="98425" cy="254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48"/>
                </a:cxn>
                <a:cxn ang="0">
                  <a:pos x="68" y="160"/>
                </a:cxn>
                <a:cxn ang="0">
                  <a:pos x="56" y="16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60">
                  <a:moveTo>
                    <a:pt x="0" y="0"/>
                  </a:moveTo>
                  <a:lnTo>
                    <a:pt x="12" y="0"/>
                  </a:lnTo>
                  <a:lnTo>
                    <a:pt x="68" y="148"/>
                  </a:lnTo>
                  <a:lnTo>
                    <a:pt x="68" y="160"/>
                  </a:lnTo>
                  <a:lnTo>
                    <a:pt x="56" y="16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1" name="Freeform 12"/>
            <p:cNvSpPr>
              <a:spLocks/>
            </p:cNvSpPr>
            <p:nvPr/>
          </p:nvSpPr>
          <p:spPr bwMode="auto">
            <a:xfrm>
              <a:off x="7512050" y="4103688"/>
              <a:ext cx="95250" cy="250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6" y="146"/>
                </a:cxn>
                <a:cxn ang="0">
                  <a:pos x="66" y="158"/>
                </a:cxn>
                <a:cxn ang="0">
                  <a:pos x="54" y="158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6" h="158">
                  <a:moveTo>
                    <a:pt x="0" y="0"/>
                  </a:moveTo>
                  <a:lnTo>
                    <a:pt x="12" y="0"/>
                  </a:lnTo>
                  <a:lnTo>
                    <a:pt x="66" y="146"/>
                  </a:lnTo>
                  <a:lnTo>
                    <a:pt x="66" y="158"/>
                  </a:lnTo>
                  <a:lnTo>
                    <a:pt x="54" y="158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2" name="Freeform 13"/>
            <p:cNvSpPr>
              <a:spLocks/>
            </p:cNvSpPr>
            <p:nvPr/>
          </p:nvSpPr>
          <p:spPr bwMode="auto">
            <a:xfrm>
              <a:off x="7589838" y="4335463"/>
              <a:ext cx="98425" cy="234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36"/>
                </a:cxn>
                <a:cxn ang="0">
                  <a:pos x="68" y="148"/>
                </a:cxn>
                <a:cxn ang="0">
                  <a:pos x="56" y="148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48">
                  <a:moveTo>
                    <a:pt x="0" y="0"/>
                  </a:moveTo>
                  <a:lnTo>
                    <a:pt x="12" y="0"/>
                  </a:lnTo>
                  <a:lnTo>
                    <a:pt x="68" y="136"/>
                  </a:lnTo>
                  <a:lnTo>
                    <a:pt x="68" y="148"/>
                  </a:lnTo>
                  <a:lnTo>
                    <a:pt x="56" y="148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" name="Freeform 14"/>
            <p:cNvSpPr>
              <a:spLocks/>
            </p:cNvSpPr>
            <p:nvPr/>
          </p:nvSpPr>
          <p:spPr bwMode="auto">
            <a:xfrm>
              <a:off x="7670800" y="4551363"/>
              <a:ext cx="98425" cy="203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16"/>
                </a:cxn>
                <a:cxn ang="0">
                  <a:pos x="68" y="128"/>
                </a:cxn>
                <a:cxn ang="0">
                  <a:pos x="56" y="128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28">
                  <a:moveTo>
                    <a:pt x="0" y="0"/>
                  </a:moveTo>
                  <a:lnTo>
                    <a:pt x="12" y="0"/>
                  </a:lnTo>
                  <a:lnTo>
                    <a:pt x="68" y="116"/>
                  </a:lnTo>
                  <a:lnTo>
                    <a:pt x="68" y="128"/>
                  </a:lnTo>
                  <a:lnTo>
                    <a:pt x="56" y="128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" name="Freeform 15"/>
            <p:cNvSpPr>
              <a:spLocks/>
            </p:cNvSpPr>
            <p:nvPr/>
          </p:nvSpPr>
          <p:spPr bwMode="auto">
            <a:xfrm>
              <a:off x="7751763" y="4735513"/>
              <a:ext cx="96837" cy="168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94"/>
                </a:cxn>
                <a:cxn ang="0">
                  <a:pos x="68" y="106"/>
                </a:cxn>
                <a:cxn ang="0">
                  <a:pos x="56" y="10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06">
                  <a:moveTo>
                    <a:pt x="0" y="0"/>
                  </a:moveTo>
                  <a:lnTo>
                    <a:pt x="12" y="0"/>
                  </a:lnTo>
                  <a:lnTo>
                    <a:pt x="68" y="94"/>
                  </a:lnTo>
                  <a:lnTo>
                    <a:pt x="68" y="106"/>
                  </a:lnTo>
                  <a:lnTo>
                    <a:pt x="56" y="10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5" name="Freeform 16"/>
            <p:cNvSpPr>
              <a:spLocks/>
            </p:cNvSpPr>
            <p:nvPr/>
          </p:nvSpPr>
          <p:spPr bwMode="auto">
            <a:xfrm>
              <a:off x="7831138" y="4884738"/>
              <a:ext cx="98425" cy="133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72"/>
                </a:cxn>
                <a:cxn ang="0">
                  <a:pos x="68" y="84"/>
                </a:cxn>
                <a:cxn ang="0">
                  <a:pos x="56" y="84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84">
                  <a:moveTo>
                    <a:pt x="0" y="0"/>
                  </a:moveTo>
                  <a:lnTo>
                    <a:pt x="12" y="0"/>
                  </a:lnTo>
                  <a:lnTo>
                    <a:pt x="68" y="72"/>
                  </a:lnTo>
                  <a:lnTo>
                    <a:pt x="68" y="84"/>
                  </a:lnTo>
                  <a:lnTo>
                    <a:pt x="56" y="8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6" name="Freeform 17"/>
            <p:cNvSpPr>
              <a:spLocks/>
            </p:cNvSpPr>
            <p:nvPr/>
          </p:nvSpPr>
          <p:spPr bwMode="auto">
            <a:xfrm>
              <a:off x="7912100" y="4999038"/>
              <a:ext cx="95250" cy="104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6" y="54"/>
                </a:cxn>
                <a:cxn ang="0">
                  <a:pos x="66" y="66"/>
                </a:cxn>
                <a:cxn ang="0">
                  <a:pos x="54" y="6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6" h="66">
                  <a:moveTo>
                    <a:pt x="0" y="0"/>
                  </a:moveTo>
                  <a:lnTo>
                    <a:pt x="12" y="0"/>
                  </a:lnTo>
                  <a:lnTo>
                    <a:pt x="66" y="54"/>
                  </a:lnTo>
                  <a:lnTo>
                    <a:pt x="66" y="66"/>
                  </a:lnTo>
                  <a:lnTo>
                    <a:pt x="54" y="6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7" name="Freeform 18"/>
            <p:cNvSpPr>
              <a:spLocks/>
            </p:cNvSpPr>
            <p:nvPr/>
          </p:nvSpPr>
          <p:spPr bwMode="auto">
            <a:xfrm>
              <a:off x="7989888" y="5084763"/>
              <a:ext cx="98425" cy="7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38"/>
                </a:cxn>
                <a:cxn ang="0">
                  <a:pos x="68" y="50"/>
                </a:cxn>
                <a:cxn ang="0">
                  <a:pos x="56" y="5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50">
                  <a:moveTo>
                    <a:pt x="0" y="0"/>
                  </a:moveTo>
                  <a:lnTo>
                    <a:pt x="12" y="0"/>
                  </a:lnTo>
                  <a:lnTo>
                    <a:pt x="68" y="38"/>
                  </a:lnTo>
                  <a:lnTo>
                    <a:pt x="68" y="50"/>
                  </a:lnTo>
                  <a:lnTo>
                    <a:pt x="56" y="5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8" name="Freeform 19"/>
            <p:cNvSpPr>
              <a:spLocks/>
            </p:cNvSpPr>
            <p:nvPr/>
          </p:nvSpPr>
          <p:spPr bwMode="auto">
            <a:xfrm>
              <a:off x="8070850" y="5145088"/>
              <a:ext cx="98425" cy="63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28"/>
                </a:cxn>
                <a:cxn ang="0">
                  <a:pos x="68" y="40"/>
                </a:cxn>
                <a:cxn ang="0">
                  <a:pos x="56" y="4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40">
                  <a:moveTo>
                    <a:pt x="0" y="0"/>
                  </a:moveTo>
                  <a:lnTo>
                    <a:pt x="12" y="0"/>
                  </a:lnTo>
                  <a:lnTo>
                    <a:pt x="68" y="28"/>
                  </a:lnTo>
                  <a:lnTo>
                    <a:pt x="68" y="40"/>
                  </a:lnTo>
                  <a:lnTo>
                    <a:pt x="56" y="4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9" name="Freeform 20"/>
            <p:cNvSpPr>
              <a:spLocks/>
            </p:cNvSpPr>
            <p:nvPr/>
          </p:nvSpPr>
          <p:spPr bwMode="auto">
            <a:xfrm>
              <a:off x="8151813" y="5189538"/>
              <a:ext cx="98425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8"/>
                </a:cxn>
                <a:cxn ang="0">
                  <a:pos x="68" y="30"/>
                </a:cxn>
                <a:cxn ang="0">
                  <a:pos x="56" y="3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30">
                  <a:moveTo>
                    <a:pt x="0" y="0"/>
                  </a:moveTo>
                  <a:lnTo>
                    <a:pt x="12" y="0"/>
                  </a:lnTo>
                  <a:lnTo>
                    <a:pt x="68" y="18"/>
                  </a:lnTo>
                  <a:lnTo>
                    <a:pt x="68" y="30"/>
                  </a:lnTo>
                  <a:lnTo>
                    <a:pt x="56" y="3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0" name="Freeform 21"/>
            <p:cNvSpPr>
              <a:spLocks/>
            </p:cNvSpPr>
            <p:nvPr/>
          </p:nvSpPr>
          <p:spPr bwMode="auto">
            <a:xfrm>
              <a:off x="8232775" y="5218113"/>
              <a:ext cx="96838" cy="41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4"/>
                </a:cxn>
                <a:cxn ang="0">
                  <a:pos x="68" y="26"/>
                </a:cxn>
                <a:cxn ang="0">
                  <a:pos x="56" y="2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26">
                  <a:moveTo>
                    <a:pt x="0" y="0"/>
                  </a:moveTo>
                  <a:lnTo>
                    <a:pt x="12" y="0"/>
                  </a:lnTo>
                  <a:lnTo>
                    <a:pt x="68" y="14"/>
                  </a:lnTo>
                  <a:lnTo>
                    <a:pt x="68" y="26"/>
                  </a:lnTo>
                  <a:lnTo>
                    <a:pt x="56" y="2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1" name="Freeform 22"/>
            <p:cNvSpPr>
              <a:spLocks/>
            </p:cNvSpPr>
            <p:nvPr/>
          </p:nvSpPr>
          <p:spPr bwMode="auto">
            <a:xfrm>
              <a:off x="8312150" y="5240338"/>
              <a:ext cx="98425" cy="3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8"/>
                </a:cxn>
                <a:cxn ang="0">
                  <a:pos x="68" y="20"/>
                </a:cxn>
                <a:cxn ang="0">
                  <a:pos x="56" y="2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20">
                  <a:moveTo>
                    <a:pt x="0" y="0"/>
                  </a:moveTo>
                  <a:lnTo>
                    <a:pt x="12" y="0"/>
                  </a:lnTo>
                  <a:lnTo>
                    <a:pt x="68" y="8"/>
                  </a:lnTo>
                  <a:lnTo>
                    <a:pt x="68" y="20"/>
                  </a:lnTo>
                  <a:lnTo>
                    <a:pt x="56" y="2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2" name="Freeform 23"/>
            <p:cNvSpPr>
              <a:spLocks/>
            </p:cNvSpPr>
            <p:nvPr/>
          </p:nvSpPr>
          <p:spPr bwMode="auto">
            <a:xfrm>
              <a:off x="8393113" y="5253038"/>
              <a:ext cx="95250" cy="28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6" y="6"/>
                </a:cxn>
                <a:cxn ang="0">
                  <a:pos x="66" y="18"/>
                </a:cxn>
                <a:cxn ang="0">
                  <a:pos x="54" y="18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6" h="18">
                  <a:moveTo>
                    <a:pt x="0" y="0"/>
                  </a:moveTo>
                  <a:lnTo>
                    <a:pt x="12" y="0"/>
                  </a:lnTo>
                  <a:lnTo>
                    <a:pt x="66" y="6"/>
                  </a:lnTo>
                  <a:lnTo>
                    <a:pt x="66" y="18"/>
                  </a:lnTo>
                  <a:lnTo>
                    <a:pt x="54" y="18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" name="Freeform 24"/>
            <p:cNvSpPr>
              <a:spLocks/>
            </p:cNvSpPr>
            <p:nvPr/>
          </p:nvSpPr>
          <p:spPr bwMode="auto">
            <a:xfrm>
              <a:off x="8470900" y="5262563"/>
              <a:ext cx="95250" cy="22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6" y="2"/>
                </a:cxn>
                <a:cxn ang="0">
                  <a:pos x="66" y="14"/>
                </a:cxn>
                <a:cxn ang="0">
                  <a:pos x="54" y="14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6" h="14">
                  <a:moveTo>
                    <a:pt x="0" y="0"/>
                  </a:moveTo>
                  <a:lnTo>
                    <a:pt x="12" y="0"/>
                  </a:lnTo>
                  <a:lnTo>
                    <a:pt x="66" y="2"/>
                  </a:lnTo>
                  <a:lnTo>
                    <a:pt x="66" y="14"/>
                  </a:lnTo>
                  <a:lnTo>
                    <a:pt x="54" y="1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4" name="Freeform 25"/>
            <p:cNvSpPr>
              <a:spLocks/>
            </p:cNvSpPr>
            <p:nvPr/>
          </p:nvSpPr>
          <p:spPr bwMode="auto">
            <a:xfrm>
              <a:off x="5767388" y="2335213"/>
              <a:ext cx="396875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76" y="178"/>
                </a:cxn>
                <a:cxn ang="0">
                  <a:pos x="276" y="190"/>
                </a:cxn>
                <a:cxn ang="0">
                  <a:pos x="264" y="19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276" h="190">
                  <a:moveTo>
                    <a:pt x="0" y="0"/>
                  </a:moveTo>
                  <a:lnTo>
                    <a:pt x="12" y="0"/>
                  </a:lnTo>
                  <a:lnTo>
                    <a:pt x="276" y="178"/>
                  </a:lnTo>
                  <a:lnTo>
                    <a:pt x="276" y="190"/>
                  </a:lnTo>
                  <a:lnTo>
                    <a:pt x="264" y="19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5" name="Freeform 26"/>
            <p:cNvSpPr>
              <a:spLocks/>
            </p:cNvSpPr>
            <p:nvPr/>
          </p:nvSpPr>
          <p:spPr bwMode="auto">
            <a:xfrm>
              <a:off x="6146800" y="2617788"/>
              <a:ext cx="420688" cy="273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92" y="160"/>
                </a:cxn>
                <a:cxn ang="0">
                  <a:pos x="292" y="172"/>
                </a:cxn>
                <a:cxn ang="0">
                  <a:pos x="280" y="17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292" h="172">
                  <a:moveTo>
                    <a:pt x="0" y="0"/>
                  </a:moveTo>
                  <a:lnTo>
                    <a:pt x="12" y="0"/>
                  </a:lnTo>
                  <a:lnTo>
                    <a:pt x="292" y="160"/>
                  </a:lnTo>
                  <a:lnTo>
                    <a:pt x="292" y="172"/>
                  </a:lnTo>
                  <a:lnTo>
                    <a:pt x="280" y="17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" name="Freeform 27"/>
            <p:cNvSpPr>
              <a:spLocks/>
            </p:cNvSpPr>
            <p:nvPr/>
          </p:nvSpPr>
          <p:spPr bwMode="auto">
            <a:xfrm>
              <a:off x="6550025" y="2871788"/>
              <a:ext cx="179388" cy="114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4" y="60"/>
                </a:cxn>
                <a:cxn ang="0">
                  <a:pos x="124" y="72"/>
                </a:cxn>
                <a:cxn ang="0">
                  <a:pos x="112" y="7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24" h="72">
                  <a:moveTo>
                    <a:pt x="0" y="0"/>
                  </a:moveTo>
                  <a:lnTo>
                    <a:pt x="12" y="0"/>
                  </a:lnTo>
                  <a:lnTo>
                    <a:pt x="124" y="60"/>
                  </a:lnTo>
                  <a:lnTo>
                    <a:pt x="124" y="72"/>
                  </a:lnTo>
                  <a:lnTo>
                    <a:pt x="112" y="7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48" name="Freeform 113"/>
          <p:cNvSpPr>
            <a:spLocks/>
          </p:cNvSpPr>
          <p:nvPr/>
        </p:nvSpPr>
        <p:spPr bwMode="auto">
          <a:xfrm>
            <a:off x="3627463" y="2751919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rgbClr val="FFC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9" name="Rectangle 123"/>
          <p:cNvSpPr>
            <a:spLocks noChangeArrowheads="1"/>
          </p:cNvSpPr>
          <p:nvPr/>
        </p:nvSpPr>
        <p:spPr bwMode="auto">
          <a:xfrm>
            <a:off x="3627463" y="2787431"/>
            <a:ext cx="10801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Pedestal structure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Freeform 113"/>
          <p:cNvSpPr>
            <a:spLocks/>
          </p:cNvSpPr>
          <p:nvPr/>
        </p:nvSpPr>
        <p:spPr bwMode="auto">
          <a:xfrm>
            <a:off x="1611239" y="2760293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rgbClr val="FFC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2" name="Rectangle 123"/>
          <p:cNvSpPr>
            <a:spLocks noChangeArrowheads="1"/>
          </p:cNvSpPr>
          <p:nvPr/>
        </p:nvSpPr>
        <p:spPr bwMode="auto">
          <a:xfrm>
            <a:off x="1646751" y="2795805"/>
            <a:ext cx="9814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Profile stiffness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Freeform 113"/>
          <p:cNvSpPr>
            <a:spLocks/>
          </p:cNvSpPr>
          <p:nvPr/>
        </p:nvSpPr>
        <p:spPr bwMode="auto">
          <a:xfrm>
            <a:off x="4275535" y="3554861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6" name="Rectangle 123"/>
          <p:cNvSpPr>
            <a:spLocks noChangeArrowheads="1"/>
          </p:cNvSpPr>
          <p:nvPr/>
        </p:nvSpPr>
        <p:spPr bwMode="auto">
          <a:xfrm>
            <a:off x="4374177" y="3699457"/>
            <a:ext cx="86409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ELM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Freeform 113"/>
          <p:cNvSpPr>
            <a:spLocks/>
          </p:cNvSpPr>
          <p:nvPr/>
        </p:nvSpPr>
        <p:spPr bwMode="auto">
          <a:xfrm>
            <a:off x="1611239" y="1968205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rgbClr val="FFC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8" name="Rectangle 123"/>
          <p:cNvSpPr>
            <a:spLocks noChangeArrowheads="1"/>
          </p:cNvSpPr>
          <p:nvPr/>
        </p:nvSpPr>
        <p:spPr bwMode="auto">
          <a:xfrm>
            <a:off x="1646751" y="2020969"/>
            <a:ext cx="981478" cy="430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Poloidal beta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Line 153"/>
          <p:cNvSpPr>
            <a:spLocks noChangeShapeType="1"/>
          </p:cNvSpPr>
          <p:nvPr/>
        </p:nvSpPr>
        <p:spPr bwMode="auto">
          <a:xfrm rot="10800000" flipH="1">
            <a:off x="2187303" y="2472261"/>
            <a:ext cx="1" cy="28803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0" name="Freeform 113"/>
          <p:cNvSpPr>
            <a:spLocks/>
          </p:cNvSpPr>
          <p:nvPr/>
        </p:nvSpPr>
        <p:spPr bwMode="auto">
          <a:xfrm>
            <a:off x="3636341" y="1968205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1" name="Rectangle 123"/>
          <p:cNvSpPr>
            <a:spLocks noChangeArrowheads="1"/>
          </p:cNvSpPr>
          <p:nvPr/>
        </p:nvSpPr>
        <p:spPr bwMode="auto">
          <a:xfrm>
            <a:off x="3734983" y="2003717"/>
            <a:ext cx="8640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Pedestal stability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Line 153"/>
          <p:cNvSpPr>
            <a:spLocks noChangeShapeType="1"/>
          </p:cNvSpPr>
          <p:nvPr/>
        </p:nvSpPr>
        <p:spPr bwMode="auto">
          <a:xfrm rot="10800000" flipV="1">
            <a:off x="3987503" y="2481131"/>
            <a:ext cx="1" cy="288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163" name="直線コネクタ 162"/>
          <p:cNvCxnSpPr/>
          <p:nvPr/>
        </p:nvCxnSpPr>
        <p:spPr>
          <a:xfrm>
            <a:off x="2187303" y="1590989"/>
            <a:ext cx="1800200" cy="15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Line 153"/>
          <p:cNvSpPr>
            <a:spLocks noChangeShapeType="1"/>
          </p:cNvSpPr>
          <p:nvPr/>
        </p:nvSpPr>
        <p:spPr bwMode="auto">
          <a:xfrm rot="10800000" flipH="1" flipV="1">
            <a:off x="3987503" y="1608165"/>
            <a:ext cx="0" cy="360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5" name="Line 153"/>
          <p:cNvSpPr>
            <a:spLocks noChangeShapeType="1"/>
          </p:cNvSpPr>
          <p:nvPr/>
        </p:nvSpPr>
        <p:spPr bwMode="auto">
          <a:xfrm rot="10800000" flipH="1" flipV="1">
            <a:off x="2187303" y="1598043"/>
            <a:ext cx="1" cy="360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 rot="10800000" flipH="1" flipV="1">
            <a:off x="4995616" y="2202381"/>
            <a:ext cx="0" cy="13500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7" name="Rectangle 123"/>
          <p:cNvSpPr>
            <a:spLocks noChangeArrowheads="1"/>
          </p:cNvSpPr>
          <p:nvPr/>
        </p:nvSpPr>
        <p:spPr bwMode="auto">
          <a:xfrm>
            <a:off x="1611239" y="1580547"/>
            <a:ext cx="43204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p(r)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Line 28"/>
          <p:cNvSpPr>
            <a:spLocks noChangeShapeType="1"/>
          </p:cNvSpPr>
          <p:nvPr/>
        </p:nvSpPr>
        <p:spPr bwMode="auto">
          <a:xfrm>
            <a:off x="387631" y="4380965"/>
            <a:ext cx="5148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169" name="Text Box 112"/>
          <p:cNvSpPr txBox="1">
            <a:spLocks noChangeArrowheads="1"/>
          </p:cNvSpPr>
          <p:nvPr/>
        </p:nvSpPr>
        <p:spPr bwMode="auto">
          <a:xfrm rot="16200000">
            <a:off x="4204116" y="1598698"/>
            <a:ext cx="12239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1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separatrix</a:t>
            </a:r>
          </a:p>
        </p:txBody>
      </p:sp>
      <p:sp>
        <p:nvSpPr>
          <p:cNvPr id="170" name="Rectangle 123"/>
          <p:cNvSpPr>
            <a:spLocks noChangeArrowheads="1"/>
          </p:cNvSpPr>
          <p:nvPr/>
        </p:nvSpPr>
        <p:spPr bwMode="auto">
          <a:xfrm>
            <a:off x="2403327" y="1311835"/>
            <a:ext cx="14401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200" b="1" dirty="0" err="1" smtClean="0">
                <a:latin typeface="Arial" pitchFamily="34" charset="0"/>
                <a:cs typeface="Arial" pitchFamily="34" charset="0"/>
              </a:rPr>
              <a:t>Shafranov</a:t>
            </a:r>
            <a:r>
              <a:rPr lang="en-GB" altLang="ja-JP" sz="1200" b="1" dirty="0" smtClean="0">
                <a:latin typeface="Arial" pitchFamily="34" charset="0"/>
                <a:cs typeface="Arial" pitchFamily="34" charset="0"/>
              </a:rPr>
              <a:t> shift</a:t>
            </a:r>
            <a:endParaRPr lang="en-GB" altLang="ja-JP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Rectangle 123"/>
          <p:cNvSpPr>
            <a:spLocks noChangeArrowheads="1"/>
          </p:cNvSpPr>
          <p:nvPr/>
        </p:nvSpPr>
        <p:spPr bwMode="auto">
          <a:xfrm>
            <a:off x="3956296" y="3312959"/>
            <a:ext cx="6995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altLang="ja-JP" sz="1200" b="1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GB" altLang="ja-JP" sz="1200" b="1" dirty="0" smtClean="0">
                <a:latin typeface="Arial" pitchFamily="34" charset="0"/>
                <a:cs typeface="Arial" pitchFamily="34" charset="0"/>
              </a:rPr>
              <a:t>/a ~ </a:t>
            </a:r>
            <a:r>
              <a:rPr lang="en-GB" altLang="ja-JP" sz="1200" b="1" dirty="0" smtClean="0">
                <a:latin typeface="Symbol" pitchFamily="18" charset="2"/>
                <a:cs typeface="Arial" pitchFamily="34" charset="0"/>
              </a:rPr>
              <a:t>b</a:t>
            </a:r>
            <a:r>
              <a:rPr lang="en-GB" altLang="ja-JP" sz="1200" b="1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GB" altLang="ja-JP" sz="1200" b="1" baseline="30000" dirty="0" smtClean="0">
                <a:latin typeface="Arial" pitchFamily="34" charset="0"/>
                <a:cs typeface="Arial" pitchFamily="34" charset="0"/>
              </a:rPr>
              <a:t>1/2</a:t>
            </a:r>
            <a:endParaRPr lang="en-GB" altLang="ja-JP" sz="12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23"/>
          <p:cNvSpPr>
            <a:spLocks noChangeArrowheads="1"/>
          </p:cNvSpPr>
          <p:nvPr/>
        </p:nvSpPr>
        <p:spPr bwMode="auto">
          <a:xfrm>
            <a:off x="1899271" y="925161"/>
            <a:ext cx="6480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Core</a:t>
            </a:r>
            <a:endParaRPr lang="en-GB" altLang="ja-JP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ectangle 123"/>
          <p:cNvSpPr>
            <a:spLocks noChangeArrowheads="1"/>
          </p:cNvSpPr>
          <p:nvPr/>
        </p:nvSpPr>
        <p:spPr bwMode="auto">
          <a:xfrm>
            <a:off x="3483447" y="924581"/>
            <a:ext cx="9361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Pedestal</a:t>
            </a:r>
            <a:endParaRPr lang="en-GB" altLang="ja-JP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23"/>
          <p:cNvSpPr>
            <a:spLocks noChangeArrowheads="1"/>
          </p:cNvSpPr>
          <p:nvPr/>
        </p:nvSpPr>
        <p:spPr bwMode="auto">
          <a:xfrm>
            <a:off x="5078014" y="2301611"/>
            <a:ext cx="3600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altLang="ja-JP" sz="1200" b="1" dirty="0" smtClean="0">
                <a:latin typeface="Arial" pitchFamily="34" charset="0"/>
                <a:cs typeface="Arial" pitchFamily="34" charset="0"/>
                <a:sym typeface="Symbol"/>
              </a:rPr>
              <a:t>p, j</a:t>
            </a:r>
            <a:endParaRPr lang="en-GB" altLang="ja-JP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 rot="10800000" flipV="1">
            <a:off x="2691359" y="2993820"/>
            <a:ext cx="936104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1" name="Rectangle 123"/>
          <p:cNvSpPr>
            <a:spLocks noChangeArrowheads="1"/>
          </p:cNvSpPr>
          <p:nvPr/>
        </p:nvSpPr>
        <p:spPr bwMode="auto">
          <a:xfrm>
            <a:off x="485745" y="2795805"/>
            <a:ext cx="8640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Fast ion energy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正方形/長方形 181"/>
          <p:cNvSpPr/>
          <p:nvPr/>
        </p:nvSpPr>
        <p:spPr>
          <a:xfrm>
            <a:off x="2766367" y="3713649"/>
            <a:ext cx="288032" cy="16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Line 153"/>
          <p:cNvSpPr>
            <a:spLocks noChangeShapeType="1"/>
          </p:cNvSpPr>
          <p:nvPr/>
        </p:nvSpPr>
        <p:spPr bwMode="auto">
          <a:xfrm rot="16200000">
            <a:off x="1223584" y="1822734"/>
            <a:ext cx="0" cy="7920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187" name="Line 153"/>
          <p:cNvSpPr>
            <a:spLocks noChangeShapeType="1"/>
          </p:cNvSpPr>
          <p:nvPr/>
        </p:nvSpPr>
        <p:spPr bwMode="auto">
          <a:xfrm rot="10800000" flipH="1">
            <a:off x="827582" y="3262909"/>
            <a:ext cx="1" cy="5400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188" name="直線コネクタ 187"/>
          <p:cNvCxnSpPr/>
          <p:nvPr/>
        </p:nvCxnSpPr>
        <p:spPr>
          <a:xfrm>
            <a:off x="827584" y="3797283"/>
            <a:ext cx="792000" cy="0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正方形/長方形 188"/>
          <p:cNvSpPr/>
          <p:nvPr/>
        </p:nvSpPr>
        <p:spPr>
          <a:xfrm>
            <a:off x="3843487" y="3706543"/>
            <a:ext cx="288032" cy="16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/>
          <p:cNvSpPr/>
          <p:nvPr/>
        </p:nvSpPr>
        <p:spPr>
          <a:xfrm>
            <a:off x="3950743" y="3681738"/>
            <a:ext cx="102393" cy="207168"/>
          </a:xfrm>
          <a:custGeom>
            <a:avLst/>
            <a:gdLst>
              <a:gd name="connsiteX0" fmla="*/ 0 w 102393"/>
              <a:gd name="connsiteY0" fmla="*/ 0 h 207168"/>
              <a:gd name="connsiteX1" fmla="*/ 102393 w 102393"/>
              <a:gd name="connsiteY1" fmla="*/ 207168 h 207168"/>
              <a:gd name="connsiteX2" fmla="*/ 102393 w 102393"/>
              <a:gd name="connsiteY2" fmla="*/ 207168 h 207168"/>
              <a:gd name="connsiteX3" fmla="*/ 102393 w 102393"/>
              <a:gd name="connsiteY3" fmla="*/ 207168 h 20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93" h="207168">
                <a:moveTo>
                  <a:pt x="0" y="0"/>
                </a:moveTo>
                <a:lnTo>
                  <a:pt x="102393" y="207168"/>
                </a:lnTo>
                <a:lnTo>
                  <a:pt x="102393" y="207168"/>
                </a:lnTo>
                <a:lnTo>
                  <a:pt x="102393" y="207168"/>
                </a:lnTo>
              </a:path>
            </a:pathLst>
          </a:cu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Line 153"/>
          <p:cNvSpPr>
            <a:spLocks noChangeShapeType="1"/>
          </p:cNvSpPr>
          <p:nvPr/>
        </p:nvSpPr>
        <p:spPr bwMode="auto">
          <a:xfrm rot="10800000" flipH="1" flipV="1">
            <a:off x="2691535" y="3794283"/>
            <a:ext cx="1584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6" name="Rectangle 123"/>
          <p:cNvSpPr>
            <a:spLocks noChangeArrowheads="1"/>
          </p:cNvSpPr>
          <p:nvPr/>
        </p:nvSpPr>
        <p:spPr bwMode="auto">
          <a:xfrm>
            <a:off x="3088343" y="2714925"/>
            <a:ext cx="1848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altLang="ja-JP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altLang="ja-JP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ja-JP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altLang="ja-JP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ectangle 123"/>
          <p:cNvSpPr>
            <a:spLocks noChangeArrowheads="1"/>
          </p:cNvSpPr>
          <p:nvPr/>
        </p:nvSpPr>
        <p:spPr bwMode="auto">
          <a:xfrm>
            <a:off x="3077227" y="1671547"/>
            <a:ext cx="256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altLang="ja-JP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(ii)</a:t>
            </a:r>
            <a:endParaRPr lang="en-GB" altLang="ja-JP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ectangle 123"/>
          <p:cNvSpPr>
            <a:spLocks noChangeArrowheads="1"/>
          </p:cNvSpPr>
          <p:nvPr/>
        </p:nvSpPr>
        <p:spPr bwMode="auto">
          <a:xfrm>
            <a:off x="3411439" y="3828787"/>
            <a:ext cx="5040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200" b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GB" altLang="ja-JP" sz="1200" b="1" baseline="-25000" dirty="0" err="1" smtClean="0">
                <a:latin typeface="Arial" pitchFamily="34" charset="0"/>
                <a:cs typeface="Arial" pitchFamily="34" charset="0"/>
              </a:rPr>
              <a:t>ELM</a:t>
            </a:r>
            <a:endParaRPr lang="en-GB" altLang="ja-JP" sz="12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Rectangle 123"/>
          <p:cNvSpPr>
            <a:spLocks noChangeArrowheads="1"/>
          </p:cNvSpPr>
          <p:nvPr/>
        </p:nvSpPr>
        <p:spPr bwMode="auto">
          <a:xfrm>
            <a:off x="5084875" y="3278455"/>
            <a:ext cx="4868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altLang="ja-JP" sz="1200" b="1" dirty="0" smtClean="0">
                <a:latin typeface="Symbol" pitchFamily="18" charset="2"/>
                <a:cs typeface="Arial" pitchFamily="34" charset="0"/>
                <a:sym typeface="Symbol"/>
              </a:rPr>
              <a:t>D</a:t>
            </a:r>
            <a:r>
              <a:rPr lang="en-GB" altLang="ja-JP" sz="1200" b="1" dirty="0" smtClean="0">
                <a:latin typeface="Arial" pitchFamily="34" charset="0"/>
                <a:cs typeface="Arial" pitchFamily="34" charset="0"/>
                <a:sym typeface="Symbol"/>
              </a:rPr>
              <a:t>W</a:t>
            </a:r>
            <a:r>
              <a:rPr lang="en-GB" altLang="ja-JP" sz="12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ELM</a:t>
            </a:r>
            <a:endParaRPr lang="en-GB" altLang="ja-JP" sz="12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67544" y="30336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 smtClean="0">
                <a:latin typeface="Arial" pitchFamily="34" charset="0"/>
                <a:cs typeface="Arial" pitchFamily="34" charset="0"/>
              </a:rPr>
              <a:t>Schematic view of H-mode confinement involving hydrogen isotope effect</a:t>
            </a:r>
            <a:endParaRPr kumimoji="1" lang="ja-JP" alt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8180492" y="116632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12/13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Line 153"/>
          <p:cNvSpPr>
            <a:spLocks noChangeShapeType="1"/>
          </p:cNvSpPr>
          <p:nvPr/>
        </p:nvSpPr>
        <p:spPr bwMode="auto">
          <a:xfrm rot="16200000" flipH="1">
            <a:off x="1345976" y="2759321"/>
            <a:ext cx="1" cy="5400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0" name="Freeform 113"/>
          <p:cNvSpPr>
            <a:spLocks/>
          </p:cNvSpPr>
          <p:nvPr/>
        </p:nvSpPr>
        <p:spPr bwMode="auto">
          <a:xfrm>
            <a:off x="283888" y="2760293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chemeClr val="bg1"/>
          </a:solidFill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86" name="Rectangle 123"/>
          <p:cNvSpPr>
            <a:spLocks noChangeArrowheads="1"/>
          </p:cNvSpPr>
          <p:nvPr/>
        </p:nvSpPr>
        <p:spPr bwMode="auto">
          <a:xfrm>
            <a:off x="339712" y="2797112"/>
            <a:ext cx="9814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Hydrogen isotope</a:t>
            </a:r>
            <a:endParaRPr lang="en-GB" altLang="ja-JP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Freeform 113"/>
          <p:cNvSpPr>
            <a:spLocks/>
          </p:cNvSpPr>
          <p:nvPr/>
        </p:nvSpPr>
        <p:spPr bwMode="auto">
          <a:xfrm>
            <a:off x="1611239" y="3552381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7" name="Rectangle 123"/>
          <p:cNvSpPr>
            <a:spLocks noChangeArrowheads="1"/>
          </p:cNvSpPr>
          <p:nvPr/>
        </p:nvSpPr>
        <p:spPr bwMode="auto">
          <a:xfrm>
            <a:off x="1666751" y="3587893"/>
            <a:ext cx="9672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Heat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04834" y="209765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latin typeface="Arial" pitchFamily="34" charset="0"/>
                <a:cs typeface="Arial" pitchFamily="34" charset="0"/>
              </a:rPr>
              <a:t>Summary</a:t>
            </a:r>
            <a:endParaRPr kumimoji="1" lang="ja-JP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1520" y="1086991"/>
            <a:ext cx="849694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The hydrogen isotope effect on H-mode confinement was examined using hydrogen and deuterium H-mode plasmas in JT-60U tokamak.</a:t>
            </a:r>
          </a:p>
          <a:p>
            <a:endParaRPr lang="en-US" altLang="ja-JP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arenBoth"/>
            </a:pP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ja-JP" sz="2000" b="1" dirty="0" err="1" smtClean="0">
                <a:latin typeface="Symbol" pitchFamily="18" charset="2"/>
                <a:cs typeface="Arial" pitchFamily="34" charset="0"/>
              </a:rPr>
              <a:t>t</a:t>
            </a:r>
            <a:r>
              <a:rPr lang="en-US" altLang="ja-JP" sz="2000" b="1" baseline="-25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 was larger by 20-30% for deuterium than for hydrogen over a wide range of power. </a:t>
            </a:r>
          </a:p>
          <a:p>
            <a:pPr marL="342900" indent="-342900">
              <a:lnSpc>
                <a:spcPts val="1000"/>
              </a:lnSpc>
              <a:buAutoNum type="arabicParenBoth"/>
            </a:pPr>
            <a:endParaRPr lang="en-US" altLang="ja-JP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arenBoth"/>
            </a:pP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altLang="ja-JP" sz="2000" b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altLang="ja-JP" sz="2000" b="1" baseline="-25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 was fixed, the profiles of n</a:t>
            </a:r>
            <a:r>
              <a:rPr lang="en-US" altLang="ja-JP" sz="2000" b="1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, T</a:t>
            </a:r>
            <a:r>
              <a:rPr lang="en-US" altLang="ja-JP" sz="2000" b="1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 and T</a:t>
            </a:r>
            <a:r>
              <a:rPr lang="en-US" altLang="ja-JP" sz="2000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 became nearly identical for both cases while higher heating power was required for hydrogen. The </a:t>
            </a:r>
            <a:r>
              <a:rPr lang="en-US" altLang="ja-JP" sz="2000" b="1" dirty="0" err="1" smtClean="0">
                <a:latin typeface="Symbol" pitchFamily="18" charset="2"/>
                <a:cs typeface="Arial" pitchFamily="34" charset="0"/>
              </a:rPr>
              <a:t>c</a:t>
            </a:r>
            <a:r>
              <a:rPr lang="en-US" altLang="ja-JP" sz="20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 for hydrogen was higher than that for deuterium. </a:t>
            </a:r>
          </a:p>
          <a:p>
            <a:pPr marL="342900" indent="-342900">
              <a:lnSpc>
                <a:spcPts val="1000"/>
              </a:lnSpc>
              <a:buAutoNum type="arabicParenBoth"/>
            </a:pPr>
            <a:endParaRPr lang="en-US" altLang="ja-JP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arenBoth"/>
            </a:pP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Ion temperature gradient scale length was smaller for deuterium compared with that for hydrogen.</a:t>
            </a:r>
          </a:p>
          <a:p>
            <a:pPr marL="342900" indent="-342900">
              <a:lnSpc>
                <a:spcPts val="1000"/>
              </a:lnSpc>
              <a:buAutoNum type="arabicParenBoth"/>
            </a:pPr>
            <a:endParaRPr lang="en-US" altLang="ja-JP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chemeClr val="tx1"/>
              </a:buClr>
              <a:buAutoNum type="arabicParenBoth"/>
            </a:pP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The relationship between </a:t>
            </a:r>
            <a:r>
              <a:rPr lang="en-US" altLang="ja-JP" sz="2000" b="1" dirty="0" err="1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sz="2000" b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sz="2000" b="1" baseline="30000" dirty="0" err="1" smtClean="0">
                <a:latin typeface="Arial" pitchFamily="34" charset="0"/>
                <a:cs typeface="Arial" pitchFamily="34" charset="0"/>
              </a:rPr>
              <a:t>TOT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altLang="ja-JP" sz="2000" b="1" dirty="0" err="1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altLang="ja-JP" sz="2000" b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sz="2000" b="1" baseline="30000" dirty="0" err="1" smtClean="0">
                <a:latin typeface="Arial" pitchFamily="34" charset="0"/>
                <a:cs typeface="Arial" pitchFamily="34" charset="0"/>
              </a:rPr>
              <a:t>ped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 was nearly the same regardless of the difference of the isotope species.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80492" y="116632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13/13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04834" y="209765"/>
            <a:ext cx="2281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kumimoji="1" lang="ja-JP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1520" y="1196752"/>
            <a:ext cx="54726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Arial" pitchFamily="34" charset="0"/>
                <a:cs typeface="Arial" pitchFamily="34" charset="0"/>
              </a:rPr>
              <a:t>Knowledge of the 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influence </a:t>
            </a:r>
            <a:r>
              <a:rPr lang="en-US" altLang="ja-JP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hydrogen isotope on H-mode confinement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is essential for accurately projecting the energy confinement in future burning plasmas.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Energy confinement time increases </a:t>
            </a:r>
            <a:r>
              <a:rPr lang="en-US" altLang="ja-JP" b="1" dirty="0">
                <a:latin typeface="Arial" pitchFamily="34" charset="0"/>
                <a:cs typeface="Arial" pitchFamily="34" charset="0"/>
              </a:rPr>
              <a:t>with isotope mass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t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  <a:sym typeface="Symbol"/>
              </a:rPr>
              <a:t>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altLang="ja-JP" b="1" baseline="30000" dirty="0" err="1" smtClean="0">
                <a:latin typeface="Symbol" pitchFamily="18" charset="2"/>
                <a:cs typeface="Arial" pitchFamily="34" charset="0"/>
              </a:rPr>
              <a:t>z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altLang="ja-JP" b="1" dirty="0" smtClean="0">
                <a:latin typeface="Symbol" pitchFamily="18" charset="2"/>
                <a:cs typeface="Arial" pitchFamily="34" charset="0"/>
              </a:rPr>
              <a:t>z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greater than 0</a:t>
            </a:r>
            <a:r>
              <a:rPr lang="en-US" altLang="ja-JP" b="1" dirty="0">
                <a:latin typeface="Arial" pitchFamily="34" charset="0"/>
                <a:cs typeface="Arial" pitchFamily="34" charset="0"/>
              </a:rPr>
              <a:t>. </a:t>
            </a:r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This favorable dependence of confinement on isotope mass leads to optimistic visions for a future reactor.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However, the underlying physics behind the role of the hydrogen isotope has not yet clearly been understood.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884" y="3633566"/>
            <a:ext cx="5472608" cy="37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8323159" y="11663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2/13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457824" y="3248948"/>
            <a:ext cx="10746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1.1MA, 2.4T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292100" y="1335745"/>
            <a:ext cx="2340000" cy="2340000"/>
            <a:chOff x="3079750" y="1811338"/>
            <a:chExt cx="3390900" cy="3162301"/>
          </a:xfrm>
        </p:grpSpPr>
        <p:grpSp>
          <p:nvGrpSpPr>
            <p:cNvPr id="12" name="Group 206"/>
            <p:cNvGrpSpPr>
              <a:grpSpLocks/>
            </p:cNvGrpSpPr>
            <p:nvPr/>
          </p:nvGrpSpPr>
          <p:grpSpPr bwMode="auto">
            <a:xfrm>
              <a:off x="3079750" y="3195638"/>
              <a:ext cx="3352800" cy="1776413"/>
              <a:chOff x="1940" y="2013"/>
              <a:chExt cx="2112" cy="1119"/>
            </a:xfrm>
          </p:grpSpPr>
          <p:sp>
            <p:nvSpPr>
              <p:cNvPr id="205" name="Freeform 6"/>
              <p:cNvSpPr>
                <a:spLocks/>
              </p:cNvSpPr>
              <p:nvPr/>
            </p:nvSpPr>
            <p:spPr bwMode="auto">
              <a:xfrm>
                <a:off x="1940" y="3100"/>
                <a:ext cx="1" cy="3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4">
                    <a:moveTo>
                      <a:pt x="0" y="4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" name="Freeform 7"/>
              <p:cNvSpPr>
                <a:spLocks/>
              </p:cNvSpPr>
              <p:nvPr/>
            </p:nvSpPr>
            <p:spPr bwMode="auto">
              <a:xfrm>
                <a:off x="1940" y="3036"/>
                <a:ext cx="1" cy="3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4">
                    <a:moveTo>
                      <a:pt x="0" y="4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" name="Freeform 8"/>
              <p:cNvSpPr>
                <a:spLocks/>
              </p:cNvSpPr>
              <p:nvPr/>
            </p:nvSpPr>
            <p:spPr bwMode="auto">
              <a:xfrm>
                <a:off x="1940" y="2972"/>
                <a:ext cx="1" cy="3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4">
                    <a:moveTo>
                      <a:pt x="0" y="4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" name="Freeform 9"/>
              <p:cNvSpPr>
                <a:spLocks/>
              </p:cNvSpPr>
              <p:nvPr/>
            </p:nvSpPr>
            <p:spPr bwMode="auto">
              <a:xfrm>
                <a:off x="1948" y="2916"/>
                <a:ext cx="1" cy="2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" name="Freeform 10"/>
              <p:cNvSpPr>
                <a:spLocks/>
              </p:cNvSpPr>
              <p:nvPr/>
            </p:nvSpPr>
            <p:spPr bwMode="auto">
              <a:xfrm>
                <a:off x="1948" y="2908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" name="Freeform 11"/>
              <p:cNvSpPr>
                <a:spLocks/>
              </p:cNvSpPr>
              <p:nvPr/>
            </p:nvSpPr>
            <p:spPr bwMode="auto">
              <a:xfrm>
                <a:off x="1956" y="2860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" name="Freeform 12"/>
              <p:cNvSpPr>
                <a:spLocks/>
              </p:cNvSpPr>
              <p:nvPr/>
            </p:nvSpPr>
            <p:spPr bwMode="auto">
              <a:xfrm>
                <a:off x="1956" y="2860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" name="Freeform 13"/>
              <p:cNvSpPr>
                <a:spLocks/>
              </p:cNvSpPr>
              <p:nvPr/>
            </p:nvSpPr>
            <p:spPr bwMode="auto">
              <a:xfrm>
                <a:off x="1964" y="2844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" name="Freeform 14"/>
              <p:cNvSpPr>
                <a:spLocks/>
              </p:cNvSpPr>
              <p:nvPr/>
            </p:nvSpPr>
            <p:spPr bwMode="auto">
              <a:xfrm>
                <a:off x="1980" y="2796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" name="Freeform 15"/>
              <p:cNvSpPr>
                <a:spLocks/>
              </p:cNvSpPr>
              <p:nvPr/>
            </p:nvSpPr>
            <p:spPr bwMode="auto">
              <a:xfrm>
                <a:off x="1980" y="2788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" name="Freeform 16"/>
              <p:cNvSpPr>
                <a:spLocks/>
              </p:cNvSpPr>
              <p:nvPr/>
            </p:nvSpPr>
            <p:spPr bwMode="auto">
              <a:xfrm>
                <a:off x="1980" y="2796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" name="Freeform 17"/>
              <p:cNvSpPr>
                <a:spLocks/>
              </p:cNvSpPr>
              <p:nvPr/>
            </p:nvSpPr>
            <p:spPr bwMode="auto">
              <a:xfrm>
                <a:off x="2004" y="2740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" name="Freeform 18"/>
              <p:cNvSpPr>
                <a:spLocks/>
              </p:cNvSpPr>
              <p:nvPr/>
            </p:nvSpPr>
            <p:spPr bwMode="auto">
              <a:xfrm>
                <a:off x="2004" y="2740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" name="Freeform 19"/>
              <p:cNvSpPr>
                <a:spLocks/>
              </p:cNvSpPr>
              <p:nvPr/>
            </p:nvSpPr>
            <p:spPr bwMode="auto">
              <a:xfrm>
                <a:off x="2012" y="2724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" name="Freeform 20"/>
              <p:cNvSpPr>
                <a:spLocks/>
              </p:cNvSpPr>
              <p:nvPr/>
            </p:nvSpPr>
            <p:spPr bwMode="auto">
              <a:xfrm>
                <a:off x="2036" y="2692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" name="Freeform 21"/>
              <p:cNvSpPr>
                <a:spLocks/>
              </p:cNvSpPr>
              <p:nvPr/>
            </p:nvSpPr>
            <p:spPr bwMode="auto">
              <a:xfrm>
                <a:off x="2036" y="2692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" name="Freeform 22"/>
              <p:cNvSpPr>
                <a:spLocks/>
              </p:cNvSpPr>
              <p:nvPr/>
            </p:nvSpPr>
            <p:spPr bwMode="auto">
              <a:xfrm>
                <a:off x="2044" y="2676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" name="Freeform 23"/>
              <p:cNvSpPr>
                <a:spLocks/>
              </p:cNvSpPr>
              <p:nvPr/>
            </p:nvSpPr>
            <p:spPr bwMode="auto">
              <a:xfrm>
                <a:off x="2068" y="2652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" name="Freeform 24"/>
              <p:cNvSpPr>
                <a:spLocks/>
              </p:cNvSpPr>
              <p:nvPr/>
            </p:nvSpPr>
            <p:spPr bwMode="auto">
              <a:xfrm>
                <a:off x="2068" y="2660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" name="Freeform 25"/>
              <p:cNvSpPr>
                <a:spLocks/>
              </p:cNvSpPr>
              <p:nvPr/>
            </p:nvSpPr>
            <p:spPr bwMode="auto">
              <a:xfrm>
                <a:off x="2076" y="2644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5" name="Freeform 26"/>
              <p:cNvSpPr>
                <a:spLocks/>
              </p:cNvSpPr>
              <p:nvPr/>
            </p:nvSpPr>
            <p:spPr bwMode="auto">
              <a:xfrm>
                <a:off x="2116" y="2612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6" name="Freeform 27"/>
              <p:cNvSpPr>
                <a:spLocks/>
              </p:cNvSpPr>
              <p:nvPr/>
            </p:nvSpPr>
            <p:spPr bwMode="auto">
              <a:xfrm>
                <a:off x="2124" y="2596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7" name="Freeform 28"/>
              <p:cNvSpPr>
                <a:spLocks/>
              </p:cNvSpPr>
              <p:nvPr/>
            </p:nvSpPr>
            <p:spPr bwMode="auto">
              <a:xfrm>
                <a:off x="2124" y="2604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8" name="Freeform 29"/>
              <p:cNvSpPr>
                <a:spLocks/>
              </p:cNvSpPr>
              <p:nvPr/>
            </p:nvSpPr>
            <p:spPr bwMode="auto">
              <a:xfrm>
                <a:off x="2148" y="2580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9" name="Freeform 30"/>
              <p:cNvSpPr>
                <a:spLocks/>
              </p:cNvSpPr>
              <p:nvPr/>
            </p:nvSpPr>
            <p:spPr bwMode="auto">
              <a:xfrm>
                <a:off x="2156" y="2572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0" name="Freeform 31"/>
              <p:cNvSpPr>
                <a:spLocks/>
              </p:cNvSpPr>
              <p:nvPr/>
            </p:nvSpPr>
            <p:spPr bwMode="auto">
              <a:xfrm>
                <a:off x="2164" y="2572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1" name="Freeform 32"/>
              <p:cNvSpPr>
                <a:spLocks/>
              </p:cNvSpPr>
              <p:nvPr/>
            </p:nvSpPr>
            <p:spPr bwMode="auto">
              <a:xfrm>
                <a:off x="2196" y="2548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2" name="Freeform 33"/>
              <p:cNvSpPr>
                <a:spLocks/>
              </p:cNvSpPr>
              <p:nvPr/>
            </p:nvSpPr>
            <p:spPr bwMode="auto">
              <a:xfrm>
                <a:off x="2204" y="2532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3" name="Freeform 34"/>
              <p:cNvSpPr>
                <a:spLocks/>
              </p:cNvSpPr>
              <p:nvPr/>
            </p:nvSpPr>
            <p:spPr bwMode="auto">
              <a:xfrm>
                <a:off x="2204" y="2540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4" name="Freeform 35"/>
              <p:cNvSpPr>
                <a:spLocks/>
              </p:cNvSpPr>
              <p:nvPr/>
            </p:nvSpPr>
            <p:spPr bwMode="auto">
              <a:xfrm>
                <a:off x="2244" y="2516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5" name="Freeform 36"/>
              <p:cNvSpPr>
                <a:spLocks/>
              </p:cNvSpPr>
              <p:nvPr/>
            </p:nvSpPr>
            <p:spPr bwMode="auto">
              <a:xfrm>
                <a:off x="2252" y="2500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6" name="Freeform 37"/>
              <p:cNvSpPr>
                <a:spLocks/>
              </p:cNvSpPr>
              <p:nvPr/>
            </p:nvSpPr>
            <p:spPr bwMode="auto">
              <a:xfrm>
                <a:off x="2252" y="2508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7" name="Freeform 38"/>
              <p:cNvSpPr>
                <a:spLocks/>
              </p:cNvSpPr>
              <p:nvPr/>
            </p:nvSpPr>
            <p:spPr bwMode="auto">
              <a:xfrm>
                <a:off x="2292" y="2477"/>
                <a:ext cx="1" cy="1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8" name="Freeform 39"/>
              <p:cNvSpPr>
                <a:spLocks/>
              </p:cNvSpPr>
              <p:nvPr/>
            </p:nvSpPr>
            <p:spPr bwMode="auto">
              <a:xfrm>
                <a:off x="2292" y="248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9" name="Freeform 40"/>
              <p:cNvSpPr>
                <a:spLocks/>
              </p:cNvSpPr>
              <p:nvPr/>
            </p:nvSpPr>
            <p:spPr bwMode="auto">
              <a:xfrm>
                <a:off x="2300" y="248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0" name="Freeform 41"/>
              <p:cNvSpPr>
                <a:spLocks/>
              </p:cNvSpPr>
              <p:nvPr/>
            </p:nvSpPr>
            <p:spPr bwMode="auto">
              <a:xfrm>
                <a:off x="2332" y="246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1" name="Freeform 42"/>
              <p:cNvSpPr>
                <a:spLocks/>
              </p:cNvSpPr>
              <p:nvPr/>
            </p:nvSpPr>
            <p:spPr bwMode="auto">
              <a:xfrm>
                <a:off x="2340" y="2453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2" name="Freeform 43"/>
              <p:cNvSpPr>
                <a:spLocks/>
              </p:cNvSpPr>
              <p:nvPr/>
            </p:nvSpPr>
            <p:spPr bwMode="auto">
              <a:xfrm>
                <a:off x="2340" y="246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3" name="Freeform 44"/>
              <p:cNvSpPr>
                <a:spLocks/>
              </p:cNvSpPr>
              <p:nvPr/>
            </p:nvSpPr>
            <p:spPr bwMode="auto">
              <a:xfrm>
                <a:off x="2372" y="244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4" name="Freeform 45"/>
              <p:cNvSpPr>
                <a:spLocks/>
              </p:cNvSpPr>
              <p:nvPr/>
            </p:nvSpPr>
            <p:spPr bwMode="auto">
              <a:xfrm>
                <a:off x="2380" y="244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5" name="Freeform 46"/>
              <p:cNvSpPr>
                <a:spLocks/>
              </p:cNvSpPr>
              <p:nvPr/>
            </p:nvSpPr>
            <p:spPr bwMode="auto">
              <a:xfrm>
                <a:off x="2388" y="2429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6" name="Freeform 47"/>
              <p:cNvSpPr>
                <a:spLocks/>
              </p:cNvSpPr>
              <p:nvPr/>
            </p:nvSpPr>
            <p:spPr bwMode="auto">
              <a:xfrm>
                <a:off x="2420" y="2413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7" name="Freeform 48"/>
              <p:cNvSpPr>
                <a:spLocks/>
              </p:cNvSpPr>
              <p:nvPr/>
            </p:nvSpPr>
            <p:spPr bwMode="auto">
              <a:xfrm>
                <a:off x="2420" y="242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8" name="Freeform 49"/>
              <p:cNvSpPr>
                <a:spLocks/>
              </p:cNvSpPr>
              <p:nvPr/>
            </p:nvSpPr>
            <p:spPr bwMode="auto">
              <a:xfrm>
                <a:off x="2428" y="242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9" name="Freeform 50"/>
              <p:cNvSpPr>
                <a:spLocks/>
              </p:cNvSpPr>
              <p:nvPr/>
            </p:nvSpPr>
            <p:spPr bwMode="auto">
              <a:xfrm>
                <a:off x="2460" y="240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0" name="Freeform 51"/>
              <p:cNvSpPr>
                <a:spLocks/>
              </p:cNvSpPr>
              <p:nvPr/>
            </p:nvSpPr>
            <p:spPr bwMode="auto">
              <a:xfrm>
                <a:off x="2468" y="240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1" name="Freeform 52"/>
              <p:cNvSpPr>
                <a:spLocks/>
              </p:cNvSpPr>
              <p:nvPr/>
            </p:nvSpPr>
            <p:spPr bwMode="auto">
              <a:xfrm>
                <a:off x="2476" y="2389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2" name="Freeform 53"/>
              <p:cNvSpPr>
                <a:spLocks/>
              </p:cNvSpPr>
              <p:nvPr/>
            </p:nvSpPr>
            <p:spPr bwMode="auto">
              <a:xfrm>
                <a:off x="2508" y="238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3" name="Freeform 54"/>
              <p:cNvSpPr>
                <a:spLocks/>
              </p:cNvSpPr>
              <p:nvPr/>
            </p:nvSpPr>
            <p:spPr bwMode="auto">
              <a:xfrm>
                <a:off x="2516" y="2373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4" name="Freeform 55"/>
              <p:cNvSpPr>
                <a:spLocks/>
              </p:cNvSpPr>
              <p:nvPr/>
            </p:nvSpPr>
            <p:spPr bwMode="auto">
              <a:xfrm>
                <a:off x="2516" y="238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5" name="Freeform 56"/>
              <p:cNvSpPr>
                <a:spLocks/>
              </p:cNvSpPr>
              <p:nvPr/>
            </p:nvSpPr>
            <p:spPr bwMode="auto">
              <a:xfrm>
                <a:off x="2556" y="236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6" name="Freeform 57"/>
              <p:cNvSpPr>
                <a:spLocks/>
              </p:cNvSpPr>
              <p:nvPr/>
            </p:nvSpPr>
            <p:spPr bwMode="auto">
              <a:xfrm>
                <a:off x="2564" y="236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7" name="Freeform 58"/>
              <p:cNvSpPr>
                <a:spLocks/>
              </p:cNvSpPr>
              <p:nvPr/>
            </p:nvSpPr>
            <p:spPr bwMode="auto">
              <a:xfrm>
                <a:off x="2572" y="2349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8" name="Freeform 59"/>
              <p:cNvSpPr>
                <a:spLocks/>
              </p:cNvSpPr>
              <p:nvPr/>
            </p:nvSpPr>
            <p:spPr bwMode="auto">
              <a:xfrm>
                <a:off x="2604" y="234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9" name="Freeform 60"/>
              <p:cNvSpPr>
                <a:spLocks/>
              </p:cNvSpPr>
              <p:nvPr/>
            </p:nvSpPr>
            <p:spPr bwMode="auto">
              <a:xfrm>
                <a:off x="2612" y="234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0" name="Freeform 61"/>
              <p:cNvSpPr>
                <a:spLocks/>
              </p:cNvSpPr>
              <p:nvPr/>
            </p:nvSpPr>
            <p:spPr bwMode="auto">
              <a:xfrm>
                <a:off x="2620" y="2333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1" name="Freeform 62"/>
              <p:cNvSpPr>
                <a:spLocks/>
              </p:cNvSpPr>
              <p:nvPr/>
            </p:nvSpPr>
            <p:spPr bwMode="auto">
              <a:xfrm>
                <a:off x="2660" y="2317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2" name="Freeform 63"/>
              <p:cNvSpPr>
                <a:spLocks/>
              </p:cNvSpPr>
              <p:nvPr/>
            </p:nvSpPr>
            <p:spPr bwMode="auto">
              <a:xfrm>
                <a:off x="2660" y="232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3" name="Freeform 64"/>
              <p:cNvSpPr>
                <a:spLocks/>
              </p:cNvSpPr>
              <p:nvPr/>
            </p:nvSpPr>
            <p:spPr bwMode="auto">
              <a:xfrm>
                <a:off x="2668" y="232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4" name="Freeform 65"/>
              <p:cNvSpPr>
                <a:spLocks/>
              </p:cNvSpPr>
              <p:nvPr/>
            </p:nvSpPr>
            <p:spPr bwMode="auto">
              <a:xfrm>
                <a:off x="2708" y="2301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5" name="Freeform 66"/>
              <p:cNvSpPr>
                <a:spLocks/>
              </p:cNvSpPr>
              <p:nvPr/>
            </p:nvSpPr>
            <p:spPr bwMode="auto">
              <a:xfrm>
                <a:off x="2708" y="230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6" name="Freeform 67"/>
              <p:cNvSpPr>
                <a:spLocks/>
              </p:cNvSpPr>
              <p:nvPr/>
            </p:nvSpPr>
            <p:spPr bwMode="auto">
              <a:xfrm>
                <a:off x="2716" y="230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7" name="Freeform 68"/>
              <p:cNvSpPr>
                <a:spLocks/>
              </p:cNvSpPr>
              <p:nvPr/>
            </p:nvSpPr>
            <p:spPr bwMode="auto">
              <a:xfrm>
                <a:off x="2756" y="2293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8" name="Freeform 69"/>
              <p:cNvSpPr>
                <a:spLocks/>
              </p:cNvSpPr>
              <p:nvPr/>
            </p:nvSpPr>
            <p:spPr bwMode="auto">
              <a:xfrm>
                <a:off x="2764" y="229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9" name="Freeform 70"/>
              <p:cNvSpPr>
                <a:spLocks/>
              </p:cNvSpPr>
              <p:nvPr/>
            </p:nvSpPr>
            <p:spPr bwMode="auto">
              <a:xfrm>
                <a:off x="2772" y="229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0" name="Freeform 71"/>
              <p:cNvSpPr>
                <a:spLocks/>
              </p:cNvSpPr>
              <p:nvPr/>
            </p:nvSpPr>
            <p:spPr bwMode="auto">
              <a:xfrm>
                <a:off x="2812" y="227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1" name="Freeform 72"/>
              <p:cNvSpPr>
                <a:spLocks/>
              </p:cNvSpPr>
              <p:nvPr/>
            </p:nvSpPr>
            <p:spPr bwMode="auto">
              <a:xfrm>
                <a:off x="2820" y="227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2" name="Freeform 73"/>
              <p:cNvSpPr>
                <a:spLocks/>
              </p:cNvSpPr>
              <p:nvPr/>
            </p:nvSpPr>
            <p:spPr bwMode="auto">
              <a:xfrm>
                <a:off x="2828" y="227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3" name="Freeform 74"/>
              <p:cNvSpPr>
                <a:spLocks/>
              </p:cNvSpPr>
              <p:nvPr/>
            </p:nvSpPr>
            <p:spPr bwMode="auto">
              <a:xfrm>
                <a:off x="2868" y="2253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4" name="Freeform 75"/>
              <p:cNvSpPr>
                <a:spLocks/>
              </p:cNvSpPr>
              <p:nvPr/>
            </p:nvSpPr>
            <p:spPr bwMode="auto">
              <a:xfrm>
                <a:off x="2868" y="226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5" name="Freeform 76"/>
              <p:cNvSpPr>
                <a:spLocks/>
              </p:cNvSpPr>
              <p:nvPr/>
            </p:nvSpPr>
            <p:spPr bwMode="auto">
              <a:xfrm>
                <a:off x="2876" y="226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6" name="Freeform 77"/>
              <p:cNvSpPr>
                <a:spLocks/>
              </p:cNvSpPr>
              <p:nvPr/>
            </p:nvSpPr>
            <p:spPr bwMode="auto">
              <a:xfrm>
                <a:off x="2916" y="225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7" name="Freeform 78"/>
              <p:cNvSpPr>
                <a:spLocks/>
              </p:cNvSpPr>
              <p:nvPr/>
            </p:nvSpPr>
            <p:spPr bwMode="auto">
              <a:xfrm>
                <a:off x="2924" y="2237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8" name="Freeform 79"/>
              <p:cNvSpPr>
                <a:spLocks/>
              </p:cNvSpPr>
              <p:nvPr/>
            </p:nvSpPr>
            <p:spPr bwMode="auto">
              <a:xfrm>
                <a:off x="2924" y="224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9" name="Freeform 80"/>
              <p:cNvSpPr>
                <a:spLocks/>
              </p:cNvSpPr>
              <p:nvPr/>
            </p:nvSpPr>
            <p:spPr bwMode="auto">
              <a:xfrm>
                <a:off x="2964" y="223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0" name="Freeform 81"/>
              <p:cNvSpPr>
                <a:spLocks/>
              </p:cNvSpPr>
              <p:nvPr/>
            </p:nvSpPr>
            <p:spPr bwMode="auto">
              <a:xfrm>
                <a:off x="2972" y="223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1" name="Freeform 82"/>
              <p:cNvSpPr>
                <a:spLocks/>
              </p:cNvSpPr>
              <p:nvPr/>
            </p:nvSpPr>
            <p:spPr bwMode="auto">
              <a:xfrm>
                <a:off x="2980" y="2221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2" name="Freeform 83"/>
              <p:cNvSpPr>
                <a:spLocks/>
              </p:cNvSpPr>
              <p:nvPr/>
            </p:nvSpPr>
            <p:spPr bwMode="auto">
              <a:xfrm>
                <a:off x="3012" y="222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3" name="Freeform 84"/>
              <p:cNvSpPr>
                <a:spLocks/>
              </p:cNvSpPr>
              <p:nvPr/>
            </p:nvSpPr>
            <p:spPr bwMode="auto">
              <a:xfrm>
                <a:off x="3020" y="222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4" name="Freeform 85"/>
              <p:cNvSpPr>
                <a:spLocks/>
              </p:cNvSpPr>
              <p:nvPr/>
            </p:nvSpPr>
            <p:spPr bwMode="auto">
              <a:xfrm>
                <a:off x="3028" y="222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5" name="Freeform 86"/>
              <p:cNvSpPr>
                <a:spLocks/>
              </p:cNvSpPr>
              <p:nvPr/>
            </p:nvSpPr>
            <p:spPr bwMode="auto">
              <a:xfrm>
                <a:off x="3076" y="220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6" name="Freeform 87"/>
              <p:cNvSpPr>
                <a:spLocks/>
              </p:cNvSpPr>
              <p:nvPr/>
            </p:nvSpPr>
            <p:spPr bwMode="auto">
              <a:xfrm>
                <a:off x="3084" y="220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7" name="Freeform 88"/>
              <p:cNvSpPr>
                <a:spLocks/>
              </p:cNvSpPr>
              <p:nvPr/>
            </p:nvSpPr>
            <p:spPr bwMode="auto">
              <a:xfrm>
                <a:off x="3092" y="220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8" name="Freeform 89"/>
              <p:cNvSpPr>
                <a:spLocks/>
              </p:cNvSpPr>
              <p:nvPr/>
            </p:nvSpPr>
            <p:spPr bwMode="auto">
              <a:xfrm>
                <a:off x="3140" y="218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9" name="Freeform 90"/>
              <p:cNvSpPr>
                <a:spLocks/>
              </p:cNvSpPr>
              <p:nvPr/>
            </p:nvSpPr>
            <p:spPr bwMode="auto">
              <a:xfrm>
                <a:off x="3148" y="218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0" name="Freeform 91"/>
              <p:cNvSpPr>
                <a:spLocks/>
              </p:cNvSpPr>
              <p:nvPr/>
            </p:nvSpPr>
            <p:spPr bwMode="auto">
              <a:xfrm>
                <a:off x="3156" y="218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1" name="Freeform 92"/>
              <p:cNvSpPr>
                <a:spLocks/>
              </p:cNvSpPr>
              <p:nvPr/>
            </p:nvSpPr>
            <p:spPr bwMode="auto">
              <a:xfrm>
                <a:off x="3196" y="218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2" name="Freeform 93"/>
              <p:cNvSpPr>
                <a:spLocks/>
              </p:cNvSpPr>
              <p:nvPr/>
            </p:nvSpPr>
            <p:spPr bwMode="auto">
              <a:xfrm>
                <a:off x="3204" y="2165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3" name="Freeform 94"/>
              <p:cNvSpPr>
                <a:spLocks/>
              </p:cNvSpPr>
              <p:nvPr/>
            </p:nvSpPr>
            <p:spPr bwMode="auto">
              <a:xfrm>
                <a:off x="3204" y="217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4" name="Freeform 95"/>
              <p:cNvSpPr>
                <a:spLocks/>
              </p:cNvSpPr>
              <p:nvPr/>
            </p:nvSpPr>
            <p:spPr bwMode="auto">
              <a:xfrm>
                <a:off x="3244" y="216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5" name="Freeform 96"/>
              <p:cNvSpPr>
                <a:spLocks/>
              </p:cNvSpPr>
              <p:nvPr/>
            </p:nvSpPr>
            <p:spPr bwMode="auto">
              <a:xfrm>
                <a:off x="3252" y="216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6" name="Freeform 97"/>
              <p:cNvSpPr>
                <a:spLocks/>
              </p:cNvSpPr>
              <p:nvPr/>
            </p:nvSpPr>
            <p:spPr bwMode="auto">
              <a:xfrm>
                <a:off x="3260" y="216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7" name="Freeform 98"/>
              <p:cNvSpPr>
                <a:spLocks/>
              </p:cNvSpPr>
              <p:nvPr/>
            </p:nvSpPr>
            <p:spPr bwMode="auto">
              <a:xfrm>
                <a:off x="3308" y="2141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8" name="Freeform 99"/>
              <p:cNvSpPr>
                <a:spLocks/>
              </p:cNvSpPr>
              <p:nvPr/>
            </p:nvSpPr>
            <p:spPr bwMode="auto">
              <a:xfrm>
                <a:off x="3308" y="214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9" name="Freeform 100"/>
              <p:cNvSpPr>
                <a:spLocks/>
              </p:cNvSpPr>
              <p:nvPr/>
            </p:nvSpPr>
            <p:spPr bwMode="auto">
              <a:xfrm>
                <a:off x="3316" y="214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0" name="Freeform 101"/>
              <p:cNvSpPr>
                <a:spLocks/>
              </p:cNvSpPr>
              <p:nvPr/>
            </p:nvSpPr>
            <p:spPr bwMode="auto">
              <a:xfrm>
                <a:off x="3356" y="214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1" name="Freeform 102"/>
              <p:cNvSpPr>
                <a:spLocks/>
              </p:cNvSpPr>
              <p:nvPr/>
            </p:nvSpPr>
            <p:spPr bwMode="auto">
              <a:xfrm>
                <a:off x="3364" y="214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2" name="Freeform 103"/>
              <p:cNvSpPr>
                <a:spLocks/>
              </p:cNvSpPr>
              <p:nvPr/>
            </p:nvSpPr>
            <p:spPr bwMode="auto">
              <a:xfrm>
                <a:off x="3372" y="214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3" name="Freeform 104"/>
              <p:cNvSpPr>
                <a:spLocks/>
              </p:cNvSpPr>
              <p:nvPr/>
            </p:nvSpPr>
            <p:spPr bwMode="auto">
              <a:xfrm>
                <a:off x="3412" y="213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4" name="Freeform 105"/>
              <p:cNvSpPr>
                <a:spLocks/>
              </p:cNvSpPr>
              <p:nvPr/>
            </p:nvSpPr>
            <p:spPr bwMode="auto">
              <a:xfrm>
                <a:off x="3420" y="2117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5" name="Freeform 106"/>
              <p:cNvSpPr>
                <a:spLocks/>
              </p:cNvSpPr>
              <p:nvPr/>
            </p:nvSpPr>
            <p:spPr bwMode="auto">
              <a:xfrm>
                <a:off x="3420" y="212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6" name="Freeform 107"/>
              <p:cNvSpPr>
                <a:spLocks/>
              </p:cNvSpPr>
              <p:nvPr/>
            </p:nvSpPr>
            <p:spPr bwMode="auto">
              <a:xfrm>
                <a:off x="3460" y="211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7" name="Freeform 108"/>
              <p:cNvSpPr>
                <a:spLocks/>
              </p:cNvSpPr>
              <p:nvPr/>
            </p:nvSpPr>
            <p:spPr bwMode="auto">
              <a:xfrm>
                <a:off x="3468" y="211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8" name="Freeform 109"/>
              <p:cNvSpPr>
                <a:spLocks/>
              </p:cNvSpPr>
              <p:nvPr/>
            </p:nvSpPr>
            <p:spPr bwMode="auto">
              <a:xfrm>
                <a:off x="3476" y="211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9" name="Freeform 110"/>
              <p:cNvSpPr>
                <a:spLocks/>
              </p:cNvSpPr>
              <p:nvPr/>
            </p:nvSpPr>
            <p:spPr bwMode="auto">
              <a:xfrm>
                <a:off x="3516" y="210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0" name="Freeform 111"/>
              <p:cNvSpPr>
                <a:spLocks/>
              </p:cNvSpPr>
              <p:nvPr/>
            </p:nvSpPr>
            <p:spPr bwMode="auto">
              <a:xfrm>
                <a:off x="3524" y="210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1" name="Freeform 112"/>
              <p:cNvSpPr>
                <a:spLocks/>
              </p:cNvSpPr>
              <p:nvPr/>
            </p:nvSpPr>
            <p:spPr bwMode="auto">
              <a:xfrm>
                <a:off x="3532" y="2101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2" name="Freeform 113"/>
              <p:cNvSpPr>
                <a:spLocks/>
              </p:cNvSpPr>
              <p:nvPr/>
            </p:nvSpPr>
            <p:spPr bwMode="auto">
              <a:xfrm>
                <a:off x="3580" y="2085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3" name="Freeform 114"/>
              <p:cNvSpPr>
                <a:spLocks/>
              </p:cNvSpPr>
              <p:nvPr/>
            </p:nvSpPr>
            <p:spPr bwMode="auto">
              <a:xfrm>
                <a:off x="3580" y="209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4" name="Freeform 115"/>
              <p:cNvSpPr>
                <a:spLocks/>
              </p:cNvSpPr>
              <p:nvPr/>
            </p:nvSpPr>
            <p:spPr bwMode="auto">
              <a:xfrm>
                <a:off x="3588" y="209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5" name="Freeform 116"/>
              <p:cNvSpPr>
                <a:spLocks/>
              </p:cNvSpPr>
              <p:nvPr/>
            </p:nvSpPr>
            <p:spPr bwMode="auto">
              <a:xfrm>
                <a:off x="3628" y="208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6" name="Freeform 117"/>
              <p:cNvSpPr>
                <a:spLocks/>
              </p:cNvSpPr>
              <p:nvPr/>
            </p:nvSpPr>
            <p:spPr bwMode="auto">
              <a:xfrm>
                <a:off x="3636" y="208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7" name="Freeform 118"/>
              <p:cNvSpPr>
                <a:spLocks/>
              </p:cNvSpPr>
              <p:nvPr/>
            </p:nvSpPr>
            <p:spPr bwMode="auto">
              <a:xfrm>
                <a:off x="3644" y="208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8" name="Freeform 119"/>
              <p:cNvSpPr>
                <a:spLocks/>
              </p:cNvSpPr>
              <p:nvPr/>
            </p:nvSpPr>
            <p:spPr bwMode="auto">
              <a:xfrm>
                <a:off x="3684" y="207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9" name="Freeform 120"/>
              <p:cNvSpPr>
                <a:spLocks/>
              </p:cNvSpPr>
              <p:nvPr/>
            </p:nvSpPr>
            <p:spPr bwMode="auto">
              <a:xfrm>
                <a:off x="3692" y="207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0" name="Freeform 121"/>
              <p:cNvSpPr>
                <a:spLocks/>
              </p:cNvSpPr>
              <p:nvPr/>
            </p:nvSpPr>
            <p:spPr bwMode="auto">
              <a:xfrm>
                <a:off x="3700" y="2069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1" name="Freeform 122"/>
              <p:cNvSpPr>
                <a:spLocks/>
              </p:cNvSpPr>
              <p:nvPr/>
            </p:nvSpPr>
            <p:spPr bwMode="auto">
              <a:xfrm>
                <a:off x="3748" y="2053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2" name="Freeform 123"/>
              <p:cNvSpPr>
                <a:spLocks/>
              </p:cNvSpPr>
              <p:nvPr/>
            </p:nvSpPr>
            <p:spPr bwMode="auto">
              <a:xfrm>
                <a:off x="3748" y="206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3" name="Freeform 124"/>
              <p:cNvSpPr>
                <a:spLocks/>
              </p:cNvSpPr>
              <p:nvPr/>
            </p:nvSpPr>
            <p:spPr bwMode="auto">
              <a:xfrm>
                <a:off x="3756" y="206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" name="Freeform 125"/>
              <p:cNvSpPr>
                <a:spLocks/>
              </p:cNvSpPr>
              <p:nvPr/>
            </p:nvSpPr>
            <p:spPr bwMode="auto">
              <a:xfrm>
                <a:off x="3796" y="205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5" name="Freeform 126"/>
              <p:cNvSpPr>
                <a:spLocks/>
              </p:cNvSpPr>
              <p:nvPr/>
            </p:nvSpPr>
            <p:spPr bwMode="auto">
              <a:xfrm>
                <a:off x="3804" y="205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" name="Freeform 127"/>
              <p:cNvSpPr>
                <a:spLocks/>
              </p:cNvSpPr>
              <p:nvPr/>
            </p:nvSpPr>
            <p:spPr bwMode="auto">
              <a:xfrm>
                <a:off x="3812" y="205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" name="Freeform 128"/>
              <p:cNvSpPr>
                <a:spLocks/>
              </p:cNvSpPr>
              <p:nvPr/>
            </p:nvSpPr>
            <p:spPr bwMode="auto">
              <a:xfrm>
                <a:off x="3852" y="204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" name="Freeform 129"/>
              <p:cNvSpPr>
                <a:spLocks/>
              </p:cNvSpPr>
              <p:nvPr/>
            </p:nvSpPr>
            <p:spPr bwMode="auto">
              <a:xfrm>
                <a:off x="3860" y="204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" name="Freeform 130"/>
              <p:cNvSpPr>
                <a:spLocks/>
              </p:cNvSpPr>
              <p:nvPr/>
            </p:nvSpPr>
            <p:spPr bwMode="auto">
              <a:xfrm>
                <a:off x="3868" y="204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" name="Freeform 131"/>
              <p:cNvSpPr>
                <a:spLocks/>
              </p:cNvSpPr>
              <p:nvPr/>
            </p:nvSpPr>
            <p:spPr bwMode="auto">
              <a:xfrm>
                <a:off x="3916" y="203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" name="Freeform 132"/>
              <p:cNvSpPr>
                <a:spLocks/>
              </p:cNvSpPr>
              <p:nvPr/>
            </p:nvSpPr>
            <p:spPr bwMode="auto">
              <a:xfrm>
                <a:off x="3924" y="2021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" name="Freeform 133"/>
              <p:cNvSpPr>
                <a:spLocks/>
              </p:cNvSpPr>
              <p:nvPr/>
            </p:nvSpPr>
            <p:spPr bwMode="auto">
              <a:xfrm>
                <a:off x="3924" y="202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" name="Freeform 134"/>
              <p:cNvSpPr>
                <a:spLocks/>
              </p:cNvSpPr>
              <p:nvPr/>
            </p:nvSpPr>
            <p:spPr bwMode="auto">
              <a:xfrm>
                <a:off x="3972" y="2013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" name="Freeform 135"/>
              <p:cNvSpPr>
                <a:spLocks/>
              </p:cNvSpPr>
              <p:nvPr/>
            </p:nvSpPr>
            <p:spPr bwMode="auto">
              <a:xfrm>
                <a:off x="3972" y="202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" name="Freeform 136"/>
              <p:cNvSpPr>
                <a:spLocks/>
              </p:cNvSpPr>
              <p:nvPr/>
            </p:nvSpPr>
            <p:spPr bwMode="auto">
              <a:xfrm>
                <a:off x="3980" y="202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" name="Freeform 137"/>
              <p:cNvSpPr>
                <a:spLocks/>
              </p:cNvSpPr>
              <p:nvPr/>
            </p:nvSpPr>
            <p:spPr bwMode="auto">
              <a:xfrm>
                <a:off x="4020" y="201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" name="Freeform 138"/>
              <p:cNvSpPr>
                <a:spLocks/>
              </p:cNvSpPr>
              <p:nvPr/>
            </p:nvSpPr>
            <p:spPr bwMode="auto">
              <a:xfrm>
                <a:off x="4028" y="201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" name="Freeform 139"/>
              <p:cNvSpPr>
                <a:spLocks/>
              </p:cNvSpPr>
              <p:nvPr/>
            </p:nvSpPr>
            <p:spPr bwMode="auto">
              <a:xfrm>
                <a:off x="4036" y="201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" name="Freeform 140"/>
              <p:cNvSpPr>
                <a:spLocks/>
              </p:cNvSpPr>
              <p:nvPr/>
            </p:nvSpPr>
            <p:spPr bwMode="auto">
              <a:xfrm>
                <a:off x="1940" y="3100"/>
                <a:ext cx="1" cy="3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4">
                    <a:moveTo>
                      <a:pt x="0" y="4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" name="Freeform 141"/>
              <p:cNvSpPr>
                <a:spLocks/>
              </p:cNvSpPr>
              <p:nvPr/>
            </p:nvSpPr>
            <p:spPr bwMode="auto">
              <a:xfrm>
                <a:off x="1940" y="3036"/>
                <a:ext cx="1" cy="3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4">
                    <a:moveTo>
                      <a:pt x="0" y="4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" name="Freeform 142"/>
              <p:cNvSpPr>
                <a:spLocks/>
              </p:cNvSpPr>
              <p:nvPr/>
            </p:nvSpPr>
            <p:spPr bwMode="auto">
              <a:xfrm>
                <a:off x="1940" y="2972"/>
                <a:ext cx="1" cy="3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4">
                    <a:moveTo>
                      <a:pt x="0" y="4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" name="Freeform 143"/>
              <p:cNvSpPr>
                <a:spLocks/>
              </p:cNvSpPr>
              <p:nvPr/>
            </p:nvSpPr>
            <p:spPr bwMode="auto">
              <a:xfrm>
                <a:off x="1940" y="2916"/>
                <a:ext cx="16" cy="2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" name="Freeform 144"/>
              <p:cNvSpPr>
                <a:spLocks/>
              </p:cNvSpPr>
              <p:nvPr/>
            </p:nvSpPr>
            <p:spPr bwMode="auto">
              <a:xfrm>
                <a:off x="1948" y="2860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" name="Freeform 145"/>
              <p:cNvSpPr>
                <a:spLocks/>
              </p:cNvSpPr>
              <p:nvPr/>
            </p:nvSpPr>
            <p:spPr bwMode="auto">
              <a:xfrm>
                <a:off x="1948" y="2852"/>
                <a:ext cx="16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" name="Freeform 146"/>
              <p:cNvSpPr>
                <a:spLocks/>
              </p:cNvSpPr>
              <p:nvPr/>
            </p:nvSpPr>
            <p:spPr bwMode="auto">
              <a:xfrm>
                <a:off x="1956" y="2804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" name="Freeform 147"/>
              <p:cNvSpPr>
                <a:spLocks/>
              </p:cNvSpPr>
              <p:nvPr/>
            </p:nvSpPr>
            <p:spPr bwMode="auto">
              <a:xfrm>
                <a:off x="1964" y="2788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" name="Freeform 148"/>
              <p:cNvSpPr>
                <a:spLocks/>
              </p:cNvSpPr>
              <p:nvPr/>
            </p:nvSpPr>
            <p:spPr bwMode="auto">
              <a:xfrm>
                <a:off x="1964" y="2780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" name="Freeform 149"/>
              <p:cNvSpPr>
                <a:spLocks/>
              </p:cNvSpPr>
              <p:nvPr/>
            </p:nvSpPr>
            <p:spPr bwMode="auto">
              <a:xfrm>
                <a:off x="1972" y="2740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" name="Freeform 150"/>
              <p:cNvSpPr>
                <a:spLocks/>
              </p:cNvSpPr>
              <p:nvPr/>
            </p:nvSpPr>
            <p:spPr bwMode="auto">
              <a:xfrm>
                <a:off x="1980" y="2724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" name="Freeform 151"/>
              <p:cNvSpPr>
                <a:spLocks/>
              </p:cNvSpPr>
              <p:nvPr/>
            </p:nvSpPr>
            <p:spPr bwMode="auto">
              <a:xfrm>
                <a:off x="1980" y="2716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" name="Freeform 152"/>
              <p:cNvSpPr>
                <a:spLocks/>
              </p:cNvSpPr>
              <p:nvPr/>
            </p:nvSpPr>
            <p:spPr bwMode="auto">
              <a:xfrm>
                <a:off x="1996" y="2684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" name="Freeform 153"/>
              <p:cNvSpPr>
                <a:spLocks/>
              </p:cNvSpPr>
              <p:nvPr/>
            </p:nvSpPr>
            <p:spPr bwMode="auto">
              <a:xfrm>
                <a:off x="1996" y="2676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" name="Freeform 154"/>
              <p:cNvSpPr>
                <a:spLocks/>
              </p:cNvSpPr>
              <p:nvPr/>
            </p:nvSpPr>
            <p:spPr bwMode="auto">
              <a:xfrm>
                <a:off x="1996" y="2684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" name="Freeform 155"/>
              <p:cNvSpPr>
                <a:spLocks/>
              </p:cNvSpPr>
              <p:nvPr/>
            </p:nvSpPr>
            <p:spPr bwMode="auto">
              <a:xfrm>
                <a:off x="2012" y="2644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" name="Freeform 156"/>
              <p:cNvSpPr>
                <a:spLocks/>
              </p:cNvSpPr>
              <p:nvPr/>
            </p:nvSpPr>
            <p:spPr bwMode="auto">
              <a:xfrm>
                <a:off x="2020" y="2628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" name="Freeform 157"/>
              <p:cNvSpPr>
                <a:spLocks/>
              </p:cNvSpPr>
              <p:nvPr/>
            </p:nvSpPr>
            <p:spPr bwMode="auto">
              <a:xfrm>
                <a:off x="2020" y="2628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" name="Freeform 158"/>
              <p:cNvSpPr>
                <a:spLocks/>
              </p:cNvSpPr>
              <p:nvPr/>
            </p:nvSpPr>
            <p:spPr bwMode="auto">
              <a:xfrm>
                <a:off x="2044" y="2580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" name="Freeform 159"/>
              <p:cNvSpPr>
                <a:spLocks/>
              </p:cNvSpPr>
              <p:nvPr/>
            </p:nvSpPr>
            <p:spPr bwMode="auto">
              <a:xfrm>
                <a:off x="2044" y="2588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" name="Freeform 160"/>
              <p:cNvSpPr>
                <a:spLocks/>
              </p:cNvSpPr>
              <p:nvPr/>
            </p:nvSpPr>
            <p:spPr bwMode="auto">
              <a:xfrm>
                <a:off x="2052" y="2572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" name="Freeform 161"/>
              <p:cNvSpPr>
                <a:spLocks/>
              </p:cNvSpPr>
              <p:nvPr/>
            </p:nvSpPr>
            <p:spPr bwMode="auto">
              <a:xfrm>
                <a:off x="2068" y="2556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" name="Freeform 162"/>
              <p:cNvSpPr>
                <a:spLocks/>
              </p:cNvSpPr>
              <p:nvPr/>
            </p:nvSpPr>
            <p:spPr bwMode="auto">
              <a:xfrm>
                <a:off x="2076" y="2540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2" name="Freeform 163"/>
              <p:cNvSpPr>
                <a:spLocks/>
              </p:cNvSpPr>
              <p:nvPr/>
            </p:nvSpPr>
            <p:spPr bwMode="auto">
              <a:xfrm>
                <a:off x="2076" y="2540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3" name="Freeform 164"/>
              <p:cNvSpPr>
                <a:spLocks/>
              </p:cNvSpPr>
              <p:nvPr/>
            </p:nvSpPr>
            <p:spPr bwMode="auto">
              <a:xfrm>
                <a:off x="2108" y="2500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4" name="Freeform 165"/>
              <p:cNvSpPr>
                <a:spLocks/>
              </p:cNvSpPr>
              <p:nvPr/>
            </p:nvSpPr>
            <p:spPr bwMode="auto">
              <a:xfrm>
                <a:off x="2108" y="2508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5" name="Freeform 166"/>
              <p:cNvSpPr>
                <a:spLocks/>
              </p:cNvSpPr>
              <p:nvPr/>
            </p:nvSpPr>
            <p:spPr bwMode="auto">
              <a:xfrm>
                <a:off x="2116" y="2492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6" name="Freeform 167"/>
              <p:cNvSpPr>
                <a:spLocks/>
              </p:cNvSpPr>
              <p:nvPr/>
            </p:nvSpPr>
            <p:spPr bwMode="auto">
              <a:xfrm>
                <a:off x="2140" y="2469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7" name="Freeform 168"/>
              <p:cNvSpPr>
                <a:spLocks/>
              </p:cNvSpPr>
              <p:nvPr/>
            </p:nvSpPr>
            <p:spPr bwMode="auto">
              <a:xfrm>
                <a:off x="2148" y="246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8" name="Freeform 169"/>
              <p:cNvSpPr>
                <a:spLocks/>
              </p:cNvSpPr>
              <p:nvPr/>
            </p:nvSpPr>
            <p:spPr bwMode="auto">
              <a:xfrm>
                <a:off x="2156" y="2453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9" name="Freeform 170"/>
              <p:cNvSpPr>
                <a:spLocks/>
              </p:cNvSpPr>
              <p:nvPr/>
            </p:nvSpPr>
            <p:spPr bwMode="auto">
              <a:xfrm>
                <a:off x="2180" y="243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0" name="Freeform 171"/>
              <p:cNvSpPr>
                <a:spLocks/>
              </p:cNvSpPr>
              <p:nvPr/>
            </p:nvSpPr>
            <p:spPr bwMode="auto">
              <a:xfrm>
                <a:off x="2188" y="2421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1" name="Freeform 172"/>
              <p:cNvSpPr>
                <a:spLocks/>
              </p:cNvSpPr>
              <p:nvPr/>
            </p:nvSpPr>
            <p:spPr bwMode="auto">
              <a:xfrm>
                <a:off x="2188" y="242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2" name="Freeform 173"/>
              <p:cNvSpPr>
                <a:spLocks/>
              </p:cNvSpPr>
              <p:nvPr/>
            </p:nvSpPr>
            <p:spPr bwMode="auto">
              <a:xfrm>
                <a:off x="2220" y="240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3" name="Freeform 174"/>
              <p:cNvSpPr>
                <a:spLocks/>
              </p:cNvSpPr>
              <p:nvPr/>
            </p:nvSpPr>
            <p:spPr bwMode="auto">
              <a:xfrm>
                <a:off x="2228" y="2389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4" name="Freeform 175"/>
              <p:cNvSpPr>
                <a:spLocks/>
              </p:cNvSpPr>
              <p:nvPr/>
            </p:nvSpPr>
            <p:spPr bwMode="auto">
              <a:xfrm>
                <a:off x="2228" y="239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5" name="Freeform 176"/>
              <p:cNvSpPr>
                <a:spLocks/>
              </p:cNvSpPr>
              <p:nvPr/>
            </p:nvSpPr>
            <p:spPr bwMode="auto">
              <a:xfrm>
                <a:off x="2260" y="237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6" name="Freeform 177"/>
              <p:cNvSpPr>
                <a:spLocks/>
              </p:cNvSpPr>
              <p:nvPr/>
            </p:nvSpPr>
            <p:spPr bwMode="auto">
              <a:xfrm>
                <a:off x="2268" y="2357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7" name="Freeform 178"/>
              <p:cNvSpPr>
                <a:spLocks/>
              </p:cNvSpPr>
              <p:nvPr/>
            </p:nvSpPr>
            <p:spPr bwMode="auto">
              <a:xfrm>
                <a:off x="2268" y="236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8" name="Freeform 179"/>
              <p:cNvSpPr>
                <a:spLocks/>
              </p:cNvSpPr>
              <p:nvPr/>
            </p:nvSpPr>
            <p:spPr bwMode="auto">
              <a:xfrm>
                <a:off x="2300" y="234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9" name="Freeform 180"/>
              <p:cNvSpPr>
                <a:spLocks/>
              </p:cNvSpPr>
              <p:nvPr/>
            </p:nvSpPr>
            <p:spPr bwMode="auto">
              <a:xfrm>
                <a:off x="2308" y="234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0" name="Freeform 181"/>
              <p:cNvSpPr>
                <a:spLocks/>
              </p:cNvSpPr>
              <p:nvPr/>
            </p:nvSpPr>
            <p:spPr bwMode="auto">
              <a:xfrm>
                <a:off x="2316" y="2325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1" name="Freeform 182"/>
              <p:cNvSpPr>
                <a:spLocks/>
              </p:cNvSpPr>
              <p:nvPr/>
            </p:nvSpPr>
            <p:spPr bwMode="auto">
              <a:xfrm>
                <a:off x="2348" y="2309"/>
                <a:ext cx="1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2" name="Freeform 183"/>
              <p:cNvSpPr>
                <a:spLocks/>
              </p:cNvSpPr>
              <p:nvPr/>
            </p:nvSpPr>
            <p:spPr bwMode="auto">
              <a:xfrm>
                <a:off x="2356" y="2309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3" name="Freeform 184"/>
              <p:cNvSpPr>
                <a:spLocks/>
              </p:cNvSpPr>
              <p:nvPr/>
            </p:nvSpPr>
            <p:spPr bwMode="auto">
              <a:xfrm>
                <a:off x="2364" y="2293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4" name="Freeform 185"/>
              <p:cNvSpPr>
                <a:spLocks/>
              </p:cNvSpPr>
              <p:nvPr/>
            </p:nvSpPr>
            <p:spPr bwMode="auto">
              <a:xfrm>
                <a:off x="2396" y="2285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5" name="Freeform 186"/>
              <p:cNvSpPr>
                <a:spLocks/>
              </p:cNvSpPr>
              <p:nvPr/>
            </p:nvSpPr>
            <p:spPr bwMode="auto">
              <a:xfrm>
                <a:off x="2404" y="2269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6" name="Freeform 187"/>
              <p:cNvSpPr>
                <a:spLocks/>
              </p:cNvSpPr>
              <p:nvPr/>
            </p:nvSpPr>
            <p:spPr bwMode="auto">
              <a:xfrm>
                <a:off x="2404" y="227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7" name="Freeform 188"/>
              <p:cNvSpPr>
                <a:spLocks/>
              </p:cNvSpPr>
              <p:nvPr/>
            </p:nvSpPr>
            <p:spPr bwMode="auto">
              <a:xfrm>
                <a:off x="2436" y="226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8" name="Freeform 189"/>
              <p:cNvSpPr>
                <a:spLocks/>
              </p:cNvSpPr>
              <p:nvPr/>
            </p:nvSpPr>
            <p:spPr bwMode="auto">
              <a:xfrm>
                <a:off x="2444" y="226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9" name="Freeform 190"/>
              <p:cNvSpPr>
                <a:spLocks/>
              </p:cNvSpPr>
              <p:nvPr/>
            </p:nvSpPr>
            <p:spPr bwMode="auto">
              <a:xfrm>
                <a:off x="2452" y="2245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0" name="Freeform 191"/>
              <p:cNvSpPr>
                <a:spLocks/>
              </p:cNvSpPr>
              <p:nvPr/>
            </p:nvSpPr>
            <p:spPr bwMode="auto">
              <a:xfrm>
                <a:off x="2484" y="2229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1" name="Freeform 192"/>
              <p:cNvSpPr>
                <a:spLocks/>
              </p:cNvSpPr>
              <p:nvPr/>
            </p:nvSpPr>
            <p:spPr bwMode="auto">
              <a:xfrm>
                <a:off x="2484" y="223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2" name="Freeform 193"/>
              <p:cNvSpPr>
                <a:spLocks/>
              </p:cNvSpPr>
              <p:nvPr/>
            </p:nvSpPr>
            <p:spPr bwMode="auto">
              <a:xfrm>
                <a:off x="2492" y="223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3" name="Freeform 194"/>
              <p:cNvSpPr>
                <a:spLocks/>
              </p:cNvSpPr>
              <p:nvPr/>
            </p:nvSpPr>
            <p:spPr bwMode="auto">
              <a:xfrm>
                <a:off x="2524" y="222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4" name="Freeform 195"/>
              <p:cNvSpPr>
                <a:spLocks/>
              </p:cNvSpPr>
              <p:nvPr/>
            </p:nvSpPr>
            <p:spPr bwMode="auto">
              <a:xfrm>
                <a:off x="2532" y="2205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5" name="Freeform 196"/>
              <p:cNvSpPr>
                <a:spLocks/>
              </p:cNvSpPr>
              <p:nvPr/>
            </p:nvSpPr>
            <p:spPr bwMode="auto">
              <a:xfrm>
                <a:off x="2532" y="221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6" name="Freeform 197"/>
              <p:cNvSpPr>
                <a:spLocks/>
              </p:cNvSpPr>
              <p:nvPr/>
            </p:nvSpPr>
            <p:spPr bwMode="auto">
              <a:xfrm>
                <a:off x="2564" y="219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7" name="Freeform 198"/>
              <p:cNvSpPr>
                <a:spLocks/>
              </p:cNvSpPr>
              <p:nvPr/>
            </p:nvSpPr>
            <p:spPr bwMode="auto">
              <a:xfrm>
                <a:off x="2572" y="219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8" name="Freeform 199"/>
              <p:cNvSpPr>
                <a:spLocks/>
              </p:cNvSpPr>
              <p:nvPr/>
            </p:nvSpPr>
            <p:spPr bwMode="auto">
              <a:xfrm>
                <a:off x="2580" y="2181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9" name="Freeform 200"/>
              <p:cNvSpPr>
                <a:spLocks/>
              </p:cNvSpPr>
              <p:nvPr/>
            </p:nvSpPr>
            <p:spPr bwMode="auto">
              <a:xfrm>
                <a:off x="2612" y="2181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0" name="Freeform 201"/>
              <p:cNvSpPr>
                <a:spLocks/>
              </p:cNvSpPr>
              <p:nvPr/>
            </p:nvSpPr>
            <p:spPr bwMode="auto">
              <a:xfrm>
                <a:off x="2620" y="2165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1" name="Freeform 202"/>
              <p:cNvSpPr>
                <a:spLocks/>
              </p:cNvSpPr>
              <p:nvPr/>
            </p:nvSpPr>
            <p:spPr bwMode="auto">
              <a:xfrm>
                <a:off x="2620" y="2173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2" name="Freeform 203"/>
              <p:cNvSpPr>
                <a:spLocks/>
              </p:cNvSpPr>
              <p:nvPr/>
            </p:nvSpPr>
            <p:spPr bwMode="auto">
              <a:xfrm>
                <a:off x="2660" y="215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3" name="Freeform 204"/>
              <p:cNvSpPr>
                <a:spLocks/>
              </p:cNvSpPr>
              <p:nvPr/>
            </p:nvSpPr>
            <p:spPr bwMode="auto">
              <a:xfrm>
                <a:off x="2668" y="2157"/>
                <a:ext cx="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4" name="Freeform 205"/>
              <p:cNvSpPr>
                <a:spLocks/>
              </p:cNvSpPr>
              <p:nvPr/>
            </p:nvSpPr>
            <p:spPr bwMode="auto">
              <a:xfrm>
                <a:off x="2676" y="2141"/>
                <a:ext cx="1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3" name="Freeform 207"/>
            <p:cNvSpPr>
              <a:spLocks/>
            </p:cNvSpPr>
            <p:nvPr/>
          </p:nvSpPr>
          <p:spPr bwMode="auto">
            <a:xfrm>
              <a:off x="4298950" y="33988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208"/>
            <p:cNvSpPr>
              <a:spLocks/>
            </p:cNvSpPr>
            <p:nvPr/>
          </p:nvSpPr>
          <p:spPr bwMode="auto">
            <a:xfrm>
              <a:off x="4311650" y="33734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209"/>
            <p:cNvSpPr>
              <a:spLocks/>
            </p:cNvSpPr>
            <p:nvPr/>
          </p:nvSpPr>
          <p:spPr bwMode="auto">
            <a:xfrm>
              <a:off x="4311650" y="33861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210"/>
            <p:cNvSpPr>
              <a:spLocks/>
            </p:cNvSpPr>
            <p:nvPr/>
          </p:nvSpPr>
          <p:spPr bwMode="auto">
            <a:xfrm>
              <a:off x="4375150" y="33480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211"/>
            <p:cNvSpPr>
              <a:spLocks/>
            </p:cNvSpPr>
            <p:nvPr/>
          </p:nvSpPr>
          <p:spPr bwMode="auto">
            <a:xfrm>
              <a:off x="4375150" y="33607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212"/>
            <p:cNvSpPr>
              <a:spLocks/>
            </p:cNvSpPr>
            <p:nvPr/>
          </p:nvSpPr>
          <p:spPr bwMode="auto">
            <a:xfrm>
              <a:off x="4387850" y="33607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213"/>
            <p:cNvSpPr>
              <a:spLocks/>
            </p:cNvSpPr>
            <p:nvPr/>
          </p:nvSpPr>
          <p:spPr bwMode="auto">
            <a:xfrm>
              <a:off x="4438650" y="33353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214"/>
            <p:cNvSpPr>
              <a:spLocks/>
            </p:cNvSpPr>
            <p:nvPr/>
          </p:nvSpPr>
          <p:spPr bwMode="auto">
            <a:xfrm>
              <a:off x="4451350" y="33353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215"/>
            <p:cNvSpPr>
              <a:spLocks/>
            </p:cNvSpPr>
            <p:nvPr/>
          </p:nvSpPr>
          <p:spPr bwMode="auto">
            <a:xfrm>
              <a:off x="4464050" y="33353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16"/>
            <p:cNvSpPr>
              <a:spLocks/>
            </p:cNvSpPr>
            <p:nvPr/>
          </p:nvSpPr>
          <p:spPr bwMode="auto">
            <a:xfrm>
              <a:off x="4527550" y="33099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17"/>
            <p:cNvSpPr>
              <a:spLocks/>
            </p:cNvSpPr>
            <p:nvPr/>
          </p:nvSpPr>
          <p:spPr bwMode="auto">
            <a:xfrm>
              <a:off x="4540250" y="32845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18"/>
            <p:cNvSpPr>
              <a:spLocks/>
            </p:cNvSpPr>
            <p:nvPr/>
          </p:nvSpPr>
          <p:spPr bwMode="auto">
            <a:xfrm>
              <a:off x="4540250" y="32972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19"/>
            <p:cNvSpPr>
              <a:spLocks/>
            </p:cNvSpPr>
            <p:nvPr/>
          </p:nvSpPr>
          <p:spPr bwMode="auto">
            <a:xfrm>
              <a:off x="4603750" y="32845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220"/>
            <p:cNvSpPr>
              <a:spLocks/>
            </p:cNvSpPr>
            <p:nvPr/>
          </p:nvSpPr>
          <p:spPr bwMode="auto">
            <a:xfrm>
              <a:off x="4616450" y="32591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21"/>
            <p:cNvSpPr>
              <a:spLocks/>
            </p:cNvSpPr>
            <p:nvPr/>
          </p:nvSpPr>
          <p:spPr bwMode="auto">
            <a:xfrm>
              <a:off x="4616450" y="32718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22"/>
            <p:cNvSpPr>
              <a:spLocks/>
            </p:cNvSpPr>
            <p:nvPr/>
          </p:nvSpPr>
          <p:spPr bwMode="auto">
            <a:xfrm>
              <a:off x="4679950" y="32591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23"/>
            <p:cNvSpPr>
              <a:spLocks/>
            </p:cNvSpPr>
            <p:nvPr/>
          </p:nvSpPr>
          <p:spPr bwMode="auto">
            <a:xfrm>
              <a:off x="4692650" y="32337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24"/>
            <p:cNvSpPr>
              <a:spLocks/>
            </p:cNvSpPr>
            <p:nvPr/>
          </p:nvSpPr>
          <p:spPr bwMode="auto">
            <a:xfrm>
              <a:off x="4692650" y="32464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25"/>
            <p:cNvSpPr>
              <a:spLocks/>
            </p:cNvSpPr>
            <p:nvPr/>
          </p:nvSpPr>
          <p:spPr bwMode="auto">
            <a:xfrm>
              <a:off x="4756150" y="32337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226"/>
            <p:cNvSpPr>
              <a:spLocks/>
            </p:cNvSpPr>
            <p:nvPr/>
          </p:nvSpPr>
          <p:spPr bwMode="auto">
            <a:xfrm>
              <a:off x="4768850" y="32083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227"/>
            <p:cNvSpPr>
              <a:spLocks/>
            </p:cNvSpPr>
            <p:nvPr/>
          </p:nvSpPr>
          <p:spPr bwMode="auto">
            <a:xfrm>
              <a:off x="4768850" y="32210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228"/>
            <p:cNvSpPr>
              <a:spLocks/>
            </p:cNvSpPr>
            <p:nvPr/>
          </p:nvSpPr>
          <p:spPr bwMode="auto">
            <a:xfrm>
              <a:off x="4845050" y="3195638"/>
              <a:ext cx="25400" cy="127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229"/>
            <p:cNvSpPr>
              <a:spLocks/>
            </p:cNvSpPr>
            <p:nvPr/>
          </p:nvSpPr>
          <p:spPr bwMode="auto">
            <a:xfrm>
              <a:off x="4857750" y="31956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230"/>
            <p:cNvSpPr>
              <a:spLocks/>
            </p:cNvSpPr>
            <p:nvPr/>
          </p:nvSpPr>
          <p:spPr bwMode="auto">
            <a:xfrm>
              <a:off x="4870450" y="31956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231"/>
            <p:cNvSpPr>
              <a:spLocks/>
            </p:cNvSpPr>
            <p:nvPr/>
          </p:nvSpPr>
          <p:spPr bwMode="auto">
            <a:xfrm>
              <a:off x="4933950" y="31575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232"/>
            <p:cNvSpPr>
              <a:spLocks/>
            </p:cNvSpPr>
            <p:nvPr/>
          </p:nvSpPr>
          <p:spPr bwMode="auto">
            <a:xfrm>
              <a:off x="4933950" y="31702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233"/>
            <p:cNvSpPr>
              <a:spLocks/>
            </p:cNvSpPr>
            <p:nvPr/>
          </p:nvSpPr>
          <p:spPr bwMode="auto">
            <a:xfrm>
              <a:off x="4946650" y="31702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234"/>
            <p:cNvSpPr>
              <a:spLocks/>
            </p:cNvSpPr>
            <p:nvPr/>
          </p:nvSpPr>
          <p:spPr bwMode="auto">
            <a:xfrm>
              <a:off x="5022850" y="31321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235"/>
            <p:cNvSpPr>
              <a:spLocks/>
            </p:cNvSpPr>
            <p:nvPr/>
          </p:nvSpPr>
          <p:spPr bwMode="auto">
            <a:xfrm>
              <a:off x="5022850" y="31448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236"/>
            <p:cNvSpPr>
              <a:spLocks/>
            </p:cNvSpPr>
            <p:nvPr/>
          </p:nvSpPr>
          <p:spPr bwMode="auto">
            <a:xfrm>
              <a:off x="5035550" y="31448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237"/>
            <p:cNvSpPr>
              <a:spLocks/>
            </p:cNvSpPr>
            <p:nvPr/>
          </p:nvSpPr>
          <p:spPr bwMode="auto">
            <a:xfrm>
              <a:off x="5099050" y="31321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238"/>
            <p:cNvSpPr>
              <a:spLocks/>
            </p:cNvSpPr>
            <p:nvPr/>
          </p:nvSpPr>
          <p:spPr bwMode="auto">
            <a:xfrm>
              <a:off x="5111750" y="31067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239"/>
            <p:cNvSpPr>
              <a:spLocks/>
            </p:cNvSpPr>
            <p:nvPr/>
          </p:nvSpPr>
          <p:spPr bwMode="auto">
            <a:xfrm>
              <a:off x="5111750" y="31194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240"/>
            <p:cNvSpPr>
              <a:spLocks/>
            </p:cNvSpPr>
            <p:nvPr/>
          </p:nvSpPr>
          <p:spPr bwMode="auto">
            <a:xfrm>
              <a:off x="5187950" y="31067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241"/>
            <p:cNvSpPr>
              <a:spLocks/>
            </p:cNvSpPr>
            <p:nvPr/>
          </p:nvSpPr>
          <p:spPr bwMode="auto">
            <a:xfrm>
              <a:off x="5200650" y="30813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242"/>
            <p:cNvSpPr>
              <a:spLocks/>
            </p:cNvSpPr>
            <p:nvPr/>
          </p:nvSpPr>
          <p:spPr bwMode="auto">
            <a:xfrm>
              <a:off x="5200650" y="30940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243"/>
            <p:cNvSpPr>
              <a:spLocks/>
            </p:cNvSpPr>
            <p:nvPr/>
          </p:nvSpPr>
          <p:spPr bwMode="auto">
            <a:xfrm>
              <a:off x="5264150" y="30813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244"/>
            <p:cNvSpPr>
              <a:spLocks/>
            </p:cNvSpPr>
            <p:nvPr/>
          </p:nvSpPr>
          <p:spPr bwMode="auto">
            <a:xfrm>
              <a:off x="5276850" y="30813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245"/>
            <p:cNvSpPr>
              <a:spLocks/>
            </p:cNvSpPr>
            <p:nvPr/>
          </p:nvSpPr>
          <p:spPr bwMode="auto">
            <a:xfrm>
              <a:off x="5289550" y="30559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246"/>
            <p:cNvSpPr>
              <a:spLocks/>
            </p:cNvSpPr>
            <p:nvPr/>
          </p:nvSpPr>
          <p:spPr bwMode="auto">
            <a:xfrm>
              <a:off x="5340350" y="30559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247"/>
            <p:cNvSpPr>
              <a:spLocks/>
            </p:cNvSpPr>
            <p:nvPr/>
          </p:nvSpPr>
          <p:spPr bwMode="auto">
            <a:xfrm>
              <a:off x="5353050" y="30559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248"/>
            <p:cNvSpPr>
              <a:spLocks/>
            </p:cNvSpPr>
            <p:nvPr/>
          </p:nvSpPr>
          <p:spPr bwMode="auto">
            <a:xfrm>
              <a:off x="5365750" y="30559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249"/>
            <p:cNvSpPr>
              <a:spLocks/>
            </p:cNvSpPr>
            <p:nvPr/>
          </p:nvSpPr>
          <p:spPr bwMode="auto">
            <a:xfrm>
              <a:off x="5429250" y="30432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250"/>
            <p:cNvSpPr>
              <a:spLocks/>
            </p:cNvSpPr>
            <p:nvPr/>
          </p:nvSpPr>
          <p:spPr bwMode="auto">
            <a:xfrm>
              <a:off x="5441950" y="30178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251"/>
            <p:cNvSpPr>
              <a:spLocks/>
            </p:cNvSpPr>
            <p:nvPr/>
          </p:nvSpPr>
          <p:spPr bwMode="auto">
            <a:xfrm>
              <a:off x="5441950" y="30305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252"/>
            <p:cNvSpPr>
              <a:spLocks/>
            </p:cNvSpPr>
            <p:nvPr/>
          </p:nvSpPr>
          <p:spPr bwMode="auto">
            <a:xfrm>
              <a:off x="5505450" y="30178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253"/>
            <p:cNvSpPr>
              <a:spLocks/>
            </p:cNvSpPr>
            <p:nvPr/>
          </p:nvSpPr>
          <p:spPr bwMode="auto">
            <a:xfrm>
              <a:off x="5518150" y="30178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254"/>
            <p:cNvSpPr>
              <a:spLocks/>
            </p:cNvSpPr>
            <p:nvPr/>
          </p:nvSpPr>
          <p:spPr bwMode="auto">
            <a:xfrm>
              <a:off x="5530850" y="30178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255"/>
            <p:cNvSpPr>
              <a:spLocks/>
            </p:cNvSpPr>
            <p:nvPr/>
          </p:nvSpPr>
          <p:spPr bwMode="auto">
            <a:xfrm>
              <a:off x="5594350" y="29797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256"/>
            <p:cNvSpPr>
              <a:spLocks/>
            </p:cNvSpPr>
            <p:nvPr/>
          </p:nvSpPr>
          <p:spPr bwMode="auto">
            <a:xfrm>
              <a:off x="5594350" y="29924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257"/>
            <p:cNvSpPr>
              <a:spLocks/>
            </p:cNvSpPr>
            <p:nvPr/>
          </p:nvSpPr>
          <p:spPr bwMode="auto">
            <a:xfrm>
              <a:off x="5607050" y="29924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258"/>
            <p:cNvSpPr>
              <a:spLocks/>
            </p:cNvSpPr>
            <p:nvPr/>
          </p:nvSpPr>
          <p:spPr bwMode="auto">
            <a:xfrm>
              <a:off x="5670550" y="29797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259"/>
            <p:cNvSpPr>
              <a:spLocks/>
            </p:cNvSpPr>
            <p:nvPr/>
          </p:nvSpPr>
          <p:spPr bwMode="auto">
            <a:xfrm>
              <a:off x="5683250" y="29797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260"/>
            <p:cNvSpPr>
              <a:spLocks/>
            </p:cNvSpPr>
            <p:nvPr/>
          </p:nvSpPr>
          <p:spPr bwMode="auto">
            <a:xfrm>
              <a:off x="5695950" y="2967038"/>
              <a:ext cx="25400" cy="127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261"/>
            <p:cNvSpPr>
              <a:spLocks/>
            </p:cNvSpPr>
            <p:nvPr/>
          </p:nvSpPr>
          <p:spPr bwMode="auto">
            <a:xfrm>
              <a:off x="5759450" y="29543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262"/>
            <p:cNvSpPr>
              <a:spLocks/>
            </p:cNvSpPr>
            <p:nvPr/>
          </p:nvSpPr>
          <p:spPr bwMode="auto">
            <a:xfrm>
              <a:off x="5772150" y="29543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263"/>
            <p:cNvSpPr>
              <a:spLocks/>
            </p:cNvSpPr>
            <p:nvPr/>
          </p:nvSpPr>
          <p:spPr bwMode="auto">
            <a:xfrm>
              <a:off x="5784850" y="29543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264"/>
            <p:cNvSpPr>
              <a:spLocks/>
            </p:cNvSpPr>
            <p:nvPr/>
          </p:nvSpPr>
          <p:spPr bwMode="auto">
            <a:xfrm>
              <a:off x="5848350" y="29416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265"/>
            <p:cNvSpPr>
              <a:spLocks/>
            </p:cNvSpPr>
            <p:nvPr/>
          </p:nvSpPr>
          <p:spPr bwMode="auto">
            <a:xfrm>
              <a:off x="5861050" y="29162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266"/>
            <p:cNvSpPr>
              <a:spLocks/>
            </p:cNvSpPr>
            <p:nvPr/>
          </p:nvSpPr>
          <p:spPr bwMode="auto">
            <a:xfrm>
              <a:off x="5861050" y="29289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267"/>
            <p:cNvSpPr>
              <a:spLocks/>
            </p:cNvSpPr>
            <p:nvPr/>
          </p:nvSpPr>
          <p:spPr bwMode="auto">
            <a:xfrm>
              <a:off x="5924550" y="29162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268"/>
            <p:cNvSpPr>
              <a:spLocks/>
            </p:cNvSpPr>
            <p:nvPr/>
          </p:nvSpPr>
          <p:spPr bwMode="auto">
            <a:xfrm>
              <a:off x="5937250" y="29162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269"/>
            <p:cNvSpPr>
              <a:spLocks/>
            </p:cNvSpPr>
            <p:nvPr/>
          </p:nvSpPr>
          <p:spPr bwMode="auto">
            <a:xfrm>
              <a:off x="5949950" y="29162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270"/>
            <p:cNvSpPr>
              <a:spLocks/>
            </p:cNvSpPr>
            <p:nvPr/>
          </p:nvSpPr>
          <p:spPr bwMode="auto">
            <a:xfrm>
              <a:off x="6013450" y="29035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271"/>
            <p:cNvSpPr>
              <a:spLocks/>
            </p:cNvSpPr>
            <p:nvPr/>
          </p:nvSpPr>
          <p:spPr bwMode="auto">
            <a:xfrm>
              <a:off x="6026150" y="29035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272"/>
            <p:cNvSpPr>
              <a:spLocks/>
            </p:cNvSpPr>
            <p:nvPr/>
          </p:nvSpPr>
          <p:spPr bwMode="auto">
            <a:xfrm>
              <a:off x="6038850" y="28781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273"/>
            <p:cNvSpPr>
              <a:spLocks/>
            </p:cNvSpPr>
            <p:nvPr/>
          </p:nvSpPr>
          <p:spPr bwMode="auto">
            <a:xfrm>
              <a:off x="6102350" y="28781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274"/>
            <p:cNvSpPr>
              <a:spLocks/>
            </p:cNvSpPr>
            <p:nvPr/>
          </p:nvSpPr>
          <p:spPr bwMode="auto">
            <a:xfrm>
              <a:off x="6115050" y="28781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275"/>
            <p:cNvSpPr>
              <a:spLocks/>
            </p:cNvSpPr>
            <p:nvPr/>
          </p:nvSpPr>
          <p:spPr bwMode="auto">
            <a:xfrm>
              <a:off x="6127750" y="28781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276"/>
            <p:cNvSpPr>
              <a:spLocks/>
            </p:cNvSpPr>
            <p:nvPr/>
          </p:nvSpPr>
          <p:spPr bwMode="auto">
            <a:xfrm>
              <a:off x="6191250" y="28654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277"/>
            <p:cNvSpPr>
              <a:spLocks/>
            </p:cNvSpPr>
            <p:nvPr/>
          </p:nvSpPr>
          <p:spPr bwMode="auto">
            <a:xfrm>
              <a:off x="6203950" y="28654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278"/>
            <p:cNvSpPr>
              <a:spLocks/>
            </p:cNvSpPr>
            <p:nvPr/>
          </p:nvSpPr>
          <p:spPr bwMode="auto">
            <a:xfrm>
              <a:off x="6216650" y="28400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279"/>
            <p:cNvSpPr>
              <a:spLocks/>
            </p:cNvSpPr>
            <p:nvPr/>
          </p:nvSpPr>
          <p:spPr bwMode="auto">
            <a:xfrm>
              <a:off x="6280150" y="2827338"/>
              <a:ext cx="1588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280"/>
            <p:cNvSpPr>
              <a:spLocks/>
            </p:cNvSpPr>
            <p:nvPr/>
          </p:nvSpPr>
          <p:spPr bwMode="auto">
            <a:xfrm>
              <a:off x="6280150" y="28400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281"/>
            <p:cNvSpPr>
              <a:spLocks/>
            </p:cNvSpPr>
            <p:nvPr/>
          </p:nvSpPr>
          <p:spPr bwMode="auto">
            <a:xfrm>
              <a:off x="6292850" y="28400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282"/>
            <p:cNvSpPr>
              <a:spLocks/>
            </p:cNvSpPr>
            <p:nvPr/>
          </p:nvSpPr>
          <p:spPr bwMode="auto">
            <a:xfrm>
              <a:off x="6369050" y="28273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283"/>
            <p:cNvSpPr>
              <a:spLocks/>
            </p:cNvSpPr>
            <p:nvPr/>
          </p:nvSpPr>
          <p:spPr bwMode="auto">
            <a:xfrm>
              <a:off x="6381750" y="2827338"/>
              <a:ext cx="254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284"/>
            <p:cNvSpPr>
              <a:spLocks/>
            </p:cNvSpPr>
            <p:nvPr/>
          </p:nvSpPr>
          <p:spPr bwMode="auto">
            <a:xfrm>
              <a:off x="6394450" y="2814638"/>
              <a:ext cx="25400" cy="127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285"/>
            <p:cNvSpPr>
              <a:spLocks/>
            </p:cNvSpPr>
            <p:nvPr/>
          </p:nvSpPr>
          <p:spPr bwMode="auto">
            <a:xfrm>
              <a:off x="3079750" y="4972051"/>
              <a:ext cx="1397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10" y="0"/>
                  </a:lnTo>
                  <a:lnTo>
                    <a:pt x="11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286"/>
            <p:cNvSpPr>
              <a:spLocks/>
            </p:cNvSpPr>
            <p:nvPr/>
          </p:nvSpPr>
          <p:spPr bwMode="auto">
            <a:xfrm>
              <a:off x="3079750" y="3919538"/>
              <a:ext cx="1397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10" y="0"/>
                  </a:lnTo>
                  <a:lnTo>
                    <a:pt x="11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287"/>
            <p:cNvSpPr>
              <a:spLocks/>
            </p:cNvSpPr>
            <p:nvPr/>
          </p:nvSpPr>
          <p:spPr bwMode="auto">
            <a:xfrm>
              <a:off x="3079750" y="2878138"/>
              <a:ext cx="1397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10" y="0"/>
                  </a:lnTo>
                  <a:lnTo>
                    <a:pt x="11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288"/>
            <p:cNvSpPr>
              <a:spLocks/>
            </p:cNvSpPr>
            <p:nvPr/>
          </p:nvSpPr>
          <p:spPr bwMode="auto">
            <a:xfrm>
              <a:off x="3079750" y="1824038"/>
              <a:ext cx="1397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10" y="0"/>
                  </a:lnTo>
                  <a:lnTo>
                    <a:pt x="11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289"/>
            <p:cNvSpPr>
              <a:spLocks/>
            </p:cNvSpPr>
            <p:nvPr/>
          </p:nvSpPr>
          <p:spPr bwMode="auto">
            <a:xfrm>
              <a:off x="3079750" y="4756151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290"/>
            <p:cNvSpPr>
              <a:spLocks/>
            </p:cNvSpPr>
            <p:nvPr/>
          </p:nvSpPr>
          <p:spPr bwMode="auto">
            <a:xfrm>
              <a:off x="3079750" y="4552951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291"/>
            <p:cNvSpPr>
              <a:spLocks/>
            </p:cNvSpPr>
            <p:nvPr/>
          </p:nvSpPr>
          <p:spPr bwMode="auto">
            <a:xfrm>
              <a:off x="3079750" y="4337051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292"/>
            <p:cNvSpPr>
              <a:spLocks/>
            </p:cNvSpPr>
            <p:nvPr/>
          </p:nvSpPr>
          <p:spPr bwMode="auto">
            <a:xfrm>
              <a:off x="3079750" y="4133851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293"/>
            <p:cNvSpPr>
              <a:spLocks/>
            </p:cNvSpPr>
            <p:nvPr/>
          </p:nvSpPr>
          <p:spPr bwMode="auto">
            <a:xfrm>
              <a:off x="3079750" y="3716338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294"/>
            <p:cNvSpPr>
              <a:spLocks/>
            </p:cNvSpPr>
            <p:nvPr/>
          </p:nvSpPr>
          <p:spPr bwMode="auto">
            <a:xfrm>
              <a:off x="3079750" y="3500438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295"/>
            <p:cNvSpPr>
              <a:spLocks/>
            </p:cNvSpPr>
            <p:nvPr/>
          </p:nvSpPr>
          <p:spPr bwMode="auto">
            <a:xfrm>
              <a:off x="3079750" y="3297238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296"/>
            <p:cNvSpPr>
              <a:spLocks/>
            </p:cNvSpPr>
            <p:nvPr/>
          </p:nvSpPr>
          <p:spPr bwMode="auto">
            <a:xfrm>
              <a:off x="3079750" y="3081338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297"/>
            <p:cNvSpPr>
              <a:spLocks/>
            </p:cNvSpPr>
            <p:nvPr/>
          </p:nvSpPr>
          <p:spPr bwMode="auto">
            <a:xfrm>
              <a:off x="3079750" y="2662238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298"/>
            <p:cNvSpPr>
              <a:spLocks/>
            </p:cNvSpPr>
            <p:nvPr/>
          </p:nvSpPr>
          <p:spPr bwMode="auto">
            <a:xfrm>
              <a:off x="3079750" y="2459038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299"/>
            <p:cNvSpPr>
              <a:spLocks/>
            </p:cNvSpPr>
            <p:nvPr/>
          </p:nvSpPr>
          <p:spPr bwMode="auto">
            <a:xfrm>
              <a:off x="3079750" y="2243138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300"/>
            <p:cNvSpPr>
              <a:spLocks/>
            </p:cNvSpPr>
            <p:nvPr/>
          </p:nvSpPr>
          <p:spPr bwMode="auto">
            <a:xfrm>
              <a:off x="3079750" y="2039938"/>
              <a:ext cx="762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5" y="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301"/>
            <p:cNvSpPr>
              <a:spLocks/>
            </p:cNvSpPr>
            <p:nvPr/>
          </p:nvSpPr>
          <p:spPr bwMode="auto">
            <a:xfrm>
              <a:off x="6318250" y="4972051"/>
              <a:ext cx="139700" cy="158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302"/>
            <p:cNvSpPr>
              <a:spLocks/>
            </p:cNvSpPr>
            <p:nvPr/>
          </p:nvSpPr>
          <p:spPr bwMode="auto">
            <a:xfrm>
              <a:off x="6318250" y="3919538"/>
              <a:ext cx="139700" cy="158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303"/>
            <p:cNvSpPr>
              <a:spLocks/>
            </p:cNvSpPr>
            <p:nvPr/>
          </p:nvSpPr>
          <p:spPr bwMode="auto">
            <a:xfrm>
              <a:off x="6318250" y="2878138"/>
              <a:ext cx="139700" cy="158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304"/>
            <p:cNvSpPr>
              <a:spLocks/>
            </p:cNvSpPr>
            <p:nvPr/>
          </p:nvSpPr>
          <p:spPr bwMode="auto">
            <a:xfrm>
              <a:off x="6318250" y="1824038"/>
              <a:ext cx="139700" cy="158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305"/>
            <p:cNvSpPr>
              <a:spLocks/>
            </p:cNvSpPr>
            <p:nvPr/>
          </p:nvSpPr>
          <p:spPr bwMode="auto">
            <a:xfrm>
              <a:off x="6381750" y="4756151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306"/>
            <p:cNvSpPr>
              <a:spLocks/>
            </p:cNvSpPr>
            <p:nvPr/>
          </p:nvSpPr>
          <p:spPr bwMode="auto">
            <a:xfrm>
              <a:off x="6381750" y="4552951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307"/>
            <p:cNvSpPr>
              <a:spLocks/>
            </p:cNvSpPr>
            <p:nvPr/>
          </p:nvSpPr>
          <p:spPr bwMode="auto">
            <a:xfrm>
              <a:off x="6381750" y="4337051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308"/>
            <p:cNvSpPr>
              <a:spLocks/>
            </p:cNvSpPr>
            <p:nvPr/>
          </p:nvSpPr>
          <p:spPr bwMode="auto">
            <a:xfrm>
              <a:off x="6381750" y="4133851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309"/>
            <p:cNvSpPr>
              <a:spLocks/>
            </p:cNvSpPr>
            <p:nvPr/>
          </p:nvSpPr>
          <p:spPr bwMode="auto">
            <a:xfrm>
              <a:off x="6381750" y="3716338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310"/>
            <p:cNvSpPr>
              <a:spLocks/>
            </p:cNvSpPr>
            <p:nvPr/>
          </p:nvSpPr>
          <p:spPr bwMode="auto">
            <a:xfrm>
              <a:off x="6381750" y="3500438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311"/>
            <p:cNvSpPr>
              <a:spLocks/>
            </p:cNvSpPr>
            <p:nvPr/>
          </p:nvSpPr>
          <p:spPr bwMode="auto">
            <a:xfrm>
              <a:off x="6381750" y="3297238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312"/>
            <p:cNvSpPr>
              <a:spLocks/>
            </p:cNvSpPr>
            <p:nvPr/>
          </p:nvSpPr>
          <p:spPr bwMode="auto">
            <a:xfrm>
              <a:off x="6381750" y="3081338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313"/>
            <p:cNvSpPr>
              <a:spLocks/>
            </p:cNvSpPr>
            <p:nvPr/>
          </p:nvSpPr>
          <p:spPr bwMode="auto">
            <a:xfrm>
              <a:off x="6381750" y="2662238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314"/>
            <p:cNvSpPr>
              <a:spLocks/>
            </p:cNvSpPr>
            <p:nvPr/>
          </p:nvSpPr>
          <p:spPr bwMode="auto">
            <a:xfrm>
              <a:off x="6381750" y="2459038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315"/>
            <p:cNvSpPr>
              <a:spLocks/>
            </p:cNvSpPr>
            <p:nvPr/>
          </p:nvSpPr>
          <p:spPr bwMode="auto">
            <a:xfrm>
              <a:off x="6381750" y="2243138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316"/>
            <p:cNvSpPr>
              <a:spLocks/>
            </p:cNvSpPr>
            <p:nvPr/>
          </p:nvSpPr>
          <p:spPr bwMode="auto">
            <a:xfrm>
              <a:off x="6381750" y="2039938"/>
              <a:ext cx="76200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317"/>
            <p:cNvSpPr>
              <a:spLocks/>
            </p:cNvSpPr>
            <p:nvPr/>
          </p:nvSpPr>
          <p:spPr bwMode="auto">
            <a:xfrm>
              <a:off x="3079750" y="4832351"/>
              <a:ext cx="1588" cy="1397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11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318"/>
            <p:cNvSpPr>
              <a:spLocks/>
            </p:cNvSpPr>
            <p:nvPr/>
          </p:nvSpPr>
          <p:spPr bwMode="auto">
            <a:xfrm>
              <a:off x="3638550" y="4832351"/>
              <a:ext cx="1588" cy="1397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11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319"/>
            <p:cNvSpPr>
              <a:spLocks/>
            </p:cNvSpPr>
            <p:nvPr/>
          </p:nvSpPr>
          <p:spPr bwMode="auto">
            <a:xfrm>
              <a:off x="4210050" y="4832351"/>
              <a:ext cx="1588" cy="1397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11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320"/>
            <p:cNvSpPr>
              <a:spLocks/>
            </p:cNvSpPr>
            <p:nvPr/>
          </p:nvSpPr>
          <p:spPr bwMode="auto">
            <a:xfrm>
              <a:off x="4768850" y="4832351"/>
              <a:ext cx="1588" cy="1397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11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321"/>
            <p:cNvSpPr>
              <a:spLocks/>
            </p:cNvSpPr>
            <p:nvPr/>
          </p:nvSpPr>
          <p:spPr bwMode="auto">
            <a:xfrm>
              <a:off x="5327650" y="4832351"/>
              <a:ext cx="1588" cy="1397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11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322"/>
            <p:cNvSpPr>
              <a:spLocks/>
            </p:cNvSpPr>
            <p:nvPr/>
          </p:nvSpPr>
          <p:spPr bwMode="auto">
            <a:xfrm>
              <a:off x="5899150" y="4832351"/>
              <a:ext cx="1588" cy="1397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11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323"/>
            <p:cNvSpPr>
              <a:spLocks/>
            </p:cNvSpPr>
            <p:nvPr/>
          </p:nvSpPr>
          <p:spPr bwMode="auto">
            <a:xfrm>
              <a:off x="6457950" y="4832351"/>
              <a:ext cx="1588" cy="1397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11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324"/>
            <p:cNvSpPr>
              <a:spLocks/>
            </p:cNvSpPr>
            <p:nvPr/>
          </p:nvSpPr>
          <p:spPr bwMode="auto">
            <a:xfrm>
              <a:off x="32194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325"/>
            <p:cNvSpPr>
              <a:spLocks/>
            </p:cNvSpPr>
            <p:nvPr/>
          </p:nvSpPr>
          <p:spPr bwMode="auto">
            <a:xfrm>
              <a:off x="33591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326"/>
            <p:cNvSpPr>
              <a:spLocks/>
            </p:cNvSpPr>
            <p:nvPr/>
          </p:nvSpPr>
          <p:spPr bwMode="auto">
            <a:xfrm>
              <a:off x="34988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327"/>
            <p:cNvSpPr>
              <a:spLocks/>
            </p:cNvSpPr>
            <p:nvPr/>
          </p:nvSpPr>
          <p:spPr bwMode="auto">
            <a:xfrm>
              <a:off x="37782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328"/>
            <p:cNvSpPr>
              <a:spLocks/>
            </p:cNvSpPr>
            <p:nvPr/>
          </p:nvSpPr>
          <p:spPr bwMode="auto">
            <a:xfrm>
              <a:off x="39179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329"/>
            <p:cNvSpPr>
              <a:spLocks/>
            </p:cNvSpPr>
            <p:nvPr/>
          </p:nvSpPr>
          <p:spPr bwMode="auto">
            <a:xfrm>
              <a:off x="40703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330"/>
            <p:cNvSpPr>
              <a:spLocks/>
            </p:cNvSpPr>
            <p:nvPr/>
          </p:nvSpPr>
          <p:spPr bwMode="auto">
            <a:xfrm>
              <a:off x="43497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331"/>
            <p:cNvSpPr>
              <a:spLocks/>
            </p:cNvSpPr>
            <p:nvPr/>
          </p:nvSpPr>
          <p:spPr bwMode="auto">
            <a:xfrm>
              <a:off x="44894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332"/>
            <p:cNvSpPr>
              <a:spLocks/>
            </p:cNvSpPr>
            <p:nvPr/>
          </p:nvSpPr>
          <p:spPr bwMode="auto">
            <a:xfrm>
              <a:off x="46291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333"/>
            <p:cNvSpPr>
              <a:spLocks/>
            </p:cNvSpPr>
            <p:nvPr/>
          </p:nvSpPr>
          <p:spPr bwMode="auto">
            <a:xfrm>
              <a:off x="49085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334"/>
            <p:cNvSpPr>
              <a:spLocks/>
            </p:cNvSpPr>
            <p:nvPr/>
          </p:nvSpPr>
          <p:spPr bwMode="auto">
            <a:xfrm>
              <a:off x="50482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335"/>
            <p:cNvSpPr>
              <a:spLocks/>
            </p:cNvSpPr>
            <p:nvPr/>
          </p:nvSpPr>
          <p:spPr bwMode="auto">
            <a:xfrm>
              <a:off x="51879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336"/>
            <p:cNvSpPr>
              <a:spLocks/>
            </p:cNvSpPr>
            <p:nvPr/>
          </p:nvSpPr>
          <p:spPr bwMode="auto">
            <a:xfrm>
              <a:off x="54673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337"/>
            <p:cNvSpPr>
              <a:spLocks/>
            </p:cNvSpPr>
            <p:nvPr/>
          </p:nvSpPr>
          <p:spPr bwMode="auto">
            <a:xfrm>
              <a:off x="56070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338"/>
            <p:cNvSpPr>
              <a:spLocks/>
            </p:cNvSpPr>
            <p:nvPr/>
          </p:nvSpPr>
          <p:spPr bwMode="auto">
            <a:xfrm>
              <a:off x="57594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339"/>
            <p:cNvSpPr>
              <a:spLocks/>
            </p:cNvSpPr>
            <p:nvPr/>
          </p:nvSpPr>
          <p:spPr bwMode="auto">
            <a:xfrm>
              <a:off x="60388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340"/>
            <p:cNvSpPr>
              <a:spLocks/>
            </p:cNvSpPr>
            <p:nvPr/>
          </p:nvSpPr>
          <p:spPr bwMode="auto">
            <a:xfrm>
              <a:off x="61785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341"/>
            <p:cNvSpPr>
              <a:spLocks/>
            </p:cNvSpPr>
            <p:nvPr/>
          </p:nvSpPr>
          <p:spPr bwMode="auto">
            <a:xfrm>
              <a:off x="6318250" y="4895851"/>
              <a:ext cx="1588" cy="762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342"/>
            <p:cNvSpPr>
              <a:spLocks/>
            </p:cNvSpPr>
            <p:nvPr/>
          </p:nvSpPr>
          <p:spPr bwMode="auto">
            <a:xfrm>
              <a:off x="3079750" y="1824038"/>
              <a:ext cx="1588" cy="139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11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10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343"/>
            <p:cNvSpPr>
              <a:spLocks/>
            </p:cNvSpPr>
            <p:nvPr/>
          </p:nvSpPr>
          <p:spPr bwMode="auto">
            <a:xfrm>
              <a:off x="3638550" y="1824038"/>
              <a:ext cx="1588" cy="139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11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10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344"/>
            <p:cNvSpPr>
              <a:spLocks/>
            </p:cNvSpPr>
            <p:nvPr/>
          </p:nvSpPr>
          <p:spPr bwMode="auto">
            <a:xfrm>
              <a:off x="4210050" y="1824038"/>
              <a:ext cx="1588" cy="139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11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10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345"/>
            <p:cNvSpPr>
              <a:spLocks/>
            </p:cNvSpPr>
            <p:nvPr/>
          </p:nvSpPr>
          <p:spPr bwMode="auto">
            <a:xfrm>
              <a:off x="4768850" y="1824038"/>
              <a:ext cx="1588" cy="139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11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10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346"/>
            <p:cNvSpPr>
              <a:spLocks/>
            </p:cNvSpPr>
            <p:nvPr/>
          </p:nvSpPr>
          <p:spPr bwMode="auto">
            <a:xfrm>
              <a:off x="5327650" y="1824038"/>
              <a:ext cx="1588" cy="139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11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10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347"/>
            <p:cNvSpPr>
              <a:spLocks/>
            </p:cNvSpPr>
            <p:nvPr/>
          </p:nvSpPr>
          <p:spPr bwMode="auto">
            <a:xfrm>
              <a:off x="5899150" y="1824038"/>
              <a:ext cx="1588" cy="139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11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10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348"/>
            <p:cNvSpPr>
              <a:spLocks/>
            </p:cNvSpPr>
            <p:nvPr/>
          </p:nvSpPr>
          <p:spPr bwMode="auto">
            <a:xfrm>
              <a:off x="6457950" y="1824038"/>
              <a:ext cx="1588" cy="139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11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10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349"/>
            <p:cNvSpPr>
              <a:spLocks/>
            </p:cNvSpPr>
            <p:nvPr/>
          </p:nvSpPr>
          <p:spPr bwMode="auto">
            <a:xfrm>
              <a:off x="32194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350"/>
            <p:cNvSpPr>
              <a:spLocks/>
            </p:cNvSpPr>
            <p:nvPr/>
          </p:nvSpPr>
          <p:spPr bwMode="auto">
            <a:xfrm>
              <a:off x="33591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351"/>
            <p:cNvSpPr>
              <a:spLocks/>
            </p:cNvSpPr>
            <p:nvPr/>
          </p:nvSpPr>
          <p:spPr bwMode="auto">
            <a:xfrm>
              <a:off x="34988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352"/>
            <p:cNvSpPr>
              <a:spLocks/>
            </p:cNvSpPr>
            <p:nvPr/>
          </p:nvSpPr>
          <p:spPr bwMode="auto">
            <a:xfrm>
              <a:off x="37782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353"/>
            <p:cNvSpPr>
              <a:spLocks/>
            </p:cNvSpPr>
            <p:nvPr/>
          </p:nvSpPr>
          <p:spPr bwMode="auto">
            <a:xfrm>
              <a:off x="39179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354"/>
            <p:cNvSpPr>
              <a:spLocks/>
            </p:cNvSpPr>
            <p:nvPr/>
          </p:nvSpPr>
          <p:spPr bwMode="auto">
            <a:xfrm>
              <a:off x="40703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355"/>
            <p:cNvSpPr>
              <a:spLocks/>
            </p:cNvSpPr>
            <p:nvPr/>
          </p:nvSpPr>
          <p:spPr bwMode="auto">
            <a:xfrm>
              <a:off x="43497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356"/>
            <p:cNvSpPr>
              <a:spLocks/>
            </p:cNvSpPr>
            <p:nvPr/>
          </p:nvSpPr>
          <p:spPr bwMode="auto">
            <a:xfrm>
              <a:off x="44894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357"/>
            <p:cNvSpPr>
              <a:spLocks/>
            </p:cNvSpPr>
            <p:nvPr/>
          </p:nvSpPr>
          <p:spPr bwMode="auto">
            <a:xfrm>
              <a:off x="46291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358"/>
            <p:cNvSpPr>
              <a:spLocks/>
            </p:cNvSpPr>
            <p:nvPr/>
          </p:nvSpPr>
          <p:spPr bwMode="auto">
            <a:xfrm>
              <a:off x="49085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359"/>
            <p:cNvSpPr>
              <a:spLocks/>
            </p:cNvSpPr>
            <p:nvPr/>
          </p:nvSpPr>
          <p:spPr bwMode="auto">
            <a:xfrm>
              <a:off x="50482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360"/>
            <p:cNvSpPr>
              <a:spLocks/>
            </p:cNvSpPr>
            <p:nvPr/>
          </p:nvSpPr>
          <p:spPr bwMode="auto">
            <a:xfrm>
              <a:off x="51879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361"/>
            <p:cNvSpPr>
              <a:spLocks/>
            </p:cNvSpPr>
            <p:nvPr/>
          </p:nvSpPr>
          <p:spPr bwMode="auto">
            <a:xfrm>
              <a:off x="54673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362"/>
            <p:cNvSpPr>
              <a:spLocks/>
            </p:cNvSpPr>
            <p:nvPr/>
          </p:nvSpPr>
          <p:spPr bwMode="auto">
            <a:xfrm>
              <a:off x="56070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363"/>
            <p:cNvSpPr>
              <a:spLocks/>
            </p:cNvSpPr>
            <p:nvPr/>
          </p:nvSpPr>
          <p:spPr bwMode="auto">
            <a:xfrm>
              <a:off x="57594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364"/>
            <p:cNvSpPr>
              <a:spLocks/>
            </p:cNvSpPr>
            <p:nvPr/>
          </p:nvSpPr>
          <p:spPr bwMode="auto">
            <a:xfrm>
              <a:off x="60388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365"/>
            <p:cNvSpPr>
              <a:spLocks/>
            </p:cNvSpPr>
            <p:nvPr/>
          </p:nvSpPr>
          <p:spPr bwMode="auto">
            <a:xfrm>
              <a:off x="61785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366"/>
            <p:cNvSpPr>
              <a:spLocks/>
            </p:cNvSpPr>
            <p:nvPr/>
          </p:nvSpPr>
          <p:spPr bwMode="auto">
            <a:xfrm>
              <a:off x="6318250" y="1824038"/>
              <a:ext cx="1588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367"/>
            <p:cNvSpPr>
              <a:spLocks/>
            </p:cNvSpPr>
            <p:nvPr/>
          </p:nvSpPr>
          <p:spPr bwMode="auto">
            <a:xfrm>
              <a:off x="3079750" y="1811338"/>
              <a:ext cx="1588" cy="3160713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49">
                  <a:moveTo>
                    <a:pt x="0" y="249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368"/>
            <p:cNvSpPr>
              <a:spLocks/>
            </p:cNvSpPr>
            <p:nvPr/>
          </p:nvSpPr>
          <p:spPr bwMode="auto">
            <a:xfrm>
              <a:off x="6457950" y="1811338"/>
              <a:ext cx="1588" cy="3160713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49">
                  <a:moveTo>
                    <a:pt x="0" y="249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369"/>
            <p:cNvSpPr>
              <a:spLocks/>
            </p:cNvSpPr>
            <p:nvPr/>
          </p:nvSpPr>
          <p:spPr bwMode="auto">
            <a:xfrm>
              <a:off x="3079750" y="4972051"/>
              <a:ext cx="33909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6" y="0"/>
                </a:cxn>
                <a:cxn ang="0">
                  <a:pos x="267" y="0"/>
                </a:cxn>
              </a:cxnLst>
              <a:rect l="0" t="0" r="r" b="b"/>
              <a:pathLst>
                <a:path w="267">
                  <a:moveTo>
                    <a:pt x="0" y="0"/>
                  </a:moveTo>
                  <a:lnTo>
                    <a:pt x="266" y="0"/>
                  </a:lnTo>
                  <a:lnTo>
                    <a:pt x="267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370"/>
            <p:cNvSpPr>
              <a:spLocks/>
            </p:cNvSpPr>
            <p:nvPr/>
          </p:nvSpPr>
          <p:spPr bwMode="auto">
            <a:xfrm>
              <a:off x="3079750" y="1824038"/>
              <a:ext cx="33909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6" y="0"/>
                </a:cxn>
                <a:cxn ang="0">
                  <a:pos x="267" y="0"/>
                </a:cxn>
              </a:cxnLst>
              <a:rect l="0" t="0" r="r" b="b"/>
              <a:pathLst>
                <a:path w="267">
                  <a:moveTo>
                    <a:pt x="0" y="0"/>
                  </a:moveTo>
                  <a:lnTo>
                    <a:pt x="266" y="0"/>
                  </a:lnTo>
                  <a:lnTo>
                    <a:pt x="267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371"/>
            <p:cNvSpPr>
              <a:spLocks/>
            </p:cNvSpPr>
            <p:nvPr/>
          </p:nvSpPr>
          <p:spPr bwMode="auto">
            <a:xfrm>
              <a:off x="5048250" y="33480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372"/>
            <p:cNvSpPr>
              <a:spLocks/>
            </p:cNvSpPr>
            <p:nvPr/>
          </p:nvSpPr>
          <p:spPr bwMode="auto">
            <a:xfrm>
              <a:off x="5048250" y="33480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373"/>
            <p:cNvSpPr>
              <a:spLocks/>
            </p:cNvSpPr>
            <p:nvPr/>
          </p:nvSpPr>
          <p:spPr bwMode="auto">
            <a:xfrm>
              <a:off x="5251450" y="33353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374"/>
            <p:cNvSpPr>
              <a:spLocks/>
            </p:cNvSpPr>
            <p:nvPr/>
          </p:nvSpPr>
          <p:spPr bwMode="auto">
            <a:xfrm>
              <a:off x="5251450" y="33353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375"/>
            <p:cNvSpPr>
              <a:spLocks/>
            </p:cNvSpPr>
            <p:nvPr/>
          </p:nvSpPr>
          <p:spPr bwMode="auto">
            <a:xfrm>
              <a:off x="4502150" y="35385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376"/>
            <p:cNvSpPr>
              <a:spLocks/>
            </p:cNvSpPr>
            <p:nvPr/>
          </p:nvSpPr>
          <p:spPr bwMode="auto">
            <a:xfrm>
              <a:off x="4502150" y="35385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377"/>
            <p:cNvSpPr>
              <a:spLocks/>
            </p:cNvSpPr>
            <p:nvPr/>
          </p:nvSpPr>
          <p:spPr bwMode="auto">
            <a:xfrm>
              <a:off x="4718050" y="34242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378"/>
            <p:cNvSpPr>
              <a:spLocks/>
            </p:cNvSpPr>
            <p:nvPr/>
          </p:nvSpPr>
          <p:spPr bwMode="auto">
            <a:xfrm>
              <a:off x="4718050" y="34242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379"/>
            <p:cNvSpPr>
              <a:spLocks/>
            </p:cNvSpPr>
            <p:nvPr/>
          </p:nvSpPr>
          <p:spPr bwMode="auto">
            <a:xfrm>
              <a:off x="5124450" y="33734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380"/>
            <p:cNvSpPr>
              <a:spLocks/>
            </p:cNvSpPr>
            <p:nvPr/>
          </p:nvSpPr>
          <p:spPr bwMode="auto">
            <a:xfrm>
              <a:off x="5124450" y="33734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381"/>
            <p:cNvSpPr>
              <a:spLocks/>
            </p:cNvSpPr>
            <p:nvPr/>
          </p:nvSpPr>
          <p:spPr bwMode="auto">
            <a:xfrm>
              <a:off x="4845050" y="35004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382"/>
            <p:cNvSpPr>
              <a:spLocks/>
            </p:cNvSpPr>
            <p:nvPr/>
          </p:nvSpPr>
          <p:spPr bwMode="auto">
            <a:xfrm>
              <a:off x="4845050" y="35004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383"/>
            <p:cNvSpPr>
              <a:spLocks/>
            </p:cNvSpPr>
            <p:nvPr/>
          </p:nvSpPr>
          <p:spPr bwMode="auto">
            <a:xfrm>
              <a:off x="5530850" y="32845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CD83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384"/>
            <p:cNvSpPr>
              <a:spLocks/>
            </p:cNvSpPr>
            <p:nvPr/>
          </p:nvSpPr>
          <p:spPr bwMode="auto">
            <a:xfrm>
              <a:off x="5530850" y="3284538"/>
              <a:ext cx="1524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8" y="0"/>
                </a:cxn>
                <a:cxn ang="0">
                  <a:pos x="96" y="80"/>
                </a:cxn>
                <a:cxn ang="0">
                  <a:pos x="0" y="80"/>
                </a:cxn>
              </a:cxnLst>
              <a:rect l="0" t="0" r="r" b="b"/>
              <a:pathLst>
                <a:path w="96" h="80">
                  <a:moveTo>
                    <a:pt x="0" y="80"/>
                  </a:moveTo>
                  <a:lnTo>
                    <a:pt x="48" y="0"/>
                  </a:lnTo>
                  <a:lnTo>
                    <a:pt x="96" y="80"/>
                  </a:lnTo>
                  <a:lnTo>
                    <a:pt x="0" y="8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385"/>
            <p:cNvSpPr>
              <a:spLocks/>
            </p:cNvSpPr>
            <p:nvPr/>
          </p:nvSpPr>
          <p:spPr bwMode="auto">
            <a:xfrm>
              <a:off x="5099050" y="3068638"/>
              <a:ext cx="139700" cy="1397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64" y="8"/>
                </a:cxn>
                <a:cxn ang="0">
                  <a:pos x="72" y="8"/>
                </a:cxn>
                <a:cxn ang="0">
                  <a:pos x="72" y="16"/>
                </a:cxn>
                <a:cxn ang="0">
                  <a:pos x="80" y="16"/>
                </a:cxn>
                <a:cxn ang="0">
                  <a:pos x="80" y="24"/>
                </a:cxn>
                <a:cxn ang="0">
                  <a:pos x="88" y="24"/>
                </a:cxn>
                <a:cxn ang="0">
                  <a:pos x="88" y="32"/>
                </a:cxn>
                <a:cxn ang="0">
                  <a:pos x="88" y="40"/>
                </a:cxn>
                <a:cxn ang="0">
                  <a:pos x="88" y="48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0" y="64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72" y="80"/>
                </a:cxn>
                <a:cxn ang="0">
                  <a:pos x="64" y="80"/>
                </a:cxn>
                <a:cxn ang="0">
                  <a:pos x="64" y="88"/>
                </a:cxn>
                <a:cxn ang="0">
                  <a:pos x="56" y="88"/>
                </a:cxn>
                <a:cxn ang="0">
                  <a:pos x="48" y="88"/>
                </a:cxn>
                <a:cxn ang="0">
                  <a:pos x="48" y="88"/>
                </a:cxn>
                <a:cxn ang="0">
                  <a:pos x="40" y="88"/>
                </a:cxn>
                <a:cxn ang="0">
                  <a:pos x="32" y="88"/>
                </a:cxn>
                <a:cxn ang="0">
                  <a:pos x="24" y="88"/>
                </a:cxn>
                <a:cxn ang="0">
                  <a:pos x="24" y="80"/>
                </a:cxn>
                <a:cxn ang="0">
                  <a:pos x="16" y="8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64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8" h="88">
                  <a:moveTo>
                    <a:pt x="48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0" y="64"/>
                  </a:lnTo>
                  <a:lnTo>
                    <a:pt x="80" y="64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72" y="72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0" y="88"/>
                  </a:lnTo>
                  <a:lnTo>
                    <a:pt x="40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6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7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386"/>
            <p:cNvSpPr>
              <a:spLocks/>
            </p:cNvSpPr>
            <p:nvPr/>
          </p:nvSpPr>
          <p:spPr bwMode="auto">
            <a:xfrm>
              <a:off x="5099050" y="3068638"/>
              <a:ext cx="127000" cy="12700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56" y="8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72" y="16"/>
                </a:cxn>
                <a:cxn ang="0">
                  <a:pos x="72" y="24"/>
                </a:cxn>
                <a:cxn ang="0">
                  <a:pos x="80" y="24"/>
                </a:cxn>
                <a:cxn ang="0">
                  <a:pos x="80" y="32"/>
                </a:cxn>
                <a:cxn ang="0">
                  <a:pos x="80" y="32"/>
                </a:cxn>
                <a:cxn ang="0">
                  <a:pos x="80" y="40"/>
                </a:cxn>
                <a:cxn ang="0">
                  <a:pos x="80" y="48"/>
                </a:cxn>
                <a:cxn ang="0">
                  <a:pos x="80" y="56"/>
                </a:cxn>
                <a:cxn ang="0">
                  <a:pos x="72" y="56"/>
                </a:cxn>
                <a:cxn ang="0">
                  <a:pos x="72" y="64"/>
                </a:cxn>
                <a:cxn ang="0">
                  <a:pos x="72" y="64"/>
                </a:cxn>
                <a:cxn ang="0">
                  <a:pos x="64" y="72"/>
                </a:cxn>
                <a:cxn ang="0">
                  <a:pos x="64" y="72"/>
                </a:cxn>
                <a:cxn ang="0">
                  <a:pos x="56" y="80"/>
                </a:cxn>
                <a:cxn ang="0">
                  <a:pos x="48" y="80"/>
                </a:cxn>
                <a:cxn ang="0">
                  <a:pos x="48" y="80"/>
                </a:cxn>
                <a:cxn ang="0">
                  <a:pos x="40" y="80"/>
                </a:cxn>
                <a:cxn ang="0">
                  <a:pos x="32" y="80"/>
                </a:cxn>
                <a:cxn ang="0">
                  <a:pos x="32" y="80"/>
                </a:cxn>
                <a:cxn ang="0">
                  <a:pos x="24" y="80"/>
                </a:cxn>
                <a:cxn ang="0">
                  <a:pos x="16" y="72"/>
                </a:cxn>
                <a:cxn ang="0">
                  <a:pos x="16" y="72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8" y="56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0" h="80">
                  <a:moveTo>
                    <a:pt x="40" y="0"/>
                  </a:moveTo>
                  <a:lnTo>
                    <a:pt x="4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56" y="72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</a:path>
              </a:pathLst>
            </a:custGeom>
            <a:noFill/>
            <a:ln w="12700">
              <a:solidFill>
                <a:srgbClr val="FF07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387"/>
            <p:cNvSpPr>
              <a:spLocks/>
            </p:cNvSpPr>
            <p:nvPr/>
          </p:nvSpPr>
          <p:spPr bwMode="auto">
            <a:xfrm>
              <a:off x="5403850" y="3005138"/>
              <a:ext cx="139700" cy="1397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64" y="8"/>
                </a:cxn>
                <a:cxn ang="0">
                  <a:pos x="72" y="8"/>
                </a:cxn>
                <a:cxn ang="0">
                  <a:pos x="72" y="16"/>
                </a:cxn>
                <a:cxn ang="0">
                  <a:pos x="80" y="16"/>
                </a:cxn>
                <a:cxn ang="0">
                  <a:pos x="80" y="24"/>
                </a:cxn>
                <a:cxn ang="0">
                  <a:pos x="88" y="24"/>
                </a:cxn>
                <a:cxn ang="0">
                  <a:pos x="88" y="32"/>
                </a:cxn>
                <a:cxn ang="0">
                  <a:pos x="88" y="40"/>
                </a:cxn>
                <a:cxn ang="0">
                  <a:pos x="88" y="48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0" y="64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72" y="80"/>
                </a:cxn>
                <a:cxn ang="0">
                  <a:pos x="64" y="80"/>
                </a:cxn>
                <a:cxn ang="0">
                  <a:pos x="64" y="88"/>
                </a:cxn>
                <a:cxn ang="0">
                  <a:pos x="56" y="88"/>
                </a:cxn>
                <a:cxn ang="0">
                  <a:pos x="48" y="88"/>
                </a:cxn>
                <a:cxn ang="0">
                  <a:pos x="48" y="88"/>
                </a:cxn>
                <a:cxn ang="0">
                  <a:pos x="40" y="88"/>
                </a:cxn>
                <a:cxn ang="0">
                  <a:pos x="32" y="88"/>
                </a:cxn>
                <a:cxn ang="0">
                  <a:pos x="24" y="88"/>
                </a:cxn>
                <a:cxn ang="0">
                  <a:pos x="24" y="80"/>
                </a:cxn>
                <a:cxn ang="0">
                  <a:pos x="16" y="8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64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8" h="88">
                  <a:moveTo>
                    <a:pt x="48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0" y="64"/>
                  </a:lnTo>
                  <a:lnTo>
                    <a:pt x="80" y="64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72" y="72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0" y="88"/>
                  </a:lnTo>
                  <a:lnTo>
                    <a:pt x="40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6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7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388"/>
            <p:cNvSpPr>
              <a:spLocks/>
            </p:cNvSpPr>
            <p:nvPr/>
          </p:nvSpPr>
          <p:spPr bwMode="auto">
            <a:xfrm>
              <a:off x="5403850" y="3005138"/>
              <a:ext cx="127000" cy="12700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56" y="8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72" y="16"/>
                </a:cxn>
                <a:cxn ang="0">
                  <a:pos x="72" y="24"/>
                </a:cxn>
                <a:cxn ang="0">
                  <a:pos x="80" y="24"/>
                </a:cxn>
                <a:cxn ang="0">
                  <a:pos x="80" y="32"/>
                </a:cxn>
                <a:cxn ang="0">
                  <a:pos x="80" y="32"/>
                </a:cxn>
                <a:cxn ang="0">
                  <a:pos x="80" y="40"/>
                </a:cxn>
                <a:cxn ang="0">
                  <a:pos x="80" y="48"/>
                </a:cxn>
                <a:cxn ang="0">
                  <a:pos x="80" y="56"/>
                </a:cxn>
                <a:cxn ang="0">
                  <a:pos x="72" y="56"/>
                </a:cxn>
                <a:cxn ang="0">
                  <a:pos x="72" y="64"/>
                </a:cxn>
                <a:cxn ang="0">
                  <a:pos x="72" y="64"/>
                </a:cxn>
                <a:cxn ang="0">
                  <a:pos x="64" y="72"/>
                </a:cxn>
                <a:cxn ang="0">
                  <a:pos x="64" y="72"/>
                </a:cxn>
                <a:cxn ang="0">
                  <a:pos x="56" y="80"/>
                </a:cxn>
                <a:cxn ang="0">
                  <a:pos x="48" y="80"/>
                </a:cxn>
                <a:cxn ang="0">
                  <a:pos x="48" y="80"/>
                </a:cxn>
                <a:cxn ang="0">
                  <a:pos x="40" y="80"/>
                </a:cxn>
                <a:cxn ang="0">
                  <a:pos x="32" y="80"/>
                </a:cxn>
                <a:cxn ang="0">
                  <a:pos x="32" y="80"/>
                </a:cxn>
                <a:cxn ang="0">
                  <a:pos x="24" y="80"/>
                </a:cxn>
                <a:cxn ang="0">
                  <a:pos x="16" y="72"/>
                </a:cxn>
                <a:cxn ang="0">
                  <a:pos x="16" y="72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8" y="56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0" h="80">
                  <a:moveTo>
                    <a:pt x="40" y="0"/>
                  </a:moveTo>
                  <a:lnTo>
                    <a:pt x="4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56" y="72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</a:path>
              </a:pathLst>
            </a:custGeom>
            <a:noFill/>
            <a:ln w="12700">
              <a:solidFill>
                <a:srgbClr val="FF07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389"/>
            <p:cNvSpPr>
              <a:spLocks/>
            </p:cNvSpPr>
            <p:nvPr/>
          </p:nvSpPr>
          <p:spPr bwMode="auto">
            <a:xfrm>
              <a:off x="6153150" y="2814638"/>
              <a:ext cx="139700" cy="1397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64" y="8"/>
                </a:cxn>
                <a:cxn ang="0">
                  <a:pos x="72" y="8"/>
                </a:cxn>
                <a:cxn ang="0">
                  <a:pos x="72" y="16"/>
                </a:cxn>
                <a:cxn ang="0">
                  <a:pos x="80" y="16"/>
                </a:cxn>
                <a:cxn ang="0">
                  <a:pos x="80" y="24"/>
                </a:cxn>
                <a:cxn ang="0">
                  <a:pos x="88" y="24"/>
                </a:cxn>
                <a:cxn ang="0">
                  <a:pos x="88" y="32"/>
                </a:cxn>
                <a:cxn ang="0">
                  <a:pos x="88" y="40"/>
                </a:cxn>
                <a:cxn ang="0">
                  <a:pos x="88" y="48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0" y="64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72" y="80"/>
                </a:cxn>
                <a:cxn ang="0">
                  <a:pos x="64" y="80"/>
                </a:cxn>
                <a:cxn ang="0">
                  <a:pos x="64" y="88"/>
                </a:cxn>
                <a:cxn ang="0">
                  <a:pos x="56" y="88"/>
                </a:cxn>
                <a:cxn ang="0">
                  <a:pos x="48" y="88"/>
                </a:cxn>
                <a:cxn ang="0">
                  <a:pos x="48" y="88"/>
                </a:cxn>
                <a:cxn ang="0">
                  <a:pos x="40" y="88"/>
                </a:cxn>
                <a:cxn ang="0">
                  <a:pos x="32" y="88"/>
                </a:cxn>
                <a:cxn ang="0">
                  <a:pos x="24" y="88"/>
                </a:cxn>
                <a:cxn ang="0">
                  <a:pos x="24" y="80"/>
                </a:cxn>
                <a:cxn ang="0">
                  <a:pos x="16" y="8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64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8" h="88">
                  <a:moveTo>
                    <a:pt x="48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0" y="64"/>
                  </a:lnTo>
                  <a:lnTo>
                    <a:pt x="80" y="64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72" y="72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0" y="88"/>
                  </a:lnTo>
                  <a:lnTo>
                    <a:pt x="40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6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7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390"/>
            <p:cNvSpPr>
              <a:spLocks/>
            </p:cNvSpPr>
            <p:nvPr/>
          </p:nvSpPr>
          <p:spPr bwMode="auto">
            <a:xfrm>
              <a:off x="6153150" y="2814638"/>
              <a:ext cx="127000" cy="12700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56" y="8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72" y="16"/>
                </a:cxn>
                <a:cxn ang="0">
                  <a:pos x="72" y="24"/>
                </a:cxn>
                <a:cxn ang="0">
                  <a:pos x="80" y="24"/>
                </a:cxn>
                <a:cxn ang="0">
                  <a:pos x="80" y="32"/>
                </a:cxn>
                <a:cxn ang="0">
                  <a:pos x="80" y="32"/>
                </a:cxn>
                <a:cxn ang="0">
                  <a:pos x="80" y="40"/>
                </a:cxn>
                <a:cxn ang="0">
                  <a:pos x="80" y="48"/>
                </a:cxn>
                <a:cxn ang="0">
                  <a:pos x="80" y="56"/>
                </a:cxn>
                <a:cxn ang="0">
                  <a:pos x="72" y="56"/>
                </a:cxn>
                <a:cxn ang="0">
                  <a:pos x="72" y="64"/>
                </a:cxn>
                <a:cxn ang="0">
                  <a:pos x="72" y="64"/>
                </a:cxn>
                <a:cxn ang="0">
                  <a:pos x="64" y="72"/>
                </a:cxn>
                <a:cxn ang="0">
                  <a:pos x="64" y="72"/>
                </a:cxn>
                <a:cxn ang="0">
                  <a:pos x="56" y="80"/>
                </a:cxn>
                <a:cxn ang="0">
                  <a:pos x="48" y="80"/>
                </a:cxn>
                <a:cxn ang="0">
                  <a:pos x="48" y="80"/>
                </a:cxn>
                <a:cxn ang="0">
                  <a:pos x="40" y="80"/>
                </a:cxn>
                <a:cxn ang="0">
                  <a:pos x="32" y="80"/>
                </a:cxn>
                <a:cxn ang="0">
                  <a:pos x="32" y="80"/>
                </a:cxn>
                <a:cxn ang="0">
                  <a:pos x="24" y="80"/>
                </a:cxn>
                <a:cxn ang="0">
                  <a:pos x="16" y="72"/>
                </a:cxn>
                <a:cxn ang="0">
                  <a:pos x="16" y="72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8" y="56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0" h="80">
                  <a:moveTo>
                    <a:pt x="40" y="0"/>
                  </a:moveTo>
                  <a:lnTo>
                    <a:pt x="4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56" y="72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</a:path>
              </a:pathLst>
            </a:custGeom>
            <a:noFill/>
            <a:ln w="12700">
              <a:solidFill>
                <a:srgbClr val="FF07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391"/>
            <p:cNvSpPr>
              <a:spLocks/>
            </p:cNvSpPr>
            <p:nvPr/>
          </p:nvSpPr>
          <p:spPr bwMode="auto">
            <a:xfrm>
              <a:off x="4171950" y="3284538"/>
              <a:ext cx="139700" cy="1397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64" y="8"/>
                </a:cxn>
                <a:cxn ang="0">
                  <a:pos x="72" y="8"/>
                </a:cxn>
                <a:cxn ang="0">
                  <a:pos x="72" y="16"/>
                </a:cxn>
                <a:cxn ang="0">
                  <a:pos x="80" y="16"/>
                </a:cxn>
                <a:cxn ang="0">
                  <a:pos x="80" y="24"/>
                </a:cxn>
                <a:cxn ang="0">
                  <a:pos x="88" y="24"/>
                </a:cxn>
                <a:cxn ang="0">
                  <a:pos x="88" y="32"/>
                </a:cxn>
                <a:cxn ang="0">
                  <a:pos x="88" y="40"/>
                </a:cxn>
                <a:cxn ang="0">
                  <a:pos x="88" y="48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0" y="64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72" y="80"/>
                </a:cxn>
                <a:cxn ang="0">
                  <a:pos x="64" y="80"/>
                </a:cxn>
                <a:cxn ang="0">
                  <a:pos x="64" y="88"/>
                </a:cxn>
                <a:cxn ang="0">
                  <a:pos x="56" y="88"/>
                </a:cxn>
                <a:cxn ang="0">
                  <a:pos x="48" y="88"/>
                </a:cxn>
                <a:cxn ang="0">
                  <a:pos x="48" y="88"/>
                </a:cxn>
                <a:cxn ang="0">
                  <a:pos x="40" y="88"/>
                </a:cxn>
                <a:cxn ang="0">
                  <a:pos x="32" y="88"/>
                </a:cxn>
                <a:cxn ang="0">
                  <a:pos x="24" y="88"/>
                </a:cxn>
                <a:cxn ang="0">
                  <a:pos x="24" y="80"/>
                </a:cxn>
                <a:cxn ang="0">
                  <a:pos x="16" y="8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64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8" h="88">
                  <a:moveTo>
                    <a:pt x="48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0" y="64"/>
                  </a:lnTo>
                  <a:lnTo>
                    <a:pt x="80" y="64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72" y="72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0" y="88"/>
                  </a:lnTo>
                  <a:lnTo>
                    <a:pt x="40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6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7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392"/>
            <p:cNvSpPr>
              <a:spLocks/>
            </p:cNvSpPr>
            <p:nvPr/>
          </p:nvSpPr>
          <p:spPr bwMode="auto">
            <a:xfrm>
              <a:off x="4171950" y="3284538"/>
              <a:ext cx="127000" cy="12700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56" y="8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72" y="16"/>
                </a:cxn>
                <a:cxn ang="0">
                  <a:pos x="72" y="24"/>
                </a:cxn>
                <a:cxn ang="0">
                  <a:pos x="80" y="24"/>
                </a:cxn>
                <a:cxn ang="0">
                  <a:pos x="80" y="32"/>
                </a:cxn>
                <a:cxn ang="0">
                  <a:pos x="80" y="32"/>
                </a:cxn>
                <a:cxn ang="0">
                  <a:pos x="80" y="40"/>
                </a:cxn>
                <a:cxn ang="0">
                  <a:pos x="80" y="48"/>
                </a:cxn>
                <a:cxn ang="0">
                  <a:pos x="80" y="56"/>
                </a:cxn>
                <a:cxn ang="0">
                  <a:pos x="72" y="56"/>
                </a:cxn>
                <a:cxn ang="0">
                  <a:pos x="72" y="64"/>
                </a:cxn>
                <a:cxn ang="0">
                  <a:pos x="72" y="64"/>
                </a:cxn>
                <a:cxn ang="0">
                  <a:pos x="64" y="72"/>
                </a:cxn>
                <a:cxn ang="0">
                  <a:pos x="64" y="72"/>
                </a:cxn>
                <a:cxn ang="0">
                  <a:pos x="56" y="80"/>
                </a:cxn>
                <a:cxn ang="0">
                  <a:pos x="48" y="80"/>
                </a:cxn>
                <a:cxn ang="0">
                  <a:pos x="48" y="80"/>
                </a:cxn>
                <a:cxn ang="0">
                  <a:pos x="40" y="80"/>
                </a:cxn>
                <a:cxn ang="0">
                  <a:pos x="32" y="80"/>
                </a:cxn>
                <a:cxn ang="0">
                  <a:pos x="32" y="80"/>
                </a:cxn>
                <a:cxn ang="0">
                  <a:pos x="24" y="80"/>
                </a:cxn>
                <a:cxn ang="0">
                  <a:pos x="16" y="72"/>
                </a:cxn>
                <a:cxn ang="0">
                  <a:pos x="16" y="72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8" y="56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0" h="80">
                  <a:moveTo>
                    <a:pt x="40" y="0"/>
                  </a:moveTo>
                  <a:lnTo>
                    <a:pt x="4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56" y="72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</a:path>
              </a:pathLst>
            </a:custGeom>
            <a:noFill/>
            <a:ln w="12700">
              <a:solidFill>
                <a:srgbClr val="FF07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393"/>
            <p:cNvSpPr>
              <a:spLocks/>
            </p:cNvSpPr>
            <p:nvPr/>
          </p:nvSpPr>
          <p:spPr bwMode="auto">
            <a:xfrm>
              <a:off x="4133850" y="3335338"/>
              <a:ext cx="139700" cy="1397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64" y="8"/>
                </a:cxn>
                <a:cxn ang="0">
                  <a:pos x="72" y="8"/>
                </a:cxn>
                <a:cxn ang="0">
                  <a:pos x="72" y="16"/>
                </a:cxn>
                <a:cxn ang="0">
                  <a:pos x="80" y="16"/>
                </a:cxn>
                <a:cxn ang="0">
                  <a:pos x="80" y="24"/>
                </a:cxn>
                <a:cxn ang="0">
                  <a:pos x="88" y="24"/>
                </a:cxn>
                <a:cxn ang="0">
                  <a:pos x="88" y="32"/>
                </a:cxn>
                <a:cxn ang="0">
                  <a:pos x="88" y="40"/>
                </a:cxn>
                <a:cxn ang="0">
                  <a:pos x="88" y="48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0" y="64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72" y="80"/>
                </a:cxn>
                <a:cxn ang="0">
                  <a:pos x="64" y="80"/>
                </a:cxn>
                <a:cxn ang="0">
                  <a:pos x="64" y="88"/>
                </a:cxn>
                <a:cxn ang="0">
                  <a:pos x="56" y="88"/>
                </a:cxn>
                <a:cxn ang="0">
                  <a:pos x="48" y="88"/>
                </a:cxn>
                <a:cxn ang="0">
                  <a:pos x="48" y="88"/>
                </a:cxn>
                <a:cxn ang="0">
                  <a:pos x="40" y="88"/>
                </a:cxn>
                <a:cxn ang="0">
                  <a:pos x="32" y="88"/>
                </a:cxn>
                <a:cxn ang="0">
                  <a:pos x="24" y="88"/>
                </a:cxn>
                <a:cxn ang="0">
                  <a:pos x="24" y="80"/>
                </a:cxn>
                <a:cxn ang="0">
                  <a:pos x="16" y="8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64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8" h="88">
                  <a:moveTo>
                    <a:pt x="48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0" y="64"/>
                  </a:lnTo>
                  <a:lnTo>
                    <a:pt x="80" y="64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72" y="72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0" y="88"/>
                  </a:lnTo>
                  <a:lnTo>
                    <a:pt x="40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6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7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394"/>
            <p:cNvSpPr>
              <a:spLocks/>
            </p:cNvSpPr>
            <p:nvPr/>
          </p:nvSpPr>
          <p:spPr bwMode="auto">
            <a:xfrm>
              <a:off x="4133850" y="3335338"/>
              <a:ext cx="127000" cy="12700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56" y="8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72" y="16"/>
                </a:cxn>
                <a:cxn ang="0">
                  <a:pos x="72" y="24"/>
                </a:cxn>
                <a:cxn ang="0">
                  <a:pos x="80" y="24"/>
                </a:cxn>
                <a:cxn ang="0">
                  <a:pos x="80" y="32"/>
                </a:cxn>
                <a:cxn ang="0">
                  <a:pos x="80" y="32"/>
                </a:cxn>
                <a:cxn ang="0">
                  <a:pos x="80" y="40"/>
                </a:cxn>
                <a:cxn ang="0">
                  <a:pos x="80" y="48"/>
                </a:cxn>
                <a:cxn ang="0">
                  <a:pos x="80" y="56"/>
                </a:cxn>
                <a:cxn ang="0">
                  <a:pos x="72" y="56"/>
                </a:cxn>
                <a:cxn ang="0">
                  <a:pos x="72" y="64"/>
                </a:cxn>
                <a:cxn ang="0">
                  <a:pos x="72" y="64"/>
                </a:cxn>
                <a:cxn ang="0">
                  <a:pos x="64" y="72"/>
                </a:cxn>
                <a:cxn ang="0">
                  <a:pos x="64" y="72"/>
                </a:cxn>
                <a:cxn ang="0">
                  <a:pos x="56" y="80"/>
                </a:cxn>
                <a:cxn ang="0">
                  <a:pos x="48" y="80"/>
                </a:cxn>
                <a:cxn ang="0">
                  <a:pos x="48" y="80"/>
                </a:cxn>
                <a:cxn ang="0">
                  <a:pos x="40" y="80"/>
                </a:cxn>
                <a:cxn ang="0">
                  <a:pos x="32" y="80"/>
                </a:cxn>
                <a:cxn ang="0">
                  <a:pos x="32" y="80"/>
                </a:cxn>
                <a:cxn ang="0">
                  <a:pos x="24" y="80"/>
                </a:cxn>
                <a:cxn ang="0">
                  <a:pos x="16" y="72"/>
                </a:cxn>
                <a:cxn ang="0">
                  <a:pos x="16" y="72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8" y="56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0" h="80">
                  <a:moveTo>
                    <a:pt x="40" y="0"/>
                  </a:moveTo>
                  <a:lnTo>
                    <a:pt x="4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56" y="72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</a:path>
              </a:pathLst>
            </a:custGeom>
            <a:noFill/>
            <a:ln w="12700">
              <a:solidFill>
                <a:srgbClr val="FF07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395"/>
            <p:cNvSpPr>
              <a:spLocks/>
            </p:cNvSpPr>
            <p:nvPr/>
          </p:nvSpPr>
          <p:spPr bwMode="auto">
            <a:xfrm>
              <a:off x="4603750" y="3182938"/>
              <a:ext cx="139700" cy="1397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64" y="8"/>
                </a:cxn>
                <a:cxn ang="0">
                  <a:pos x="72" y="8"/>
                </a:cxn>
                <a:cxn ang="0">
                  <a:pos x="72" y="16"/>
                </a:cxn>
                <a:cxn ang="0">
                  <a:pos x="80" y="16"/>
                </a:cxn>
                <a:cxn ang="0">
                  <a:pos x="80" y="24"/>
                </a:cxn>
                <a:cxn ang="0">
                  <a:pos x="88" y="24"/>
                </a:cxn>
                <a:cxn ang="0">
                  <a:pos x="88" y="32"/>
                </a:cxn>
                <a:cxn ang="0">
                  <a:pos x="88" y="40"/>
                </a:cxn>
                <a:cxn ang="0">
                  <a:pos x="88" y="48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0" y="64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72" y="80"/>
                </a:cxn>
                <a:cxn ang="0">
                  <a:pos x="64" y="80"/>
                </a:cxn>
                <a:cxn ang="0">
                  <a:pos x="64" y="88"/>
                </a:cxn>
                <a:cxn ang="0">
                  <a:pos x="56" y="88"/>
                </a:cxn>
                <a:cxn ang="0">
                  <a:pos x="48" y="88"/>
                </a:cxn>
                <a:cxn ang="0">
                  <a:pos x="48" y="88"/>
                </a:cxn>
                <a:cxn ang="0">
                  <a:pos x="40" y="88"/>
                </a:cxn>
                <a:cxn ang="0">
                  <a:pos x="32" y="88"/>
                </a:cxn>
                <a:cxn ang="0">
                  <a:pos x="24" y="88"/>
                </a:cxn>
                <a:cxn ang="0">
                  <a:pos x="24" y="80"/>
                </a:cxn>
                <a:cxn ang="0">
                  <a:pos x="16" y="8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64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8" h="88">
                  <a:moveTo>
                    <a:pt x="48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0" y="64"/>
                  </a:lnTo>
                  <a:lnTo>
                    <a:pt x="80" y="64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72" y="72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0" y="88"/>
                  </a:lnTo>
                  <a:lnTo>
                    <a:pt x="40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6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7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396"/>
            <p:cNvSpPr>
              <a:spLocks/>
            </p:cNvSpPr>
            <p:nvPr/>
          </p:nvSpPr>
          <p:spPr bwMode="auto">
            <a:xfrm>
              <a:off x="4603750" y="3182938"/>
              <a:ext cx="127000" cy="12700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56" y="8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72" y="16"/>
                </a:cxn>
                <a:cxn ang="0">
                  <a:pos x="72" y="24"/>
                </a:cxn>
                <a:cxn ang="0">
                  <a:pos x="80" y="24"/>
                </a:cxn>
                <a:cxn ang="0">
                  <a:pos x="80" y="32"/>
                </a:cxn>
                <a:cxn ang="0">
                  <a:pos x="80" y="32"/>
                </a:cxn>
                <a:cxn ang="0">
                  <a:pos x="80" y="40"/>
                </a:cxn>
                <a:cxn ang="0">
                  <a:pos x="80" y="48"/>
                </a:cxn>
                <a:cxn ang="0">
                  <a:pos x="80" y="56"/>
                </a:cxn>
                <a:cxn ang="0">
                  <a:pos x="72" y="56"/>
                </a:cxn>
                <a:cxn ang="0">
                  <a:pos x="72" y="64"/>
                </a:cxn>
                <a:cxn ang="0">
                  <a:pos x="72" y="64"/>
                </a:cxn>
                <a:cxn ang="0">
                  <a:pos x="64" y="72"/>
                </a:cxn>
                <a:cxn ang="0">
                  <a:pos x="64" y="72"/>
                </a:cxn>
                <a:cxn ang="0">
                  <a:pos x="56" y="80"/>
                </a:cxn>
                <a:cxn ang="0">
                  <a:pos x="48" y="80"/>
                </a:cxn>
                <a:cxn ang="0">
                  <a:pos x="48" y="80"/>
                </a:cxn>
                <a:cxn ang="0">
                  <a:pos x="40" y="80"/>
                </a:cxn>
                <a:cxn ang="0">
                  <a:pos x="32" y="80"/>
                </a:cxn>
                <a:cxn ang="0">
                  <a:pos x="32" y="80"/>
                </a:cxn>
                <a:cxn ang="0">
                  <a:pos x="24" y="80"/>
                </a:cxn>
                <a:cxn ang="0">
                  <a:pos x="16" y="72"/>
                </a:cxn>
                <a:cxn ang="0">
                  <a:pos x="16" y="72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8" y="56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0" h="80">
                  <a:moveTo>
                    <a:pt x="40" y="0"/>
                  </a:moveTo>
                  <a:lnTo>
                    <a:pt x="4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56" y="72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</a:path>
              </a:pathLst>
            </a:custGeom>
            <a:noFill/>
            <a:ln w="12700">
              <a:solidFill>
                <a:srgbClr val="FF07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397"/>
            <p:cNvSpPr>
              <a:spLocks/>
            </p:cNvSpPr>
            <p:nvPr/>
          </p:nvSpPr>
          <p:spPr bwMode="auto">
            <a:xfrm>
              <a:off x="4997450" y="3094038"/>
              <a:ext cx="139700" cy="1397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64" y="8"/>
                </a:cxn>
                <a:cxn ang="0">
                  <a:pos x="72" y="8"/>
                </a:cxn>
                <a:cxn ang="0">
                  <a:pos x="72" y="16"/>
                </a:cxn>
                <a:cxn ang="0">
                  <a:pos x="80" y="16"/>
                </a:cxn>
                <a:cxn ang="0">
                  <a:pos x="80" y="24"/>
                </a:cxn>
                <a:cxn ang="0">
                  <a:pos x="88" y="24"/>
                </a:cxn>
                <a:cxn ang="0">
                  <a:pos x="88" y="32"/>
                </a:cxn>
                <a:cxn ang="0">
                  <a:pos x="88" y="40"/>
                </a:cxn>
                <a:cxn ang="0">
                  <a:pos x="88" y="48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0" y="64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72" y="80"/>
                </a:cxn>
                <a:cxn ang="0">
                  <a:pos x="64" y="80"/>
                </a:cxn>
                <a:cxn ang="0">
                  <a:pos x="64" y="88"/>
                </a:cxn>
                <a:cxn ang="0">
                  <a:pos x="56" y="88"/>
                </a:cxn>
                <a:cxn ang="0">
                  <a:pos x="48" y="88"/>
                </a:cxn>
                <a:cxn ang="0">
                  <a:pos x="48" y="88"/>
                </a:cxn>
                <a:cxn ang="0">
                  <a:pos x="40" y="88"/>
                </a:cxn>
                <a:cxn ang="0">
                  <a:pos x="32" y="88"/>
                </a:cxn>
                <a:cxn ang="0">
                  <a:pos x="24" y="88"/>
                </a:cxn>
                <a:cxn ang="0">
                  <a:pos x="24" y="80"/>
                </a:cxn>
                <a:cxn ang="0">
                  <a:pos x="16" y="8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64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8" h="88">
                  <a:moveTo>
                    <a:pt x="48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0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0" y="64"/>
                  </a:lnTo>
                  <a:lnTo>
                    <a:pt x="80" y="64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72" y="72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0" y="88"/>
                  </a:lnTo>
                  <a:lnTo>
                    <a:pt x="40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6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7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398"/>
            <p:cNvSpPr>
              <a:spLocks/>
            </p:cNvSpPr>
            <p:nvPr/>
          </p:nvSpPr>
          <p:spPr bwMode="auto">
            <a:xfrm>
              <a:off x="4997450" y="3094038"/>
              <a:ext cx="127000" cy="12700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56" y="8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72" y="16"/>
                </a:cxn>
                <a:cxn ang="0">
                  <a:pos x="72" y="24"/>
                </a:cxn>
                <a:cxn ang="0">
                  <a:pos x="80" y="24"/>
                </a:cxn>
                <a:cxn ang="0">
                  <a:pos x="80" y="32"/>
                </a:cxn>
                <a:cxn ang="0">
                  <a:pos x="80" y="32"/>
                </a:cxn>
                <a:cxn ang="0">
                  <a:pos x="80" y="40"/>
                </a:cxn>
                <a:cxn ang="0">
                  <a:pos x="80" y="48"/>
                </a:cxn>
                <a:cxn ang="0">
                  <a:pos x="80" y="56"/>
                </a:cxn>
                <a:cxn ang="0">
                  <a:pos x="72" y="56"/>
                </a:cxn>
                <a:cxn ang="0">
                  <a:pos x="72" y="64"/>
                </a:cxn>
                <a:cxn ang="0">
                  <a:pos x="72" y="64"/>
                </a:cxn>
                <a:cxn ang="0">
                  <a:pos x="64" y="72"/>
                </a:cxn>
                <a:cxn ang="0">
                  <a:pos x="64" y="72"/>
                </a:cxn>
                <a:cxn ang="0">
                  <a:pos x="56" y="80"/>
                </a:cxn>
                <a:cxn ang="0">
                  <a:pos x="48" y="80"/>
                </a:cxn>
                <a:cxn ang="0">
                  <a:pos x="48" y="80"/>
                </a:cxn>
                <a:cxn ang="0">
                  <a:pos x="40" y="80"/>
                </a:cxn>
                <a:cxn ang="0">
                  <a:pos x="32" y="80"/>
                </a:cxn>
                <a:cxn ang="0">
                  <a:pos x="32" y="80"/>
                </a:cxn>
                <a:cxn ang="0">
                  <a:pos x="24" y="80"/>
                </a:cxn>
                <a:cxn ang="0">
                  <a:pos x="16" y="72"/>
                </a:cxn>
                <a:cxn ang="0">
                  <a:pos x="16" y="72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8" y="56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40" y="0"/>
                </a:cxn>
              </a:cxnLst>
              <a:rect l="0" t="0" r="r" b="b"/>
              <a:pathLst>
                <a:path w="80" h="80">
                  <a:moveTo>
                    <a:pt x="40" y="0"/>
                  </a:moveTo>
                  <a:lnTo>
                    <a:pt x="4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56" y="72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</a:path>
              </a:pathLst>
            </a:custGeom>
            <a:noFill/>
            <a:ln w="12700">
              <a:solidFill>
                <a:srgbClr val="FF07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05" name="Rectangle 110"/>
          <p:cNvSpPr>
            <a:spLocks noChangeArrowheads="1"/>
          </p:cNvSpPr>
          <p:nvPr/>
        </p:nvSpPr>
        <p:spPr bwMode="auto">
          <a:xfrm>
            <a:off x="6136970" y="3551808"/>
            <a:ext cx="71346" cy="1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06" name="Rectangle 111"/>
          <p:cNvSpPr>
            <a:spLocks noChangeArrowheads="1"/>
          </p:cNvSpPr>
          <p:nvPr/>
        </p:nvSpPr>
        <p:spPr bwMode="auto">
          <a:xfrm>
            <a:off x="6008991" y="2791268"/>
            <a:ext cx="179036" cy="1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0.5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07" name="Rectangle 112"/>
          <p:cNvSpPr>
            <a:spLocks noChangeArrowheads="1"/>
          </p:cNvSpPr>
          <p:nvPr/>
        </p:nvSpPr>
        <p:spPr bwMode="auto">
          <a:xfrm>
            <a:off x="6136970" y="2023456"/>
            <a:ext cx="71346" cy="1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08" name="Rectangle 113"/>
          <p:cNvSpPr>
            <a:spLocks noChangeArrowheads="1"/>
          </p:cNvSpPr>
          <p:nvPr/>
        </p:nvSpPr>
        <p:spPr bwMode="auto">
          <a:xfrm>
            <a:off x="6008991" y="1231343"/>
            <a:ext cx="179036" cy="1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1.5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09" name="Rectangle 114"/>
          <p:cNvSpPr>
            <a:spLocks noChangeArrowheads="1"/>
          </p:cNvSpPr>
          <p:nvPr/>
        </p:nvSpPr>
        <p:spPr bwMode="auto">
          <a:xfrm>
            <a:off x="6243619" y="3749438"/>
            <a:ext cx="71346" cy="1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0" name="Rectangle 115"/>
          <p:cNvSpPr>
            <a:spLocks noChangeArrowheads="1"/>
          </p:cNvSpPr>
          <p:nvPr/>
        </p:nvSpPr>
        <p:spPr bwMode="auto">
          <a:xfrm>
            <a:off x="6626980" y="3749438"/>
            <a:ext cx="71346" cy="1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1" name="Rectangle 116"/>
          <p:cNvSpPr>
            <a:spLocks noChangeArrowheads="1"/>
          </p:cNvSpPr>
          <p:nvPr/>
        </p:nvSpPr>
        <p:spPr bwMode="auto">
          <a:xfrm>
            <a:off x="7028585" y="3749438"/>
            <a:ext cx="71346" cy="1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4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2" name="Rectangle 117"/>
          <p:cNvSpPr>
            <a:spLocks noChangeArrowheads="1"/>
          </p:cNvSpPr>
          <p:nvPr/>
        </p:nvSpPr>
        <p:spPr bwMode="auto">
          <a:xfrm>
            <a:off x="7419068" y="3749438"/>
            <a:ext cx="71346" cy="1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6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3" name="Rectangle 118"/>
          <p:cNvSpPr>
            <a:spLocks noChangeArrowheads="1"/>
          </p:cNvSpPr>
          <p:nvPr/>
        </p:nvSpPr>
        <p:spPr bwMode="auto">
          <a:xfrm>
            <a:off x="7804047" y="3749438"/>
            <a:ext cx="71346" cy="1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8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4" name="Rectangle 119"/>
          <p:cNvSpPr>
            <a:spLocks noChangeArrowheads="1"/>
          </p:cNvSpPr>
          <p:nvPr/>
        </p:nvSpPr>
        <p:spPr bwMode="auto">
          <a:xfrm>
            <a:off x="8155774" y="3749438"/>
            <a:ext cx="142690" cy="1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10</a:t>
            </a:r>
            <a:endParaRPr kumimoji="1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5" name="Rectangle 133"/>
          <p:cNvSpPr>
            <a:spLocks noChangeArrowheads="1"/>
          </p:cNvSpPr>
          <p:nvPr/>
        </p:nvSpPr>
        <p:spPr bwMode="auto">
          <a:xfrm>
            <a:off x="7084188" y="3983018"/>
            <a:ext cx="7362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</a:t>
            </a:r>
            <a:r>
              <a:rPr kumimoji="1" lang="en-US" altLang="ja-JP" sz="12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abs</a:t>
            </a: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[MW]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6" name="Rectangle 133"/>
          <p:cNvSpPr>
            <a:spLocks noChangeArrowheads="1"/>
          </p:cNvSpPr>
          <p:nvPr/>
        </p:nvSpPr>
        <p:spPr bwMode="auto">
          <a:xfrm rot="16200000">
            <a:off x="5514441" y="2409135"/>
            <a:ext cx="6588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W</a:t>
            </a:r>
            <a:r>
              <a:rPr kumimoji="1" lang="en-US" altLang="ja-JP" sz="1200" b="0" i="0" u="none" strike="noStrike" cap="none" normalizeH="0" baseline="-25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th</a:t>
            </a: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[M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J</a:t>
            </a: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]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7" name="Rectangle 203"/>
          <p:cNvSpPr>
            <a:spLocks noChangeArrowheads="1"/>
          </p:cNvSpPr>
          <p:nvPr/>
        </p:nvSpPr>
        <p:spPr bwMode="auto">
          <a:xfrm>
            <a:off x="7646214" y="2877875"/>
            <a:ext cx="6381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 dirty="0">
                <a:latin typeface="Arial" pitchFamily="34" charset="0"/>
                <a:cs typeface="Arial" pitchFamily="34" charset="0"/>
              </a:rPr>
              <a:t>hydrogen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8" name="Rectangle 203"/>
          <p:cNvSpPr>
            <a:spLocks noChangeArrowheads="1"/>
          </p:cNvSpPr>
          <p:nvPr/>
        </p:nvSpPr>
        <p:spPr bwMode="auto">
          <a:xfrm>
            <a:off x="6732240" y="1844824"/>
            <a:ext cx="6826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 dirty="0">
                <a:latin typeface="Arial" pitchFamily="34" charset="0"/>
                <a:cs typeface="Arial" pitchFamily="34" charset="0"/>
              </a:rPr>
              <a:t>deuterium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9" name="直線矢印コネクタ 418"/>
          <p:cNvCxnSpPr/>
          <p:nvPr/>
        </p:nvCxnSpPr>
        <p:spPr>
          <a:xfrm>
            <a:off x="7164288" y="2060848"/>
            <a:ext cx="167786" cy="28029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/>
          <p:nvPr/>
        </p:nvCxnSpPr>
        <p:spPr>
          <a:xfrm flipH="1" flipV="1">
            <a:off x="7740354" y="2564906"/>
            <a:ext cx="144014" cy="28803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" name="Rectangle 203"/>
          <p:cNvSpPr>
            <a:spLocks noChangeArrowheads="1"/>
          </p:cNvSpPr>
          <p:nvPr/>
        </p:nvSpPr>
        <p:spPr bwMode="auto">
          <a:xfrm>
            <a:off x="6588224" y="3103576"/>
            <a:ext cx="7453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 dirty="0" err="1" smtClean="0">
                <a:latin typeface="Symbol" pitchFamily="18" charset="2"/>
                <a:cs typeface="Arial" pitchFamily="34" charset="0"/>
              </a:rPr>
              <a:t>t</a:t>
            </a:r>
            <a:r>
              <a:rPr lang="en-US" altLang="ja-JP" sz="1200" baseline="-25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/>
              </a:rPr>
              <a:t> P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/>
              </a:rPr>
              <a:t>L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/>
              </a:rPr>
              <a:t>-0.69</a:t>
            </a:r>
            <a:endParaRPr lang="ja-JP" altLang="ja-JP" sz="12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1" name="Rectangle 119"/>
          <p:cNvSpPr>
            <a:spLocks noChangeArrowheads="1"/>
          </p:cNvSpPr>
          <p:nvPr/>
        </p:nvSpPr>
        <p:spPr bwMode="auto">
          <a:xfrm>
            <a:off x="8533766" y="3750284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テキスト ボックス 90"/>
          <p:cNvSpPr txBox="1"/>
          <p:nvPr/>
        </p:nvSpPr>
        <p:spPr>
          <a:xfrm>
            <a:off x="704834" y="209765"/>
            <a:ext cx="1803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latin typeface="Arial" pitchFamily="34" charset="0"/>
                <a:cs typeface="Arial" pitchFamily="34" charset="0"/>
              </a:rPr>
              <a:t>Objective</a:t>
            </a:r>
            <a:endParaRPr kumimoji="1" lang="ja-JP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323159" y="11663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3/13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59909" y="1298823"/>
            <a:ext cx="47525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In the present understanding, H-mode confinement is characterized by separating into pedestal and core components. </a:t>
            </a:r>
          </a:p>
          <a:p>
            <a:pPr marL="342900" indent="-342900"/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Investigate the dependence of 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core heat transport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on the isotope focusing on T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profiles</a:t>
            </a:r>
          </a:p>
          <a:p>
            <a:pPr marL="342900" indent="-342900">
              <a:buAutoNum type="arabicPeriod"/>
            </a:pPr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Examine how the hydrogen isotope is involved in the physics picture of overall H-mode confinement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153"/>
          <p:cNvSpPr>
            <a:spLocks noChangeShapeType="1"/>
          </p:cNvSpPr>
          <p:nvPr/>
        </p:nvSpPr>
        <p:spPr bwMode="auto">
          <a:xfrm rot="10800000" flipH="1">
            <a:off x="5652121" y="3617886"/>
            <a:ext cx="1" cy="504056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660232" y="1529654"/>
            <a:ext cx="1512168" cy="32048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 rot="5400000">
            <a:off x="6408203" y="3330346"/>
            <a:ext cx="3528392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7956376" y="2564400"/>
            <a:ext cx="504056" cy="0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13"/>
          <p:cNvSpPr>
            <a:spLocks/>
          </p:cNvSpPr>
          <p:nvPr/>
        </p:nvSpPr>
        <p:spPr bwMode="auto">
          <a:xfrm>
            <a:off x="5076056" y="3905918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0" name="グループ化 6"/>
          <p:cNvGrpSpPr/>
          <p:nvPr/>
        </p:nvGrpSpPr>
        <p:grpSpPr>
          <a:xfrm>
            <a:off x="5220072" y="1566151"/>
            <a:ext cx="3158802" cy="3168352"/>
            <a:chOff x="5767388" y="2335213"/>
            <a:chExt cx="2798762" cy="2949575"/>
          </a:xfrm>
          <a:solidFill>
            <a:schemeClr val="bg1">
              <a:lumMod val="50000"/>
            </a:schemeClr>
          </a:solidFill>
        </p:grpSpPr>
        <p:sp>
          <p:nvSpPr>
            <p:cNvPr id="11" name="Freeform 4"/>
            <p:cNvSpPr>
              <a:spLocks/>
            </p:cNvSpPr>
            <p:nvPr/>
          </p:nvSpPr>
          <p:spPr bwMode="auto">
            <a:xfrm>
              <a:off x="6711950" y="2967038"/>
              <a:ext cx="255588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78" y="58"/>
                </a:cxn>
                <a:cxn ang="0">
                  <a:pos x="178" y="70"/>
                </a:cxn>
                <a:cxn ang="0">
                  <a:pos x="166" y="7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78" h="70">
                  <a:moveTo>
                    <a:pt x="0" y="0"/>
                  </a:moveTo>
                  <a:lnTo>
                    <a:pt x="12" y="0"/>
                  </a:lnTo>
                  <a:lnTo>
                    <a:pt x="178" y="58"/>
                  </a:lnTo>
                  <a:lnTo>
                    <a:pt x="178" y="70"/>
                  </a:lnTo>
                  <a:lnTo>
                    <a:pt x="166" y="7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6950075" y="3059113"/>
              <a:ext cx="98425" cy="7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38"/>
                </a:cxn>
                <a:cxn ang="0">
                  <a:pos x="68" y="50"/>
                </a:cxn>
                <a:cxn ang="0">
                  <a:pos x="56" y="5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50">
                  <a:moveTo>
                    <a:pt x="0" y="0"/>
                  </a:moveTo>
                  <a:lnTo>
                    <a:pt x="12" y="0"/>
                  </a:lnTo>
                  <a:lnTo>
                    <a:pt x="68" y="38"/>
                  </a:lnTo>
                  <a:lnTo>
                    <a:pt x="68" y="50"/>
                  </a:lnTo>
                  <a:lnTo>
                    <a:pt x="56" y="5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7031038" y="3119438"/>
              <a:ext cx="98425" cy="104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54"/>
                </a:cxn>
                <a:cxn ang="0">
                  <a:pos x="68" y="66"/>
                </a:cxn>
                <a:cxn ang="0">
                  <a:pos x="56" y="6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66">
                  <a:moveTo>
                    <a:pt x="0" y="0"/>
                  </a:moveTo>
                  <a:lnTo>
                    <a:pt x="12" y="0"/>
                  </a:lnTo>
                  <a:lnTo>
                    <a:pt x="68" y="54"/>
                  </a:lnTo>
                  <a:lnTo>
                    <a:pt x="68" y="66"/>
                  </a:lnTo>
                  <a:lnTo>
                    <a:pt x="56" y="6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7112000" y="3205163"/>
              <a:ext cx="98425" cy="133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72"/>
                </a:cxn>
                <a:cxn ang="0">
                  <a:pos x="68" y="84"/>
                </a:cxn>
                <a:cxn ang="0">
                  <a:pos x="56" y="84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84">
                  <a:moveTo>
                    <a:pt x="0" y="0"/>
                  </a:moveTo>
                  <a:lnTo>
                    <a:pt x="12" y="0"/>
                  </a:lnTo>
                  <a:lnTo>
                    <a:pt x="68" y="72"/>
                  </a:lnTo>
                  <a:lnTo>
                    <a:pt x="68" y="84"/>
                  </a:lnTo>
                  <a:lnTo>
                    <a:pt x="56" y="8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7192963" y="3319463"/>
              <a:ext cx="95250" cy="168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6" y="94"/>
                </a:cxn>
                <a:cxn ang="0">
                  <a:pos x="66" y="106"/>
                </a:cxn>
                <a:cxn ang="0">
                  <a:pos x="54" y="10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6" h="106">
                  <a:moveTo>
                    <a:pt x="0" y="0"/>
                  </a:moveTo>
                  <a:lnTo>
                    <a:pt x="12" y="0"/>
                  </a:lnTo>
                  <a:lnTo>
                    <a:pt x="66" y="94"/>
                  </a:lnTo>
                  <a:lnTo>
                    <a:pt x="66" y="106"/>
                  </a:lnTo>
                  <a:lnTo>
                    <a:pt x="54" y="10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7270750" y="3468688"/>
              <a:ext cx="96838" cy="206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18"/>
                </a:cxn>
                <a:cxn ang="0">
                  <a:pos x="68" y="130"/>
                </a:cxn>
                <a:cxn ang="0">
                  <a:pos x="56" y="13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30">
                  <a:moveTo>
                    <a:pt x="0" y="0"/>
                  </a:moveTo>
                  <a:lnTo>
                    <a:pt x="12" y="0"/>
                  </a:lnTo>
                  <a:lnTo>
                    <a:pt x="68" y="118"/>
                  </a:lnTo>
                  <a:lnTo>
                    <a:pt x="68" y="130"/>
                  </a:lnTo>
                  <a:lnTo>
                    <a:pt x="56" y="13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7350125" y="3656013"/>
              <a:ext cx="98425" cy="231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34"/>
                </a:cxn>
                <a:cxn ang="0">
                  <a:pos x="68" y="146"/>
                </a:cxn>
                <a:cxn ang="0">
                  <a:pos x="56" y="14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46">
                  <a:moveTo>
                    <a:pt x="0" y="0"/>
                  </a:moveTo>
                  <a:lnTo>
                    <a:pt x="12" y="0"/>
                  </a:lnTo>
                  <a:lnTo>
                    <a:pt x="68" y="134"/>
                  </a:lnTo>
                  <a:lnTo>
                    <a:pt x="68" y="146"/>
                  </a:lnTo>
                  <a:lnTo>
                    <a:pt x="56" y="14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7431088" y="3868738"/>
              <a:ext cx="98425" cy="254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48"/>
                </a:cxn>
                <a:cxn ang="0">
                  <a:pos x="68" y="160"/>
                </a:cxn>
                <a:cxn ang="0">
                  <a:pos x="56" y="16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60">
                  <a:moveTo>
                    <a:pt x="0" y="0"/>
                  </a:moveTo>
                  <a:lnTo>
                    <a:pt x="12" y="0"/>
                  </a:lnTo>
                  <a:lnTo>
                    <a:pt x="68" y="148"/>
                  </a:lnTo>
                  <a:lnTo>
                    <a:pt x="68" y="160"/>
                  </a:lnTo>
                  <a:lnTo>
                    <a:pt x="56" y="16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7512050" y="4103688"/>
              <a:ext cx="95250" cy="250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6" y="146"/>
                </a:cxn>
                <a:cxn ang="0">
                  <a:pos x="66" y="158"/>
                </a:cxn>
                <a:cxn ang="0">
                  <a:pos x="54" y="158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6" h="158">
                  <a:moveTo>
                    <a:pt x="0" y="0"/>
                  </a:moveTo>
                  <a:lnTo>
                    <a:pt x="12" y="0"/>
                  </a:lnTo>
                  <a:lnTo>
                    <a:pt x="66" y="146"/>
                  </a:lnTo>
                  <a:lnTo>
                    <a:pt x="66" y="158"/>
                  </a:lnTo>
                  <a:lnTo>
                    <a:pt x="54" y="158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7589838" y="4335463"/>
              <a:ext cx="98425" cy="234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36"/>
                </a:cxn>
                <a:cxn ang="0">
                  <a:pos x="68" y="148"/>
                </a:cxn>
                <a:cxn ang="0">
                  <a:pos x="56" y="148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48">
                  <a:moveTo>
                    <a:pt x="0" y="0"/>
                  </a:moveTo>
                  <a:lnTo>
                    <a:pt x="12" y="0"/>
                  </a:lnTo>
                  <a:lnTo>
                    <a:pt x="68" y="136"/>
                  </a:lnTo>
                  <a:lnTo>
                    <a:pt x="68" y="148"/>
                  </a:lnTo>
                  <a:lnTo>
                    <a:pt x="56" y="148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7670800" y="4551363"/>
              <a:ext cx="98425" cy="203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16"/>
                </a:cxn>
                <a:cxn ang="0">
                  <a:pos x="68" y="128"/>
                </a:cxn>
                <a:cxn ang="0">
                  <a:pos x="56" y="128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28">
                  <a:moveTo>
                    <a:pt x="0" y="0"/>
                  </a:moveTo>
                  <a:lnTo>
                    <a:pt x="12" y="0"/>
                  </a:lnTo>
                  <a:lnTo>
                    <a:pt x="68" y="116"/>
                  </a:lnTo>
                  <a:lnTo>
                    <a:pt x="68" y="128"/>
                  </a:lnTo>
                  <a:lnTo>
                    <a:pt x="56" y="128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7751763" y="4735513"/>
              <a:ext cx="96837" cy="168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94"/>
                </a:cxn>
                <a:cxn ang="0">
                  <a:pos x="68" y="106"/>
                </a:cxn>
                <a:cxn ang="0">
                  <a:pos x="56" y="10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106">
                  <a:moveTo>
                    <a:pt x="0" y="0"/>
                  </a:moveTo>
                  <a:lnTo>
                    <a:pt x="12" y="0"/>
                  </a:lnTo>
                  <a:lnTo>
                    <a:pt x="68" y="94"/>
                  </a:lnTo>
                  <a:lnTo>
                    <a:pt x="68" y="106"/>
                  </a:lnTo>
                  <a:lnTo>
                    <a:pt x="56" y="10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7831138" y="4884738"/>
              <a:ext cx="98425" cy="133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72"/>
                </a:cxn>
                <a:cxn ang="0">
                  <a:pos x="68" y="84"/>
                </a:cxn>
                <a:cxn ang="0">
                  <a:pos x="56" y="84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84">
                  <a:moveTo>
                    <a:pt x="0" y="0"/>
                  </a:moveTo>
                  <a:lnTo>
                    <a:pt x="12" y="0"/>
                  </a:lnTo>
                  <a:lnTo>
                    <a:pt x="68" y="72"/>
                  </a:lnTo>
                  <a:lnTo>
                    <a:pt x="68" y="84"/>
                  </a:lnTo>
                  <a:lnTo>
                    <a:pt x="56" y="8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7912100" y="4999038"/>
              <a:ext cx="95250" cy="104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6" y="54"/>
                </a:cxn>
                <a:cxn ang="0">
                  <a:pos x="66" y="66"/>
                </a:cxn>
                <a:cxn ang="0">
                  <a:pos x="54" y="6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6" h="66">
                  <a:moveTo>
                    <a:pt x="0" y="0"/>
                  </a:moveTo>
                  <a:lnTo>
                    <a:pt x="12" y="0"/>
                  </a:lnTo>
                  <a:lnTo>
                    <a:pt x="66" y="54"/>
                  </a:lnTo>
                  <a:lnTo>
                    <a:pt x="66" y="66"/>
                  </a:lnTo>
                  <a:lnTo>
                    <a:pt x="54" y="6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7989888" y="5084763"/>
              <a:ext cx="98425" cy="7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38"/>
                </a:cxn>
                <a:cxn ang="0">
                  <a:pos x="68" y="50"/>
                </a:cxn>
                <a:cxn ang="0">
                  <a:pos x="56" y="5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50">
                  <a:moveTo>
                    <a:pt x="0" y="0"/>
                  </a:moveTo>
                  <a:lnTo>
                    <a:pt x="12" y="0"/>
                  </a:lnTo>
                  <a:lnTo>
                    <a:pt x="68" y="38"/>
                  </a:lnTo>
                  <a:lnTo>
                    <a:pt x="68" y="50"/>
                  </a:lnTo>
                  <a:lnTo>
                    <a:pt x="56" y="5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8070850" y="5145088"/>
              <a:ext cx="98425" cy="63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28"/>
                </a:cxn>
                <a:cxn ang="0">
                  <a:pos x="68" y="40"/>
                </a:cxn>
                <a:cxn ang="0">
                  <a:pos x="56" y="4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40">
                  <a:moveTo>
                    <a:pt x="0" y="0"/>
                  </a:moveTo>
                  <a:lnTo>
                    <a:pt x="12" y="0"/>
                  </a:lnTo>
                  <a:lnTo>
                    <a:pt x="68" y="28"/>
                  </a:lnTo>
                  <a:lnTo>
                    <a:pt x="68" y="40"/>
                  </a:lnTo>
                  <a:lnTo>
                    <a:pt x="56" y="4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8151813" y="5189538"/>
              <a:ext cx="98425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8"/>
                </a:cxn>
                <a:cxn ang="0">
                  <a:pos x="68" y="30"/>
                </a:cxn>
                <a:cxn ang="0">
                  <a:pos x="56" y="3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30">
                  <a:moveTo>
                    <a:pt x="0" y="0"/>
                  </a:moveTo>
                  <a:lnTo>
                    <a:pt x="12" y="0"/>
                  </a:lnTo>
                  <a:lnTo>
                    <a:pt x="68" y="18"/>
                  </a:lnTo>
                  <a:lnTo>
                    <a:pt x="68" y="30"/>
                  </a:lnTo>
                  <a:lnTo>
                    <a:pt x="56" y="3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8232775" y="5218113"/>
              <a:ext cx="96838" cy="41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14"/>
                </a:cxn>
                <a:cxn ang="0">
                  <a:pos x="68" y="26"/>
                </a:cxn>
                <a:cxn ang="0">
                  <a:pos x="56" y="2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26">
                  <a:moveTo>
                    <a:pt x="0" y="0"/>
                  </a:moveTo>
                  <a:lnTo>
                    <a:pt x="12" y="0"/>
                  </a:lnTo>
                  <a:lnTo>
                    <a:pt x="68" y="14"/>
                  </a:lnTo>
                  <a:lnTo>
                    <a:pt x="68" y="26"/>
                  </a:lnTo>
                  <a:lnTo>
                    <a:pt x="56" y="2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8312150" y="5240338"/>
              <a:ext cx="98425" cy="3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8" y="8"/>
                </a:cxn>
                <a:cxn ang="0">
                  <a:pos x="68" y="20"/>
                </a:cxn>
                <a:cxn ang="0">
                  <a:pos x="56" y="2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8" h="20">
                  <a:moveTo>
                    <a:pt x="0" y="0"/>
                  </a:moveTo>
                  <a:lnTo>
                    <a:pt x="12" y="0"/>
                  </a:lnTo>
                  <a:lnTo>
                    <a:pt x="68" y="8"/>
                  </a:lnTo>
                  <a:lnTo>
                    <a:pt x="68" y="20"/>
                  </a:lnTo>
                  <a:lnTo>
                    <a:pt x="56" y="2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8393113" y="5253038"/>
              <a:ext cx="95250" cy="28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6" y="6"/>
                </a:cxn>
                <a:cxn ang="0">
                  <a:pos x="66" y="18"/>
                </a:cxn>
                <a:cxn ang="0">
                  <a:pos x="54" y="18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6" h="18">
                  <a:moveTo>
                    <a:pt x="0" y="0"/>
                  </a:moveTo>
                  <a:lnTo>
                    <a:pt x="12" y="0"/>
                  </a:lnTo>
                  <a:lnTo>
                    <a:pt x="66" y="6"/>
                  </a:lnTo>
                  <a:lnTo>
                    <a:pt x="66" y="18"/>
                  </a:lnTo>
                  <a:lnTo>
                    <a:pt x="54" y="18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8470900" y="5262563"/>
              <a:ext cx="95250" cy="22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66" y="2"/>
                </a:cxn>
                <a:cxn ang="0">
                  <a:pos x="66" y="14"/>
                </a:cxn>
                <a:cxn ang="0">
                  <a:pos x="54" y="14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66" h="14">
                  <a:moveTo>
                    <a:pt x="0" y="0"/>
                  </a:moveTo>
                  <a:lnTo>
                    <a:pt x="12" y="0"/>
                  </a:lnTo>
                  <a:lnTo>
                    <a:pt x="66" y="2"/>
                  </a:lnTo>
                  <a:lnTo>
                    <a:pt x="66" y="14"/>
                  </a:lnTo>
                  <a:lnTo>
                    <a:pt x="54" y="1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5767388" y="2335213"/>
              <a:ext cx="396875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76" y="178"/>
                </a:cxn>
                <a:cxn ang="0">
                  <a:pos x="276" y="190"/>
                </a:cxn>
                <a:cxn ang="0">
                  <a:pos x="264" y="190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276" h="190">
                  <a:moveTo>
                    <a:pt x="0" y="0"/>
                  </a:moveTo>
                  <a:lnTo>
                    <a:pt x="12" y="0"/>
                  </a:lnTo>
                  <a:lnTo>
                    <a:pt x="276" y="178"/>
                  </a:lnTo>
                  <a:lnTo>
                    <a:pt x="276" y="190"/>
                  </a:lnTo>
                  <a:lnTo>
                    <a:pt x="264" y="19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6146800" y="2617788"/>
              <a:ext cx="420688" cy="273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92" y="160"/>
                </a:cxn>
                <a:cxn ang="0">
                  <a:pos x="292" y="172"/>
                </a:cxn>
                <a:cxn ang="0">
                  <a:pos x="280" y="17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292" h="172">
                  <a:moveTo>
                    <a:pt x="0" y="0"/>
                  </a:moveTo>
                  <a:lnTo>
                    <a:pt x="12" y="0"/>
                  </a:lnTo>
                  <a:lnTo>
                    <a:pt x="292" y="160"/>
                  </a:lnTo>
                  <a:lnTo>
                    <a:pt x="292" y="172"/>
                  </a:lnTo>
                  <a:lnTo>
                    <a:pt x="280" y="17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6550025" y="2871788"/>
              <a:ext cx="179388" cy="114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4" y="60"/>
                </a:cxn>
                <a:cxn ang="0">
                  <a:pos x="124" y="72"/>
                </a:cxn>
                <a:cxn ang="0">
                  <a:pos x="112" y="7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24" h="72">
                  <a:moveTo>
                    <a:pt x="0" y="0"/>
                  </a:moveTo>
                  <a:lnTo>
                    <a:pt x="12" y="0"/>
                  </a:lnTo>
                  <a:lnTo>
                    <a:pt x="124" y="60"/>
                  </a:lnTo>
                  <a:lnTo>
                    <a:pt x="124" y="72"/>
                  </a:lnTo>
                  <a:lnTo>
                    <a:pt x="112" y="7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5" name="Rectangle 123"/>
          <p:cNvSpPr>
            <a:spLocks noChangeArrowheads="1"/>
          </p:cNvSpPr>
          <p:nvPr/>
        </p:nvSpPr>
        <p:spPr bwMode="auto">
          <a:xfrm>
            <a:off x="5131568" y="3941430"/>
            <a:ext cx="9672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Heat source</a:t>
            </a:r>
          </a:p>
        </p:txBody>
      </p:sp>
      <p:sp>
        <p:nvSpPr>
          <p:cNvPr id="36" name="Freeform 113"/>
          <p:cNvSpPr>
            <a:spLocks/>
          </p:cNvSpPr>
          <p:nvPr/>
        </p:nvSpPr>
        <p:spPr bwMode="auto">
          <a:xfrm>
            <a:off x="7092280" y="3105456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" name="Rectangle 123"/>
          <p:cNvSpPr>
            <a:spLocks noChangeArrowheads="1"/>
          </p:cNvSpPr>
          <p:nvPr/>
        </p:nvSpPr>
        <p:spPr bwMode="auto">
          <a:xfrm>
            <a:off x="7092280" y="3140968"/>
            <a:ext cx="10801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Pedestal structure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reeform 113"/>
          <p:cNvSpPr>
            <a:spLocks/>
          </p:cNvSpPr>
          <p:nvPr/>
        </p:nvSpPr>
        <p:spPr bwMode="auto">
          <a:xfrm>
            <a:off x="5076056" y="3113830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" name="Rectangle 123"/>
          <p:cNvSpPr>
            <a:spLocks noChangeArrowheads="1"/>
          </p:cNvSpPr>
          <p:nvPr/>
        </p:nvSpPr>
        <p:spPr bwMode="auto">
          <a:xfrm>
            <a:off x="5111568" y="3149342"/>
            <a:ext cx="9814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Profile stiffness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reeform 113"/>
          <p:cNvSpPr>
            <a:spLocks/>
          </p:cNvSpPr>
          <p:nvPr/>
        </p:nvSpPr>
        <p:spPr bwMode="auto">
          <a:xfrm>
            <a:off x="7740352" y="3908398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" name="Rectangle 123"/>
          <p:cNvSpPr>
            <a:spLocks noChangeArrowheads="1"/>
          </p:cNvSpPr>
          <p:nvPr/>
        </p:nvSpPr>
        <p:spPr bwMode="auto">
          <a:xfrm>
            <a:off x="7838994" y="4052994"/>
            <a:ext cx="86409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ELM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reeform 113"/>
          <p:cNvSpPr>
            <a:spLocks/>
          </p:cNvSpPr>
          <p:nvPr/>
        </p:nvSpPr>
        <p:spPr bwMode="auto">
          <a:xfrm>
            <a:off x="5076056" y="2321742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" name="Rectangle 123"/>
          <p:cNvSpPr>
            <a:spLocks noChangeArrowheads="1"/>
          </p:cNvSpPr>
          <p:nvPr/>
        </p:nvSpPr>
        <p:spPr bwMode="auto">
          <a:xfrm>
            <a:off x="5111568" y="2374506"/>
            <a:ext cx="981478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Poloidal beta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Line 153"/>
          <p:cNvSpPr>
            <a:spLocks noChangeShapeType="1"/>
          </p:cNvSpPr>
          <p:nvPr/>
        </p:nvSpPr>
        <p:spPr bwMode="auto">
          <a:xfrm rot="10800000" flipH="1">
            <a:off x="5652120" y="2825798"/>
            <a:ext cx="1" cy="28803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5" name="Freeform 113"/>
          <p:cNvSpPr>
            <a:spLocks/>
          </p:cNvSpPr>
          <p:nvPr/>
        </p:nvSpPr>
        <p:spPr bwMode="auto">
          <a:xfrm>
            <a:off x="7101158" y="2321742"/>
            <a:ext cx="1080120" cy="504056"/>
          </a:xfrm>
          <a:custGeom>
            <a:avLst/>
            <a:gdLst>
              <a:gd name="T0" fmla="*/ 2147483647 w 1888"/>
              <a:gd name="T1" fmla="*/ 2147483647 h 690"/>
              <a:gd name="T2" fmla="*/ 2147483647 w 1888"/>
              <a:gd name="T3" fmla="*/ 2147483647 h 690"/>
              <a:gd name="T4" fmla="*/ 2147483647 w 1888"/>
              <a:gd name="T5" fmla="*/ 2147483647 h 690"/>
              <a:gd name="T6" fmla="*/ 2147483647 w 1888"/>
              <a:gd name="T7" fmla="*/ 2147483647 h 690"/>
              <a:gd name="T8" fmla="*/ 2147483647 w 1888"/>
              <a:gd name="T9" fmla="*/ 2147483647 h 690"/>
              <a:gd name="T10" fmla="*/ 2147483647 w 1888"/>
              <a:gd name="T11" fmla="*/ 2147483647 h 690"/>
              <a:gd name="T12" fmla="*/ 2147483647 w 1888"/>
              <a:gd name="T13" fmla="*/ 2147483647 h 690"/>
              <a:gd name="T14" fmla="*/ 2147483647 w 1888"/>
              <a:gd name="T15" fmla="*/ 2147483647 h 690"/>
              <a:gd name="T16" fmla="*/ 0 w 1888"/>
              <a:gd name="T17" fmla="*/ 2147483647 h 690"/>
              <a:gd name="T18" fmla="*/ 2147483647 w 1888"/>
              <a:gd name="T19" fmla="*/ 2147483647 h 690"/>
              <a:gd name="T20" fmla="*/ 2147483647 w 1888"/>
              <a:gd name="T21" fmla="*/ 2147483647 h 690"/>
              <a:gd name="T22" fmla="*/ 2147483647 w 1888"/>
              <a:gd name="T23" fmla="*/ 2147483647 h 690"/>
              <a:gd name="T24" fmla="*/ 2147483647 w 1888"/>
              <a:gd name="T25" fmla="*/ 2147483647 h 690"/>
              <a:gd name="T26" fmla="*/ 2147483647 w 1888"/>
              <a:gd name="T27" fmla="*/ 2147483647 h 690"/>
              <a:gd name="T28" fmla="*/ 2147483647 w 1888"/>
              <a:gd name="T29" fmla="*/ 2147483647 h 690"/>
              <a:gd name="T30" fmla="*/ 2147483647 w 1888"/>
              <a:gd name="T31" fmla="*/ 2147483647 h 690"/>
              <a:gd name="T32" fmla="*/ 2147483647 w 1888"/>
              <a:gd name="T33" fmla="*/ 2147483647 h 690"/>
              <a:gd name="T34" fmla="*/ 2147483647 w 1888"/>
              <a:gd name="T35" fmla="*/ 2147483647 h 690"/>
              <a:gd name="T36" fmla="*/ 2147483647 w 1888"/>
              <a:gd name="T37" fmla="*/ 2147483647 h 690"/>
              <a:gd name="T38" fmla="*/ 2147483647 w 1888"/>
              <a:gd name="T39" fmla="*/ 2147483647 h 690"/>
              <a:gd name="T40" fmla="*/ 2147483647 w 1888"/>
              <a:gd name="T41" fmla="*/ 2147483647 h 690"/>
              <a:gd name="T42" fmla="*/ 2147483647 w 1888"/>
              <a:gd name="T43" fmla="*/ 2147483647 h 690"/>
              <a:gd name="T44" fmla="*/ 2147483647 w 1888"/>
              <a:gd name="T45" fmla="*/ 2147483647 h 690"/>
              <a:gd name="T46" fmla="*/ 2147483647 w 1888"/>
              <a:gd name="T47" fmla="*/ 2147483647 h 690"/>
              <a:gd name="T48" fmla="*/ 2147483647 w 1888"/>
              <a:gd name="T49" fmla="*/ 2147483647 h 690"/>
              <a:gd name="T50" fmla="*/ 2147483647 w 1888"/>
              <a:gd name="T51" fmla="*/ 2147483647 h 690"/>
              <a:gd name="T52" fmla="*/ 2147483647 w 1888"/>
              <a:gd name="T53" fmla="*/ 2147483647 h 690"/>
              <a:gd name="T54" fmla="*/ 2147483647 w 1888"/>
              <a:gd name="T55" fmla="*/ 2147483647 h 690"/>
              <a:gd name="T56" fmla="*/ 2147483647 w 1888"/>
              <a:gd name="T57" fmla="*/ 2147483647 h 690"/>
              <a:gd name="T58" fmla="*/ 2147483647 w 1888"/>
              <a:gd name="T59" fmla="*/ 2147483647 h 690"/>
              <a:gd name="T60" fmla="*/ 2147483647 w 1888"/>
              <a:gd name="T61" fmla="*/ 2147483647 h 690"/>
              <a:gd name="T62" fmla="*/ 2147483647 w 1888"/>
              <a:gd name="T63" fmla="*/ 2147483647 h 690"/>
              <a:gd name="T64" fmla="*/ 2147483647 w 1888"/>
              <a:gd name="T65" fmla="*/ 2147483647 h 690"/>
              <a:gd name="T66" fmla="*/ 2147483647 w 1888"/>
              <a:gd name="T67" fmla="*/ 0 h 69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88"/>
              <a:gd name="T103" fmla="*/ 0 h 690"/>
              <a:gd name="T104" fmla="*/ 1888 w 1888"/>
              <a:gd name="T105" fmla="*/ 690 h 69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88" h="690">
                <a:moveTo>
                  <a:pt x="115" y="0"/>
                </a:moveTo>
                <a:lnTo>
                  <a:pt x="103" y="2"/>
                </a:lnTo>
                <a:lnTo>
                  <a:pt x="92" y="3"/>
                </a:lnTo>
                <a:lnTo>
                  <a:pt x="82" y="6"/>
                </a:lnTo>
                <a:lnTo>
                  <a:pt x="71" y="9"/>
                </a:lnTo>
                <a:lnTo>
                  <a:pt x="60" y="14"/>
                </a:lnTo>
                <a:lnTo>
                  <a:pt x="51" y="20"/>
                </a:lnTo>
                <a:lnTo>
                  <a:pt x="42" y="26"/>
                </a:lnTo>
                <a:lnTo>
                  <a:pt x="34" y="34"/>
                </a:lnTo>
                <a:lnTo>
                  <a:pt x="26" y="43"/>
                </a:lnTo>
                <a:lnTo>
                  <a:pt x="20" y="51"/>
                </a:lnTo>
                <a:lnTo>
                  <a:pt x="14" y="60"/>
                </a:lnTo>
                <a:lnTo>
                  <a:pt x="9" y="71"/>
                </a:lnTo>
                <a:lnTo>
                  <a:pt x="6" y="81"/>
                </a:lnTo>
                <a:lnTo>
                  <a:pt x="3" y="92"/>
                </a:lnTo>
                <a:lnTo>
                  <a:pt x="2" y="103"/>
                </a:lnTo>
                <a:lnTo>
                  <a:pt x="0" y="115"/>
                </a:lnTo>
                <a:lnTo>
                  <a:pt x="0" y="575"/>
                </a:lnTo>
                <a:lnTo>
                  <a:pt x="2" y="587"/>
                </a:lnTo>
                <a:lnTo>
                  <a:pt x="3" y="598"/>
                </a:lnTo>
                <a:lnTo>
                  <a:pt x="6" y="610"/>
                </a:lnTo>
                <a:lnTo>
                  <a:pt x="9" y="621"/>
                </a:lnTo>
                <a:lnTo>
                  <a:pt x="14" y="630"/>
                </a:lnTo>
                <a:lnTo>
                  <a:pt x="20" y="639"/>
                </a:lnTo>
                <a:lnTo>
                  <a:pt x="26" y="649"/>
                </a:lnTo>
                <a:lnTo>
                  <a:pt x="34" y="656"/>
                </a:lnTo>
                <a:lnTo>
                  <a:pt x="42" y="664"/>
                </a:lnTo>
                <a:lnTo>
                  <a:pt x="51" y="670"/>
                </a:lnTo>
                <a:lnTo>
                  <a:pt x="60" y="676"/>
                </a:lnTo>
                <a:lnTo>
                  <a:pt x="71" y="681"/>
                </a:lnTo>
                <a:lnTo>
                  <a:pt x="82" y="686"/>
                </a:lnTo>
                <a:lnTo>
                  <a:pt x="92" y="689"/>
                </a:lnTo>
                <a:lnTo>
                  <a:pt x="103" y="690"/>
                </a:lnTo>
                <a:lnTo>
                  <a:pt x="115" y="690"/>
                </a:lnTo>
                <a:lnTo>
                  <a:pt x="1774" y="690"/>
                </a:lnTo>
                <a:lnTo>
                  <a:pt x="1785" y="690"/>
                </a:lnTo>
                <a:lnTo>
                  <a:pt x="1797" y="689"/>
                </a:lnTo>
                <a:lnTo>
                  <a:pt x="1808" y="686"/>
                </a:lnTo>
                <a:lnTo>
                  <a:pt x="1819" y="681"/>
                </a:lnTo>
                <a:lnTo>
                  <a:pt x="1828" y="676"/>
                </a:lnTo>
                <a:lnTo>
                  <a:pt x="1837" y="670"/>
                </a:lnTo>
                <a:lnTo>
                  <a:pt x="1847" y="664"/>
                </a:lnTo>
                <a:lnTo>
                  <a:pt x="1854" y="656"/>
                </a:lnTo>
                <a:lnTo>
                  <a:pt x="1862" y="649"/>
                </a:lnTo>
                <a:lnTo>
                  <a:pt x="1868" y="639"/>
                </a:lnTo>
                <a:lnTo>
                  <a:pt x="1874" y="630"/>
                </a:lnTo>
                <a:lnTo>
                  <a:pt x="1879" y="621"/>
                </a:lnTo>
                <a:lnTo>
                  <a:pt x="1883" y="610"/>
                </a:lnTo>
                <a:lnTo>
                  <a:pt x="1886" y="598"/>
                </a:lnTo>
                <a:lnTo>
                  <a:pt x="1888" y="587"/>
                </a:lnTo>
                <a:lnTo>
                  <a:pt x="1888" y="575"/>
                </a:lnTo>
                <a:lnTo>
                  <a:pt x="1888" y="115"/>
                </a:lnTo>
                <a:lnTo>
                  <a:pt x="1888" y="103"/>
                </a:lnTo>
                <a:lnTo>
                  <a:pt x="1886" y="92"/>
                </a:lnTo>
                <a:lnTo>
                  <a:pt x="1883" y="81"/>
                </a:lnTo>
                <a:lnTo>
                  <a:pt x="1879" y="71"/>
                </a:lnTo>
                <a:lnTo>
                  <a:pt x="1874" y="60"/>
                </a:lnTo>
                <a:lnTo>
                  <a:pt x="1868" y="51"/>
                </a:lnTo>
                <a:lnTo>
                  <a:pt x="1862" y="43"/>
                </a:lnTo>
                <a:lnTo>
                  <a:pt x="1854" y="34"/>
                </a:lnTo>
                <a:lnTo>
                  <a:pt x="1847" y="26"/>
                </a:lnTo>
                <a:lnTo>
                  <a:pt x="1837" y="20"/>
                </a:lnTo>
                <a:lnTo>
                  <a:pt x="1828" y="14"/>
                </a:lnTo>
                <a:lnTo>
                  <a:pt x="1819" y="9"/>
                </a:lnTo>
                <a:lnTo>
                  <a:pt x="1808" y="6"/>
                </a:lnTo>
                <a:lnTo>
                  <a:pt x="1797" y="3"/>
                </a:lnTo>
                <a:lnTo>
                  <a:pt x="1785" y="2"/>
                </a:lnTo>
                <a:lnTo>
                  <a:pt x="1774" y="0"/>
                </a:lnTo>
                <a:lnTo>
                  <a:pt x="115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" name="Rectangle 123"/>
          <p:cNvSpPr>
            <a:spLocks noChangeArrowheads="1"/>
          </p:cNvSpPr>
          <p:nvPr/>
        </p:nvSpPr>
        <p:spPr bwMode="auto">
          <a:xfrm>
            <a:off x="7199800" y="2357254"/>
            <a:ext cx="8640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Pedestal stability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Line 153"/>
          <p:cNvSpPr>
            <a:spLocks noChangeShapeType="1"/>
          </p:cNvSpPr>
          <p:nvPr/>
        </p:nvSpPr>
        <p:spPr bwMode="auto">
          <a:xfrm rot="10800000" flipV="1">
            <a:off x="7452320" y="2834668"/>
            <a:ext cx="1" cy="288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48" name="直線コネクタ 47"/>
          <p:cNvCxnSpPr/>
          <p:nvPr/>
        </p:nvCxnSpPr>
        <p:spPr>
          <a:xfrm>
            <a:off x="5652120" y="1944526"/>
            <a:ext cx="1800200" cy="15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ine 153"/>
          <p:cNvSpPr>
            <a:spLocks noChangeShapeType="1"/>
          </p:cNvSpPr>
          <p:nvPr/>
        </p:nvSpPr>
        <p:spPr bwMode="auto">
          <a:xfrm rot="10800000" flipH="1" flipV="1">
            <a:off x="7452320" y="1961702"/>
            <a:ext cx="0" cy="360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" name="Line 153"/>
          <p:cNvSpPr>
            <a:spLocks noChangeShapeType="1"/>
          </p:cNvSpPr>
          <p:nvPr/>
        </p:nvSpPr>
        <p:spPr bwMode="auto">
          <a:xfrm rot="10800000" flipH="1" flipV="1">
            <a:off x="5652120" y="1951580"/>
            <a:ext cx="1" cy="360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" name="Line 153"/>
          <p:cNvSpPr>
            <a:spLocks noChangeShapeType="1"/>
          </p:cNvSpPr>
          <p:nvPr/>
        </p:nvSpPr>
        <p:spPr bwMode="auto">
          <a:xfrm rot="10800000" flipH="1" flipV="1">
            <a:off x="8460433" y="2555918"/>
            <a:ext cx="0" cy="13500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" name="Rectangle 123"/>
          <p:cNvSpPr>
            <a:spLocks noChangeArrowheads="1"/>
          </p:cNvSpPr>
          <p:nvPr/>
        </p:nvSpPr>
        <p:spPr bwMode="auto">
          <a:xfrm>
            <a:off x="5076056" y="1934084"/>
            <a:ext cx="43204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latin typeface="Arial" pitchFamily="34" charset="0"/>
                <a:cs typeface="Arial" pitchFamily="34" charset="0"/>
              </a:rPr>
              <a:t>p(r)</a:t>
            </a:r>
            <a:endParaRPr lang="en-GB" altLang="ja-JP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Line 28"/>
          <p:cNvSpPr>
            <a:spLocks noChangeShapeType="1"/>
          </p:cNvSpPr>
          <p:nvPr/>
        </p:nvSpPr>
        <p:spPr bwMode="auto">
          <a:xfrm>
            <a:off x="5004048" y="4734502"/>
            <a:ext cx="4032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54" name="Text Box 112"/>
          <p:cNvSpPr txBox="1">
            <a:spLocks noChangeArrowheads="1"/>
          </p:cNvSpPr>
          <p:nvPr/>
        </p:nvSpPr>
        <p:spPr bwMode="auto">
          <a:xfrm rot="16200000">
            <a:off x="7668933" y="1952235"/>
            <a:ext cx="12239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1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separatrix</a:t>
            </a:r>
          </a:p>
        </p:txBody>
      </p:sp>
      <p:sp>
        <p:nvSpPr>
          <p:cNvPr id="55" name="Rectangle 123"/>
          <p:cNvSpPr>
            <a:spLocks noChangeArrowheads="1"/>
          </p:cNvSpPr>
          <p:nvPr/>
        </p:nvSpPr>
        <p:spPr bwMode="auto">
          <a:xfrm>
            <a:off x="5868144" y="1665372"/>
            <a:ext cx="14401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200" b="1" dirty="0" err="1" smtClean="0">
                <a:latin typeface="Arial" pitchFamily="34" charset="0"/>
                <a:cs typeface="Arial" pitchFamily="34" charset="0"/>
              </a:rPr>
              <a:t>Shafranov</a:t>
            </a:r>
            <a:r>
              <a:rPr lang="en-GB" altLang="ja-JP" sz="1200" b="1" dirty="0" smtClean="0">
                <a:latin typeface="Arial" pitchFamily="34" charset="0"/>
                <a:cs typeface="Arial" pitchFamily="34" charset="0"/>
              </a:rPr>
              <a:t> shift</a:t>
            </a:r>
            <a:endParaRPr lang="en-GB" altLang="ja-JP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123"/>
          <p:cNvSpPr>
            <a:spLocks noChangeArrowheads="1"/>
          </p:cNvSpPr>
          <p:nvPr/>
        </p:nvSpPr>
        <p:spPr bwMode="auto">
          <a:xfrm>
            <a:off x="7380312" y="3666496"/>
            <a:ext cx="7403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altLang="ja-JP" sz="1200" b="1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GB" altLang="ja-JP" sz="1200" b="1" dirty="0" smtClean="0">
                <a:latin typeface="Arial" pitchFamily="34" charset="0"/>
                <a:cs typeface="Arial" pitchFamily="34" charset="0"/>
              </a:rPr>
              <a:t>/a ~ </a:t>
            </a:r>
            <a:r>
              <a:rPr lang="en-GB" altLang="ja-JP" sz="1200" b="1" dirty="0" smtClean="0">
                <a:latin typeface="Symbol" pitchFamily="18" charset="2"/>
                <a:cs typeface="Arial" pitchFamily="34" charset="0"/>
              </a:rPr>
              <a:t>b</a:t>
            </a:r>
            <a:r>
              <a:rPr lang="en-GB" altLang="ja-JP" sz="1200" b="1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GB" altLang="ja-JP" sz="1200" b="1" baseline="30000" dirty="0" smtClean="0">
                <a:latin typeface="Arial" pitchFamily="34" charset="0"/>
                <a:cs typeface="Arial" pitchFamily="34" charset="0"/>
              </a:rPr>
              <a:t>1/2</a:t>
            </a:r>
            <a:endParaRPr lang="en-GB" altLang="ja-JP" sz="12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123"/>
          <p:cNvSpPr>
            <a:spLocks noChangeArrowheads="1"/>
          </p:cNvSpPr>
          <p:nvPr/>
        </p:nvSpPr>
        <p:spPr bwMode="auto">
          <a:xfrm>
            <a:off x="5364088" y="1278698"/>
            <a:ext cx="6480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Core</a:t>
            </a:r>
            <a:endParaRPr lang="en-GB" altLang="ja-JP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123"/>
          <p:cNvSpPr>
            <a:spLocks noChangeArrowheads="1"/>
          </p:cNvSpPr>
          <p:nvPr/>
        </p:nvSpPr>
        <p:spPr bwMode="auto">
          <a:xfrm>
            <a:off x="6948264" y="1278118"/>
            <a:ext cx="9361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Pedestal</a:t>
            </a:r>
            <a:endParaRPr lang="en-GB" altLang="ja-JP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123"/>
          <p:cNvSpPr>
            <a:spLocks noChangeArrowheads="1"/>
          </p:cNvSpPr>
          <p:nvPr/>
        </p:nvSpPr>
        <p:spPr bwMode="auto">
          <a:xfrm>
            <a:off x="8542831" y="2655148"/>
            <a:ext cx="3600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altLang="ja-JP" sz="1200" b="1" dirty="0" smtClean="0">
                <a:latin typeface="Arial" pitchFamily="34" charset="0"/>
                <a:cs typeface="Arial" pitchFamily="34" charset="0"/>
                <a:sym typeface="Symbol"/>
              </a:rPr>
              <a:t>p, j</a:t>
            </a:r>
            <a:endParaRPr lang="en-GB" altLang="ja-JP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Line 153"/>
          <p:cNvSpPr>
            <a:spLocks noChangeShapeType="1"/>
          </p:cNvSpPr>
          <p:nvPr/>
        </p:nvSpPr>
        <p:spPr bwMode="auto">
          <a:xfrm rot="10800000" flipV="1">
            <a:off x="6156176" y="3347357"/>
            <a:ext cx="936104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6231184" y="4067186"/>
            <a:ext cx="288032" cy="16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7308304" y="4060080"/>
            <a:ext cx="288032" cy="16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/>
          <p:cNvSpPr/>
          <p:nvPr/>
        </p:nvSpPr>
        <p:spPr>
          <a:xfrm>
            <a:off x="7415560" y="4035275"/>
            <a:ext cx="102393" cy="207168"/>
          </a:xfrm>
          <a:custGeom>
            <a:avLst/>
            <a:gdLst>
              <a:gd name="connsiteX0" fmla="*/ 0 w 102393"/>
              <a:gd name="connsiteY0" fmla="*/ 0 h 207168"/>
              <a:gd name="connsiteX1" fmla="*/ 102393 w 102393"/>
              <a:gd name="connsiteY1" fmla="*/ 207168 h 207168"/>
              <a:gd name="connsiteX2" fmla="*/ 102393 w 102393"/>
              <a:gd name="connsiteY2" fmla="*/ 207168 h 207168"/>
              <a:gd name="connsiteX3" fmla="*/ 102393 w 102393"/>
              <a:gd name="connsiteY3" fmla="*/ 207168 h 20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93" h="207168">
                <a:moveTo>
                  <a:pt x="0" y="0"/>
                </a:moveTo>
                <a:lnTo>
                  <a:pt x="102393" y="207168"/>
                </a:lnTo>
                <a:lnTo>
                  <a:pt x="102393" y="207168"/>
                </a:lnTo>
                <a:lnTo>
                  <a:pt x="102393" y="207168"/>
                </a:lnTo>
              </a:path>
            </a:pathLst>
          </a:cu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Rectangle 123"/>
          <p:cNvSpPr>
            <a:spLocks noChangeArrowheads="1"/>
          </p:cNvSpPr>
          <p:nvPr/>
        </p:nvSpPr>
        <p:spPr bwMode="auto">
          <a:xfrm>
            <a:off x="5724128" y="4933510"/>
            <a:ext cx="1872208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altLang="ja-JP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hydrogen isotope</a:t>
            </a:r>
            <a:endParaRPr lang="en-GB" altLang="ja-JP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Line 153"/>
          <p:cNvSpPr>
            <a:spLocks noChangeShapeType="1"/>
          </p:cNvSpPr>
          <p:nvPr/>
        </p:nvSpPr>
        <p:spPr bwMode="auto">
          <a:xfrm rot="10800000" flipH="1" flipV="1">
            <a:off x="5868144" y="5167558"/>
            <a:ext cx="158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" name="Rectangle 123"/>
          <p:cNvSpPr>
            <a:spLocks noChangeArrowheads="1"/>
          </p:cNvSpPr>
          <p:nvPr/>
        </p:nvSpPr>
        <p:spPr bwMode="auto">
          <a:xfrm>
            <a:off x="8549692" y="3631992"/>
            <a:ext cx="4868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altLang="ja-JP" sz="1200" b="1" dirty="0" smtClean="0">
                <a:latin typeface="Symbol" pitchFamily="18" charset="2"/>
                <a:cs typeface="Arial" pitchFamily="34" charset="0"/>
                <a:sym typeface="Symbol"/>
              </a:rPr>
              <a:t>D</a:t>
            </a:r>
            <a:r>
              <a:rPr lang="en-GB" altLang="ja-JP" sz="1200" b="1" dirty="0" smtClean="0">
                <a:latin typeface="Arial" pitchFamily="34" charset="0"/>
                <a:cs typeface="Arial" pitchFamily="34" charset="0"/>
                <a:sym typeface="Symbol"/>
              </a:rPr>
              <a:t>W</a:t>
            </a:r>
            <a:r>
              <a:rPr lang="en-GB" altLang="ja-JP" sz="12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ELM</a:t>
            </a:r>
            <a:endParaRPr lang="en-GB" altLang="ja-JP" sz="12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Line 153"/>
          <p:cNvSpPr>
            <a:spLocks noChangeShapeType="1"/>
          </p:cNvSpPr>
          <p:nvPr/>
        </p:nvSpPr>
        <p:spPr bwMode="auto">
          <a:xfrm rot="10800000">
            <a:off x="6660232" y="3717032"/>
            <a:ext cx="1" cy="112499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323528" y="544522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 experiments on hydrogen and deuterium H-mode plasmas in JT-60U were used for analysis.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856" y="2053963"/>
            <a:ext cx="2126933" cy="3392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9850" y="2045147"/>
            <a:ext cx="2126933" cy="338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323528" y="209765"/>
            <a:ext cx="7879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b="1" dirty="0" smtClean="0">
                <a:latin typeface="Arial" pitchFamily="34" charset="0"/>
                <a:cs typeface="Arial" pitchFamily="34" charset="0"/>
              </a:rPr>
              <a:t>Experiment on hydrogen and deuterium H-mode plasmas</a:t>
            </a:r>
            <a:endParaRPr kumimoji="1" lang="ja-JP" alt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706"/>
          <p:cNvSpPr txBox="1">
            <a:spLocks noChangeArrowheads="1"/>
          </p:cNvSpPr>
          <p:nvPr/>
        </p:nvSpPr>
        <p:spPr bwMode="auto">
          <a:xfrm>
            <a:off x="215900" y="947358"/>
            <a:ext cx="6300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  <a:sym typeface="Symbol" pitchFamily="18" charset="2"/>
              </a:rPr>
              <a:t>Power scan </a:t>
            </a:r>
            <a:r>
              <a:rPr lang="en-US" altLang="ja-JP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has been attempted to examine the characteristics of hydrogen and deuterium H-mode plasmas. </a:t>
            </a:r>
            <a:endParaRPr lang="en-US" altLang="ja-JP" sz="16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" name="Rectangle 5709"/>
          <p:cNvSpPr>
            <a:spLocks noChangeArrowheads="1"/>
          </p:cNvSpPr>
          <p:nvPr/>
        </p:nvSpPr>
        <p:spPr bwMode="auto">
          <a:xfrm>
            <a:off x="539552" y="6202440"/>
            <a:ext cx="18396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sz="1400" baseline="-250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sz="1400" dirty="0">
                <a:latin typeface="Arial" pitchFamily="34" charset="0"/>
                <a:cs typeface="Arial" pitchFamily="34" charset="0"/>
              </a:rPr>
              <a:t> = 1.08 MA, B</a:t>
            </a:r>
            <a:r>
              <a:rPr lang="en-US" altLang="ja-JP" sz="1400" baseline="-25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altLang="ja-JP" sz="1400" dirty="0">
                <a:latin typeface="Arial" pitchFamily="34" charset="0"/>
                <a:cs typeface="Arial" pitchFamily="34" charset="0"/>
              </a:rPr>
              <a:t> = 2.4T</a:t>
            </a:r>
          </a:p>
          <a:p>
            <a:r>
              <a:rPr lang="en-US" altLang="ja-JP" sz="14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altLang="ja-JP" sz="1400" baseline="-25000" dirty="0" smtClean="0">
                <a:latin typeface="Arial" pitchFamily="34" charset="0"/>
                <a:cs typeface="Arial" pitchFamily="34" charset="0"/>
              </a:rPr>
              <a:t>95</a:t>
            </a:r>
            <a:r>
              <a:rPr lang="en-US" altLang="ja-JP" sz="1400" dirty="0" smtClean="0">
                <a:latin typeface="Arial" pitchFamily="34" charset="0"/>
                <a:cs typeface="Arial" pitchFamily="34" charset="0"/>
              </a:rPr>
              <a:t> = 3.7, </a:t>
            </a:r>
            <a:r>
              <a:rPr lang="en-US" altLang="ja-JP" sz="1400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ja-JP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400" dirty="0">
                <a:latin typeface="Arial" pitchFamily="34" charset="0"/>
                <a:cs typeface="Arial" pitchFamily="34" charset="0"/>
              </a:rPr>
              <a:t>= 0.35</a:t>
            </a:r>
          </a:p>
        </p:txBody>
      </p:sp>
      <p:sp>
        <p:nvSpPr>
          <p:cNvPr id="8" name="Text Box 5711"/>
          <p:cNvSpPr txBox="1">
            <a:spLocks noChangeArrowheads="1"/>
          </p:cNvSpPr>
          <p:nvPr/>
        </p:nvSpPr>
        <p:spPr bwMode="auto">
          <a:xfrm>
            <a:off x="3327842" y="6139251"/>
            <a:ext cx="2160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n</a:t>
            </a:r>
            <a:r>
              <a:rPr lang="en-US" altLang="ja-JP" sz="14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</a:t>
            </a:r>
            <a:r>
              <a:rPr lang="en-US" altLang="ja-JP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= 2.2 x 10</a:t>
            </a:r>
            <a:r>
              <a:rPr lang="en-US" altLang="ja-JP" sz="14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19</a:t>
            </a:r>
            <a:r>
              <a:rPr lang="en-US" altLang="ja-JP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</a:t>
            </a:r>
            <a:r>
              <a:rPr lang="en-US" altLang="ja-JP" sz="14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-3</a:t>
            </a:r>
            <a:endParaRPr lang="en-US" altLang="ja-JP" sz="1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en-US" altLang="ja-JP" sz="1400" dirty="0" err="1" smtClean="0">
                <a:latin typeface="Symbol" pitchFamily="18" charset="2"/>
                <a:cs typeface="Arial" pitchFamily="34" charset="0"/>
                <a:sym typeface="Symbol" pitchFamily="18" charset="2"/>
              </a:rPr>
              <a:t>b</a:t>
            </a:r>
            <a:r>
              <a:rPr lang="en-US" altLang="ja-JP" sz="14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altLang="ja-JP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= 0.6 (H) and 0.9 (D)</a:t>
            </a:r>
            <a:endParaRPr lang="en-US" altLang="ja-JP" sz="1400" dirty="0">
              <a:sym typeface="Symbol" pitchFamily="18" charset="2"/>
            </a:endParaRPr>
          </a:p>
        </p:txBody>
      </p:sp>
      <p:sp>
        <p:nvSpPr>
          <p:cNvPr id="9" name="Text Box 5712"/>
          <p:cNvSpPr txBox="1">
            <a:spLocks noChangeArrowheads="1"/>
          </p:cNvSpPr>
          <p:nvPr/>
        </p:nvSpPr>
        <p:spPr bwMode="auto">
          <a:xfrm>
            <a:off x="3347864" y="5844188"/>
            <a:ext cx="25202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f</a:t>
            </a:r>
            <a:r>
              <a:rPr lang="en-US" altLang="ja-JP" sz="14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ELM</a:t>
            </a:r>
            <a:r>
              <a:rPr lang="en-US" altLang="ja-JP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= 80Hz (</a:t>
            </a:r>
            <a:r>
              <a:rPr lang="en-US" altLang="ja-JP" sz="14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altLang="ja-JP" sz="14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sep</a:t>
            </a:r>
            <a:r>
              <a:rPr lang="en-US" altLang="ja-JP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=6.6MW)</a:t>
            </a:r>
            <a:endParaRPr lang="en-US" altLang="ja-JP" sz="14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3" name="グループ化 17"/>
          <p:cNvGrpSpPr/>
          <p:nvPr/>
        </p:nvGrpSpPr>
        <p:grpSpPr>
          <a:xfrm>
            <a:off x="1959220" y="1614743"/>
            <a:ext cx="2887464" cy="406647"/>
            <a:chOff x="1972568" y="1738948"/>
            <a:chExt cx="2934000" cy="406647"/>
          </a:xfrm>
        </p:grpSpPr>
        <p:cxnSp>
          <p:nvCxnSpPr>
            <p:cNvPr id="12" name="直線矢印コネクタ 11"/>
            <p:cNvCxnSpPr/>
            <p:nvPr/>
          </p:nvCxnSpPr>
          <p:spPr>
            <a:xfrm>
              <a:off x="1981035" y="1857563"/>
              <a:ext cx="0" cy="288032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>
              <a:off x="4903690" y="1857563"/>
              <a:ext cx="0" cy="288032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>
              <a:off x="1972568" y="1853291"/>
              <a:ext cx="29340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5709"/>
            <p:cNvSpPr>
              <a:spLocks noChangeArrowheads="1"/>
            </p:cNvSpPr>
            <p:nvPr/>
          </p:nvSpPr>
          <p:spPr bwMode="auto">
            <a:xfrm>
              <a:off x="2662975" y="1738948"/>
              <a:ext cx="1503701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ja-JP" sz="1600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ja-JP" sz="1600" baseline="-25000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abs</a:t>
              </a:r>
              <a:r>
                <a:rPr lang="en-US" altLang="ja-JP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ja-JP" sz="1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altLang="ja-JP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7.3 MW</a:t>
              </a:r>
              <a:endParaRPr lang="en-US" altLang="ja-JP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8323159" y="11663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4/13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 cstate="print"/>
          <a:srcRect l="9936" b="12302"/>
          <a:stretch>
            <a:fillRect/>
          </a:stretch>
        </p:blipFill>
        <p:spPr bwMode="auto">
          <a:xfrm>
            <a:off x="6514876" y="1176275"/>
            <a:ext cx="1945556" cy="174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 l="12446" b="12302"/>
          <a:stretch>
            <a:fillRect/>
          </a:stretch>
        </p:blipFill>
        <p:spPr bwMode="auto">
          <a:xfrm>
            <a:off x="6530245" y="2896368"/>
            <a:ext cx="1937331" cy="174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/>
          <a:srcRect l="12446" b="6199"/>
          <a:stretch>
            <a:fillRect/>
          </a:stretch>
        </p:blipFill>
        <p:spPr bwMode="auto">
          <a:xfrm>
            <a:off x="6532164" y="4617416"/>
            <a:ext cx="1937331" cy="185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3" name="Text Box 5712"/>
          <p:cNvSpPr txBox="1">
            <a:spLocks noChangeArrowheads="1"/>
          </p:cNvSpPr>
          <p:nvPr/>
        </p:nvSpPr>
        <p:spPr bwMode="auto">
          <a:xfrm>
            <a:off x="467544" y="5831749"/>
            <a:ext cx="2376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f</a:t>
            </a:r>
            <a:r>
              <a:rPr lang="en-US" altLang="ja-JP" sz="14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ELM</a:t>
            </a:r>
            <a:r>
              <a:rPr lang="en-US" altLang="ja-JP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= 170Hz (</a:t>
            </a:r>
            <a:r>
              <a:rPr lang="en-US" altLang="ja-JP" sz="14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altLang="ja-JP" sz="14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sep</a:t>
            </a:r>
            <a:r>
              <a:rPr lang="en-US" altLang="ja-JP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=6.7MW)</a:t>
            </a:r>
            <a:endParaRPr lang="en-US" altLang="ja-JP" sz="14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7" name="Text Box 5711"/>
          <p:cNvSpPr txBox="1">
            <a:spLocks noChangeArrowheads="1"/>
          </p:cNvSpPr>
          <p:nvPr/>
        </p:nvSpPr>
        <p:spPr bwMode="auto">
          <a:xfrm>
            <a:off x="7236296" y="1153320"/>
            <a:ext cx="1728192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H: </a:t>
            </a:r>
            <a:r>
              <a:rPr lang="en-US" altLang="ja-JP" sz="105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altLang="ja-JP" sz="105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th</a:t>
            </a:r>
            <a:r>
              <a:rPr lang="en-US" altLang="ja-JP" sz="105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= 0.7MJ, </a:t>
            </a:r>
            <a:r>
              <a:rPr lang="en-US" altLang="ja-JP" sz="105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Z</a:t>
            </a:r>
            <a:r>
              <a:rPr lang="en-US" altLang="ja-JP" sz="105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eff</a:t>
            </a:r>
            <a:r>
              <a:rPr lang="en-US" altLang="ja-JP" sz="105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= 1.4</a:t>
            </a:r>
          </a:p>
          <a:p>
            <a:r>
              <a:rPr lang="en-US" altLang="ja-JP" sz="105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D: </a:t>
            </a:r>
            <a:r>
              <a:rPr lang="en-US" altLang="ja-JP" sz="105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altLang="ja-JP" sz="105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th</a:t>
            </a:r>
            <a:r>
              <a:rPr lang="en-US" altLang="ja-JP" sz="105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= 0.9MJ, </a:t>
            </a:r>
            <a:r>
              <a:rPr lang="en-US" altLang="ja-JP" sz="105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Z</a:t>
            </a:r>
            <a:r>
              <a:rPr lang="en-US" altLang="ja-JP" sz="105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eff</a:t>
            </a:r>
            <a:r>
              <a:rPr lang="en-US" altLang="ja-JP" sz="105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= 2.4</a:t>
            </a:r>
          </a:p>
        </p:txBody>
      </p:sp>
      <p:sp>
        <p:nvSpPr>
          <p:cNvPr id="19" name="Text Box 5706"/>
          <p:cNvSpPr txBox="1">
            <a:spLocks noChangeArrowheads="1"/>
          </p:cNvSpPr>
          <p:nvPr/>
        </p:nvSpPr>
        <p:spPr bwMode="auto">
          <a:xfrm>
            <a:off x="467544" y="1639319"/>
            <a:ext cx="3600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H</a:t>
            </a:r>
            <a:endParaRPr lang="en-US" altLang="ja-JP" b="1" dirty="0">
              <a:solidFill>
                <a:srgbClr val="0033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0" name="Text Box 5706"/>
          <p:cNvSpPr txBox="1">
            <a:spLocks noChangeArrowheads="1"/>
          </p:cNvSpPr>
          <p:nvPr/>
        </p:nvSpPr>
        <p:spPr bwMode="auto">
          <a:xfrm>
            <a:off x="5004048" y="1640222"/>
            <a:ext cx="3600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</a:t>
            </a:r>
            <a:endParaRPr lang="en-US" altLang="ja-JP" b="1" dirty="0">
              <a:solidFill>
                <a:srgbClr val="0033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2" name="Text Box 5712"/>
          <p:cNvSpPr txBox="1">
            <a:spLocks noChangeArrowheads="1"/>
          </p:cNvSpPr>
          <p:nvPr/>
        </p:nvSpPr>
        <p:spPr bwMode="auto">
          <a:xfrm>
            <a:off x="199534" y="1936643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15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3" name="Text Box 5712"/>
          <p:cNvSpPr txBox="1">
            <a:spLocks noChangeArrowheads="1"/>
          </p:cNvSpPr>
          <p:nvPr/>
        </p:nvSpPr>
        <p:spPr bwMode="auto">
          <a:xfrm>
            <a:off x="291564" y="2579751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4" name="Text Box 5712"/>
          <p:cNvSpPr txBox="1">
            <a:spLocks noChangeArrowheads="1"/>
          </p:cNvSpPr>
          <p:nvPr/>
        </p:nvSpPr>
        <p:spPr bwMode="auto">
          <a:xfrm>
            <a:off x="290158" y="2742079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" name="Text Box 5712"/>
          <p:cNvSpPr txBox="1">
            <a:spLocks noChangeArrowheads="1"/>
          </p:cNvSpPr>
          <p:nvPr/>
        </p:nvSpPr>
        <p:spPr bwMode="auto">
          <a:xfrm>
            <a:off x="291564" y="3385187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6" name="Text Box 5712"/>
          <p:cNvSpPr txBox="1">
            <a:spLocks noChangeArrowheads="1"/>
          </p:cNvSpPr>
          <p:nvPr/>
        </p:nvSpPr>
        <p:spPr bwMode="auto">
          <a:xfrm>
            <a:off x="284890" y="3559457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7" name="Text Box 5712"/>
          <p:cNvSpPr txBox="1">
            <a:spLocks noChangeArrowheads="1"/>
          </p:cNvSpPr>
          <p:nvPr/>
        </p:nvSpPr>
        <p:spPr bwMode="auto">
          <a:xfrm>
            <a:off x="286296" y="4202565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8" name="Text Box 5712"/>
          <p:cNvSpPr txBox="1">
            <a:spLocks noChangeArrowheads="1"/>
          </p:cNvSpPr>
          <p:nvPr/>
        </p:nvSpPr>
        <p:spPr bwMode="auto">
          <a:xfrm>
            <a:off x="284890" y="4634309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9" name="Text Box 5712"/>
          <p:cNvSpPr txBox="1">
            <a:spLocks noChangeArrowheads="1"/>
          </p:cNvSpPr>
          <p:nvPr/>
        </p:nvSpPr>
        <p:spPr bwMode="auto">
          <a:xfrm>
            <a:off x="286296" y="5277417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0" name="Text Box 5712"/>
          <p:cNvSpPr txBox="1">
            <a:spLocks noChangeArrowheads="1"/>
          </p:cNvSpPr>
          <p:nvPr/>
        </p:nvSpPr>
        <p:spPr bwMode="auto">
          <a:xfrm>
            <a:off x="3093202" y="1936643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15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1" name="Text Box 5712"/>
          <p:cNvSpPr txBox="1">
            <a:spLocks noChangeArrowheads="1"/>
          </p:cNvSpPr>
          <p:nvPr/>
        </p:nvSpPr>
        <p:spPr bwMode="auto">
          <a:xfrm>
            <a:off x="3185232" y="2579751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2" name="Text Box 5712"/>
          <p:cNvSpPr txBox="1">
            <a:spLocks noChangeArrowheads="1"/>
          </p:cNvSpPr>
          <p:nvPr/>
        </p:nvSpPr>
        <p:spPr bwMode="auto">
          <a:xfrm>
            <a:off x="3183826" y="2742079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3" name="Text Box 5712"/>
          <p:cNvSpPr txBox="1">
            <a:spLocks noChangeArrowheads="1"/>
          </p:cNvSpPr>
          <p:nvPr/>
        </p:nvSpPr>
        <p:spPr bwMode="auto">
          <a:xfrm>
            <a:off x="3185232" y="3385187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4" name="Text Box 5712"/>
          <p:cNvSpPr txBox="1">
            <a:spLocks noChangeArrowheads="1"/>
          </p:cNvSpPr>
          <p:nvPr/>
        </p:nvSpPr>
        <p:spPr bwMode="auto">
          <a:xfrm>
            <a:off x="3178558" y="3559457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5" name="Text Box 5712"/>
          <p:cNvSpPr txBox="1">
            <a:spLocks noChangeArrowheads="1"/>
          </p:cNvSpPr>
          <p:nvPr/>
        </p:nvSpPr>
        <p:spPr bwMode="auto">
          <a:xfrm>
            <a:off x="3179964" y="4202565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6" name="Text Box 5712"/>
          <p:cNvSpPr txBox="1">
            <a:spLocks noChangeArrowheads="1"/>
          </p:cNvSpPr>
          <p:nvPr/>
        </p:nvSpPr>
        <p:spPr bwMode="auto">
          <a:xfrm>
            <a:off x="3178558" y="4634309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7" name="Text Box 5712"/>
          <p:cNvSpPr txBox="1">
            <a:spLocks noChangeArrowheads="1"/>
          </p:cNvSpPr>
          <p:nvPr/>
        </p:nvSpPr>
        <p:spPr bwMode="auto">
          <a:xfrm>
            <a:off x="3179964" y="5277417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8" name="Text Box 5712"/>
          <p:cNvSpPr txBox="1">
            <a:spLocks noChangeArrowheads="1"/>
          </p:cNvSpPr>
          <p:nvPr/>
        </p:nvSpPr>
        <p:spPr bwMode="auto">
          <a:xfrm>
            <a:off x="2562450" y="1936643"/>
            <a:ext cx="4253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1.5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9" name="Text Box 5712"/>
          <p:cNvSpPr txBox="1">
            <a:spLocks noChangeArrowheads="1"/>
          </p:cNvSpPr>
          <p:nvPr/>
        </p:nvSpPr>
        <p:spPr bwMode="auto">
          <a:xfrm>
            <a:off x="2594414" y="2579751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0" name="Text Box 5712"/>
          <p:cNvSpPr txBox="1">
            <a:spLocks noChangeArrowheads="1"/>
          </p:cNvSpPr>
          <p:nvPr/>
        </p:nvSpPr>
        <p:spPr bwMode="auto">
          <a:xfrm>
            <a:off x="2593008" y="2742079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1" name="Text Box 5712"/>
          <p:cNvSpPr txBox="1">
            <a:spLocks noChangeArrowheads="1"/>
          </p:cNvSpPr>
          <p:nvPr/>
        </p:nvSpPr>
        <p:spPr bwMode="auto">
          <a:xfrm>
            <a:off x="2594414" y="3385187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2" name="Text Box 5712"/>
          <p:cNvSpPr txBox="1">
            <a:spLocks noChangeArrowheads="1"/>
          </p:cNvSpPr>
          <p:nvPr/>
        </p:nvSpPr>
        <p:spPr bwMode="auto">
          <a:xfrm>
            <a:off x="2587740" y="3559457"/>
            <a:ext cx="4000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1.5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3" name="Text Box 5712"/>
          <p:cNvSpPr txBox="1">
            <a:spLocks noChangeArrowheads="1"/>
          </p:cNvSpPr>
          <p:nvPr/>
        </p:nvSpPr>
        <p:spPr bwMode="auto">
          <a:xfrm>
            <a:off x="2589146" y="4202565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6" name="Text Box 5712"/>
          <p:cNvSpPr txBox="1">
            <a:spLocks noChangeArrowheads="1"/>
          </p:cNvSpPr>
          <p:nvPr/>
        </p:nvSpPr>
        <p:spPr bwMode="auto">
          <a:xfrm>
            <a:off x="5449444" y="1936643"/>
            <a:ext cx="4253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1.5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7" name="Text Box 5712"/>
          <p:cNvSpPr txBox="1">
            <a:spLocks noChangeArrowheads="1"/>
          </p:cNvSpPr>
          <p:nvPr/>
        </p:nvSpPr>
        <p:spPr bwMode="auto">
          <a:xfrm>
            <a:off x="5481408" y="2579751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8" name="Text Box 5712"/>
          <p:cNvSpPr txBox="1">
            <a:spLocks noChangeArrowheads="1"/>
          </p:cNvSpPr>
          <p:nvPr/>
        </p:nvSpPr>
        <p:spPr bwMode="auto">
          <a:xfrm>
            <a:off x="5480002" y="2742079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9" name="Text Box 5712"/>
          <p:cNvSpPr txBox="1">
            <a:spLocks noChangeArrowheads="1"/>
          </p:cNvSpPr>
          <p:nvPr/>
        </p:nvSpPr>
        <p:spPr bwMode="auto">
          <a:xfrm>
            <a:off x="5481408" y="3385187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0" name="Text Box 5712"/>
          <p:cNvSpPr txBox="1">
            <a:spLocks noChangeArrowheads="1"/>
          </p:cNvSpPr>
          <p:nvPr/>
        </p:nvSpPr>
        <p:spPr bwMode="auto">
          <a:xfrm>
            <a:off x="5474734" y="3559457"/>
            <a:ext cx="4000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1.5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1" name="Text Box 5712"/>
          <p:cNvSpPr txBox="1">
            <a:spLocks noChangeArrowheads="1"/>
          </p:cNvSpPr>
          <p:nvPr/>
        </p:nvSpPr>
        <p:spPr bwMode="auto">
          <a:xfrm>
            <a:off x="5476140" y="4202565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2" name="Text Box 5712"/>
          <p:cNvSpPr txBox="1">
            <a:spLocks noChangeArrowheads="1"/>
          </p:cNvSpPr>
          <p:nvPr/>
        </p:nvSpPr>
        <p:spPr bwMode="auto">
          <a:xfrm rot="16200000">
            <a:off x="-27825" y="2274649"/>
            <a:ext cx="547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[MW]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3" name="Text Box 5712"/>
          <p:cNvSpPr txBox="1">
            <a:spLocks noChangeArrowheads="1"/>
          </p:cNvSpPr>
          <p:nvPr/>
        </p:nvSpPr>
        <p:spPr bwMode="auto">
          <a:xfrm rot="16200000">
            <a:off x="-27825" y="3075120"/>
            <a:ext cx="547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a.u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4" name="Text Box 5712"/>
          <p:cNvSpPr txBox="1">
            <a:spLocks noChangeArrowheads="1"/>
          </p:cNvSpPr>
          <p:nvPr/>
        </p:nvSpPr>
        <p:spPr bwMode="auto">
          <a:xfrm rot="16200000">
            <a:off x="-27825" y="3892195"/>
            <a:ext cx="547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[MJ]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5" name="Text Box 5712"/>
          <p:cNvSpPr txBox="1">
            <a:spLocks noChangeArrowheads="1"/>
          </p:cNvSpPr>
          <p:nvPr/>
        </p:nvSpPr>
        <p:spPr bwMode="auto">
          <a:xfrm rot="16200000">
            <a:off x="-27825" y="4967350"/>
            <a:ext cx="547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a.u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6" name="Text Box 5712"/>
          <p:cNvSpPr txBox="1">
            <a:spLocks noChangeArrowheads="1"/>
          </p:cNvSpPr>
          <p:nvPr/>
        </p:nvSpPr>
        <p:spPr bwMode="auto">
          <a:xfrm rot="16200000">
            <a:off x="2595517" y="2274649"/>
            <a:ext cx="547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[MA]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7" name="Text Box 5712"/>
          <p:cNvSpPr txBox="1">
            <a:spLocks noChangeArrowheads="1"/>
          </p:cNvSpPr>
          <p:nvPr/>
        </p:nvSpPr>
        <p:spPr bwMode="auto">
          <a:xfrm rot="16200000">
            <a:off x="2470823" y="3069149"/>
            <a:ext cx="7970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[10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19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-3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3" name="Text Box 5712"/>
          <p:cNvSpPr txBox="1">
            <a:spLocks noChangeArrowheads="1"/>
          </p:cNvSpPr>
          <p:nvPr/>
        </p:nvSpPr>
        <p:spPr bwMode="auto">
          <a:xfrm rot="16200000">
            <a:off x="2912561" y="2274649"/>
            <a:ext cx="547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[MW]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4" name="Text Box 5712"/>
          <p:cNvSpPr txBox="1">
            <a:spLocks noChangeArrowheads="1"/>
          </p:cNvSpPr>
          <p:nvPr/>
        </p:nvSpPr>
        <p:spPr bwMode="auto">
          <a:xfrm rot="16200000">
            <a:off x="2912561" y="3075120"/>
            <a:ext cx="547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a.u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5" name="Text Box 5712"/>
          <p:cNvSpPr txBox="1">
            <a:spLocks noChangeArrowheads="1"/>
          </p:cNvSpPr>
          <p:nvPr/>
        </p:nvSpPr>
        <p:spPr bwMode="auto">
          <a:xfrm rot="16200000">
            <a:off x="2912561" y="3892195"/>
            <a:ext cx="547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[MJ]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6" name="Text Box 5712"/>
          <p:cNvSpPr txBox="1">
            <a:spLocks noChangeArrowheads="1"/>
          </p:cNvSpPr>
          <p:nvPr/>
        </p:nvSpPr>
        <p:spPr bwMode="auto">
          <a:xfrm rot="16200000">
            <a:off x="2912561" y="4967350"/>
            <a:ext cx="547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a.u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7" name="Text Box 5712"/>
          <p:cNvSpPr txBox="1">
            <a:spLocks noChangeArrowheads="1"/>
          </p:cNvSpPr>
          <p:nvPr/>
        </p:nvSpPr>
        <p:spPr bwMode="auto">
          <a:xfrm rot="16200000">
            <a:off x="5527820" y="2274649"/>
            <a:ext cx="547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[MA]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8" name="Text Box 5712"/>
          <p:cNvSpPr txBox="1">
            <a:spLocks noChangeArrowheads="1"/>
          </p:cNvSpPr>
          <p:nvPr/>
        </p:nvSpPr>
        <p:spPr bwMode="auto">
          <a:xfrm rot="16200000">
            <a:off x="5403126" y="3069149"/>
            <a:ext cx="7970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[10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19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-3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70" name="直線矢印コネクタ 69"/>
          <p:cNvCxnSpPr/>
          <p:nvPr/>
        </p:nvCxnSpPr>
        <p:spPr>
          <a:xfrm flipV="1">
            <a:off x="1043608" y="2172689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5712"/>
          <p:cNvSpPr txBox="1">
            <a:spLocks noChangeArrowheads="1"/>
          </p:cNvSpPr>
          <p:nvPr/>
        </p:nvSpPr>
        <p:spPr bwMode="auto">
          <a:xfrm>
            <a:off x="1304944" y="2001977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I</a:t>
            </a:r>
            <a:r>
              <a:rPr lang="en-US" altLang="ja-JP" sz="12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74" name="直線矢印コネクタ 73"/>
          <p:cNvCxnSpPr/>
          <p:nvPr/>
        </p:nvCxnSpPr>
        <p:spPr>
          <a:xfrm flipH="1" flipV="1">
            <a:off x="1691680" y="2454046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5712"/>
          <p:cNvSpPr txBox="1">
            <a:spLocks noChangeArrowheads="1"/>
          </p:cNvSpPr>
          <p:nvPr/>
        </p:nvSpPr>
        <p:spPr bwMode="auto">
          <a:xfrm>
            <a:off x="1279654" y="2314390"/>
            <a:ext cx="522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NBI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76" name="直線矢印コネクタ 75"/>
          <p:cNvCxnSpPr/>
          <p:nvPr/>
        </p:nvCxnSpPr>
        <p:spPr>
          <a:xfrm flipV="1">
            <a:off x="1835696" y="3043459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H="1" flipV="1">
            <a:off x="854280" y="3384882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712"/>
          <p:cNvSpPr txBox="1">
            <a:spLocks noChangeArrowheads="1"/>
          </p:cNvSpPr>
          <p:nvPr/>
        </p:nvSpPr>
        <p:spPr bwMode="auto">
          <a:xfrm>
            <a:off x="2083684" y="2892769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n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2182396" y="2971451"/>
            <a:ext cx="72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5712"/>
          <p:cNvSpPr txBox="1">
            <a:spLocks noChangeArrowheads="1"/>
          </p:cNvSpPr>
          <p:nvPr/>
        </p:nvSpPr>
        <p:spPr bwMode="auto">
          <a:xfrm>
            <a:off x="1095594" y="3174127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H</a:t>
            </a:r>
            <a:r>
              <a:rPr lang="en-US" altLang="ja-JP" sz="1200" baseline="-25000" dirty="0" smtClean="0">
                <a:latin typeface="Symbol" pitchFamily="18" charset="2"/>
                <a:cs typeface="Arial" pitchFamily="34" charset="0"/>
                <a:sym typeface="Symbol" pitchFamily="18" charset="2"/>
              </a:rPr>
              <a:t>a</a:t>
            </a:r>
            <a:endParaRPr lang="en-US" altLang="ja-JP" sz="1200" baseline="-25000" dirty="0">
              <a:latin typeface="Symbol" pitchFamily="18" charset="2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 flipH="1" flipV="1">
            <a:off x="1200972" y="3972888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V="1">
            <a:off x="1691680" y="4188913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5712"/>
          <p:cNvSpPr txBox="1">
            <a:spLocks noChangeArrowheads="1"/>
          </p:cNvSpPr>
          <p:nvPr/>
        </p:nvSpPr>
        <p:spPr bwMode="auto">
          <a:xfrm>
            <a:off x="742228" y="3848895"/>
            <a:ext cx="5357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TOT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6" name="Text Box 5712"/>
          <p:cNvSpPr txBox="1">
            <a:spLocks noChangeArrowheads="1"/>
          </p:cNvSpPr>
          <p:nvPr/>
        </p:nvSpPr>
        <p:spPr bwMode="auto">
          <a:xfrm>
            <a:off x="1979712" y="4049256"/>
            <a:ext cx="5357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err="1" smtClean="0">
                <a:latin typeface="Symbol" pitchFamily="18" charset="2"/>
                <a:cs typeface="Arial" pitchFamily="34" charset="0"/>
                <a:sym typeface="Symbol" pitchFamily="18" charset="2"/>
              </a:rPr>
              <a:t>b</a:t>
            </a:r>
            <a:r>
              <a:rPr lang="en-US" altLang="ja-JP" sz="12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altLang="ja-JP" sz="1200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TOT</a:t>
            </a:r>
            <a:endParaRPr lang="en-US" altLang="ja-JP" sz="1200" baseline="30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7" name="Text Box 5712"/>
          <p:cNvSpPr txBox="1">
            <a:spLocks noChangeArrowheads="1"/>
          </p:cNvSpPr>
          <p:nvPr/>
        </p:nvSpPr>
        <p:spPr bwMode="auto">
          <a:xfrm>
            <a:off x="547936" y="4328269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8" name="Text Box 5712"/>
          <p:cNvSpPr txBox="1">
            <a:spLocks noChangeArrowheads="1"/>
          </p:cNvSpPr>
          <p:nvPr/>
        </p:nvSpPr>
        <p:spPr bwMode="auto">
          <a:xfrm>
            <a:off x="938230" y="4326559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7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9" name="Text Box 5712"/>
          <p:cNvSpPr txBox="1">
            <a:spLocks noChangeArrowheads="1"/>
          </p:cNvSpPr>
          <p:nvPr/>
        </p:nvSpPr>
        <p:spPr bwMode="auto">
          <a:xfrm>
            <a:off x="1326676" y="4326559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8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0" name="Text Box 5712"/>
          <p:cNvSpPr txBox="1">
            <a:spLocks noChangeArrowheads="1"/>
          </p:cNvSpPr>
          <p:nvPr/>
        </p:nvSpPr>
        <p:spPr bwMode="auto">
          <a:xfrm>
            <a:off x="1713412" y="4324849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9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1" name="Text Box 5712"/>
          <p:cNvSpPr txBox="1">
            <a:spLocks noChangeArrowheads="1"/>
          </p:cNvSpPr>
          <p:nvPr/>
        </p:nvSpPr>
        <p:spPr bwMode="auto">
          <a:xfrm>
            <a:off x="2058394" y="4321291"/>
            <a:ext cx="3667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2" name="Text Box 5712"/>
          <p:cNvSpPr txBox="1">
            <a:spLocks noChangeArrowheads="1"/>
          </p:cNvSpPr>
          <p:nvPr/>
        </p:nvSpPr>
        <p:spPr bwMode="auto">
          <a:xfrm>
            <a:off x="2450398" y="4323940"/>
            <a:ext cx="3667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11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3" name="Text Box 5712"/>
          <p:cNvSpPr txBox="1">
            <a:spLocks noChangeArrowheads="1"/>
          </p:cNvSpPr>
          <p:nvPr/>
        </p:nvSpPr>
        <p:spPr bwMode="auto">
          <a:xfrm>
            <a:off x="1214320" y="4495561"/>
            <a:ext cx="720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time [s]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4" name="Text Box 5712"/>
          <p:cNvSpPr txBox="1">
            <a:spLocks noChangeArrowheads="1"/>
          </p:cNvSpPr>
          <p:nvPr/>
        </p:nvSpPr>
        <p:spPr bwMode="auto">
          <a:xfrm>
            <a:off x="3428256" y="4312606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5" name="Text Box 5712"/>
          <p:cNvSpPr txBox="1">
            <a:spLocks noChangeArrowheads="1"/>
          </p:cNvSpPr>
          <p:nvPr/>
        </p:nvSpPr>
        <p:spPr bwMode="auto">
          <a:xfrm>
            <a:off x="3818550" y="4310896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7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6" name="Text Box 5712"/>
          <p:cNvSpPr txBox="1">
            <a:spLocks noChangeArrowheads="1"/>
          </p:cNvSpPr>
          <p:nvPr/>
        </p:nvSpPr>
        <p:spPr bwMode="auto">
          <a:xfrm>
            <a:off x="4206996" y="4310896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8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7" name="Text Box 5712"/>
          <p:cNvSpPr txBox="1">
            <a:spLocks noChangeArrowheads="1"/>
          </p:cNvSpPr>
          <p:nvPr/>
        </p:nvSpPr>
        <p:spPr bwMode="auto">
          <a:xfrm>
            <a:off x="4593732" y="4309186"/>
            <a:ext cx="25962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9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8" name="Text Box 5712"/>
          <p:cNvSpPr txBox="1">
            <a:spLocks noChangeArrowheads="1"/>
          </p:cNvSpPr>
          <p:nvPr/>
        </p:nvSpPr>
        <p:spPr bwMode="auto">
          <a:xfrm>
            <a:off x="4938714" y="4305628"/>
            <a:ext cx="3667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10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9" name="Text Box 5712"/>
          <p:cNvSpPr txBox="1">
            <a:spLocks noChangeArrowheads="1"/>
          </p:cNvSpPr>
          <p:nvPr/>
        </p:nvSpPr>
        <p:spPr bwMode="auto">
          <a:xfrm>
            <a:off x="5330718" y="4308277"/>
            <a:ext cx="3667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11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1" name="Text Box 5712"/>
          <p:cNvSpPr txBox="1">
            <a:spLocks noChangeArrowheads="1"/>
          </p:cNvSpPr>
          <p:nvPr/>
        </p:nvSpPr>
        <p:spPr bwMode="auto">
          <a:xfrm>
            <a:off x="278216" y="5424991"/>
            <a:ext cx="48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9.2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2" name="Text Box 5712"/>
          <p:cNvSpPr txBox="1">
            <a:spLocks noChangeArrowheads="1"/>
          </p:cNvSpPr>
          <p:nvPr/>
        </p:nvSpPr>
        <p:spPr bwMode="auto">
          <a:xfrm>
            <a:off x="1335060" y="5424991"/>
            <a:ext cx="48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9.3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3" name="Text Box 5712"/>
          <p:cNvSpPr txBox="1">
            <a:spLocks noChangeArrowheads="1"/>
          </p:cNvSpPr>
          <p:nvPr/>
        </p:nvSpPr>
        <p:spPr bwMode="auto">
          <a:xfrm>
            <a:off x="2395158" y="5419723"/>
            <a:ext cx="48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9.4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4" name="Text Box 5712"/>
          <p:cNvSpPr txBox="1">
            <a:spLocks noChangeArrowheads="1"/>
          </p:cNvSpPr>
          <p:nvPr/>
        </p:nvSpPr>
        <p:spPr bwMode="auto">
          <a:xfrm>
            <a:off x="1214320" y="5574772"/>
            <a:ext cx="720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time [s]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6" name="Text Box 5712"/>
          <p:cNvSpPr txBox="1">
            <a:spLocks noChangeArrowheads="1"/>
          </p:cNvSpPr>
          <p:nvPr/>
        </p:nvSpPr>
        <p:spPr bwMode="auto">
          <a:xfrm>
            <a:off x="4101314" y="4493246"/>
            <a:ext cx="720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time [s]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7" name="Text Box 5712"/>
          <p:cNvSpPr txBox="1">
            <a:spLocks noChangeArrowheads="1"/>
          </p:cNvSpPr>
          <p:nvPr/>
        </p:nvSpPr>
        <p:spPr bwMode="auto">
          <a:xfrm>
            <a:off x="3165210" y="5422676"/>
            <a:ext cx="48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9.2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8" name="Text Box 5712"/>
          <p:cNvSpPr txBox="1">
            <a:spLocks noChangeArrowheads="1"/>
          </p:cNvSpPr>
          <p:nvPr/>
        </p:nvSpPr>
        <p:spPr bwMode="auto">
          <a:xfrm>
            <a:off x="4222054" y="5422676"/>
            <a:ext cx="48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9.3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9" name="Text Box 5712"/>
          <p:cNvSpPr txBox="1">
            <a:spLocks noChangeArrowheads="1"/>
          </p:cNvSpPr>
          <p:nvPr/>
        </p:nvSpPr>
        <p:spPr bwMode="auto">
          <a:xfrm>
            <a:off x="5282152" y="5417408"/>
            <a:ext cx="48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9.4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10" name="Text Box 5712"/>
          <p:cNvSpPr txBox="1">
            <a:spLocks noChangeArrowheads="1"/>
          </p:cNvSpPr>
          <p:nvPr/>
        </p:nvSpPr>
        <p:spPr bwMode="auto">
          <a:xfrm>
            <a:off x="4101314" y="5572457"/>
            <a:ext cx="720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time [s]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 flipV="1">
            <a:off x="4324012" y="2166015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5712"/>
          <p:cNvSpPr txBox="1">
            <a:spLocks noChangeArrowheads="1"/>
          </p:cNvSpPr>
          <p:nvPr/>
        </p:nvSpPr>
        <p:spPr bwMode="auto">
          <a:xfrm>
            <a:off x="4585348" y="1995303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I</a:t>
            </a:r>
            <a:r>
              <a:rPr lang="en-US" altLang="ja-JP" sz="12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113" name="直線矢印コネクタ 112"/>
          <p:cNvCxnSpPr/>
          <p:nvPr/>
        </p:nvCxnSpPr>
        <p:spPr>
          <a:xfrm flipH="1" flipV="1">
            <a:off x="4002610" y="2368690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 Box 5712"/>
          <p:cNvSpPr txBox="1">
            <a:spLocks noChangeArrowheads="1"/>
          </p:cNvSpPr>
          <p:nvPr/>
        </p:nvSpPr>
        <p:spPr bwMode="auto">
          <a:xfrm>
            <a:off x="3590584" y="2229034"/>
            <a:ext cx="522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NBI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115" name="直線矢印コネクタ 114"/>
          <p:cNvCxnSpPr/>
          <p:nvPr/>
        </p:nvCxnSpPr>
        <p:spPr>
          <a:xfrm flipV="1">
            <a:off x="4873380" y="3063481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/>
          <p:nvPr/>
        </p:nvCxnSpPr>
        <p:spPr>
          <a:xfrm flipH="1" flipV="1">
            <a:off x="3505228" y="3442136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 Box 5712"/>
          <p:cNvSpPr txBox="1">
            <a:spLocks noChangeArrowheads="1"/>
          </p:cNvSpPr>
          <p:nvPr/>
        </p:nvSpPr>
        <p:spPr bwMode="auto">
          <a:xfrm>
            <a:off x="5121368" y="2912791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n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118" name="直線矢印コネクタ 117"/>
          <p:cNvCxnSpPr/>
          <p:nvPr/>
        </p:nvCxnSpPr>
        <p:spPr>
          <a:xfrm>
            <a:off x="5220080" y="2991473"/>
            <a:ext cx="72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 Box 5712"/>
          <p:cNvSpPr txBox="1">
            <a:spLocks noChangeArrowheads="1"/>
          </p:cNvSpPr>
          <p:nvPr/>
        </p:nvSpPr>
        <p:spPr bwMode="auto">
          <a:xfrm>
            <a:off x="3433220" y="3050133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D</a:t>
            </a:r>
            <a:r>
              <a:rPr lang="en-US" altLang="ja-JP" sz="1200" baseline="-25000" dirty="0" err="1" smtClean="0">
                <a:latin typeface="Symbol" pitchFamily="18" charset="2"/>
                <a:cs typeface="Arial" pitchFamily="34" charset="0"/>
                <a:sym typeface="Symbol" pitchFamily="18" charset="2"/>
              </a:rPr>
              <a:t>a</a:t>
            </a:r>
            <a:endParaRPr lang="en-US" altLang="ja-JP" sz="1200" baseline="-25000" dirty="0">
              <a:latin typeface="Symbol" pitchFamily="18" charset="2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120" name="直線矢印コネクタ 119"/>
          <p:cNvCxnSpPr/>
          <p:nvPr/>
        </p:nvCxnSpPr>
        <p:spPr>
          <a:xfrm flipH="1" flipV="1">
            <a:off x="3846956" y="3919496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>
          <a:xfrm flipV="1">
            <a:off x="4553688" y="4053886"/>
            <a:ext cx="288032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 Box 5712"/>
          <p:cNvSpPr txBox="1">
            <a:spLocks noChangeArrowheads="1"/>
          </p:cNvSpPr>
          <p:nvPr/>
        </p:nvSpPr>
        <p:spPr bwMode="auto">
          <a:xfrm>
            <a:off x="3388212" y="3795503"/>
            <a:ext cx="5357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TOT</a:t>
            </a:r>
            <a:endParaRPr lang="en-US" altLang="ja-JP" sz="1200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23" name="Text Box 5712"/>
          <p:cNvSpPr txBox="1">
            <a:spLocks noChangeArrowheads="1"/>
          </p:cNvSpPr>
          <p:nvPr/>
        </p:nvSpPr>
        <p:spPr bwMode="auto">
          <a:xfrm>
            <a:off x="4841720" y="3914229"/>
            <a:ext cx="5357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err="1" smtClean="0">
                <a:latin typeface="Symbol" pitchFamily="18" charset="2"/>
                <a:cs typeface="Arial" pitchFamily="34" charset="0"/>
                <a:sym typeface="Symbol" pitchFamily="18" charset="2"/>
              </a:rPr>
              <a:t>b</a:t>
            </a:r>
            <a:r>
              <a:rPr lang="en-US" altLang="ja-JP" sz="12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altLang="ja-JP" sz="1200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TOT</a:t>
            </a:r>
            <a:endParaRPr lang="en-US" altLang="ja-JP" sz="1200" baseline="30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24" name="Text Box 5712"/>
          <p:cNvSpPr txBox="1">
            <a:spLocks noChangeArrowheads="1"/>
          </p:cNvSpPr>
          <p:nvPr/>
        </p:nvSpPr>
        <p:spPr bwMode="auto">
          <a:xfrm rot="16200000">
            <a:off x="5855204" y="1956468"/>
            <a:ext cx="10496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n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[10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19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-3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25" name="Text Box 5712"/>
          <p:cNvSpPr txBox="1">
            <a:spLocks noChangeArrowheads="1"/>
          </p:cNvSpPr>
          <p:nvPr/>
        </p:nvSpPr>
        <p:spPr bwMode="auto">
          <a:xfrm rot="16200000">
            <a:off x="5855204" y="3675081"/>
            <a:ext cx="10496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[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keV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26" name="Text Box 5712"/>
          <p:cNvSpPr txBox="1">
            <a:spLocks noChangeArrowheads="1"/>
          </p:cNvSpPr>
          <p:nvPr/>
        </p:nvSpPr>
        <p:spPr bwMode="auto">
          <a:xfrm rot="16200000">
            <a:off x="5855204" y="5384657"/>
            <a:ext cx="10496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i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[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keV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27" name="Text Box 5712"/>
          <p:cNvSpPr txBox="1">
            <a:spLocks noChangeArrowheads="1"/>
          </p:cNvSpPr>
          <p:nvPr/>
        </p:nvSpPr>
        <p:spPr bwMode="auto">
          <a:xfrm>
            <a:off x="7276340" y="6437673"/>
            <a:ext cx="5086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r/a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3136583" cy="305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" name="テキスト ボックス 230"/>
          <p:cNvSpPr txBox="1"/>
          <p:nvPr/>
        </p:nvSpPr>
        <p:spPr>
          <a:xfrm>
            <a:off x="488810" y="36532"/>
            <a:ext cx="7611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 dirty="0" err="1" smtClean="0">
                <a:latin typeface="Symbol" pitchFamily="18" charset="2"/>
                <a:cs typeface="Arial" pitchFamily="34" charset="0"/>
              </a:rPr>
              <a:t>t</a:t>
            </a:r>
            <a:r>
              <a:rPr lang="en-US" altLang="ja-JP" sz="2200" b="1" baseline="-25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sz="2200" b="1" dirty="0" smtClean="0">
                <a:latin typeface="Arial" pitchFamily="34" charset="0"/>
                <a:cs typeface="Arial" pitchFamily="34" charset="0"/>
              </a:rPr>
              <a:t> for deuterium is larger by 20-30% than for hydrogen at a given power</a:t>
            </a:r>
            <a:endParaRPr kumimoji="1" lang="ja-JP" alt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正方形/長方形 232"/>
          <p:cNvSpPr/>
          <p:nvPr/>
        </p:nvSpPr>
        <p:spPr>
          <a:xfrm>
            <a:off x="3419872" y="1147966"/>
            <a:ext cx="56166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t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decreases continuously with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abs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for</a:t>
            </a: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both cases as expected from IPB98y2 scaling. 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However, </a:t>
            </a:r>
            <a:r>
              <a:rPr lang="en-US" altLang="ja-JP" b="1" dirty="0" err="1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t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larger by 20-30% for deuterium than for hydrogen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at a given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abs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A pair of H and D plasmas with the same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are chosen for comparison. </a:t>
            </a:r>
          </a:p>
          <a:p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power required to sustain the same </a:t>
            </a:r>
            <a:r>
              <a:rPr lang="en-US" altLang="ja-JP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greater for H (</a:t>
            </a:r>
            <a:r>
              <a:rPr lang="en-US" altLang="ja-JP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abs</a:t>
            </a:r>
            <a:r>
              <a:rPr lang="en-US" altLang="ja-JP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8.0MW) than for D (</a:t>
            </a:r>
            <a:r>
              <a:rPr lang="en-US" altLang="ja-JP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abs</a:t>
            </a:r>
            <a:r>
              <a:rPr lang="en-US" altLang="ja-JP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4.0MW) by a factor of two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Therefore,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t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of 0.1s for H becomes half that for D (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t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= 0.2s). </a:t>
            </a:r>
            <a:endParaRPr lang="ja-JP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23159" y="11663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5/13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7190" y="980728"/>
            <a:ext cx="6000464" cy="368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9" name="テキスト ボックス 1578"/>
          <p:cNvSpPr txBox="1"/>
          <p:nvPr/>
        </p:nvSpPr>
        <p:spPr>
          <a:xfrm>
            <a:off x="488810" y="36532"/>
            <a:ext cx="71795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 dirty="0" smtClean="0">
                <a:latin typeface="Arial" pitchFamily="34" charset="0"/>
                <a:cs typeface="Arial" pitchFamily="34" charset="0"/>
              </a:rPr>
              <a:t>Profiles of n</a:t>
            </a:r>
            <a:r>
              <a:rPr lang="en-US" altLang="ja-JP" sz="2200" b="1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altLang="ja-JP" sz="2200" b="1" dirty="0" smtClean="0">
                <a:latin typeface="Arial" pitchFamily="34" charset="0"/>
                <a:cs typeface="Arial" pitchFamily="34" charset="0"/>
              </a:rPr>
              <a:t>, T</a:t>
            </a:r>
            <a:r>
              <a:rPr lang="en-US" altLang="ja-JP" sz="2200" b="1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altLang="ja-JP" sz="2200" b="1" dirty="0" smtClean="0">
                <a:latin typeface="Arial" pitchFamily="34" charset="0"/>
                <a:cs typeface="Arial" pitchFamily="34" charset="0"/>
              </a:rPr>
              <a:t> and T</a:t>
            </a:r>
            <a:r>
              <a:rPr lang="en-US" altLang="ja-JP" sz="2200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sz="2200" b="1" dirty="0" smtClean="0">
                <a:latin typeface="Arial" pitchFamily="34" charset="0"/>
                <a:cs typeface="Arial" pitchFamily="34" charset="0"/>
              </a:rPr>
              <a:t> become identical while </a:t>
            </a:r>
            <a:r>
              <a:rPr lang="en-US" altLang="ja-JP" sz="2200" b="1" dirty="0" err="1" smtClean="0">
                <a:latin typeface="Symbol" pitchFamily="18" charset="2"/>
                <a:cs typeface="Arial" pitchFamily="34" charset="0"/>
              </a:rPr>
              <a:t>c</a:t>
            </a:r>
            <a:r>
              <a:rPr lang="en-US" altLang="ja-JP" sz="22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sz="2200" b="1" dirty="0" smtClean="0">
                <a:latin typeface="Arial" pitchFamily="34" charset="0"/>
                <a:cs typeface="Arial" pitchFamily="34" charset="0"/>
              </a:rPr>
              <a:t> is smaller for deuterium throughout the minor radius</a:t>
            </a:r>
            <a:endParaRPr kumimoji="1" lang="ja-JP" alt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0" name="Rectangle 5709"/>
          <p:cNvSpPr>
            <a:spLocks noChangeArrowheads="1"/>
          </p:cNvSpPr>
          <p:nvPr/>
        </p:nvSpPr>
        <p:spPr bwMode="auto">
          <a:xfrm>
            <a:off x="252088" y="4976008"/>
            <a:ext cx="864096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profiles of T</a:t>
            </a:r>
            <a:r>
              <a:rPr lang="en-US" altLang="ja-JP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T</a:t>
            </a:r>
            <a:r>
              <a:rPr lang="en-US" altLang="ja-JP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n</a:t>
            </a:r>
            <a:r>
              <a:rPr lang="en-US" altLang="ja-JP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 obviously identical.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for H is larger than for D. Therefore, the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 err="1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 H also becomes explicitly higher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than for D.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A larger number of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perp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-NBs were injected for H to keep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the same. This operation leads to a larger ripple loss of fast ions, which enhances the V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toward the counter direction. </a:t>
            </a:r>
            <a:endParaRPr lang="en-US" altLang="ja-JP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23159" y="11663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6/13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712"/>
          <p:cNvSpPr txBox="1">
            <a:spLocks noChangeArrowheads="1"/>
          </p:cNvSpPr>
          <p:nvPr/>
        </p:nvSpPr>
        <p:spPr bwMode="auto">
          <a:xfrm rot="16200000">
            <a:off x="932061" y="1666024"/>
            <a:ext cx="7701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i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[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keV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" name="Text Box 5712"/>
          <p:cNvSpPr txBox="1">
            <a:spLocks noChangeArrowheads="1"/>
          </p:cNvSpPr>
          <p:nvPr/>
        </p:nvSpPr>
        <p:spPr bwMode="auto">
          <a:xfrm rot="16200000">
            <a:off x="932061" y="3560173"/>
            <a:ext cx="7701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[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keV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1" name="Text Box 5712"/>
          <p:cNvSpPr txBox="1">
            <a:spLocks noChangeArrowheads="1"/>
          </p:cNvSpPr>
          <p:nvPr/>
        </p:nvSpPr>
        <p:spPr bwMode="auto">
          <a:xfrm rot="16200000">
            <a:off x="2920568" y="1657932"/>
            <a:ext cx="106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n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[10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19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-3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2" name="Text Box 5712"/>
          <p:cNvSpPr txBox="1">
            <a:spLocks noChangeArrowheads="1"/>
          </p:cNvSpPr>
          <p:nvPr/>
        </p:nvSpPr>
        <p:spPr bwMode="auto">
          <a:xfrm rot="16200000">
            <a:off x="2873595" y="3561847"/>
            <a:ext cx="1158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V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[10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 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krad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/s]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3" name="Text Box 5712"/>
          <p:cNvSpPr txBox="1">
            <a:spLocks noChangeArrowheads="1"/>
          </p:cNvSpPr>
          <p:nvPr/>
        </p:nvSpPr>
        <p:spPr bwMode="auto">
          <a:xfrm rot="16200000">
            <a:off x="4930820" y="1658634"/>
            <a:ext cx="12742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Q</a:t>
            </a:r>
            <a:r>
              <a:rPr lang="en-US" altLang="ja-JP" sz="12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i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[10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-15 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altLang="ja-JP" sz="1200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4" name="Text Box 5712"/>
          <p:cNvSpPr txBox="1">
            <a:spLocks noChangeArrowheads="1"/>
          </p:cNvSpPr>
          <p:nvPr/>
        </p:nvSpPr>
        <p:spPr bwMode="auto">
          <a:xfrm rot="16200000">
            <a:off x="4988522" y="3566603"/>
            <a:ext cx="1158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err="1" smtClean="0">
                <a:latin typeface="Symbol" pitchFamily="18" charset="2"/>
                <a:cs typeface="Arial" pitchFamily="34" charset="0"/>
                <a:sym typeface="Symbol" pitchFamily="18" charset="2"/>
              </a:rPr>
              <a:t>c</a:t>
            </a:r>
            <a:r>
              <a:rPr lang="en-US" altLang="ja-JP" sz="1200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i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[m</a:t>
            </a:r>
            <a:r>
              <a:rPr lang="en-US" altLang="ja-JP" sz="12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/s]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6" name="Text Box 5712"/>
          <p:cNvSpPr txBox="1">
            <a:spLocks noChangeArrowheads="1"/>
          </p:cNvSpPr>
          <p:nvPr/>
        </p:nvSpPr>
        <p:spPr bwMode="auto">
          <a:xfrm>
            <a:off x="2031698" y="2629329"/>
            <a:ext cx="7701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r/a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7" name="Text Box 5712"/>
          <p:cNvSpPr txBox="1">
            <a:spLocks noChangeArrowheads="1"/>
          </p:cNvSpPr>
          <p:nvPr/>
        </p:nvSpPr>
        <p:spPr bwMode="auto">
          <a:xfrm>
            <a:off x="4139952" y="2627923"/>
            <a:ext cx="7701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r/a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8" name="Text Box 5712"/>
          <p:cNvSpPr txBox="1">
            <a:spLocks noChangeArrowheads="1"/>
          </p:cNvSpPr>
          <p:nvPr/>
        </p:nvSpPr>
        <p:spPr bwMode="auto">
          <a:xfrm>
            <a:off x="6243452" y="2627923"/>
            <a:ext cx="7701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r/a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9" name="Text Box 5712"/>
          <p:cNvSpPr txBox="1">
            <a:spLocks noChangeArrowheads="1"/>
          </p:cNvSpPr>
          <p:nvPr/>
        </p:nvSpPr>
        <p:spPr bwMode="auto">
          <a:xfrm>
            <a:off x="2031698" y="4566871"/>
            <a:ext cx="7701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r/a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0" name="Text Box 5712"/>
          <p:cNvSpPr txBox="1">
            <a:spLocks noChangeArrowheads="1"/>
          </p:cNvSpPr>
          <p:nvPr/>
        </p:nvSpPr>
        <p:spPr bwMode="auto">
          <a:xfrm>
            <a:off x="4139952" y="4565465"/>
            <a:ext cx="7701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r/a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1" name="Text Box 5712"/>
          <p:cNvSpPr txBox="1">
            <a:spLocks noChangeArrowheads="1"/>
          </p:cNvSpPr>
          <p:nvPr/>
        </p:nvSpPr>
        <p:spPr bwMode="auto">
          <a:xfrm>
            <a:off x="6243452" y="4565465"/>
            <a:ext cx="7701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r/a</a:t>
            </a:r>
            <a:endParaRPr lang="en-US" altLang="ja-JP" sz="1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80" y="1109380"/>
            <a:ext cx="3600400" cy="318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323528" y="36532"/>
            <a:ext cx="7971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 dirty="0" smtClean="0">
                <a:latin typeface="Arial" pitchFamily="34" charset="0"/>
                <a:cs typeface="Arial" pitchFamily="34" charset="0"/>
              </a:rPr>
              <a:t>Reduced ion heat diffusivity for deuterium accompanying steeper temperature gradient</a:t>
            </a:r>
            <a:endParaRPr kumimoji="1" lang="ja-JP" alt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23928" y="1196752"/>
            <a:ext cx="50943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 characteristics of ion heat transport are shown in a diagram of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  <a:sym typeface="Symbol"/>
              </a:rPr>
              <a:t>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For both cases, the increase of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  <a:sym typeface="Symbol"/>
              </a:rPr>
              <a:t>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is less significant than that of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, indicating that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c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increases gradually with the heating power. 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increase of </a:t>
            </a:r>
            <a:r>
              <a:rPr lang="en-US" altLang="ja-JP" b="1" dirty="0" err="1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with the heating power is more rapid for H than for D. </a:t>
            </a:r>
          </a:p>
          <a:p>
            <a:endParaRPr lang="en-US" altLang="ja-JP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528" y="4481825"/>
            <a:ext cx="3672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The angle </a:t>
            </a:r>
            <a:r>
              <a:rPr lang="en-US" altLang="ja-JP" sz="1600" dirty="0" smtClean="0">
                <a:latin typeface="Symbol" pitchFamily="18" charset="2"/>
                <a:cs typeface="Arial" pitchFamily="34" charset="0"/>
              </a:rPr>
              <a:t>q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 formed between the horizontal axis and a straight line that passes through both the data and the origin of the coordinates corresponds to </a:t>
            </a:r>
            <a:r>
              <a:rPr lang="en-US" altLang="ja-JP" sz="1600" dirty="0" err="1" smtClean="0">
                <a:latin typeface="Symbol" pitchFamily="18" charset="2"/>
                <a:cs typeface="Arial" pitchFamily="34" charset="0"/>
              </a:rPr>
              <a:t>c</a:t>
            </a:r>
            <a:r>
              <a:rPr lang="en-US" altLang="ja-JP" sz="1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 (= </a:t>
            </a:r>
            <a:r>
              <a:rPr lang="en-US" altLang="ja-JP" sz="1600" dirty="0" err="1" smtClean="0">
                <a:latin typeface="Arial" pitchFamily="34" charset="0"/>
                <a:cs typeface="Arial" pitchFamily="34" charset="0"/>
              </a:rPr>
              <a:t>tan</a:t>
            </a:r>
            <a:r>
              <a:rPr lang="en-US" altLang="ja-JP" sz="1600" dirty="0" err="1" smtClean="0">
                <a:latin typeface="Symbol" pitchFamily="18" charset="2"/>
                <a:cs typeface="Arial" pitchFamily="34" charset="0"/>
              </a:rPr>
              <a:t>q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). </a:t>
            </a:r>
            <a:endParaRPr lang="ja-JP" alt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23159" y="11663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7/13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2498056" y="2204864"/>
            <a:ext cx="720080" cy="936104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2915816" y="2636912"/>
            <a:ext cx="864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Increased power</a:t>
            </a:r>
            <a:endParaRPr lang="ja-JP" alt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36532"/>
            <a:ext cx="7971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 dirty="0" smtClean="0">
                <a:latin typeface="Arial" pitchFamily="34" charset="0"/>
                <a:cs typeface="Arial" pitchFamily="34" charset="0"/>
              </a:rPr>
              <a:t>Ion-temperature-gradient scale length is smaller with hydrogen isotope mass</a:t>
            </a:r>
            <a:endParaRPr kumimoji="1" lang="ja-JP" alt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51920" y="1231007"/>
            <a:ext cx="52492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err="1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increases rapidly with 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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altLang="ja-JP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/T</a:t>
            </a:r>
            <a:r>
              <a:rPr lang="en-US" altLang="ja-JP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 both H and D plasmas, indicating the profile stiffness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in the variation of the heating power in this exp.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As expected from the same T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profiles for (A) and (B), the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c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for H is nearly two times larger than for D with the same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  <a:sym typeface="Symbol"/>
              </a:rPr>
              <a:t> 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/T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Considering the characteristics of the rapid increase of </a:t>
            </a:r>
            <a:r>
              <a:rPr lang="en-US" altLang="ja-JP" b="1" dirty="0" err="1" smtClean="0">
                <a:latin typeface="Symbol" pitchFamily="18" charset="2"/>
                <a:cs typeface="Arial" pitchFamily="34" charset="0"/>
              </a:rPr>
              <a:t>c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  <a:sym typeface="Symbol"/>
              </a:rPr>
              <a:t>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/T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for each hydrogen isotope species, this result is indicative of 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smaller </a:t>
            </a:r>
            <a:r>
              <a:rPr lang="en-US" altLang="ja-JP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 deuterium plasmas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24152" y="11663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8/13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20428" y="1579284"/>
            <a:ext cx="187645" cy="25197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cxnSp>
        <p:nvCxnSpPr>
          <p:cNvPr id="9" name="直線コネクタ 8"/>
          <p:cNvCxnSpPr/>
          <p:nvPr/>
        </p:nvCxnSpPr>
        <p:spPr>
          <a:xfrm>
            <a:off x="2663350" y="1580116"/>
            <a:ext cx="0" cy="2519784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292275" y="2410277"/>
            <a:ext cx="288371" cy="337886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 flipV="1">
            <a:off x="2748705" y="3545590"/>
            <a:ext cx="124055" cy="260952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03"/>
          <p:cNvSpPr>
            <a:spLocks noChangeArrowheads="1"/>
          </p:cNvSpPr>
          <p:nvPr/>
        </p:nvSpPr>
        <p:spPr bwMode="auto">
          <a:xfrm>
            <a:off x="2803016" y="3727109"/>
            <a:ext cx="280098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(B)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グループ化 216"/>
          <p:cNvGrpSpPr/>
          <p:nvPr/>
        </p:nvGrpSpPr>
        <p:grpSpPr>
          <a:xfrm>
            <a:off x="479185" y="1487355"/>
            <a:ext cx="84960" cy="2699973"/>
            <a:chOff x="2847975" y="1471613"/>
            <a:chExt cx="109208" cy="3452404"/>
          </a:xfrm>
        </p:grpSpPr>
        <p:sp>
          <p:nvSpPr>
            <p:cNvPr id="14" name="Rectangle 193"/>
            <p:cNvSpPr>
              <a:spLocks noChangeArrowheads="1"/>
            </p:cNvSpPr>
            <p:nvPr/>
          </p:nvSpPr>
          <p:spPr bwMode="auto">
            <a:xfrm>
              <a:off x="2847975" y="4687888"/>
              <a:ext cx="109208" cy="236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0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15" name="Rectangle 195"/>
            <p:cNvSpPr>
              <a:spLocks noChangeArrowheads="1"/>
            </p:cNvSpPr>
            <p:nvPr/>
          </p:nvSpPr>
          <p:spPr bwMode="auto">
            <a:xfrm>
              <a:off x="2847975" y="3616327"/>
              <a:ext cx="109208" cy="236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2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16" name="Rectangle 197"/>
            <p:cNvSpPr>
              <a:spLocks noChangeArrowheads="1"/>
            </p:cNvSpPr>
            <p:nvPr/>
          </p:nvSpPr>
          <p:spPr bwMode="auto">
            <a:xfrm>
              <a:off x="2847975" y="2544763"/>
              <a:ext cx="109208" cy="236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4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17" name="Rectangle 199"/>
            <p:cNvSpPr>
              <a:spLocks noChangeArrowheads="1"/>
            </p:cNvSpPr>
            <p:nvPr/>
          </p:nvSpPr>
          <p:spPr bwMode="auto">
            <a:xfrm>
              <a:off x="2847975" y="1471613"/>
              <a:ext cx="109208" cy="236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6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</p:grpSp>
      <p:grpSp>
        <p:nvGrpSpPr>
          <p:cNvPr id="18" name="Group 205"/>
          <p:cNvGrpSpPr>
            <a:grpSpLocks/>
          </p:cNvGrpSpPr>
          <p:nvPr/>
        </p:nvGrpSpPr>
        <p:grpSpPr bwMode="auto">
          <a:xfrm>
            <a:off x="629391" y="4180209"/>
            <a:ext cx="3029496" cy="184986"/>
            <a:chOff x="1880" y="3096"/>
            <a:chExt cx="2453" cy="149"/>
          </a:xfrm>
        </p:grpSpPr>
        <p:sp>
          <p:nvSpPr>
            <p:cNvPr id="19" name="Rectangle 201"/>
            <p:cNvSpPr>
              <a:spLocks noChangeArrowheads="1"/>
            </p:cNvSpPr>
            <p:nvPr/>
          </p:nvSpPr>
          <p:spPr bwMode="auto">
            <a:xfrm>
              <a:off x="1880" y="3096"/>
              <a:ext cx="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0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20" name="Rectangle 202"/>
            <p:cNvSpPr>
              <a:spLocks noChangeArrowheads="1"/>
            </p:cNvSpPr>
            <p:nvPr/>
          </p:nvSpPr>
          <p:spPr bwMode="auto">
            <a:xfrm>
              <a:off x="2675" y="3096"/>
              <a:ext cx="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1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21" name="Rectangle 203"/>
            <p:cNvSpPr>
              <a:spLocks noChangeArrowheads="1"/>
            </p:cNvSpPr>
            <p:nvPr/>
          </p:nvSpPr>
          <p:spPr bwMode="auto">
            <a:xfrm>
              <a:off x="3469" y="3096"/>
              <a:ext cx="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2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22" name="Rectangle 204"/>
            <p:cNvSpPr>
              <a:spLocks noChangeArrowheads="1"/>
            </p:cNvSpPr>
            <p:nvPr/>
          </p:nvSpPr>
          <p:spPr bwMode="auto">
            <a:xfrm>
              <a:off x="4264" y="3096"/>
              <a:ext cx="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3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</p:grpSp>
      <p:sp>
        <p:nvSpPr>
          <p:cNvPr id="23" name="Rectangle 179"/>
          <p:cNvSpPr>
            <a:spLocks noChangeArrowheads="1"/>
          </p:cNvSpPr>
          <p:nvPr/>
        </p:nvSpPr>
        <p:spPr bwMode="auto">
          <a:xfrm>
            <a:off x="1777972" y="4423333"/>
            <a:ext cx="7802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  <a:sym typeface="Symbol"/>
              </a:rPr>
              <a:t>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  <a:sym typeface="Symbol"/>
              </a:rPr>
              <a:t>T</a:t>
            </a:r>
            <a:r>
              <a:rPr kumimoji="1" lang="en-US" altLang="ja-JP" sz="12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i </a:t>
            </a:r>
            <a:r>
              <a:rPr kumimoji="1" lang="en-US" altLang="ja-JP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/</a:t>
            </a:r>
            <a:r>
              <a:rPr kumimoji="1" lang="en-US" altLang="ja-JP" sz="12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1" lang="en-US" altLang="ja-JP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T</a:t>
            </a:r>
            <a:r>
              <a:rPr kumimoji="1" lang="en-US" altLang="ja-JP" sz="12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i</a:t>
            </a:r>
            <a:r>
              <a:rPr kumimoji="1" lang="en-US" altLang="ja-JP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 [m</a:t>
            </a:r>
            <a:r>
              <a:rPr kumimoji="1" lang="en-US" altLang="ja-JP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-1</a:t>
            </a:r>
            <a:r>
              <a:rPr kumimoji="1" lang="en-US" altLang="ja-JP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]</a:t>
            </a:r>
            <a:endParaRPr kumimoji="1" lang="ja-JP" altLang="ja-JP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4" name="Rectangle 179"/>
          <p:cNvSpPr>
            <a:spLocks noChangeArrowheads="1"/>
          </p:cNvSpPr>
          <p:nvPr/>
        </p:nvSpPr>
        <p:spPr bwMode="auto">
          <a:xfrm rot="16200000">
            <a:off x="7047" y="2754976"/>
            <a:ext cx="5722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ＭＳ Ｐゴシック" pitchFamily="50" charset="-128"/>
                <a:cs typeface="Arial" pitchFamily="34" charset="0"/>
              </a:rPr>
              <a:t>c</a:t>
            </a:r>
            <a:r>
              <a:rPr kumimoji="1" lang="en-US" altLang="ja-JP" sz="1200" b="0" i="0" u="none" strike="noStrike" cap="none" normalizeH="0" baseline="-25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i</a:t>
            </a:r>
            <a:r>
              <a:rPr kumimoji="1" lang="en-US" altLang="ja-JP" sz="12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1" lang="en-US" altLang="ja-JP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 [m</a:t>
            </a:r>
            <a:r>
              <a:rPr kumimoji="1" lang="en-US" altLang="ja-JP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2</a:t>
            </a:r>
            <a:r>
              <a:rPr kumimoji="1" lang="en-US" altLang="ja-JP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/s]</a:t>
            </a:r>
            <a:endParaRPr kumimoji="1" lang="ja-JP" altLang="ja-JP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5" name="Rectangle 203"/>
          <p:cNvSpPr>
            <a:spLocks noChangeArrowheads="1"/>
          </p:cNvSpPr>
          <p:nvPr/>
        </p:nvSpPr>
        <p:spPr bwMode="auto">
          <a:xfrm>
            <a:off x="951578" y="2231560"/>
            <a:ext cx="6162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r/a = 0.6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1"/>
          <p:cNvGrpSpPr>
            <a:grpSpLocks/>
          </p:cNvGrpSpPr>
          <p:nvPr/>
        </p:nvGrpSpPr>
        <p:grpSpPr bwMode="auto">
          <a:xfrm>
            <a:off x="2243236" y="2521820"/>
            <a:ext cx="548347" cy="780913"/>
            <a:chOff x="3185" y="1762"/>
            <a:chExt cx="444" cy="629"/>
          </a:xfrm>
        </p:grpSpPr>
        <p:sp>
          <p:nvSpPr>
            <p:cNvPr id="28" name="Line 5"/>
            <p:cNvSpPr>
              <a:spLocks noChangeShapeType="1"/>
            </p:cNvSpPr>
            <p:nvPr/>
          </p:nvSpPr>
          <p:spPr bwMode="auto">
            <a:xfrm>
              <a:off x="3496" y="1968"/>
              <a:ext cx="13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>
              <a:off x="3628" y="1928"/>
              <a:ext cx="1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 flipH="1">
              <a:off x="3364" y="1968"/>
              <a:ext cx="13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3364" y="1928"/>
              <a:ext cx="1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 flipV="1">
              <a:off x="3496" y="1762"/>
              <a:ext cx="1" cy="20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3456" y="1762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4" name="Line 11"/>
            <p:cNvSpPr>
              <a:spLocks noChangeShapeType="1"/>
            </p:cNvSpPr>
            <p:nvPr/>
          </p:nvSpPr>
          <p:spPr bwMode="auto">
            <a:xfrm>
              <a:off x="3496" y="1968"/>
              <a:ext cx="1" cy="20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3456" y="2174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>
              <a:off x="3297" y="2290"/>
              <a:ext cx="11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>
              <a:off x="3409" y="2250"/>
              <a:ext cx="1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H="1">
              <a:off x="3185" y="2290"/>
              <a:ext cx="11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>
              <a:off x="3185" y="2250"/>
              <a:ext cx="1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 flipV="1">
              <a:off x="3297" y="2190"/>
              <a:ext cx="1" cy="1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>
              <a:off x="3257" y="2190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3297" y="2290"/>
              <a:ext cx="1" cy="1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3257" y="2390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</p:grpSp>
      <p:grpSp>
        <p:nvGrpSpPr>
          <p:cNvPr id="44" name="Group 46"/>
          <p:cNvGrpSpPr>
            <a:grpSpLocks/>
          </p:cNvGrpSpPr>
          <p:nvPr/>
        </p:nvGrpSpPr>
        <p:grpSpPr bwMode="auto">
          <a:xfrm>
            <a:off x="2523584" y="1817881"/>
            <a:ext cx="868217" cy="1817576"/>
            <a:chOff x="3412" y="1195"/>
            <a:chExt cx="703" cy="1464"/>
          </a:xfrm>
        </p:grpSpPr>
        <p:sp>
          <p:nvSpPr>
            <p:cNvPr id="45" name="Line 22"/>
            <p:cNvSpPr>
              <a:spLocks noChangeShapeType="1"/>
            </p:cNvSpPr>
            <p:nvPr/>
          </p:nvSpPr>
          <p:spPr bwMode="auto">
            <a:xfrm>
              <a:off x="3753" y="2042"/>
              <a:ext cx="13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>
              <a:off x="3884" y="2002"/>
              <a:ext cx="1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 flipH="1">
              <a:off x="3622" y="2042"/>
              <a:ext cx="13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48" name="Line 25"/>
            <p:cNvSpPr>
              <a:spLocks noChangeShapeType="1"/>
            </p:cNvSpPr>
            <p:nvPr/>
          </p:nvSpPr>
          <p:spPr bwMode="auto">
            <a:xfrm>
              <a:off x="3622" y="2002"/>
              <a:ext cx="1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49" name="Line 26"/>
            <p:cNvSpPr>
              <a:spLocks noChangeShapeType="1"/>
            </p:cNvSpPr>
            <p:nvPr/>
          </p:nvSpPr>
          <p:spPr bwMode="auto">
            <a:xfrm flipV="1">
              <a:off x="3753" y="1840"/>
              <a:ext cx="1" cy="20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50" name="Line 27"/>
            <p:cNvSpPr>
              <a:spLocks noChangeShapeType="1"/>
            </p:cNvSpPr>
            <p:nvPr/>
          </p:nvSpPr>
          <p:spPr bwMode="auto">
            <a:xfrm>
              <a:off x="3713" y="1840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51" name="Line 28"/>
            <p:cNvSpPr>
              <a:spLocks noChangeShapeType="1"/>
            </p:cNvSpPr>
            <p:nvPr/>
          </p:nvSpPr>
          <p:spPr bwMode="auto">
            <a:xfrm>
              <a:off x="3753" y="2042"/>
              <a:ext cx="1" cy="2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52" name="Line 29"/>
            <p:cNvSpPr>
              <a:spLocks noChangeShapeType="1"/>
            </p:cNvSpPr>
            <p:nvPr/>
          </p:nvSpPr>
          <p:spPr bwMode="auto">
            <a:xfrm>
              <a:off x="3713" y="2243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53" name="Line 30"/>
            <p:cNvSpPr>
              <a:spLocks noChangeShapeType="1"/>
            </p:cNvSpPr>
            <p:nvPr/>
          </p:nvSpPr>
          <p:spPr bwMode="auto">
            <a:xfrm>
              <a:off x="3920" y="1567"/>
              <a:ext cx="19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54" name="Line 31"/>
            <p:cNvSpPr>
              <a:spLocks noChangeShapeType="1"/>
            </p:cNvSpPr>
            <p:nvPr/>
          </p:nvSpPr>
          <p:spPr bwMode="auto">
            <a:xfrm>
              <a:off x="4114" y="1527"/>
              <a:ext cx="1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55" name="Line 32"/>
            <p:cNvSpPr>
              <a:spLocks noChangeShapeType="1"/>
            </p:cNvSpPr>
            <p:nvPr/>
          </p:nvSpPr>
          <p:spPr bwMode="auto">
            <a:xfrm flipH="1">
              <a:off x="3726" y="1567"/>
              <a:ext cx="19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56" name="Line 33"/>
            <p:cNvSpPr>
              <a:spLocks noChangeShapeType="1"/>
            </p:cNvSpPr>
            <p:nvPr/>
          </p:nvSpPr>
          <p:spPr bwMode="auto">
            <a:xfrm>
              <a:off x="3726" y="1527"/>
              <a:ext cx="1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57" name="Line 34"/>
            <p:cNvSpPr>
              <a:spLocks noChangeShapeType="1"/>
            </p:cNvSpPr>
            <p:nvPr/>
          </p:nvSpPr>
          <p:spPr bwMode="auto">
            <a:xfrm flipV="1">
              <a:off x="3920" y="1195"/>
              <a:ext cx="1" cy="3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58" name="Line 35"/>
            <p:cNvSpPr>
              <a:spLocks noChangeShapeType="1"/>
            </p:cNvSpPr>
            <p:nvPr/>
          </p:nvSpPr>
          <p:spPr bwMode="auto">
            <a:xfrm>
              <a:off x="3880" y="1195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>
              <a:off x="3920" y="1567"/>
              <a:ext cx="1" cy="37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>
              <a:off x="3880" y="1938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61" name="Line 38"/>
            <p:cNvSpPr>
              <a:spLocks noChangeShapeType="1"/>
            </p:cNvSpPr>
            <p:nvPr/>
          </p:nvSpPr>
          <p:spPr bwMode="auto">
            <a:xfrm>
              <a:off x="3562" y="2529"/>
              <a:ext cx="15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62" name="Line 39"/>
            <p:cNvSpPr>
              <a:spLocks noChangeShapeType="1"/>
            </p:cNvSpPr>
            <p:nvPr/>
          </p:nvSpPr>
          <p:spPr bwMode="auto">
            <a:xfrm>
              <a:off x="3713" y="2489"/>
              <a:ext cx="1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63" name="Line 40"/>
            <p:cNvSpPr>
              <a:spLocks noChangeShapeType="1"/>
            </p:cNvSpPr>
            <p:nvPr/>
          </p:nvSpPr>
          <p:spPr bwMode="auto">
            <a:xfrm flipH="1">
              <a:off x="3412" y="2529"/>
              <a:ext cx="15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64" name="Line 41"/>
            <p:cNvSpPr>
              <a:spLocks noChangeShapeType="1"/>
            </p:cNvSpPr>
            <p:nvPr/>
          </p:nvSpPr>
          <p:spPr bwMode="auto">
            <a:xfrm>
              <a:off x="3412" y="2489"/>
              <a:ext cx="1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65" name="Line 42"/>
            <p:cNvSpPr>
              <a:spLocks noChangeShapeType="1"/>
            </p:cNvSpPr>
            <p:nvPr/>
          </p:nvSpPr>
          <p:spPr bwMode="auto">
            <a:xfrm flipV="1">
              <a:off x="3562" y="2400"/>
              <a:ext cx="1" cy="1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66" name="Line 43"/>
            <p:cNvSpPr>
              <a:spLocks noChangeShapeType="1"/>
            </p:cNvSpPr>
            <p:nvPr/>
          </p:nvSpPr>
          <p:spPr bwMode="auto">
            <a:xfrm>
              <a:off x="3522" y="2400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67" name="Line 44"/>
            <p:cNvSpPr>
              <a:spLocks noChangeShapeType="1"/>
            </p:cNvSpPr>
            <p:nvPr/>
          </p:nvSpPr>
          <p:spPr bwMode="auto">
            <a:xfrm>
              <a:off x="3562" y="2529"/>
              <a:ext cx="1" cy="1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68" name="Line 45"/>
            <p:cNvSpPr>
              <a:spLocks noChangeShapeType="1"/>
            </p:cNvSpPr>
            <p:nvPr/>
          </p:nvSpPr>
          <p:spPr bwMode="auto">
            <a:xfrm>
              <a:off x="3522" y="2658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</p:grpSp>
      <p:grpSp>
        <p:nvGrpSpPr>
          <p:cNvPr id="69" name="Group 78"/>
          <p:cNvGrpSpPr>
            <a:grpSpLocks/>
          </p:cNvGrpSpPr>
          <p:nvPr/>
        </p:nvGrpSpPr>
        <p:grpSpPr bwMode="auto">
          <a:xfrm>
            <a:off x="671059" y="1579511"/>
            <a:ext cx="98801" cy="2516549"/>
            <a:chOff x="1912" y="1003"/>
            <a:chExt cx="80" cy="2027"/>
          </a:xfrm>
        </p:grpSpPr>
        <p:sp>
          <p:nvSpPr>
            <p:cNvPr id="70" name="Line 47"/>
            <p:cNvSpPr>
              <a:spLocks noChangeShapeType="1"/>
            </p:cNvSpPr>
            <p:nvPr/>
          </p:nvSpPr>
          <p:spPr bwMode="auto">
            <a:xfrm>
              <a:off x="1912" y="3029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1" name="Line 48"/>
            <p:cNvSpPr>
              <a:spLocks noChangeShapeType="1"/>
            </p:cNvSpPr>
            <p:nvPr/>
          </p:nvSpPr>
          <p:spPr bwMode="auto">
            <a:xfrm>
              <a:off x="1912" y="2691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2" name="Line 49"/>
            <p:cNvSpPr>
              <a:spLocks noChangeShapeType="1"/>
            </p:cNvSpPr>
            <p:nvPr/>
          </p:nvSpPr>
          <p:spPr bwMode="auto">
            <a:xfrm>
              <a:off x="1912" y="2354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3" name="Line 50"/>
            <p:cNvSpPr>
              <a:spLocks noChangeShapeType="1"/>
            </p:cNvSpPr>
            <p:nvPr/>
          </p:nvSpPr>
          <p:spPr bwMode="auto">
            <a:xfrm>
              <a:off x="1912" y="2016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4" name="Line 51"/>
            <p:cNvSpPr>
              <a:spLocks noChangeShapeType="1"/>
            </p:cNvSpPr>
            <p:nvPr/>
          </p:nvSpPr>
          <p:spPr bwMode="auto">
            <a:xfrm>
              <a:off x="1912" y="1679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5" name="Line 52"/>
            <p:cNvSpPr>
              <a:spLocks noChangeShapeType="1"/>
            </p:cNvSpPr>
            <p:nvPr/>
          </p:nvSpPr>
          <p:spPr bwMode="auto">
            <a:xfrm>
              <a:off x="1912" y="1341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6" name="Line 53"/>
            <p:cNvSpPr>
              <a:spLocks noChangeShapeType="1"/>
            </p:cNvSpPr>
            <p:nvPr/>
          </p:nvSpPr>
          <p:spPr bwMode="auto">
            <a:xfrm>
              <a:off x="1912" y="1003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7" name="Line 54"/>
            <p:cNvSpPr>
              <a:spLocks noChangeShapeType="1"/>
            </p:cNvSpPr>
            <p:nvPr/>
          </p:nvSpPr>
          <p:spPr bwMode="auto">
            <a:xfrm>
              <a:off x="1912" y="2962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8" name="Line 55"/>
            <p:cNvSpPr>
              <a:spLocks noChangeShapeType="1"/>
            </p:cNvSpPr>
            <p:nvPr/>
          </p:nvSpPr>
          <p:spPr bwMode="auto">
            <a:xfrm>
              <a:off x="1912" y="2894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9" name="Line 56"/>
            <p:cNvSpPr>
              <a:spLocks noChangeShapeType="1"/>
            </p:cNvSpPr>
            <p:nvPr/>
          </p:nvSpPr>
          <p:spPr bwMode="auto">
            <a:xfrm>
              <a:off x="1912" y="2827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0" name="Line 57"/>
            <p:cNvSpPr>
              <a:spLocks noChangeShapeType="1"/>
            </p:cNvSpPr>
            <p:nvPr/>
          </p:nvSpPr>
          <p:spPr bwMode="auto">
            <a:xfrm>
              <a:off x="1912" y="2758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1" name="Line 58"/>
            <p:cNvSpPr>
              <a:spLocks noChangeShapeType="1"/>
            </p:cNvSpPr>
            <p:nvPr/>
          </p:nvSpPr>
          <p:spPr bwMode="auto">
            <a:xfrm>
              <a:off x="1912" y="2624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2" name="Line 59"/>
            <p:cNvSpPr>
              <a:spLocks noChangeShapeType="1"/>
            </p:cNvSpPr>
            <p:nvPr/>
          </p:nvSpPr>
          <p:spPr bwMode="auto">
            <a:xfrm>
              <a:off x="1912" y="2556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3" name="Line 60"/>
            <p:cNvSpPr>
              <a:spLocks noChangeShapeType="1"/>
            </p:cNvSpPr>
            <p:nvPr/>
          </p:nvSpPr>
          <p:spPr bwMode="auto">
            <a:xfrm>
              <a:off x="1912" y="2488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4" name="Line 61"/>
            <p:cNvSpPr>
              <a:spLocks noChangeShapeType="1"/>
            </p:cNvSpPr>
            <p:nvPr/>
          </p:nvSpPr>
          <p:spPr bwMode="auto">
            <a:xfrm>
              <a:off x="1912" y="2421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5" name="Line 62"/>
            <p:cNvSpPr>
              <a:spLocks noChangeShapeType="1"/>
            </p:cNvSpPr>
            <p:nvPr/>
          </p:nvSpPr>
          <p:spPr bwMode="auto">
            <a:xfrm>
              <a:off x="1912" y="2286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6" name="Line 63"/>
            <p:cNvSpPr>
              <a:spLocks noChangeShapeType="1"/>
            </p:cNvSpPr>
            <p:nvPr/>
          </p:nvSpPr>
          <p:spPr bwMode="auto">
            <a:xfrm>
              <a:off x="1912" y="2219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7" name="Line 64"/>
            <p:cNvSpPr>
              <a:spLocks noChangeShapeType="1"/>
            </p:cNvSpPr>
            <p:nvPr/>
          </p:nvSpPr>
          <p:spPr bwMode="auto">
            <a:xfrm>
              <a:off x="1912" y="2151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8" name="Line 65"/>
            <p:cNvSpPr>
              <a:spLocks noChangeShapeType="1"/>
            </p:cNvSpPr>
            <p:nvPr/>
          </p:nvSpPr>
          <p:spPr bwMode="auto">
            <a:xfrm>
              <a:off x="1912" y="2084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9" name="Line 66"/>
            <p:cNvSpPr>
              <a:spLocks noChangeShapeType="1"/>
            </p:cNvSpPr>
            <p:nvPr/>
          </p:nvSpPr>
          <p:spPr bwMode="auto">
            <a:xfrm>
              <a:off x="1912" y="1949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90" name="Line 67"/>
            <p:cNvSpPr>
              <a:spLocks noChangeShapeType="1"/>
            </p:cNvSpPr>
            <p:nvPr/>
          </p:nvSpPr>
          <p:spPr bwMode="auto">
            <a:xfrm>
              <a:off x="1912" y="1882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91" name="Line 68"/>
            <p:cNvSpPr>
              <a:spLocks noChangeShapeType="1"/>
            </p:cNvSpPr>
            <p:nvPr/>
          </p:nvSpPr>
          <p:spPr bwMode="auto">
            <a:xfrm>
              <a:off x="1912" y="1814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92" name="Line 69"/>
            <p:cNvSpPr>
              <a:spLocks noChangeShapeType="1"/>
            </p:cNvSpPr>
            <p:nvPr/>
          </p:nvSpPr>
          <p:spPr bwMode="auto">
            <a:xfrm>
              <a:off x="1912" y="1746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93" name="Line 70"/>
            <p:cNvSpPr>
              <a:spLocks noChangeShapeType="1"/>
            </p:cNvSpPr>
            <p:nvPr/>
          </p:nvSpPr>
          <p:spPr bwMode="auto">
            <a:xfrm>
              <a:off x="1912" y="1611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94" name="Line 71"/>
            <p:cNvSpPr>
              <a:spLocks noChangeShapeType="1"/>
            </p:cNvSpPr>
            <p:nvPr/>
          </p:nvSpPr>
          <p:spPr bwMode="auto">
            <a:xfrm>
              <a:off x="1912" y="1544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95" name="Line 72"/>
            <p:cNvSpPr>
              <a:spLocks noChangeShapeType="1"/>
            </p:cNvSpPr>
            <p:nvPr/>
          </p:nvSpPr>
          <p:spPr bwMode="auto">
            <a:xfrm>
              <a:off x="1912" y="1476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96" name="Line 73"/>
            <p:cNvSpPr>
              <a:spLocks noChangeShapeType="1"/>
            </p:cNvSpPr>
            <p:nvPr/>
          </p:nvSpPr>
          <p:spPr bwMode="auto">
            <a:xfrm>
              <a:off x="1912" y="1408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97" name="Line 74"/>
            <p:cNvSpPr>
              <a:spLocks noChangeShapeType="1"/>
            </p:cNvSpPr>
            <p:nvPr/>
          </p:nvSpPr>
          <p:spPr bwMode="auto">
            <a:xfrm>
              <a:off x="1912" y="1273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98" name="Line 75"/>
            <p:cNvSpPr>
              <a:spLocks noChangeShapeType="1"/>
            </p:cNvSpPr>
            <p:nvPr/>
          </p:nvSpPr>
          <p:spPr bwMode="auto">
            <a:xfrm>
              <a:off x="1912" y="1205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99" name="Line 76"/>
            <p:cNvSpPr>
              <a:spLocks noChangeShapeType="1"/>
            </p:cNvSpPr>
            <p:nvPr/>
          </p:nvSpPr>
          <p:spPr bwMode="auto">
            <a:xfrm>
              <a:off x="1912" y="1138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00" name="Line 77"/>
            <p:cNvSpPr>
              <a:spLocks noChangeShapeType="1"/>
            </p:cNvSpPr>
            <p:nvPr/>
          </p:nvSpPr>
          <p:spPr bwMode="auto">
            <a:xfrm>
              <a:off x="1912" y="1071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</p:grpSp>
      <p:grpSp>
        <p:nvGrpSpPr>
          <p:cNvPr id="101" name="Group 110"/>
          <p:cNvGrpSpPr>
            <a:grpSpLocks/>
          </p:cNvGrpSpPr>
          <p:nvPr/>
        </p:nvGrpSpPr>
        <p:grpSpPr bwMode="auto">
          <a:xfrm>
            <a:off x="3516537" y="1579511"/>
            <a:ext cx="98801" cy="2516549"/>
            <a:chOff x="4216" y="1003"/>
            <a:chExt cx="80" cy="2027"/>
          </a:xfrm>
        </p:grpSpPr>
        <p:sp>
          <p:nvSpPr>
            <p:cNvPr id="102" name="Line 79"/>
            <p:cNvSpPr>
              <a:spLocks noChangeShapeType="1"/>
            </p:cNvSpPr>
            <p:nvPr/>
          </p:nvSpPr>
          <p:spPr bwMode="auto">
            <a:xfrm flipH="1">
              <a:off x="4216" y="3029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03" name="Line 80"/>
            <p:cNvSpPr>
              <a:spLocks noChangeShapeType="1"/>
            </p:cNvSpPr>
            <p:nvPr/>
          </p:nvSpPr>
          <p:spPr bwMode="auto">
            <a:xfrm flipH="1">
              <a:off x="4216" y="2691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04" name="Line 81"/>
            <p:cNvSpPr>
              <a:spLocks noChangeShapeType="1"/>
            </p:cNvSpPr>
            <p:nvPr/>
          </p:nvSpPr>
          <p:spPr bwMode="auto">
            <a:xfrm flipH="1">
              <a:off x="4216" y="2354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05" name="Line 82"/>
            <p:cNvSpPr>
              <a:spLocks noChangeShapeType="1"/>
            </p:cNvSpPr>
            <p:nvPr/>
          </p:nvSpPr>
          <p:spPr bwMode="auto">
            <a:xfrm flipH="1">
              <a:off x="4216" y="2016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06" name="Line 83"/>
            <p:cNvSpPr>
              <a:spLocks noChangeShapeType="1"/>
            </p:cNvSpPr>
            <p:nvPr/>
          </p:nvSpPr>
          <p:spPr bwMode="auto">
            <a:xfrm flipH="1">
              <a:off x="4216" y="1679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07" name="Line 84"/>
            <p:cNvSpPr>
              <a:spLocks noChangeShapeType="1"/>
            </p:cNvSpPr>
            <p:nvPr/>
          </p:nvSpPr>
          <p:spPr bwMode="auto">
            <a:xfrm flipH="1">
              <a:off x="4216" y="1341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08" name="Line 85"/>
            <p:cNvSpPr>
              <a:spLocks noChangeShapeType="1"/>
            </p:cNvSpPr>
            <p:nvPr/>
          </p:nvSpPr>
          <p:spPr bwMode="auto">
            <a:xfrm flipH="1">
              <a:off x="4216" y="1003"/>
              <a:ext cx="8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09" name="Line 86"/>
            <p:cNvSpPr>
              <a:spLocks noChangeShapeType="1"/>
            </p:cNvSpPr>
            <p:nvPr/>
          </p:nvSpPr>
          <p:spPr bwMode="auto">
            <a:xfrm flipH="1">
              <a:off x="4256" y="2962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10" name="Line 87"/>
            <p:cNvSpPr>
              <a:spLocks noChangeShapeType="1"/>
            </p:cNvSpPr>
            <p:nvPr/>
          </p:nvSpPr>
          <p:spPr bwMode="auto">
            <a:xfrm flipH="1">
              <a:off x="4256" y="2894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11" name="Line 88"/>
            <p:cNvSpPr>
              <a:spLocks noChangeShapeType="1"/>
            </p:cNvSpPr>
            <p:nvPr/>
          </p:nvSpPr>
          <p:spPr bwMode="auto">
            <a:xfrm flipH="1">
              <a:off x="4256" y="2827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12" name="Line 89"/>
            <p:cNvSpPr>
              <a:spLocks noChangeShapeType="1"/>
            </p:cNvSpPr>
            <p:nvPr/>
          </p:nvSpPr>
          <p:spPr bwMode="auto">
            <a:xfrm flipH="1">
              <a:off x="4256" y="2758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13" name="Line 90"/>
            <p:cNvSpPr>
              <a:spLocks noChangeShapeType="1"/>
            </p:cNvSpPr>
            <p:nvPr/>
          </p:nvSpPr>
          <p:spPr bwMode="auto">
            <a:xfrm flipH="1">
              <a:off x="4256" y="2624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14" name="Line 91"/>
            <p:cNvSpPr>
              <a:spLocks noChangeShapeType="1"/>
            </p:cNvSpPr>
            <p:nvPr/>
          </p:nvSpPr>
          <p:spPr bwMode="auto">
            <a:xfrm flipH="1">
              <a:off x="4256" y="2556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15" name="Line 92"/>
            <p:cNvSpPr>
              <a:spLocks noChangeShapeType="1"/>
            </p:cNvSpPr>
            <p:nvPr/>
          </p:nvSpPr>
          <p:spPr bwMode="auto">
            <a:xfrm flipH="1">
              <a:off x="4256" y="2488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16" name="Line 93"/>
            <p:cNvSpPr>
              <a:spLocks noChangeShapeType="1"/>
            </p:cNvSpPr>
            <p:nvPr/>
          </p:nvSpPr>
          <p:spPr bwMode="auto">
            <a:xfrm flipH="1">
              <a:off x="4256" y="2421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17" name="Line 94"/>
            <p:cNvSpPr>
              <a:spLocks noChangeShapeType="1"/>
            </p:cNvSpPr>
            <p:nvPr/>
          </p:nvSpPr>
          <p:spPr bwMode="auto">
            <a:xfrm flipH="1">
              <a:off x="4256" y="2286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18" name="Line 95"/>
            <p:cNvSpPr>
              <a:spLocks noChangeShapeType="1"/>
            </p:cNvSpPr>
            <p:nvPr/>
          </p:nvSpPr>
          <p:spPr bwMode="auto">
            <a:xfrm flipH="1">
              <a:off x="4256" y="2219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flipH="1">
              <a:off x="4256" y="2151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20" name="Line 97"/>
            <p:cNvSpPr>
              <a:spLocks noChangeShapeType="1"/>
            </p:cNvSpPr>
            <p:nvPr/>
          </p:nvSpPr>
          <p:spPr bwMode="auto">
            <a:xfrm flipH="1">
              <a:off x="4256" y="2084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21" name="Line 98"/>
            <p:cNvSpPr>
              <a:spLocks noChangeShapeType="1"/>
            </p:cNvSpPr>
            <p:nvPr/>
          </p:nvSpPr>
          <p:spPr bwMode="auto">
            <a:xfrm flipH="1">
              <a:off x="4256" y="1949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22" name="Line 99"/>
            <p:cNvSpPr>
              <a:spLocks noChangeShapeType="1"/>
            </p:cNvSpPr>
            <p:nvPr/>
          </p:nvSpPr>
          <p:spPr bwMode="auto">
            <a:xfrm flipH="1">
              <a:off x="4256" y="1882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23" name="Line 100"/>
            <p:cNvSpPr>
              <a:spLocks noChangeShapeType="1"/>
            </p:cNvSpPr>
            <p:nvPr/>
          </p:nvSpPr>
          <p:spPr bwMode="auto">
            <a:xfrm flipH="1">
              <a:off x="4256" y="1814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24" name="Line 101"/>
            <p:cNvSpPr>
              <a:spLocks noChangeShapeType="1"/>
            </p:cNvSpPr>
            <p:nvPr/>
          </p:nvSpPr>
          <p:spPr bwMode="auto">
            <a:xfrm flipH="1">
              <a:off x="4256" y="1746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25" name="Line 102"/>
            <p:cNvSpPr>
              <a:spLocks noChangeShapeType="1"/>
            </p:cNvSpPr>
            <p:nvPr/>
          </p:nvSpPr>
          <p:spPr bwMode="auto">
            <a:xfrm flipH="1">
              <a:off x="4256" y="1611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26" name="Line 103"/>
            <p:cNvSpPr>
              <a:spLocks noChangeShapeType="1"/>
            </p:cNvSpPr>
            <p:nvPr/>
          </p:nvSpPr>
          <p:spPr bwMode="auto">
            <a:xfrm flipH="1">
              <a:off x="4256" y="1544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27" name="Line 104"/>
            <p:cNvSpPr>
              <a:spLocks noChangeShapeType="1"/>
            </p:cNvSpPr>
            <p:nvPr/>
          </p:nvSpPr>
          <p:spPr bwMode="auto">
            <a:xfrm flipH="1">
              <a:off x="4256" y="1476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28" name="Line 105"/>
            <p:cNvSpPr>
              <a:spLocks noChangeShapeType="1"/>
            </p:cNvSpPr>
            <p:nvPr/>
          </p:nvSpPr>
          <p:spPr bwMode="auto">
            <a:xfrm flipH="1">
              <a:off x="4256" y="1408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29" name="Line 106"/>
            <p:cNvSpPr>
              <a:spLocks noChangeShapeType="1"/>
            </p:cNvSpPr>
            <p:nvPr/>
          </p:nvSpPr>
          <p:spPr bwMode="auto">
            <a:xfrm flipH="1">
              <a:off x="4256" y="1273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30" name="Line 107"/>
            <p:cNvSpPr>
              <a:spLocks noChangeShapeType="1"/>
            </p:cNvSpPr>
            <p:nvPr/>
          </p:nvSpPr>
          <p:spPr bwMode="auto">
            <a:xfrm flipH="1">
              <a:off x="4256" y="1205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31" name="Line 108"/>
            <p:cNvSpPr>
              <a:spLocks noChangeShapeType="1"/>
            </p:cNvSpPr>
            <p:nvPr/>
          </p:nvSpPr>
          <p:spPr bwMode="auto">
            <a:xfrm flipH="1">
              <a:off x="4256" y="1138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32" name="Line 109"/>
            <p:cNvSpPr>
              <a:spLocks noChangeShapeType="1"/>
            </p:cNvSpPr>
            <p:nvPr/>
          </p:nvSpPr>
          <p:spPr bwMode="auto">
            <a:xfrm flipH="1">
              <a:off x="4256" y="1071"/>
              <a:ext cx="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</p:grpSp>
      <p:grpSp>
        <p:nvGrpSpPr>
          <p:cNvPr id="133" name="Group 142"/>
          <p:cNvGrpSpPr>
            <a:grpSpLocks/>
          </p:cNvGrpSpPr>
          <p:nvPr/>
        </p:nvGrpSpPr>
        <p:grpSpPr bwMode="auto">
          <a:xfrm>
            <a:off x="671059" y="3995496"/>
            <a:ext cx="2945515" cy="99321"/>
            <a:chOff x="1912" y="2949"/>
            <a:chExt cx="2385" cy="80"/>
          </a:xfrm>
        </p:grpSpPr>
        <p:sp>
          <p:nvSpPr>
            <p:cNvPr id="134" name="Line 111"/>
            <p:cNvSpPr>
              <a:spLocks noChangeShapeType="1"/>
            </p:cNvSpPr>
            <p:nvPr/>
          </p:nvSpPr>
          <p:spPr bwMode="auto">
            <a:xfrm flipV="1">
              <a:off x="1912" y="2949"/>
              <a:ext cx="1" cy="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35" name="Line 112"/>
            <p:cNvSpPr>
              <a:spLocks noChangeShapeType="1"/>
            </p:cNvSpPr>
            <p:nvPr/>
          </p:nvSpPr>
          <p:spPr bwMode="auto">
            <a:xfrm flipV="1">
              <a:off x="2706" y="2949"/>
              <a:ext cx="1" cy="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36" name="Line 113"/>
            <p:cNvSpPr>
              <a:spLocks noChangeShapeType="1"/>
            </p:cNvSpPr>
            <p:nvPr/>
          </p:nvSpPr>
          <p:spPr bwMode="auto">
            <a:xfrm flipV="1">
              <a:off x="3501" y="2949"/>
              <a:ext cx="1" cy="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37" name="Line 114"/>
            <p:cNvSpPr>
              <a:spLocks noChangeShapeType="1"/>
            </p:cNvSpPr>
            <p:nvPr/>
          </p:nvSpPr>
          <p:spPr bwMode="auto">
            <a:xfrm flipV="1">
              <a:off x="4296" y="2949"/>
              <a:ext cx="1" cy="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38" name="Line 115"/>
            <p:cNvSpPr>
              <a:spLocks noChangeShapeType="1"/>
            </p:cNvSpPr>
            <p:nvPr/>
          </p:nvSpPr>
          <p:spPr bwMode="auto">
            <a:xfrm flipV="1">
              <a:off x="1991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39" name="Line 116"/>
            <p:cNvSpPr>
              <a:spLocks noChangeShapeType="1"/>
            </p:cNvSpPr>
            <p:nvPr/>
          </p:nvSpPr>
          <p:spPr bwMode="auto">
            <a:xfrm flipV="1">
              <a:off x="2071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0" name="Line 117"/>
            <p:cNvSpPr>
              <a:spLocks noChangeShapeType="1"/>
            </p:cNvSpPr>
            <p:nvPr/>
          </p:nvSpPr>
          <p:spPr bwMode="auto">
            <a:xfrm flipV="1">
              <a:off x="2150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1" name="Line 118"/>
            <p:cNvSpPr>
              <a:spLocks noChangeShapeType="1"/>
            </p:cNvSpPr>
            <p:nvPr/>
          </p:nvSpPr>
          <p:spPr bwMode="auto">
            <a:xfrm flipV="1">
              <a:off x="2230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2" name="Line 119"/>
            <p:cNvSpPr>
              <a:spLocks noChangeShapeType="1"/>
            </p:cNvSpPr>
            <p:nvPr/>
          </p:nvSpPr>
          <p:spPr bwMode="auto">
            <a:xfrm flipV="1">
              <a:off x="2309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3" name="Line 120"/>
            <p:cNvSpPr>
              <a:spLocks noChangeShapeType="1"/>
            </p:cNvSpPr>
            <p:nvPr/>
          </p:nvSpPr>
          <p:spPr bwMode="auto">
            <a:xfrm flipV="1">
              <a:off x="2388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4" name="Line 121"/>
            <p:cNvSpPr>
              <a:spLocks noChangeShapeType="1"/>
            </p:cNvSpPr>
            <p:nvPr/>
          </p:nvSpPr>
          <p:spPr bwMode="auto">
            <a:xfrm flipV="1">
              <a:off x="2468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5" name="Line 122"/>
            <p:cNvSpPr>
              <a:spLocks noChangeShapeType="1"/>
            </p:cNvSpPr>
            <p:nvPr/>
          </p:nvSpPr>
          <p:spPr bwMode="auto">
            <a:xfrm flipV="1">
              <a:off x="2548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6" name="Line 123"/>
            <p:cNvSpPr>
              <a:spLocks noChangeShapeType="1"/>
            </p:cNvSpPr>
            <p:nvPr/>
          </p:nvSpPr>
          <p:spPr bwMode="auto">
            <a:xfrm flipV="1">
              <a:off x="2627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7" name="Line 124"/>
            <p:cNvSpPr>
              <a:spLocks noChangeShapeType="1"/>
            </p:cNvSpPr>
            <p:nvPr/>
          </p:nvSpPr>
          <p:spPr bwMode="auto">
            <a:xfrm flipV="1">
              <a:off x="2786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8" name="Line 125"/>
            <p:cNvSpPr>
              <a:spLocks noChangeShapeType="1"/>
            </p:cNvSpPr>
            <p:nvPr/>
          </p:nvSpPr>
          <p:spPr bwMode="auto">
            <a:xfrm flipV="1">
              <a:off x="2865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9" name="Line 126"/>
            <p:cNvSpPr>
              <a:spLocks noChangeShapeType="1"/>
            </p:cNvSpPr>
            <p:nvPr/>
          </p:nvSpPr>
          <p:spPr bwMode="auto">
            <a:xfrm flipV="1">
              <a:off x="2945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50" name="Line 127"/>
            <p:cNvSpPr>
              <a:spLocks noChangeShapeType="1"/>
            </p:cNvSpPr>
            <p:nvPr/>
          </p:nvSpPr>
          <p:spPr bwMode="auto">
            <a:xfrm flipV="1">
              <a:off x="3024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51" name="Line 128"/>
            <p:cNvSpPr>
              <a:spLocks noChangeShapeType="1"/>
            </p:cNvSpPr>
            <p:nvPr/>
          </p:nvSpPr>
          <p:spPr bwMode="auto">
            <a:xfrm flipV="1">
              <a:off x="3104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52" name="Line 129"/>
            <p:cNvSpPr>
              <a:spLocks noChangeShapeType="1"/>
            </p:cNvSpPr>
            <p:nvPr/>
          </p:nvSpPr>
          <p:spPr bwMode="auto">
            <a:xfrm flipV="1">
              <a:off x="3183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53" name="Line 130"/>
            <p:cNvSpPr>
              <a:spLocks noChangeShapeType="1"/>
            </p:cNvSpPr>
            <p:nvPr/>
          </p:nvSpPr>
          <p:spPr bwMode="auto">
            <a:xfrm flipV="1">
              <a:off x="3263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54" name="Line 131"/>
            <p:cNvSpPr>
              <a:spLocks noChangeShapeType="1"/>
            </p:cNvSpPr>
            <p:nvPr/>
          </p:nvSpPr>
          <p:spPr bwMode="auto">
            <a:xfrm flipV="1">
              <a:off x="3342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55" name="Line 132"/>
            <p:cNvSpPr>
              <a:spLocks noChangeShapeType="1"/>
            </p:cNvSpPr>
            <p:nvPr/>
          </p:nvSpPr>
          <p:spPr bwMode="auto">
            <a:xfrm flipV="1">
              <a:off x="3422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56" name="Line 133"/>
            <p:cNvSpPr>
              <a:spLocks noChangeShapeType="1"/>
            </p:cNvSpPr>
            <p:nvPr/>
          </p:nvSpPr>
          <p:spPr bwMode="auto">
            <a:xfrm flipV="1">
              <a:off x="3580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57" name="Line 134"/>
            <p:cNvSpPr>
              <a:spLocks noChangeShapeType="1"/>
            </p:cNvSpPr>
            <p:nvPr/>
          </p:nvSpPr>
          <p:spPr bwMode="auto">
            <a:xfrm flipV="1">
              <a:off x="3660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58" name="Line 135"/>
            <p:cNvSpPr>
              <a:spLocks noChangeShapeType="1"/>
            </p:cNvSpPr>
            <p:nvPr/>
          </p:nvSpPr>
          <p:spPr bwMode="auto">
            <a:xfrm flipV="1">
              <a:off x="3740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59" name="Line 136"/>
            <p:cNvSpPr>
              <a:spLocks noChangeShapeType="1"/>
            </p:cNvSpPr>
            <p:nvPr/>
          </p:nvSpPr>
          <p:spPr bwMode="auto">
            <a:xfrm flipV="1">
              <a:off x="3819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60" name="Line 137"/>
            <p:cNvSpPr>
              <a:spLocks noChangeShapeType="1"/>
            </p:cNvSpPr>
            <p:nvPr/>
          </p:nvSpPr>
          <p:spPr bwMode="auto">
            <a:xfrm flipV="1">
              <a:off x="3898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61" name="Line 138"/>
            <p:cNvSpPr>
              <a:spLocks noChangeShapeType="1"/>
            </p:cNvSpPr>
            <p:nvPr/>
          </p:nvSpPr>
          <p:spPr bwMode="auto">
            <a:xfrm flipV="1">
              <a:off x="3978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62" name="Line 139"/>
            <p:cNvSpPr>
              <a:spLocks noChangeShapeType="1"/>
            </p:cNvSpPr>
            <p:nvPr/>
          </p:nvSpPr>
          <p:spPr bwMode="auto">
            <a:xfrm flipV="1">
              <a:off x="4057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63" name="Line 140"/>
            <p:cNvSpPr>
              <a:spLocks noChangeShapeType="1"/>
            </p:cNvSpPr>
            <p:nvPr/>
          </p:nvSpPr>
          <p:spPr bwMode="auto">
            <a:xfrm flipV="1">
              <a:off x="4137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64" name="Line 141"/>
            <p:cNvSpPr>
              <a:spLocks noChangeShapeType="1"/>
            </p:cNvSpPr>
            <p:nvPr/>
          </p:nvSpPr>
          <p:spPr bwMode="auto">
            <a:xfrm flipV="1">
              <a:off x="4216" y="2989"/>
              <a:ext cx="1" cy="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</p:grpSp>
      <p:sp>
        <p:nvSpPr>
          <p:cNvPr id="165" name="Line 175"/>
          <p:cNvSpPr>
            <a:spLocks noChangeShapeType="1"/>
          </p:cNvSpPr>
          <p:nvPr/>
        </p:nvSpPr>
        <p:spPr bwMode="auto">
          <a:xfrm flipV="1">
            <a:off x="671059" y="1579511"/>
            <a:ext cx="1235" cy="2515307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66" name="Line 176"/>
          <p:cNvSpPr>
            <a:spLocks noChangeShapeType="1"/>
          </p:cNvSpPr>
          <p:nvPr/>
        </p:nvSpPr>
        <p:spPr bwMode="auto">
          <a:xfrm flipV="1">
            <a:off x="3615339" y="1579511"/>
            <a:ext cx="1235" cy="2515307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67" name="Line 177"/>
          <p:cNvSpPr>
            <a:spLocks noChangeShapeType="1"/>
          </p:cNvSpPr>
          <p:nvPr/>
        </p:nvSpPr>
        <p:spPr bwMode="auto">
          <a:xfrm>
            <a:off x="671059" y="4094818"/>
            <a:ext cx="2944279" cy="1242"/>
          </a:xfrm>
          <a:prstGeom prst="line">
            <a:avLst/>
          </a:pr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68" name="Freeform 179"/>
          <p:cNvSpPr>
            <a:spLocks/>
          </p:cNvSpPr>
          <p:nvPr/>
        </p:nvSpPr>
        <p:spPr bwMode="auto">
          <a:xfrm>
            <a:off x="2512469" y="2941452"/>
            <a:ext cx="118562" cy="99321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69" name="Freeform 180"/>
          <p:cNvSpPr>
            <a:spLocks/>
          </p:cNvSpPr>
          <p:nvPr/>
        </p:nvSpPr>
        <p:spPr bwMode="auto">
          <a:xfrm>
            <a:off x="2568045" y="2727911"/>
            <a:ext cx="118562" cy="99321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0" name="Freeform 181"/>
          <p:cNvSpPr>
            <a:spLocks/>
          </p:cNvSpPr>
          <p:nvPr/>
        </p:nvSpPr>
        <p:spPr bwMode="auto">
          <a:xfrm>
            <a:off x="2129614" y="3508823"/>
            <a:ext cx="118562" cy="99321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1" name="Freeform 182"/>
          <p:cNvSpPr>
            <a:spLocks/>
          </p:cNvSpPr>
          <p:nvPr/>
        </p:nvSpPr>
        <p:spPr bwMode="auto">
          <a:xfrm>
            <a:off x="2259290" y="3254313"/>
            <a:ext cx="118562" cy="99321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2" name="Freeform 183"/>
          <p:cNvSpPr>
            <a:spLocks/>
          </p:cNvSpPr>
          <p:nvPr/>
        </p:nvSpPr>
        <p:spPr bwMode="auto">
          <a:xfrm>
            <a:off x="2470479" y="2886825"/>
            <a:ext cx="118562" cy="99321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3" name="Freeform 184"/>
          <p:cNvSpPr>
            <a:spLocks/>
          </p:cNvSpPr>
          <p:nvPr/>
        </p:nvSpPr>
        <p:spPr bwMode="auto">
          <a:xfrm>
            <a:off x="2322277" y="3127679"/>
            <a:ext cx="118562" cy="99321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4" name="Freeform 185"/>
          <p:cNvSpPr>
            <a:spLocks/>
          </p:cNvSpPr>
          <p:nvPr/>
        </p:nvSpPr>
        <p:spPr bwMode="auto">
          <a:xfrm>
            <a:off x="2653261" y="2554099"/>
            <a:ext cx="118562" cy="99321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5" name="Oval 186"/>
          <p:cNvSpPr>
            <a:spLocks noChangeArrowheads="1"/>
          </p:cNvSpPr>
          <p:nvPr/>
        </p:nvSpPr>
        <p:spPr bwMode="auto">
          <a:xfrm>
            <a:off x="2896559" y="2821024"/>
            <a:ext cx="97567" cy="98080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6" name="Oval 187"/>
          <p:cNvSpPr>
            <a:spLocks noChangeArrowheads="1"/>
          </p:cNvSpPr>
          <p:nvPr/>
        </p:nvSpPr>
        <p:spPr bwMode="auto">
          <a:xfrm>
            <a:off x="3002770" y="2545408"/>
            <a:ext cx="97567" cy="98080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7" name="Oval 188"/>
          <p:cNvSpPr>
            <a:spLocks noChangeArrowheads="1"/>
          </p:cNvSpPr>
          <p:nvPr/>
        </p:nvSpPr>
        <p:spPr bwMode="auto">
          <a:xfrm>
            <a:off x="3102807" y="2231306"/>
            <a:ext cx="97567" cy="98080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8" name="Oval 189"/>
          <p:cNvSpPr>
            <a:spLocks noChangeArrowheads="1"/>
          </p:cNvSpPr>
          <p:nvPr/>
        </p:nvSpPr>
        <p:spPr bwMode="auto">
          <a:xfrm>
            <a:off x="2400082" y="3533653"/>
            <a:ext cx="97567" cy="98080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9" name="Oval 190"/>
          <p:cNvSpPr>
            <a:spLocks noChangeArrowheads="1"/>
          </p:cNvSpPr>
          <p:nvPr/>
        </p:nvSpPr>
        <p:spPr bwMode="auto">
          <a:xfrm>
            <a:off x="2660671" y="3425642"/>
            <a:ext cx="97567" cy="98080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80" name="Oval 191"/>
          <p:cNvSpPr>
            <a:spLocks noChangeArrowheads="1"/>
          </p:cNvSpPr>
          <p:nvPr/>
        </p:nvSpPr>
        <p:spPr bwMode="auto">
          <a:xfrm>
            <a:off x="2789113" y="3186029"/>
            <a:ext cx="97567" cy="98080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81" name="Oval 192"/>
          <p:cNvSpPr>
            <a:spLocks noChangeArrowheads="1"/>
          </p:cNvSpPr>
          <p:nvPr/>
        </p:nvSpPr>
        <p:spPr bwMode="auto">
          <a:xfrm>
            <a:off x="2922495" y="2927795"/>
            <a:ext cx="97567" cy="98080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grpSp>
        <p:nvGrpSpPr>
          <p:cNvPr id="182" name="グループ化 215"/>
          <p:cNvGrpSpPr/>
          <p:nvPr/>
        </p:nvGrpSpPr>
        <p:grpSpPr>
          <a:xfrm flipV="1">
            <a:off x="672363" y="1577823"/>
            <a:ext cx="2946749" cy="100563"/>
            <a:chOff x="2849563" y="4814888"/>
            <a:chExt cx="3787775" cy="128588"/>
          </a:xfrm>
        </p:grpSpPr>
        <p:grpSp>
          <p:nvGrpSpPr>
            <p:cNvPr id="183" name="Group 393"/>
            <p:cNvGrpSpPr>
              <a:grpSpLocks/>
            </p:cNvGrpSpPr>
            <p:nvPr/>
          </p:nvGrpSpPr>
          <p:grpSpPr bwMode="auto">
            <a:xfrm>
              <a:off x="2849563" y="4814888"/>
              <a:ext cx="3670300" cy="127000"/>
              <a:chOff x="1795" y="3033"/>
              <a:chExt cx="2312" cy="80"/>
            </a:xfrm>
          </p:grpSpPr>
          <p:sp>
            <p:nvSpPr>
              <p:cNvPr id="185" name="Line 372"/>
              <p:cNvSpPr>
                <a:spLocks noChangeShapeType="1"/>
              </p:cNvSpPr>
              <p:nvPr/>
            </p:nvSpPr>
            <p:spPr bwMode="auto">
              <a:xfrm flipV="1">
                <a:off x="1795" y="3033"/>
                <a:ext cx="1" cy="8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86" name="Line 373"/>
              <p:cNvSpPr>
                <a:spLocks noChangeShapeType="1"/>
              </p:cNvSpPr>
              <p:nvPr/>
            </p:nvSpPr>
            <p:spPr bwMode="auto">
              <a:xfrm flipV="1">
                <a:off x="2258" y="3033"/>
                <a:ext cx="1" cy="8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87" name="Line 374"/>
              <p:cNvSpPr>
                <a:spLocks noChangeShapeType="1"/>
              </p:cNvSpPr>
              <p:nvPr/>
            </p:nvSpPr>
            <p:spPr bwMode="auto">
              <a:xfrm flipV="1">
                <a:off x="2720" y="3033"/>
                <a:ext cx="1" cy="8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88" name="Line 375"/>
              <p:cNvSpPr>
                <a:spLocks noChangeShapeType="1"/>
              </p:cNvSpPr>
              <p:nvPr/>
            </p:nvSpPr>
            <p:spPr bwMode="auto">
              <a:xfrm flipV="1">
                <a:off x="3181" y="3033"/>
                <a:ext cx="1" cy="8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89" name="Line 376"/>
              <p:cNvSpPr>
                <a:spLocks noChangeShapeType="1"/>
              </p:cNvSpPr>
              <p:nvPr/>
            </p:nvSpPr>
            <p:spPr bwMode="auto">
              <a:xfrm flipV="1">
                <a:off x="3644" y="3033"/>
                <a:ext cx="1" cy="8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90" name="Line 377"/>
              <p:cNvSpPr>
                <a:spLocks noChangeShapeType="1"/>
              </p:cNvSpPr>
              <p:nvPr/>
            </p:nvSpPr>
            <p:spPr bwMode="auto">
              <a:xfrm flipV="1">
                <a:off x="4106" y="3033"/>
                <a:ext cx="1" cy="8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91" name="Line 378"/>
              <p:cNvSpPr>
                <a:spLocks noChangeShapeType="1"/>
              </p:cNvSpPr>
              <p:nvPr/>
            </p:nvSpPr>
            <p:spPr bwMode="auto">
              <a:xfrm flipV="1">
                <a:off x="1910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92" name="Line 379"/>
              <p:cNvSpPr>
                <a:spLocks noChangeShapeType="1"/>
              </p:cNvSpPr>
              <p:nvPr/>
            </p:nvSpPr>
            <p:spPr bwMode="auto">
              <a:xfrm flipV="1">
                <a:off x="2026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93" name="Line 380"/>
              <p:cNvSpPr>
                <a:spLocks noChangeShapeType="1"/>
              </p:cNvSpPr>
              <p:nvPr/>
            </p:nvSpPr>
            <p:spPr bwMode="auto">
              <a:xfrm flipV="1">
                <a:off x="2141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94" name="Line 381"/>
              <p:cNvSpPr>
                <a:spLocks noChangeShapeType="1"/>
              </p:cNvSpPr>
              <p:nvPr/>
            </p:nvSpPr>
            <p:spPr bwMode="auto">
              <a:xfrm flipV="1">
                <a:off x="2373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95" name="Line 382"/>
              <p:cNvSpPr>
                <a:spLocks noChangeShapeType="1"/>
              </p:cNvSpPr>
              <p:nvPr/>
            </p:nvSpPr>
            <p:spPr bwMode="auto">
              <a:xfrm flipV="1">
                <a:off x="2488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96" name="Line 383"/>
              <p:cNvSpPr>
                <a:spLocks noChangeShapeType="1"/>
              </p:cNvSpPr>
              <p:nvPr/>
            </p:nvSpPr>
            <p:spPr bwMode="auto">
              <a:xfrm flipV="1">
                <a:off x="2604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97" name="Line 384"/>
              <p:cNvSpPr>
                <a:spLocks noChangeShapeType="1"/>
              </p:cNvSpPr>
              <p:nvPr/>
            </p:nvSpPr>
            <p:spPr bwMode="auto">
              <a:xfrm flipV="1">
                <a:off x="2835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98" name="Line 385"/>
              <p:cNvSpPr>
                <a:spLocks noChangeShapeType="1"/>
              </p:cNvSpPr>
              <p:nvPr/>
            </p:nvSpPr>
            <p:spPr bwMode="auto">
              <a:xfrm flipV="1">
                <a:off x="2950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199" name="Line 386"/>
              <p:cNvSpPr>
                <a:spLocks noChangeShapeType="1"/>
              </p:cNvSpPr>
              <p:nvPr/>
            </p:nvSpPr>
            <p:spPr bwMode="auto">
              <a:xfrm flipV="1">
                <a:off x="3066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00" name="Line 387"/>
              <p:cNvSpPr>
                <a:spLocks noChangeShapeType="1"/>
              </p:cNvSpPr>
              <p:nvPr/>
            </p:nvSpPr>
            <p:spPr bwMode="auto">
              <a:xfrm flipV="1">
                <a:off x="3297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01" name="Line 388"/>
              <p:cNvSpPr>
                <a:spLocks noChangeShapeType="1"/>
              </p:cNvSpPr>
              <p:nvPr/>
            </p:nvSpPr>
            <p:spPr bwMode="auto">
              <a:xfrm flipV="1">
                <a:off x="3412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02" name="Line 389"/>
              <p:cNvSpPr>
                <a:spLocks noChangeShapeType="1"/>
              </p:cNvSpPr>
              <p:nvPr/>
            </p:nvSpPr>
            <p:spPr bwMode="auto">
              <a:xfrm flipV="1">
                <a:off x="3528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03" name="Line 390"/>
              <p:cNvSpPr>
                <a:spLocks noChangeShapeType="1"/>
              </p:cNvSpPr>
              <p:nvPr/>
            </p:nvSpPr>
            <p:spPr bwMode="auto">
              <a:xfrm flipV="1">
                <a:off x="3759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04" name="Line 391"/>
              <p:cNvSpPr>
                <a:spLocks noChangeShapeType="1"/>
              </p:cNvSpPr>
              <p:nvPr/>
            </p:nvSpPr>
            <p:spPr bwMode="auto">
              <a:xfrm flipV="1">
                <a:off x="3875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  <p:sp>
            <p:nvSpPr>
              <p:cNvPr id="205" name="Line 392"/>
              <p:cNvSpPr>
                <a:spLocks noChangeShapeType="1"/>
              </p:cNvSpPr>
              <p:nvPr/>
            </p:nvSpPr>
            <p:spPr bwMode="auto">
              <a:xfrm flipV="1">
                <a:off x="3991" y="3073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200"/>
              </a:p>
            </p:txBody>
          </p:sp>
        </p:grpSp>
        <p:sp>
          <p:nvSpPr>
            <p:cNvPr id="184" name="Line 418"/>
            <p:cNvSpPr>
              <a:spLocks noChangeShapeType="1"/>
            </p:cNvSpPr>
            <p:nvPr/>
          </p:nvSpPr>
          <p:spPr bwMode="auto">
            <a:xfrm>
              <a:off x="2849563" y="4941888"/>
              <a:ext cx="3787775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</p:grpSp>
      <p:grpSp>
        <p:nvGrpSpPr>
          <p:cNvPr id="206" name="Group 453"/>
          <p:cNvGrpSpPr>
            <a:grpSpLocks/>
          </p:cNvGrpSpPr>
          <p:nvPr/>
        </p:nvGrpSpPr>
        <p:grpSpPr bwMode="auto">
          <a:xfrm>
            <a:off x="628069" y="1357608"/>
            <a:ext cx="2986270" cy="184986"/>
            <a:chOff x="1763" y="3180"/>
            <a:chExt cx="2418" cy="149"/>
          </a:xfrm>
        </p:grpSpPr>
        <p:sp>
          <p:nvSpPr>
            <p:cNvPr id="207" name="Rectangle 447"/>
            <p:cNvSpPr>
              <a:spLocks noChangeArrowheads="1"/>
            </p:cNvSpPr>
            <p:nvPr/>
          </p:nvSpPr>
          <p:spPr bwMode="auto">
            <a:xfrm>
              <a:off x="1763" y="3180"/>
              <a:ext cx="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0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208" name="Rectangle 448"/>
            <p:cNvSpPr>
              <a:spLocks noChangeArrowheads="1"/>
            </p:cNvSpPr>
            <p:nvPr/>
          </p:nvSpPr>
          <p:spPr bwMode="auto">
            <a:xfrm>
              <a:off x="2226" y="3180"/>
              <a:ext cx="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2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209" name="Rectangle 449"/>
            <p:cNvSpPr>
              <a:spLocks noChangeArrowheads="1"/>
            </p:cNvSpPr>
            <p:nvPr/>
          </p:nvSpPr>
          <p:spPr bwMode="auto">
            <a:xfrm>
              <a:off x="2688" y="3180"/>
              <a:ext cx="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4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210" name="Rectangle 450"/>
            <p:cNvSpPr>
              <a:spLocks noChangeArrowheads="1"/>
            </p:cNvSpPr>
            <p:nvPr/>
          </p:nvSpPr>
          <p:spPr bwMode="auto">
            <a:xfrm>
              <a:off x="3150" y="3180"/>
              <a:ext cx="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6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211" name="Rectangle 451"/>
            <p:cNvSpPr>
              <a:spLocks noChangeArrowheads="1"/>
            </p:cNvSpPr>
            <p:nvPr/>
          </p:nvSpPr>
          <p:spPr bwMode="auto">
            <a:xfrm>
              <a:off x="3613" y="3180"/>
              <a:ext cx="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8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212" name="Rectangle 452"/>
            <p:cNvSpPr>
              <a:spLocks noChangeArrowheads="1"/>
            </p:cNvSpPr>
            <p:nvPr/>
          </p:nvSpPr>
          <p:spPr bwMode="auto">
            <a:xfrm>
              <a:off x="4043" y="3180"/>
              <a:ext cx="13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Arial" pitchFamily="34" charset="0"/>
                </a:rPr>
                <a:t>10</a:t>
              </a:r>
              <a:endParaRPr kumimoji="1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</p:grpSp>
      <p:sp>
        <p:nvSpPr>
          <p:cNvPr id="213" name="Rectangle 179"/>
          <p:cNvSpPr>
            <a:spLocks noChangeArrowheads="1"/>
          </p:cNvSpPr>
          <p:nvPr/>
        </p:nvSpPr>
        <p:spPr bwMode="auto">
          <a:xfrm>
            <a:off x="1893978" y="1104722"/>
            <a:ext cx="3990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R</a:t>
            </a:r>
            <a:r>
              <a:rPr kumimoji="1" lang="en-US" altLang="ja-JP" sz="12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/</a:t>
            </a:r>
            <a:r>
              <a:rPr lang="en-US" altLang="ja-JP" sz="1200" baseline="-25000" dirty="0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L</a:t>
            </a:r>
            <a:r>
              <a:rPr lang="en-US" altLang="ja-JP" sz="1200" baseline="-25000" dirty="0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1" lang="ja-JP" altLang="ja-JP" sz="12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Ti</a:t>
            </a:r>
            <a:endParaRPr kumimoji="1" lang="ja-JP" altLang="ja-JP" sz="12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14" name="Rectangle 203"/>
          <p:cNvSpPr>
            <a:spLocks noChangeArrowheads="1"/>
          </p:cNvSpPr>
          <p:nvPr/>
        </p:nvSpPr>
        <p:spPr bwMode="auto">
          <a:xfrm>
            <a:off x="2131915" y="2290276"/>
            <a:ext cx="280098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(A)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7" name="直線矢印コネクタ 216"/>
          <p:cNvCxnSpPr/>
          <p:nvPr/>
        </p:nvCxnSpPr>
        <p:spPr>
          <a:xfrm>
            <a:off x="1691680" y="3861048"/>
            <a:ext cx="288371" cy="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Rectangle 203"/>
          <p:cNvSpPr>
            <a:spLocks noChangeArrowheads="1"/>
          </p:cNvSpPr>
          <p:nvPr/>
        </p:nvSpPr>
        <p:spPr bwMode="auto">
          <a:xfrm>
            <a:off x="943433" y="3573016"/>
            <a:ext cx="7482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linear ITG</a:t>
            </a:r>
          </a:p>
          <a:p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threshold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Freeform 6"/>
          <p:cNvSpPr>
            <a:spLocks/>
          </p:cNvSpPr>
          <p:nvPr/>
        </p:nvSpPr>
        <p:spPr bwMode="auto">
          <a:xfrm>
            <a:off x="674048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20" name="Freeform 7"/>
          <p:cNvSpPr>
            <a:spLocks/>
          </p:cNvSpPr>
          <p:nvPr/>
        </p:nvSpPr>
        <p:spPr bwMode="auto">
          <a:xfrm>
            <a:off x="683928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21" name="Freeform 8"/>
          <p:cNvSpPr>
            <a:spLocks/>
          </p:cNvSpPr>
          <p:nvPr/>
        </p:nvSpPr>
        <p:spPr bwMode="auto">
          <a:xfrm>
            <a:off x="693808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22" name="Freeform 9"/>
          <p:cNvSpPr>
            <a:spLocks/>
          </p:cNvSpPr>
          <p:nvPr/>
        </p:nvSpPr>
        <p:spPr bwMode="auto">
          <a:xfrm>
            <a:off x="753089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23" name="Freeform 10"/>
          <p:cNvSpPr>
            <a:spLocks/>
          </p:cNvSpPr>
          <p:nvPr/>
        </p:nvSpPr>
        <p:spPr bwMode="auto">
          <a:xfrm>
            <a:off x="762969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24" name="Freeform 11"/>
          <p:cNvSpPr>
            <a:spLocks/>
          </p:cNvSpPr>
          <p:nvPr/>
        </p:nvSpPr>
        <p:spPr bwMode="auto">
          <a:xfrm>
            <a:off x="772849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25" name="Freeform 12"/>
          <p:cNvSpPr>
            <a:spLocks/>
          </p:cNvSpPr>
          <p:nvPr/>
        </p:nvSpPr>
        <p:spPr bwMode="auto">
          <a:xfrm>
            <a:off x="832130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26" name="Freeform 13"/>
          <p:cNvSpPr>
            <a:spLocks/>
          </p:cNvSpPr>
          <p:nvPr/>
        </p:nvSpPr>
        <p:spPr bwMode="auto">
          <a:xfrm>
            <a:off x="842010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27" name="Freeform 14"/>
          <p:cNvSpPr>
            <a:spLocks/>
          </p:cNvSpPr>
          <p:nvPr/>
        </p:nvSpPr>
        <p:spPr bwMode="auto">
          <a:xfrm>
            <a:off x="851891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28" name="Freeform 15"/>
          <p:cNvSpPr>
            <a:spLocks/>
          </p:cNvSpPr>
          <p:nvPr/>
        </p:nvSpPr>
        <p:spPr bwMode="auto">
          <a:xfrm>
            <a:off x="911171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29" name="Freeform 16"/>
          <p:cNvSpPr>
            <a:spLocks/>
          </p:cNvSpPr>
          <p:nvPr/>
        </p:nvSpPr>
        <p:spPr bwMode="auto">
          <a:xfrm>
            <a:off x="921051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30" name="Freeform 17"/>
          <p:cNvSpPr>
            <a:spLocks/>
          </p:cNvSpPr>
          <p:nvPr/>
        </p:nvSpPr>
        <p:spPr bwMode="auto">
          <a:xfrm>
            <a:off x="930932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31" name="Freeform 18"/>
          <p:cNvSpPr>
            <a:spLocks/>
          </p:cNvSpPr>
          <p:nvPr/>
        </p:nvSpPr>
        <p:spPr bwMode="auto">
          <a:xfrm>
            <a:off x="990212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32" name="Freeform 19"/>
          <p:cNvSpPr>
            <a:spLocks/>
          </p:cNvSpPr>
          <p:nvPr/>
        </p:nvSpPr>
        <p:spPr bwMode="auto">
          <a:xfrm>
            <a:off x="1000092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33" name="Freeform 20"/>
          <p:cNvSpPr>
            <a:spLocks/>
          </p:cNvSpPr>
          <p:nvPr/>
        </p:nvSpPr>
        <p:spPr bwMode="auto">
          <a:xfrm>
            <a:off x="1009973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34" name="Freeform 21"/>
          <p:cNvSpPr>
            <a:spLocks/>
          </p:cNvSpPr>
          <p:nvPr/>
        </p:nvSpPr>
        <p:spPr bwMode="auto">
          <a:xfrm>
            <a:off x="1069253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35" name="Freeform 22"/>
          <p:cNvSpPr>
            <a:spLocks/>
          </p:cNvSpPr>
          <p:nvPr/>
        </p:nvSpPr>
        <p:spPr bwMode="auto">
          <a:xfrm>
            <a:off x="1079134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36" name="Freeform 23"/>
          <p:cNvSpPr>
            <a:spLocks/>
          </p:cNvSpPr>
          <p:nvPr/>
        </p:nvSpPr>
        <p:spPr bwMode="auto">
          <a:xfrm>
            <a:off x="1089014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37" name="Freeform 24"/>
          <p:cNvSpPr>
            <a:spLocks/>
          </p:cNvSpPr>
          <p:nvPr/>
        </p:nvSpPr>
        <p:spPr bwMode="auto">
          <a:xfrm>
            <a:off x="1148294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38" name="Freeform 25"/>
          <p:cNvSpPr>
            <a:spLocks/>
          </p:cNvSpPr>
          <p:nvPr/>
        </p:nvSpPr>
        <p:spPr bwMode="auto">
          <a:xfrm>
            <a:off x="1158175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39" name="Freeform 26"/>
          <p:cNvSpPr>
            <a:spLocks/>
          </p:cNvSpPr>
          <p:nvPr/>
        </p:nvSpPr>
        <p:spPr bwMode="auto">
          <a:xfrm>
            <a:off x="1168055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40" name="Freeform 27"/>
          <p:cNvSpPr>
            <a:spLocks/>
          </p:cNvSpPr>
          <p:nvPr/>
        </p:nvSpPr>
        <p:spPr bwMode="auto">
          <a:xfrm>
            <a:off x="1227336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41" name="Freeform 28"/>
          <p:cNvSpPr>
            <a:spLocks/>
          </p:cNvSpPr>
          <p:nvPr/>
        </p:nvSpPr>
        <p:spPr bwMode="auto">
          <a:xfrm>
            <a:off x="1237216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42" name="Freeform 29"/>
          <p:cNvSpPr>
            <a:spLocks/>
          </p:cNvSpPr>
          <p:nvPr/>
        </p:nvSpPr>
        <p:spPr bwMode="auto">
          <a:xfrm>
            <a:off x="1247096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43" name="Freeform 30"/>
          <p:cNvSpPr>
            <a:spLocks/>
          </p:cNvSpPr>
          <p:nvPr/>
        </p:nvSpPr>
        <p:spPr bwMode="auto">
          <a:xfrm>
            <a:off x="1306377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44" name="Freeform 31"/>
          <p:cNvSpPr>
            <a:spLocks/>
          </p:cNvSpPr>
          <p:nvPr/>
        </p:nvSpPr>
        <p:spPr bwMode="auto">
          <a:xfrm>
            <a:off x="1316257" y="409074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45" name="Freeform 32"/>
          <p:cNvSpPr>
            <a:spLocks/>
          </p:cNvSpPr>
          <p:nvPr/>
        </p:nvSpPr>
        <p:spPr bwMode="auto">
          <a:xfrm>
            <a:off x="1326137" y="4080816"/>
            <a:ext cx="19760" cy="993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 h="1">
                <a:moveTo>
                  <a:pt x="0" y="1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46" name="Freeform 33"/>
          <p:cNvSpPr>
            <a:spLocks/>
          </p:cNvSpPr>
          <p:nvPr/>
        </p:nvSpPr>
        <p:spPr bwMode="auto">
          <a:xfrm>
            <a:off x="1385418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47" name="Freeform 34"/>
          <p:cNvSpPr>
            <a:spLocks/>
          </p:cNvSpPr>
          <p:nvPr/>
        </p:nvSpPr>
        <p:spPr bwMode="auto">
          <a:xfrm>
            <a:off x="1395298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48" name="Freeform 35"/>
          <p:cNvSpPr>
            <a:spLocks/>
          </p:cNvSpPr>
          <p:nvPr/>
        </p:nvSpPr>
        <p:spPr bwMode="auto">
          <a:xfrm>
            <a:off x="1405178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49" name="Freeform 36"/>
          <p:cNvSpPr>
            <a:spLocks/>
          </p:cNvSpPr>
          <p:nvPr/>
        </p:nvSpPr>
        <p:spPr bwMode="auto">
          <a:xfrm>
            <a:off x="1464459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50" name="Freeform 37"/>
          <p:cNvSpPr>
            <a:spLocks/>
          </p:cNvSpPr>
          <p:nvPr/>
        </p:nvSpPr>
        <p:spPr bwMode="auto">
          <a:xfrm>
            <a:off x="1474339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51" name="Freeform 38"/>
          <p:cNvSpPr>
            <a:spLocks/>
          </p:cNvSpPr>
          <p:nvPr/>
        </p:nvSpPr>
        <p:spPr bwMode="auto">
          <a:xfrm>
            <a:off x="1484219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52" name="Freeform 39"/>
          <p:cNvSpPr>
            <a:spLocks/>
          </p:cNvSpPr>
          <p:nvPr/>
        </p:nvSpPr>
        <p:spPr bwMode="auto">
          <a:xfrm>
            <a:off x="1543500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53" name="Freeform 40"/>
          <p:cNvSpPr>
            <a:spLocks/>
          </p:cNvSpPr>
          <p:nvPr/>
        </p:nvSpPr>
        <p:spPr bwMode="auto">
          <a:xfrm>
            <a:off x="1553380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54" name="Freeform 41"/>
          <p:cNvSpPr>
            <a:spLocks/>
          </p:cNvSpPr>
          <p:nvPr/>
        </p:nvSpPr>
        <p:spPr bwMode="auto">
          <a:xfrm>
            <a:off x="1563260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55" name="Freeform 42"/>
          <p:cNvSpPr>
            <a:spLocks/>
          </p:cNvSpPr>
          <p:nvPr/>
        </p:nvSpPr>
        <p:spPr bwMode="auto">
          <a:xfrm>
            <a:off x="1622541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56" name="Freeform 43"/>
          <p:cNvSpPr>
            <a:spLocks/>
          </p:cNvSpPr>
          <p:nvPr/>
        </p:nvSpPr>
        <p:spPr bwMode="auto">
          <a:xfrm>
            <a:off x="1632421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57" name="Freeform 44"/>
          <p:cNvSpPr>
            <a:spLocks/>
          </p:cNvSpPr>
          <p:nvPr/>
        </p:nvSpPr>
        <p:spPr bwMode="auto">
          <a:xfrm>
            <a:off x="1642301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58" name="Freeform 45"/>
          <p:cNvSpPr>
            <a:spLocks/>
          </p:cNvSpPr>
          <p:nvPr/>
        </p:nvSpPr>
        <p:spPr bwMode="auto">
          <a:xfrm>
            <a:off x="1701582" y="408081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59" name="Freeform 46"/>
          <p:cNvSpPr>
            <a:spLocks/>
          </p:cNvSpPr>
          <p:nvPr/>
        </p:nvSpPr>
        <p:spPr bwMode="auto">
          <a:xfrm>
            <a:off x="1711462" y="4070884"/>
            <a:ext cx="19760" cy="993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 h="1">
                <a:moveTo>
                  <a:pt x="0" y="1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60" name="Freeform 47"/>
          <p:cNvSpPr>
            <a:spLocks/>
          </p:cNvSpPr>
          <p:nvPr/>
        </p:nvSpPr>
        <p:spPr bwMode="auto">
          <a:xfrm>
            <a:off x="1721342" y="407088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61" name="Freeform 48"/>
          <p:cNvSpPr>
            <a:spLocks/>
          </p:cNvSpPr>
          <p:nvPr/>
        </p:nvSpPr>
        <p:spPr bwMode="auto">
          <a:xfrm>
            <a:off x="1780623" y="407088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62" name="Freeform 49"/>
          <p:cNvSpPr>
            <a:spLocks/>
          </p:cNvSpPr>
          <p:nvPr/>
        </p:nvSpPr>
        <p:spPr bwMode="auto">
          <a:xfrm>
            <a:off x="1790503" y="407088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63" name="Freeform 50"/>
          <p:cNvSpPr>
            <a:spLocks/>
          </p:cNvSpPr>
          <p:nvPr/>
        </p:nvSpPr>
        <p:spPr bwMode="auto">
          <a:xfrm>
            <a:off x="1800383" y="407088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64" name="Freeform 51"/>
          <p:cNvSpPr>
            <a:spLocks/>
          </p:cNvSpPr>
          <p:nvPr/>
        </p:nvSpPr>
        <p:spPr bwMode="auto">
          <a:xfrm>
            <a:off x="1859664" y="407088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65" name="Freeform 52"/>
          <p:cNvSpPr>
            <a:spLocks/>
          </p:cNvSpPr>
          <p:nvPr/>
        </p:nvSpPr>
        <p:spPr bwMode="auto">
          <a:xfrm>
            <a:off x="1869544" y="407088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66" name="Freeform 53"/>
          <p:cNvSpPr>
            <a:spLocks/>
          </p:cNvSpPr>
          <p:nvPr/>
        </p:nvSpPr>
        <p:spPr bwMode="auto">
          <a:xfrm>
            <a:off x="1879424" y="407088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67" name="Freeform 54"/>
          <p:cNvSpPr>
            <a:spLocks/>
          </p:cNvSpPr>
          <p:nvPr/>
        </p:nvSpPr>
        <p:spPr bwMode="auto">
          <a:xfrm>
            <a:off x="1938705" y="407088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68" name="Freeform 55"/>
          <p:cNvSpPr>
            <a:spLocks/>
          </p:cNvSpPr>
          <p:nvPr/>
        </p:nvSpPr>
        <p:spPr bwMode="auto">
          <a:xfrm>
            <a:off x="1948585" y="407088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69" name="Freeform 56"/>
          <p:cNvSpPr>
            <a:spLocks/>
          </p:cNvSpPr>
          <p:nvPr/>
        </p:nvSpPr>
        <p:spPr bwMode="auto">
          <a:xfrm>
            <a:off x="1958465" y="407088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70" name="Freeform 57"/>
          <p:cNvSpPr>
            <a:spLocks/>
          </p:cNvSpPr>
          <p:nvPr/>
        </p:nvSpPr>
        <p:spPr bwMode="auto">
          <a:xfrm>
            <a:off x="2017746" y="4060952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71" name="Freeform 58"/>
          <p:cNvSpPr>
            <a:spLocks/>
          </p:cNvSpPr>
          <p:nvPr/>
        </p:nvSpPr>
        <p:spPr bwMode="auto">
          <a:xfrm>
            <a:off x="2027626" y="4060952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72" name="Freeform 59"/>
          <p:cNvSpPr>
            <a:spLocks/>
          </p:cNvSpPr>
          <p:nvPr/>
        </p:nvSpPr>
        <p:spPr bwMode="auto">
          <a:xfrm>
            <a:off x="2037506" y="4060952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73" name="Freeform 60"/>
          <p:cNvSpPr>
            <a:spLocks/>
          </p:cNvSpPr>
          <p:nvPr/>
        </p:nvSpPr>
        <p:spPr bwMode="auto">
          <a:xfrm>
            <a:off x="2096787" y="4060952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74" name="Freeform 61"/>
          <p:cNvSpPr>
            <a:spLocks/>
          </p:cNvSpPr>
          <p:nvPr/>
        </p:nvSpPr>
        <p:spPr bwMode="auto">
          <a:xfrm>
            <a:off x="2106667" y="4060952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75" name="Freeform 62"/>
          <p:cNvSpPr>
            <a:spLocks/>
          </p:cNvSpPr>
          <p:nvPr/>
        </p:nvSpPr>
        <p:spPr bwMode="auto">
          <a:xfrm>
            <a:off x="2116547" y="4060952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76" name="Freeform 63"/>
          <p:cNvSpPr>
            <a:spLocks/>
          </p:cNvSpPr>
          <p:nvPr/>
        </p:nvSpPr>
        <p:spPr bwMode="auto">
          <a:xfrm>
            <a:off x="2175828" y="4051020"/>
            <a:ext cx="19760" cy="993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 h="1">
                <a:moveTo>
                  <a:pt x="0" y="1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77" name="Freeform 64"/>
          <p:cNvSpPr>
            <a:spLocks/>
          </p:cNvSpPr>
          <p:nvPr/>
        </p:nvSpPr>
        <p:spPr bwMode="auto">
          <a:xfrm>
            <a:off x="2185708" y="4051020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78" name="Freeform 65"/>
          <p:cNvSpPr>
            <a:spLocks/>
          </p:cNvSpPr>
          <p:nvPr/>
        </p:nvSpPr>
        <p:spPr bwMode="auto">
          <a:xfrm>
            <a:off x="2195588" y="4051020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79" name="Freeform 66"/>
          <p:cNvSpPr>
            <a:spLocks/>
          </p:cNvSpPr>
          <p:nvPr/>
        </p:nvSpPr>
        <p:spPr bwMode="auto">
          <a:xfrm>
            <a:off x="2254869" y="4051020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80" name="Freeform 67"/>
          <p:cNvSpPr>
            <a:spLocks/>
          </p:cNvSpPr>
          <p:nvPr/>
        </p:nvSpPr>
        <p:spPr bwMode="auto">
          <a:xfrm>
            <a:off x="2264749" y="4051020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81" name="Freeform 68"/>
          <p:cNvSpPr>
            <a:spLocks/>
          </p:cNvSpPr>
          <p:nvPr/>
        </p:nvSpPr>
        <p:spPr bwMode="auto">
          <a:xfrm>
            <a:off x="2274630" y="4051020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82" name="Freeform 69"/>
          <p:cNvSpPr>
            <a:spLocks/>
          </p:cNvSpPr>
          <p:nvPr/>
        </p:nvSpPr>
        <p:spPr bwMode="auto">
          <a:xfrm>
            <a:off x="2333910" y="4051020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83" name="Freeform 70"/>
          <p:cNvSpPr>
            <a:spLocks/>
          </p:cNvSpPr>
          <p:nvPr/>
        </p:nvSpPr>
        <p:spPr bwMode="auto">
          <a:xfrm>
            <a:off x="2343790" y="4051020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84" name="Freeform 71"/>
          <p:cNvSpPr>
            <a:spLocks/>
          </p:cNvSpPr>
          <p:nvPr/>
        </p:nvSpPr>
        <p:spPr bwMode="auto">
          <a:xfrm>
            <a:off x="2353671" y="4041088"/>
            <a:ext cx="19760" cy="993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 h="1">
                <a:moveTo>
                  <a:pt x="0" y="1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85" name="Freeform 72"/>
          <p:cNvSpPr>
            <a:spLocks/>
          </p:cNvSpPr>
          <p:nvPr/>
        </p:nvSpPr>
        <p:spPr bwMode="auto">
          <a:xfrm>
            <a:off x="2412951" y="404108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86" name="Freeform 73"/>
          <p:cNvSpPr>
            <a:spLocks/>
          </p:cNvSpPr>
          <p:nvPr/>
        </p:nvSpPr>
        <p:spPr bwMode="auto">
          <a:xfrm>
            <a:off x="2422831" y="4041088"/>
            <a:ext cx="18526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87" name="Freeform 74"/>
          <p:cNvSpPr>
            <a:spLocks/>
          </p:cNvSpPr>
          <p:nvPr/>
        </p:nvSpPr>
        <p:spPr bwMode="auto">
          <a:xfrm>
            <a:off x="2432712" y="4041088"/>
            <a:ext cx="18526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88" name="Freeform 75"/>
          <p:cNvSpPr>
            <a:spLocks/>
          </p:cNvSpPr>
          <p:nvPr/>
        </p:nvSpPr>
        <p:spPr bwMode="auto">
          <a:xfrm>
            <a:off x="2490758" y="4041088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89" name="Freeform 76"/>
          <p:cNvSpPr>
            <a:spLocks/>
          </p:cNvSpPr>
          <p:nvPr/>
        </p:nvSpPr>
        <p:spPr bwMode="auto">
          <a:xfrm>
            <a:off x="2500638" y="4031156"/>
            <a:ext cx="19760" cy="993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 h="1">
                <a:moveTo>
                  <a:pt x="0" y="1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90" name="Freeform 77"/>
          <p:cNvSpPr>
            <a:spLocks/>
          </p:cNvSpPr>
          <p:nvPr/>
        </p:nvSpPr>
        <p:spPr bwMode="auto">
          <a:xfrm>
            <a:off x="2510518" y="403115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91" name="Freeform 78"/>
          <p:cNvSpPr>
            <a:spLocks/>
          </p:cNvSpPr>
          <p:nvPr/>
        </p:nvSpPr>
        <p:spPr bwMode="auto">
          <a:xfrm>
            <a:off x="2569799" y="403115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92" name="Freeform 79"/>
          <p:cNvSpPr>
            <a:spLocks/>
          </p:cNvSpPr>
          <p:nvPr/>
        </p:nvSpPr>
        <p:spPr bwMode="auto">
          <a:xfrm>
            <a:off x="2579679" y="403115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93" name="Freeform 80"/>
          <p:cNvSpPr>
            <a:spLocks/>
          </p:cNvSpPr>
          <p:nvPr/>
        </p:nvSpPr>
        <p:spPr bwMode="auto">
          <a:xfrm>
            <a:off x="2589559" y="4031156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94" name="Freeform 81"/>
          <p:cNvSpPr>
            <a:spLocks/>
          </p:cNvSpPr>
          <p:nvPr/>
        </p:nvSpPr>
        <p:spPr bwMode="auto">
          <a:xfrm>
            <a:off x="2648840" y="4021224"/>
            <a:ext cx="19760" cy="993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 h="1">
                <a:moveTo>
                  <a:pt x="0" y="1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95" name="Freeform 82"/>
          <p:cNvSpPr>
            <a:spLocks/>
          </p:cNvSpPr>
          <p:nvPr/>
        </p:nvSpPr>
        <p:spPr bwMode="auto">
          <a:xfrm>
            <a:off x="2658720" y="402122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96" name="Freeform 83"/>
          <p:cNvSpPr>
            <a:spLocks/>
          </p:cNvSpPr>
          <p:nvPr/>
        </p:nvSpPr>
        <p:spPr bwMode="auto">
          <a:xfrm>
            <a:off x="2668600" y="402122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97" name="Freeform 84"/>
          <p:cNvSpPr>
            <a:spLocks/>
          </p:cNvSpPr>
          <p:nvPr/>
        </p:nvSpPr>
        <p:spPr bwMode="auto">
          <a:xfrm>
            <a:off x="2727881" y="402122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98" name="Freeform 85"/>
          <p:cNvSpPr>
            <a:spLocks/>
          </p:cNvSpPr>
          <p:nvPr/>
        </p:nvSpPr>
        <p:spPr bwMode="auto">
          <a:xfrm>
            <a:off x="2737761" y="402122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99" name="Freeform 86"/>
          <p:cNvSpPr>
            <a:spLocks/>
          </p:cNvSpPr>
          <p:nvPr/>
        </p:nvSpPr>
        <p:spPr bwMode="auto">
          <a:xfrm>
            <a:off x="2747641" y="4021224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00" name="Freeform 87"/>
          <p:cNvSpPr>
            <a:spLocks/>
          </p:cNvSpPr>
          <p:nvPr/>
        </p:nvSpPr>
        <p:spPr bwMode="auto">
          <a:xfrm>
            <a:off x="2806922" y="4011292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01" name="Freeform 88"/>
          <p:cNvSpPr>
            <a:spLocks/>
          </p:cNvSpPr>
          <p:nvPr/>
        </p:nvSpPr>
        <p:spPr bwMode="auto">
          <a:xfrm>
            <a:off x="2816802" y="4011292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02" name="Freeform 89"/>
          <p:cNvSpPr>
            <a:spLocks/>
          </p:cNvSpPr>
          <p:nvPr/>
        </p:nvSpPr>
        <p:spPr bwMode="auto">
          <a:xfrm>
            <a:off x="2826682" y="4011292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03" name="Freeform 90"/>
          <p:cNvSpPr>
            <a:spLocks/>
          </p:cNvSpPr>
          <p:nvPr/>
        </p:nvSpPr>
        <p:spPr bwMode="auto">
          <a:xfrm>
            <a:off x="2885963" y="4001359"/>
            <a:ext cx="19760" cy="993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 h="1">
                <a:moveTo>
                  <a:pt x="0" y="1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04" name="Freeform 91"/>
          <p:cNvSpPr>
            <a:spLocks/>
          </p:cNvSpPr>
          <p:nvPr/>
        </p:nvSpPr>
        <p:spPr bwMode="auto">
          <a:xfrm>
            <a:off x="2895843" y="4001359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05" name="Freeform 92"/>
          <p:cNvSpPr>
            <a:spLocks/>
          </p:cNvSpPr>
          <p:nvPr/>
        </p:nvSpPr>
        <p:spPr bwMode="auto">
          <a:xfrm>
            <a:off x="2905723" y="4001359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06" name="Freeform 93"/>
          <p:cNvSpPr>
            <a:spLocks/>
          </p:cNvSpPr>
          <p:nvPr/>
        </p:nvSpPr>
        <p:spPr bwMode="auto">
          <a:xfrm>
            <a:off x="2965004" y="4001359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07" name="Freeform 94"/>
          <p:cNvSpPr>
            <a:spLocks/>
          </p:cNvSpPr>
          <p:nvPr/>
        </p:nvSpPr>
        <p:spPr bwMode="auto">
          <a:xfrm>
            <a:off x="2974884" y="4001359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08" name="Freeform 95"/>
          <p:cNvSpPr>
            <a:spLocks/>
          </p:cNvSpPr>
          <p:nvPr/>
        </p:nvSpPr>
        <p:spPr bwMode="auto">
          <a:xfrm>
            <a:off x="2984764" y="4001359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09" name="Freeform 96"/>
          <p:cNvSpPr>
            <a:spLocks/>
          </p:cNvSpPr>
          <p:nvPr/>
        </p:nvSpPr>
        <p:spPr bwMode="auto">
          <a:xfrm>
            <a:off x="3044045" y="3991427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10" name="Freeform 97"/>
          <p:cNvSpPr>
            <a:spLocks/>
          </p:cNvSpPr>
          <p:nvPr/>
        </p:nvSpPr>
        <p:spPr bwMode="auto">
          <a:xfrm>
            <a:off x="3053925" y="3991427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11" name="Freeform 98"/>
          <p:cNvSpPr>
            <a:spLocks/>
          </p:cNvSpPr>
          <p:nvPr/>
        </p:nvSpPr>
        <p:spPr bwMode="auto">
          <a:xfrm>
            <a:off x="3063805" y="3991427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12" name="Freeform 99"/>
          <p:cNvSpPr>
            <a:spLocks/>
          </p:cNvSpPr>
          <p:nvPr/>
        </p:nvSpPr>
        <p:spPr bwMode="auto">
          <a:xfrm>
            <a:off x="3123086" y="3981495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13" name="Freeform 100"/>
          <p:cNvSpPr>
            <a:spLocks/>
          </p:cNvSpPr>
          <p:nvPr/>
        </p:nvSpPr>
        <p:spPr bwMode="auto">
          <a:xfrm>
            <a:off x="3132966" y="3981495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14" name="Freeform 101"/>
          <p:cNvSpPr>
            <a:spLocks/>
          </p:cNvSpPr>
          <p:nvPr/>
        </p:nvSpPr>
        <p:spPr bwMode="auto">
          <a:xfrm>
            <a:off x="3142846" y="3981495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15" name="Freeform 102"/>
          <p:cNvSpPr>
            <a:spLocks/>
          </p:cNvSpPr>
          <p:nvPr/>
        </p:nvSpPr>
        <p:spPr bwMode="auto">
          <a:xfrm>
            <a:off x="3202127" y="3971563"/>
            <a:ext cx="19760" cy="993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 h="1">
                <a:moveTo>
                  <a:pt x="0" y="1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16" name="Freeform 103"/>
          <p:cNvSpPr>
            <a:spLocks/>
          </p:cNvSpPr>
          <p:nvPr/>
        </p:nvSpPr>
        <p:spPr bwMode="auto">
          <a:xfrm>
            <a:off x="3212007" y="3971563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17" name="Freeform 104"/>
          <p:cNvSpPr>
            <a:spLocks/>
          </p:cNvSpPr>
          <p:nvPr/>
        </p:nvSpPr>
        <p:spPr bwMode="auto">
          <a:xfrm>
            <a:off x="3221888" y="3971563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18" name="Freeform 105"/>
          <p:cNvSpPr>
            <a:spLocks/>
          </p:cNvSpPr>
          <p:nvPr/>
        </p:nvSpPr>
        <p:spPr bwMode="auto">
          <a:xfrm>
            <a:off x="3281168" y="3971563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19" name="Freeform 106"/>
          <p:cNvSpPr>
            <a:spLocks/>
          </p:cNvSpPr>
          <p:nvPr/>
        </p:nvSpPr>
        <p:spPr bwMode="auto">
          <a:xfrm>
            <a:off x="3291048" y="3971563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20" name="Freeform 107"/>
          <p:cNvSpPr>
            <a:spLocks/>
          </p:cNvSpPr>
          <p:nvPr/>
        </p:nvSpPr>
        <p:spPr bwMode="auto">
          <a:xfrm>
            <a:off x="3300929" y="3961631"/>
            <a:ext cx="19760" cy="993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 h="1">
                <a:moveTo>
                  <a:pt x="0" y="1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21" name="Freeform 108"/>
          <p:cNvSpPr>
            <a:spLocks/>
          </p:cNvSpPr>
          <p:nvPr/>
        </p:nvSpPr>
        <p:spPr bwMode="auto">
          <a:xfrm>
            <a:off x="3360209" y="3961631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22" name="Freeform 109"/>
          <p:cNvSpPr>
            <a:spLocks/>
          </p:cNvSpPr>
          <p:nvPr/>
        </p:nvSpPr>
        <p:spPr bwMode="auto">
          <a:xfrm>
            <a:off x="3370090" y="3961631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23" name="Freeform 110"/>
          <p:cNvSpPr>
            <a:spLocks/>
          </p:cNvSpPr>
          <p:nvPr/>
        </p:nvSpPr>
        <p:spPr bwMode="auto">
          <a:xfrm>
            <a:off x="3379970" y="3961631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24" name="Freeform 111"/>
          <p:cNvSpPr>
            <a:spLocks/>
          </p:cNvSpPr>
          <p:nvPr/>
        </p:nvSpPr>
        <p:spPr bwMode="auto">
          <a:xfrm>
            <a:off x="3439250" y="3951699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25" name="Freeform 112"/>
          <p:cNvSpPr>
            <a:spLocks/>
          </p:cNvSpPr>
          <p:nvPr/>
        </p:nvSpPr>
        <p:spPr bwMode="auto">
          <a:xfrm>
            <a:off x="3449131" y="3951699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26" name="Freeform 113"/>
          <p:cNvSpPr>
            <a:spLocks/>
          </p:cNvSpPr>
          <p:nvPr/>
        </p:nvSpPr>
        <p:spPr bwMode="auto">
          <a:xfrm>
            <a:off x="3459011" y="3951699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27" name="Freeform 114"/>
          <p:cNvSpPr>
            <a:spLocks/>
          </p:cNvSpPr>
          <p:nvPr/>
        </p:nvSpPr>
        <p:spPr bwMode="auto">
          <a:xfrm>
            <a:off x="3518292" y="3941767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28" name="Freeform 115"/>
          <p:cNvSpPr>
            <a:spLocks/>
          </p:cNvSpPr>
          <p:nvPr/>
        </p:nvSpPr>
        <p:spPr bwMode="auto">
          <a:xfrm>
            <a:off x="3528172" y="3941767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29" name="Freeform 116"/>
          <p:cNvSpPr>
            <a:spLocks/>
          </p:cNvSpPr>
          <p:nvPr/>
        </p:nvSpPr>
        <p:spPr bwMode="auto">
          <a:xfrm>
            <a:off x="3538052" y="3941767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30" name="Freeform 117"/>
          <p:cNvSpPr>
            <a:spLocks/>
          </p:cNvSpPr>
          <p:nvPr/>
        </p:nvSpPr>
        <p:spPr bwMode="auto">
          <a:xfrm>
            <a:off x="3597333" y="3931835"/>
            <a:ext cx="19760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31" name="Freeform 119"/>
          <p:cNvSpPr>
            <a:spLocks/>
          </p:cNvSpPr>
          <p:nvPr/>
        </p:nvSpPr>
        <p:spPr bwMode="auto">
          <a:xfrm>
            <a:off x="674048" y="4090748"/>
            <a:ext cx="108681" cy="1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cxnSp>
        <p:nvCxnSpPr>
          <p:cNvPr id="332" name="直線矢印コネクタ 331"/>
          <p:cNvCxnSpPr/>
          <p:nvPr/>
        </p:nvCxnSpPr>
        <p:spPr>
          <a:xfrm>
            <a:off x="3285821" y="3750362"/>
            <a:ext cx="0" cy="19707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ectangle 203"/>
          <p:cNvSpPr>
            <a:spLocks noChangeArrowheads="1"/>
          </p:cNvSpPr>
          <p:nvPr/>
        </p:nvSpPr>
        <p:spPr bwMode="auto">
          <a:xfrm>
            <a:off x="3124960" y="3522613"/>
            <a:ext cx="336117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200" dirty="0" err="1" smtClean="0">
                <a:latin typeface="Symbol" pitchFamily="18" charset="2"/>
                <a:cs typeface="Arial" pitchFamily="34" charset="0"/>
              </a:rPr>
              <a:t>c</a:t>
            </a:r>
            <a:r>
              <a:rPr lang="en-US" altLang="ja-JP" sz="12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ja-JP" sz="1200" baseline="30000" dirty="0" err="1" smtClean="0">
                <a:latin typeface="Arial" pitchFamily="34" charset="0"/>
                <a:cs typeface="Arial" pitchFamily="34" charset="0"/>
              </a:rPr>
              <a:t>neo</a:t>
            </a:r>
            <a:endParaRPr lang="ja-JP" altLang="ja-JP" sz="12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5" name="正方形/長方形 334"/>
          <p:cNvSpPr/>
          <p:nvPr/>
        </p:nvSpPr>
        <p:spPr>
          <a:xfrm>
            <a:off x="827584" y="1732772"/>
            <a:ext cx="1008112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Freeform 181"/>
          <p:cNvSpPr>
            <a:spLocks/>
          </p:cNvSpPr>
          <p:nvPr/>
        </p:nvSpPr>
        <p:spPr bwMode="auto">
          <a:xfrm>
            <a:off x="899592" y="1798106"/>
            <a:ext cx="118562" cy="99321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337" name="Oval 189"/>
          <p:cNvSpPr>
            <a:spLocks noChangeArrowheads="1"/>
          </p:cNvSpPr>
          <p:nvPr/>
        </p:nvSpPr>
        <p:spPr bwMode="auto">
          <a:xfrm>
            <a:off x="906266" y="1988058"/>
            <a:ext cx="97567" cy="98080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216" name="Rectangle 203"/>
          <p:cNvSpPr>
            <a:spLocks noChangeArrowheads="1"/>
          </p:cNvSpPr>
          <p:nvPr/>
        </p:nvSpPr>
        <p:spPr bwMode="auto">
          <a:xfrm>
            <a:off x="984948" y="1764130"/>
            <a:ext cx="748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altLang="ja-JP" sz="1200" dirty="0">
                <a:latin typeface="Arial" pitchFamily="34" charset="0"/>
                <a:cs typeface="Arial" pitchFamily="34" charset="0"/>
              </a:rPr>
              <a:t>hydrogen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03"/>
          <p:cNvSpPr>
            <a:spLocks noChangeArrowheads="1"/>
          </p:cNvSpPr>
          <p:nvPr/>
        </p:nvSpPr>
        <p:spPr bwMode="auto">
          <a:xfrm>
            <a:off x="1076978" y="1942122"/>
            <a:ext cx="735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>
                <a:latin typeface="Arial" pitchFamily="34" charset="0"/>
                <a:cs typeface="Arial" pitchFamily="34" charset="0"/>
              </a:rPr>
              <a:t>deuterium</a:t>
            </a:r>
            <a:endParaRPr lang="ja-JP" altLang="ja-JP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7544" y="209765"/>
            <a:ext cx="41745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b="1" dirty="0" smtClean="0">
                <a:latin typeface="Arial" pitchFamily="34" charset="0"/>
                <a:cs typeface="Arial" pitchFamily="34" charset="0"/>
              </a:rPr>
              <a:t>Edge pedestal characteristics</a:t>
            </a:r>
            <a:endParaRPr kumimoji="1" lang="ja-JP" alt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082163" y="1124744"/>
            <a:ext cx="108000" cy="20882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755580" y="3225796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Freeform 7"/>
          <p:cNvSpPr>
            <a:spLocks/>
          </p:cNvSpPr>
          <p:nvPr/>
        </p:nvSpPr>
        <p:spPr bwMode="auto">
          <a:xfrm>
            <a:off x="755580" y="2698238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Freeform 8"/>
          <p:cNvSpPr>
            <a:spLocks/>
          </p:cNvSpPr>
          <p:nvPr/>
        </p:nvSpPr>
        <p:spPr bwMode="auto">
          <a:xfrm>
            <a:off x="755580" y="2171743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755580" y="1644185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755580" y="1116627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755580" y="3123688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Freeform 12"/>
          <p:cNvSpPr>
            <a:spLocks/>
          </p:cNvSpPr>
          <p:nvPr/>
        </p:nvSpPr>
        <p:spPr bwMode="auto">
          <a:xfrm>
            <a:off x="755580" y="3013071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Freeform 13"/>
          <p:cNvSpPr>
            <a:spLocks/>
          </p:cNvSpPr>
          <p:nvPr/>
        </p:nvSpPr>
        <p:spPr bwMode="auto">
          <a:xfrm>
            <a:off x="755580" y="2910963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" name="Freeform 14"/>
          <p:cNvSpPr>
            <a:spLocks/>
          </p:cNvSpPr>
          <p:nvPr/>
        </p:nvSpPr>
        <p:spPr bwMode="auto">
          <a:xfrm>
            <a:off x="755580" y="2800346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755580" y="2596130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755580" y="2486576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Freeform 17"/>
          <p:cNvSpPr>
            <a:spLocks/>
          </p:cNvSpPr>
          <p:nvPr/>
        </p:nvSpPr>
        <p:spPr bwMode="auto">
          <a:xfrm>
            <a:off x="755580" y="2384468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" name="Freeform 18"/>
          <p:cNvSpPr>
            <a:spLocks/>
          </p:cNvSpPr>
          <p:nvPr/>
        </p:nvSpPr>
        <p:spPr bwMode="auto">
          <a:xfrm>
            <a:off x="755580" y="2273851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" name="Freeform 19"/>
          <p:cNvSpPr>
            <a:spLocks/>
          </p:cNvSpPr>
          <p:nvPr/>
        </p:nvSpPr>
        <p:spPr bwMode="auto">
          <a:xfrm>
            <a:off x="755580" y="2069635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" name="Freeform 20"/>
          <p:cNvSpPr>
            <a:spLocks/>
          </p:cNvSpPr>
          <p:nvPr/>
        </p:nvSpPr>
        <p:spPr bwMode="auto">
          <a:xfrm>
            <a:off x="755580" y="1959018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Freeform 21"/>
          <p:cNvSpPr>
            <a:spLocks/>
          </p:cNvSpPr>
          <p:nvPr/>
        </p:nvSpPr>
        <p:spPr bwMode="auto">
          <a:xfrm>
            <a:off x="755580" y="1856910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Freeform 22"/>
          <p:cNvSpPr>
            <a:spLocks/>
          </p:cNvSpPr>
          <p:nvPr/>
        </p:nvSpPr>
        <p:spPr bwMode="auto">
          <a:xfrm>
            <a:off x="755580" y="1746293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" name="Freeform 23"/>
          <p:cNvSpPr>
            <a:spLocks/>
          </p:cNvSpPr>
          <p:nvPr/>
        </p:nvSpPr>
        <p:spPr bwMode="auto">
          <a:xfrm>
            <a:off x="755580" y="1542077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Freeform 24"/>
          <p:cNvSpPr>
            <a:spLocks/>
          </p:cNvSpPr>
          <p:nvPr/>
        </p:nvSpPr>
        <p:spPr bwMode="auto">
          <a:xfrm>
            <a:off x="755580" y="1431460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Freeform 25"/>
          <p:cNvSpPr>
            <a:spLocks/>
          </p:cNvSpPr>
          <p:nvPr/>
        </p:nvSpPr>
        <p:spPr bwMode="auto">
          <a:xfrm>
            <a:off x="755580" y="1329352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755580" y="1218735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" name="Freeform 27"/>
          <p:cNvSpPr>
            <a:spLocks/>
          </p:cNvSpPr>
          <p:nvPr/>
        </p:nvSpPr>
        <p:spPr bwMode="auto">
          <a:xfrm>
            <a:off x="2770367" y="3225796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Freeform 28"/>
          <p:cNvSpPr>
            <a:spLocks/>
          </p:cNvSpPr>
          <p:nvPr/>
        </p:nvSpPr>
        <p:spPr bwMode="auto">
          <a:xfrm>
            <a:off x="2770367" y="2698238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Freeform 29"/>
          <p:cNvSpPr>
            <a:spLocks/>
          </p:cNvSpPr>
          <p:nvPr/>
        </p:nvSpPr>
        <p:spPr bwMode="auto">
          <a:xfrm>
            <a:off x="2770367" y="2171743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Freeform 30"/>
          <p:cNvSpPr>
            <a:spLocks/>
          </p:cNvSpPr>
          <p:nvPr/>
        </p:nvSpPr>
        <p:spPr bwMode="auto">
          <a:xfrm>
            <a:off x="2770367" y="1644185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2770367" y="1116627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" name="Freeform 32"/>
          <p:cNvSpPr>
            <a:spLocks/>
          </p:cNvSpPr>
          <p:nvPr/>
        </p:nvSpPr>
        <p:spPr bwMode="auto">
          <a:xfrm>
            <a:off x="2809872" y="3123688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Freeform 33"/>
          <p:cNvSpPr>
            <a:spLocks/>
          </p:cNvSpPr>
          <p:nvPr/>
        </p:nvSpPr>
        <p:spPr bwMode="auto">
          <a:xfrm>
            <a:off x="2809872" y="3013071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" name="Freeform 34"/>
          <p:cNvSpPr>
            <a:spLocks/>
          </p:cNvSpPr>
          <p:nvPr/>
        </p:nvSpPr>
        <p:spPr bwMode="auto">
          <a:xfrm>
            <a:off x="2809872" y="2910963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Freeform 35"/>
          <p:cNvSpPr>
            <a:spLocks/>
          </p:cNvSpPr>
          <p:nvPr/>
        </p:nvSpPr>
        <p:spPr bwMode="auto">
          <a:xfrm>
            <a:off x="2809872" y="2800346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" name="Freeform 36"/>
          <p:cNvSpPr>
            <a:spLocks/>
          </p:cNvSpPr>
          <p:nvPr/>
        </p:nvSpPr>
        <p:spPr bwMode="auto">
          <a:xfrm>
            <a:off x="2809872" y="2596130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" name="Freeform 37"/>
          <p:cNvSpPr>
            <a:spLocks/>
          </p:cNvSpPr>
          <p:nvPr/>
        </p:nvSpPr>
        <p:spPr bwMode="auto">
          <a:xfrm>
            <a:off x="2809872" y="2486576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" name="Freeform 38"/>
          <p:cNvSpPr>
            <a:spLocks/>
          </p:cNvSpPr>
          <p:nvPr/>
        </p:nvSpPr>
        <p:spPr bwMode="auto">
          <a:xfrm>
            <a:off x="2809872" y="2384468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" name="Freeform 39"/>
          <p:cNvSpPr>
            <a:spLocks/>
          </p:cNvSpPr>
          <p:nvPr/>
        </p:nvSpPr>
        <p:spPr bwMode="auto">
          <a:xfrm>
            <a:off x="2809872" y="2273851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" name="Freeform 40"/>
          <p:cNvSpPr>
            <a:spLocks/>
          </p:cNvSpPr>
          <p:nvPr/>
        </p:nvSpPr>
        <p:spPr bwMode="auto">
          <a:xfrm>
            <a:off x="2809872" y="2069635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" name="Freeform 41"/>
          <p:cNvSpPr>
            <a:spLocks/>
          </p:cNvSpPr>
          <p:nvPr/>
        </p:nvSpPr>
        <p:spPr bwMode="auto">
          <a:xfrm>
            <a:off x="2809872" y="1959018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" name="Freeform 42"/>
          <p:cNvSpPr>
            <a:spLocks/>
          </p:cNvSpPr>
          <p:nvPr/>
        </p:nvSpPr>
        <p:spPr bwMode="auto">
          <a:xfrm>
            <a:off x="2809872" y="1856910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" name="Freeform 43"/>
          <p:cNvSpPr>
            <a:spLocks/>
          </p:cNvSpPr>
          <p:nvPr/>
        </p:nvSpPr>
        <p:spPr bwMode="auto">
          <a:xfrm>
            <a:off x="2809872" y="1746293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" name="Freeform 44"/>
          <p:cNvSpPr>
            <a:spLocks/>
          </p:cNvSpPr>
          <p:nvPr/>
        </p:nvSpPr>
        <p:spPr bwMode="auto">
          <a:xfrm>
            <a:off x="2809872" y="1542077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" name="Freeform 45"/>
          <p:cNvSpPr>
            <a:spLocks/>
          </p:cNvSpPr>
          <p:nvPr/>
        </p:nvSpPr>
        <p:spPr bwMode="auto">
          <a:xfrm>
            <a:off x="2809872" y="1431460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" name="Freeform 46"/>
          <p:cNvSpPr>
            <a:spLocks/>
          </p:cNvSpPr>
          <p:nvPr/>
        </p:nvSpPr>
        <p:spPr bwMode="auto">
          <a:xfrm>
            <a:off x="2809872" y="1329352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Freeform 47"/>
          <p:cNvSpPr>
            <a:spLocks/>
          </p:cNvSpPr>
          <p:nvPr/>
        </p:nvSpPr>
        <p:spPr bwMode="auto">
          <a:xfrm>
            <a:off x="2809872" y="1218735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" name="Freeform 48"/>
          <p:cNvSpPr>
            <a:spLocks/>
          </p:cNvSpPr>
          <p:nvPr/>
        </p:nvSpPr>
        <p:spPr bwMode="auto">
          <a:xfrm>
            <a:off x="755580" y="3132197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" name="Freeform 49"/>
          <p:cNvSpPr>
            <a:spLocks/>
          </p:cNvSpPr>
          <p:nvPr/>
        </p:nvSpPr>
        <p:spPr bwMode="auto">
          <a:xfrm>
            <a:off x="1174340" y="3132197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" name="Freeform 50"/>
          <p:cNvSpPr>
            <a:spLocks/>
          </p:cNvSpPr>
          <p:nvPr/>
        </p:nvSpPr>
        <p:spPr bwMode="auto">
          <a:xfrm>
            <a:off x="1593099" y="3132197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" name="Freeform 51"/>
          <p:cNvSpPr>
            <a:spLocks/>
          </p:cNvSpPr>
          <p:nvPr/>
        </p:nvSpPr>
        <p:spPr bwMode="auto">
          <a:xfrm>
            <a:off x="2019760" y="3132197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" name="Freeform 52"/>
          <p:cNvSpPr>
            <a:spLocks/>
          </p:cNvSpPr>
          <p:nvPr/>
        </p:nvSpPr>
        <p:spPr bwMode="auto">
          <a:xfrm>
            <a:off x="2438519" y="3132197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4" name="Freeform 53"/>
          <p:cNvSpPr>
            <a:spLocks/>
          </p:cNvSpPr>
          <p:nvPr/>
        </p:nvSpPr>
        <p:spPr bwMode="auto">
          <a:xfrm>
            <a:off x="2857279" y="3132197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5" name="Freeform 54"/>
          <p:cNvSpPr>
            <a:spLocks/>
          </p:cNvSpPr>
          <p:nvPr/>
        </p:nvSpPr>
        <p:spPr bwMode="auto">
          <a:xfrm>
            <a:off x="858295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6" name="Freeform 55"/>
          <p:cNvSpPr>
            <a:spLocks/>
          </p:cNvSpPr>
          <p:nvPr/>
        </p:nvSpPr>
        <p:spPr bwMode="auto">
          <a:xfrm>
            <a:off x="968910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7" name="Freeform 56"/>
          <p:cNvSpPr>
            <a:spLocks/>
          </p:cNvSpPr>
          <p:nvPr/>
        </p:nvSpPr>
        <p:spPr bwMode="auto">
          <a:xfrm>
            <a:off x="1071625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8" name="Freeform 57"/>
          <p:cNvSpPr>
            <a:spLocks/>
          </p:cNvSpPr>
          <p:nvPr/>
        </p:nvSpPr>
        <p:spPr bwMode="auto">
          <a:xfrm>
            <a:off x="1277054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9" name="Freeform 58"/>
          <p:cNvSpPr>
            <a:spLocks/>
          </p:cNvSpPr>
          <p:nvPr/>
        </p:nvSpPr>
        <p:spPr bwMode="auto">
          <a:xfrm>
            <a:off x="1387670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0" name="Freeform 59"/>
          <p:cNvSpPr>
            <a:spLocks/>
          </p:cNvSpPr>
          <p:nvPr/>
        </p:nvSpPr>
        <p:spPr bwMode="auto">
          <a:xfrm>
            <a:off x="1490384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1" name="Freeform 60"/>
          <p:cNvSpPr>
            <a:spLocks/>
          </p:cNvSpPr>
          <p:nvPr/>
        </p:nvSpPr>
        <p:spPr bwMode="auto">
          <a:xfrm>
            <a:off x="1703715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2" name="Freeform 61"/>
          <p:cNvSpPr>
            <a:spLocks/>
          </p:cNvSpPr>
          <p:nvPr/>
        </p:nvSpPr>
        <p:spPr bwMode="auto">
          <a:xfrm>
            <a:off x="1806429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3" name="Freeform 62"/>
          <p:cNvSpPr>
            <a:spLocks/>
          </p:cNvSpPr>
          <p:nvPr/>
        </p:nvSpPr>
        <p:spPr bwMode="auto">
          <a:xfrm>
            <a:off x="1909144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4" name="Freeform 63"/>
          <p:cNvSpPr>
            <a:spLocks/>
          </p:cNvSpPr>
          <p:nvPr/>
        </p:nvSpPr>
        <p:spPr bwMode="auto">
          <a:xfrm>
            <a:off x="2122474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" name="Freeform 64"/>
          <p:cNvSpPr>
            <a:spLocks/>
          </p:cNvSpPr>
          <p:nvPr/>
        </p:nvSpPr>
        <p:spPr bwMode="auto">
          <a:xfrm>
            <a:off x="2225189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" name="Freeform 65"/>
          <p:cNvSpPr>
            <a:spLocks/>
          </p:cNvSpPr>
          <p:nvPr/>
        </p:nvSpPr>
        <p:spPr bwMode="auto">
          <a:xfrm>
            <a:off x="2327904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7" name="Freeform 66"/>
          <p:cNvSpPr>
            <a:spLocks/>
          </p:cNvSpPr>
          <p:nvPr/>
        </p:nvSpPr>
        <p:spPr bwMode="auto">
          <a:xfrm>
            <a:off x="2541234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8" name="Freeform 67"/>
          <p:cNvSpPr>
            <a:spLocks/>
          </p:cNvSpPr>
          <p:nvPr/>
        </p:nvSpPr>
        <p:spPr bwMode="auto">
          <a:xfrm>
            <a:off x="2643949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9" name="Freeform 68"/>
          <p:cNvSpPr>
            <a:spLocks/>
          </p:cNvSpPr>
          <p:nvPr/>
        </p:nvSpPr>
        <p:spPr bwMode="auto">
          <a:xfrm>
            <a:off x="2754564" y="3174742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0" name="Freeform 69"/>
          <p:cNvSpPr>
            <a:spLocks/>
          </p:cNvSpPr>
          <p:nvPr/>
        </p:nvSpPr>
        <p:spPr bwMode="auto">
          <a:xfrm>
            <a:off x="755580" y="1116627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1" name="Freeform 70"/>
          <p:cNvSpPr>
            <a:spLocks/>
          </p:cNvSpPr>
          <p:nvPr/>
        </p:nvSpPr>
        <p:spPr bwMode="auto">
          <a:xfrm>
            <a:off x="1174340" y="1116627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" name="Freeform 71"/>
          <p:cNvSpPr>
            <a:spLocks/>
          </p:cNvSpPr>
          <p:nvPr/>
        </p:nvSpPr>
        <p:spPr bwMode="auto">
          <a:xfrm>
            <a:off x="1593099" y="1116627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" name="Freeform 72"/>
          <p:cNvSpPr>
            <a:spLocks/>
          </p:cNvSpPr>
          <p:nvPr/>
        </p:nvSpPr>
        <p:spPr bwMode="auto">
          <a:xfrm>
            <a:off x="2019760" y="1116627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4" name="Freeform 73"/>
          <p:cNvSpPr>
            <a:spLocks/>
          </p:cNvSpPr>
          <p:nvPr/>
        </p:nvSpPr>
        <p:spPr bwMode="auto">
          <a:xfrm>
            <a:off x="2438519" y="1116627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5" name="Freeform 74"/>
          <p:cNvSpPr>
            <a:spLocks/>
          </p:cNvSpPr>
          <p:nvPr/>
        </p:nvSpPr>
        <p:spPr bwMode="auto">
          <a:xfrm>
            <a:off x="2857279" y="1116627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6" name="Freeform 75"/>
          <p:cNvSpPr>
            <a:spLocks/>
          </p:cNvSpPr>
          <p:nvPr/>
        </p:nvSpPr>
        <p:spPr bwMode="auto">
          <a:xfrm>
            <a:off x="858295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7" name="Freeform 76"/>
          <p:cNvSpPr>
            <a:spLocks/>
          </p:cNvSpPr>
          <p:nvPr/>
        </p:nvSpPr>
        <p:spPr bwMode="auto">
          <a:xfrm>
            <a:off x="968910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8" name="Freeform 77"/>
          <p:cNvSpPr>
            <a:spLocks/>
          </p:cNvSpPr>
          <p:nvPr/>
        </p:nvSpPr>
        <p:spPr bwMode="auto">
          <a:xfrm>
            <a:off x="1071625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9" name="Freeform 78"/>
          <p:cNvSpPr>
            <a:spLocks/>
          </p:cNvSpPr>
          <p:nvPr/>
        </p:nvSpPr>
        <p:spPr bwMode="auto">
          <a:xfrm>
            <a:off x="1277054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0" name="Freeform 79"/>
          <p:cNvSpPr>
            <a:spLocks/>
          </p:cNvSpPr>
          <p:nvPr/>
        </p:nvSpPr>
        <p:spPr bwMode="auto">
          <a:xfrm>
            <a:off x="1387670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1" name="Freeform 80"/>
          <p:cNvSpPr>
            <a:spLocks/>
          </p:cNvSpPr>
          <p:nvPr/>
        </p:nvSpPr>
        <p:spPr bwMode="auto">
          <a:xfrm>
            <a:off x="1490384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2" name="Freeform 81"/>
          <p:cNvSpPr>
            <a:spLocks/>
          </p:cNvSpPr>
          <p:nvPr/>
        </p:nvSpPr>
        <p:spPr bwMode="auto">
          <a:xfrm>
            <a:off x="1703715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3" name="Freeform 82"/>
          <p:cNvSpPr>
            <a:spLocks/>
          </p:cNvSpPr>
          <p:nvPr/>
        </p:nvSpPr>
        <p:spPr bwMode="auto">
          <a:xfrm>
            <a:off x="1806429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4" name="Freeform 83"/>
          <p:cNvSpPr>
            <a:spLocks/>
          </p:cNvSpPr>
          <p:nvPr/>
        </p:nvSpPr>
        <p:spPr bwMode="auto">
          <a:xfrm>
            <a:off x="1909144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5" name="Freeform 84"/>
          <p:cNvSpPr>
            <a:spLocks/>
          </p:cNvSpPr>
          <p:nvPr/>
        </p:nvSpPr>
        <p:spPr bwMode="auto">
          <a:xfrm>
            <a:off x="2122474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6" name="Freeform 85"/>
          <p:cNvSpPr>
            <a:spLocks/>
          </p:cNvSpPr>
          <p:nvPr/>
        </p:nvSpPr>
        <p:spPr bwMode="auto">
          <a:xfrm>
            <a:off x="2225189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7" name="Freeform 86"/>
          <p:cNvSpPr>
            <a:spLocks/>
          </p:cNvSpPr>
          <p:nvPr/>
        </p:nvSpPr>
        <p:spPr bwMode="auto">
          <a:xfrm>
            <a:off x="2327904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8" name="Freeform 87"/>
          <p:cNvSpPr>
            <a:spLocks/>
          </p:cNvSpPr>
          <p:nvPr/>
        </p:nvSpPr>
        <p:spPr bwMode="auto">
          <a:xfrm>
            <a:off x="2541234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9" name="Freeform 88"/>
          <p:cNvSpPr>
            <a:spLocks/>
          </p:cNvSpPr>
          <p:nvPr/>
        </p:nvSpPr>
        <p:spPr bwMode="auto">
          <a:xfrm>
            <a:off x="2643949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0" name="Freeform 89"/>
          <p:cNvSpPr>
            <a:spLocks/>
          </p:cNvSpPr>
          <p:nvPr/>
        </p:nvSpPr>
        <p:spPr bwMode="auto">
          <a:xfrm>
            <a:off x="2754564" y="1116627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1" name="Freeform 90"/>
          <p:cNvSpPr>
            <a:spLocks/>
          </p:cNvSpPr>
          <p:nvPr/>
        </p:nvSpPr>
        <p:spPr bwMode="auto">
          <a:xfrm>
            <a:off x="755580" y="1108118"/>
            <a:ext cx="988" cy="2117678"/>
          </a:xfrm>
          <a:custGeom>
            <a:avLst/>
            <a:gdLst/>
            <a:ahLst/>
            <a:cxnLst>
              <a:cxn ang="0">
                <a:pos x="0" y="249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249">
                <a:moveTo>
                  <a:pt x="0" y="249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" name="Freeform 91"/>
          <p:cNvSpPr>
            <a:spLocks/>
          </p:cNvSpPr>
          <p:nvPr/>
        </p:nvSpPr>
        <p:spPr bwMode="auto">
          <a:xfrm>
            <a:off x="2857279" y="1108118"/>
            <a:ext cx="988" cy="2117678"/>
          </a:xfrm>
          <a:custGeom>
            <a:avLst/>
            <a:gdLst/>
            <a:ahLst/>
            <a:cxnLst>
              <a:cxn ang="0">
                <a:pos x="0" y="249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249">
                <a:moveTo>
                  <a:pt x="0" y="249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" name="Freeform 92"/>
          <p:cNvSpPr>
            <a:spLocks/>
          </p:cNvSpPr>
          <p:nvPr/>
        </p:nvSpPr>
        <p:spPr bwMode="auto">
          <a:xfrm>
            <a:off x="755580" y="3225796"/>
            <a:ext cx="2109600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6" y="0"/>
              </a:cxn>
              <a:cxn ang="0">
                <a:pos x="267" y="0"/>
              </a:cxn>
            </a:cxnLst>
            <a:rect l="0" t="0" r="r" b="b"/>
            <a:pathLst>
              <a:path w="267">
                <a:moveTo>
                  <a:pt x="0" y="0"/>
                </a:moveTo>
                <a:lnTo>
                  <a:pt x="266" y="0"/>
                </a:lnTo>
                <a:lnTo>
                  <a:pt x="267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" name="Freeform 93"/>
          <p:cNvSpPr>
            <a:spLocks/>
          </p:cNvSpPr>
          <p:nvPr/>
        </p:nvSpPr>
        <p:spPr bwMode="auto">
          <a:xfrm>
            <a:off x="755580" y="1116627"/>
            <a:ext cx="2109600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6" y="0"/>
              </a:cxn>
              <a:cxn ang="0">
                <a:pos x="267" y="0"/>
              </a:cxn>
            </a:cxnLst>
            <a:rect l="0" t="0" r="r" b="b"/>
            <a:pathLst>
              <a:path w="267">
                <a:moveTo>
                  <a:pt x="0" y="0"/>
                </a:moveTo>
                <a:lnTo>
                  <a:pt x="266" y="0"/>
                </a:lnTo>
                <a:lnTo>
                  <a:pt x="267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" name="Freeform 94"/>
          <p:cNvSpPr>
            <a:spLocks/>
          </p:cNvSpPr>
          <p:nvPr/>
        </p:nvSpPr>
        <p:spPr bwMode="auto">
          <a:xfrm>
            <a:off x="2106672" y="2343099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" name="Freeform 95"/>
          <p:cNvSpPr>
            <a:spLocks/>
          </p:cNvSpPr>
          <p:nvPr/>
        </p:nvSpPr>
        <p:spPr bwMode="auto">
          <a:xfrm>
            <a:off x="2106672" y="2343099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" name="Freeform 96"/>
          <p:cNvSpPr>
            <a:spLocks/>
          </p:cNvSpPr>
          <p:nvPr/>
        </p:nvSpPr>
        <p:spPr bwMode="auto">
          <a:xfrm>
            <a:off x="2304200" y="2222797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" name="Freeform 97"/>
          <p:cNvSpPr>
            <a:spLocks/>
          </p:cNvSpPr>
          <p:nvPr/>
        </p:nvSpPr>
        <p:spPr bwMode="auto">
          <a:xfrm>
            <a:off x="2304200" y="2222797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" name="Freeform 98"/>
          <p:cNvSpPr>
            <a:spLocks/>
          </p:cNvSpPr>
          <p:nvPr/>
        </p:nvSpPr>
        <p:spPr bwMode="auto">
          <a:xfrm>
            <a:off x="2351607" y="2027090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" name="Freeform 99"/>
          <p:cNvSpPr>
            <a:spLocks/>
          </p:cNvSpPr>
          <p:nvPr/>
        </p:nvSpPr>
        <p:spPr bwMode="auto">
          <a:xfrm>
            <a:off x="2351607" y="2027090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" name="Freeform 100"/>
          <p:cNvSpPr>
            <a:spLocks/>
          </p:cNvSpPr>
          <p:nvPr/>
        </p:nvSpPr>
        <p:spPr bwMode="auto">
          <a:xfrm>
            <a:off x="2604443" y="1916473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" name="Freeform 101"/>
          <p:cNvSpPr>
            <a:spLocks/>
          </p:cNvSpPr>
          <p:nvPr/>
        </p:nvSpPr>
        <p:spPr bwMode="auto">
          <a:xfrm>
            <a:off x="2604443" y="1916473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3" name="Freeform 102"/>
          <p:cNvSpPr>
            <a:spLocks/>
          </p:cNvSpPr>
          <p:nvPr/>
        </p:nvSpPr>
        <p:spPr bwMode="auto">
          <a:xfrm>
            <a:off x="2778268" y="1797347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" name="Freeform 103"/>
          <p:cNvSpPr>
            <a:spLocks/>
          </p:cNvSpPr>
          <p:nvPr/>
        </p:nvSpPr>
        <p:spPr bwMode="auto">
          <a:xfrm>
            <a:off x="2778268" y="1797347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5" name="Freeform 104"/>
          <p:cNvSpPr>
            <a:spLocks/>
          </p:cNvSpPr>
          <p:nvPr/>
        </p:nvSpPr>
        <p:spPr bwMode="auto">
          <a:xfrm>
            <a:off x="1751122" y="2444031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6" name="Freeform 105"/>
          <p:cNvSpPr>
            <a:spLocks/>
          </p:cNvSpPr>
          <p:nvPr/>
        </p:nvSpPr>
        <p:spPr bwMode="auto">
          <a:xfrm>
            <a:off x="1751122" y="2444031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7" name="Freeform 106"/>
          <p:cNvSpPr>
            <a:spLocks/>
          </p:cNvSpPr>
          <p:nvPr/>
        </p:nvSpPr>
        <p:spPr bwMode="auto">
          <a:xfrm>
            <a:off x="1988155" y="2171743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8" name="Freeform 107"/>
          <p:cNvSpPr>
            <a:spLocks/>
          </p:cNvSpPr>
          <p:nvPr/>
        </p:nvSpPr>
        <p:spPr bwMode="auto">
          <a:xfrm>
            <a:off x="1988155" y="2171743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9" name="Freeform 108"/>
          <p:cNvSpPr>
            <a:spLocks/>
          </p:cNvSpPr>
          <p:nvPr/>
        </p:nvSpPr>
        <p:spPr bwMode="auto">
          <a:xfrm>
            <a:off x="1356065" y="2774819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0" name="Freeform 109"/>
          <p:cNvSpPr>
            <a:spLocks/>
          </p:cNvSpPr>
          <p:nvPr/>
        </p:nvSpPr>
        <p:spPr bwMode="auto">
          <a:xfrm>
            <a:off x="1356065" y="2774819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1" name="Freeform 110"/>
          <p:cNvSpPr>
            <a:spLocks/>
          </p:cNvSpPr>
          <p:nvPr/>
        </p:nvSpPr>
        <p:spPr bwMode="auto">
          <a:xfrm>
            <a:off x="1727418" y="2341923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" name="Freeform 111"/>
          <p:cNvSpPr>
            <a:spLocks/>
          </p:cNvSpPr>
          <p:nvPr/>
        </p:nvSpPr>
        <p:spPr bwMode="auto">
          <a:xfrm>
            <a:off x="1727418" y="2341923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" name="Freeform 112"/>
          <p:cNvSpPr>
            <a:spLocks/>
          </p:cNvSpPr>
          <p:nvPr/>
        </p:nvSpPr>
        <p:spPr bwMode="auto">
          <a:xfrm>
            <a:off x="2043463" y="2180252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4" name="Freeform 113"/>
          <p:cNvSpPr>
            <a:spLocks/>
          </p:cNvSpPr>
          <p:nvPr/>
        </p:nvSpPr>
        <p:spPr bwMode="auto">
          <a:xfrm>
            <a:off x="2043463" y="2180252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" name="Freeform 114"/>
          <p:cNvSpPr>
            <a:spLocks/>
          </p:cNvSpPr>
          <p:nvPr/>
        </p:nvSpPr>
        <p:spPr bwMode="auto">
          <a:xfrm>
            <a:off x="2082969" y="1439969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" name="Freeform 115"/>
          <p:cNvSpPr>
            <a:spLocks/>
          </p:cNvSpPr>
          <p:nvPr/>
        </p:nvSpPr>
        <p:spPr bwMode="auto">
          <a:xfrm>
            <a:off x="2082969" y="1439969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7" name="Freeform 116"/>
          <p:cNvSpPr>
            <a:spLocks/>
          </p:cNvSpPr>
          <p:nvPr/>
        </p:nvSpPr>
        <p:spPr bwMode="auto">
          <a:xfrm>
            <a:off x="2130376" y="1303825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8" name="Freeform 117"/>
          <p:cNvSpPr>
            <a:spLocks/>
          </p:cNvSpPr>
          <p:nvPr/>
        </p:nvSpPr>
        <p:spPr bwMode="auto">
          <a:xfrm>
            <a:off x="2130376" y="1303825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" name="Freeform 118"/>
          <p:cNvSpPr>
            <a:spLocks/>
          </p:cNvSpPr>
          <p:nvPr/>
        </p:nvSpPr>
        <p:spPr bwMode="auto">
          <a:xfrm>
            <a:off x="2248892" y="1601640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" name="Freeform 119"/>
          <p:cNvSpPr>
            <a:spLocks/>
          </p:cNvSpPr>
          <p:nvPr/>
        </p:nvSpPr>
        <p:spPr bwMode="auto">
          <a:xfrm>
            <a:off x="2248892" y="1601640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1" name="Freeform 120"/>
          <p:cNvSpPr>
            <a:spLocks/>
          </p:cNvSpPr>
          <p:nvPr/>
        </p:nvSpPr>
        <p:spPr bwMode="auto">
          <a:xfrm>
            <a:off x="1782726" y="1916473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2" name="Freeform 121"/>
          <p:cNvSpPr>
            <a:spLocks/>
          </p:cNvSpPr>
          <p:nvPr/>
        </p:nvSpPr>
        <p:spPr bwMode="auto">
          <a:xfrm>
            <a:off x="1782726" y="1916473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3" name="Freeform 122"/>
          <p:cNvSpPr>
            <a:spLocks/>
          </p:cNvSpPr>
          <p:nvPr/>
        </p:nvSpPr>
        <p:spPr bwMode="auto">
          <a:xfrm>
            <a:off x="1877540" y="1499532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" name="Freeform 123"/>
          <p:cNvSpPr>
            <a:spLocks/>
          </p:cNvSpPr>
          <p:nvPr/>
        </p:nvSpPr>
        <p:spPr bwMode="auto">
          <a:xfrm>
            <a:off x="1877540" y="1499532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5" name="Freeform 124"/>
          <p:cNvSpPr>
            <a:spLocks/>
          </p:cNvSpPr>
          <p:nvPr/>
        </p:nvSpPr>
        <p:spPr bwMode="auto">
          <a:xfrm>
            <a:off x="1940749" y="1601640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6" name="Freeform 125"/>
          <p:cNvSpPr>
            <a:spLocks/>
          </p:cNvSpPr>
          <p:nvPr/>
        </p:nvSpPr>
        <p:spPr bwMode="auto">
          <a:xfrm>
            <a:off x="1940749" y="1601640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7" name="Freeform 126"/>
          <p:cNvSpPr>
            <a:spLocks/>
          </p:cNvSpPr>
          <p:nvPr/>
        </p:nvSpPr>
        <p:spPr bwMode="auto">
          <a:xfrm>
            <a:off x="2177782" y="1363388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8" name="Freeform 127"/>
          <p:cNvSpPr>
            <a:spLocks/>
          </p:cNvSpPr>
          <p:nvPr/>
        </p:nvSpPr>
        <p:spPr bwMode="auto">
          <a:xfrm>
            <a:off x="2177782" y="1363388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" name="Freeform 128"/>
          <p:cNvSpPr>
            <a:spLocks/>
          </p:cNvSpPr>
          <p:nvPr/>
        </p:nvSpPr>
        <p:spPr bwMode="auto">
          <a:xfrm>
            <a:off x="1980254" y="1286807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0" name="Freeform 129"/>
          <p:cNvSpPr>
            <a:spLocks/>
          </p:cNvSpPr>
          <p:nvPr/>
        </p:nvSpPr>
        <p:spPr bwMode="auto">
          <a:xfrm>
            <a:off x="1980254" y="1286807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" name="Rectangle 128"/>
          <p:cNvSpPr>
            <a:spLocks noChangeArrowheads="1"/>
          </p:cNvSpPr>
          <p:nvPr/>
        </p:nvSpPr>
        <p:spPr bwMode="auto">
          <a:xfrm>
            <a:off x="536136" y="3137881"/>
            <a:ext cx="110947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2" name="Rectangle 129"/>
          <p:cNvSpPr>
            <a:spLocks noChangeArrowheads="1"/>
          </p:cNvSpPr>
          <p:nvPr/>
        </p:nvSpPr>
        <p:spPr bwMode="auto">
          <a:xfrm>
            <a:off x="472737" y="2610717"/>
            <a:ext cx="174346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50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3" name="Rectangle 130"/>
          <p:cNvSpPr>
            <a:spLocks noChangeArrowheads="1"/>
          </p:cNvSpPr>
          <p:nvPr/>
        </p:nvSpPr>
        <p:spPr bwMode="auto">
          <a:xfrm>
            <a:off x="409339" y="2084615"/>
            <a:ext cx="229819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100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4" name="Rectangle 131"/>
          <p:cNvSpPr>
            <a:spLocks noChangeArrowheads="1"/>
          </p:cNvSpPr>
          <p:nvPr/>
        </p:nvSpPr>
        <p:spPr bwMode="auto">
          <a:xfrm>
            <a:off x="409339" y="1557451"/>
            <a:ext cx="229819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150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5" name="Rectangle 132"/>
          <p:cNvSpPr>
            <a:spLocks noChangeArrowheads="1"/>
          </p:cNvSpPr>
          <p:nvPr/>
        </p:nvSpPr>
        <p:spPr bwMode="auto">
          <a:xfrm>
            <a:off x="409339" y="1030287"/>
            <a:ext cx="229819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200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6" name="Rectangle 133"/>
          <p:cNvSpPr>
            <a:spLocks noChangeArrowheads="1"/>
          </p:cNvSpPr>
          <p:nvPr/>
        </p:nvSpPr>
        <p:spPr bwMode="auto">
          <a:xfrm>
            <a:off x="715140" y="3290929"/>
            <a:ext cx="110947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7" name="Rectangle 134"/>
          <p:cNvSpPr>
            <a:spLocks noChangeArrowheads="1"/>
          </p:cNvSpPr>
          <p:nvPr/>
        </p:nvSpPr>
        <p:spPr bwMode="auto">
          <a:xfrm>
            <a:off x="1143079" y="3290929"/>
            <a:ext cx="110947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8" name="Rectangle 135"/>
          <p:cNvSpPr>
            <a:spLocks noChangeArrowheads="1"/>
          </p:cNvSpPr>
          <p:nvPr/>
        </p:nvSpPr>
        <p:spPr bwMode="auto">
          <a:xfrm>
            <a:off x="1563094" y="3290929"/>
            <a:ext cx="110947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4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9" name="Rectangle 136"/>
          <p:cNvSpPr>
            <a:spLocks noChangeArrowheads="1"/>
          </p:cNvSpPr>
          <p:nvPr/>
        </p:nvSpPr>
        <p:spPr bwMode="auto">
          <a:xfrm>
            <a:off x="1983108" y="3290929"/>
            <a:ext cx="110947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6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0" name="Rectangle 137"/>
          <p:cNvSpPr>
            <a:spLocks noChangeArrowheads="1"/>
          </p:cNvSpPr>
          <p:nvPr/>
        </p:nvSpPr>
        <p:spPr bwMode="auto">
          <a:xfrm>
            <a:off x="2403123" y="3290929"/>
            <a:ext cx="110947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8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1" name="Rectangle 138"/>
          <p:cNvSpPr>
            <a:spLocks noChangeArrowheads="1"/>
          </p:cNvSpPr>
          <p:nvPr/>
        </p:nvSpPr>
        <p:spPr bwMode="auto">
          <a:xfrm>
            <a:off x="2791438" y="3290929"/>
            <a:ext cx="174346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2" name="Rectangle 138"/>
          <p:cNvSpPr>
            <a:spLocks noChangeArrowheads="1"/>
          </p:cNvSpPr>
          <p:nvPr/>
        </p:nvSpPr>
        <p:spPr bwMode="auto">
          <a:xfrm>
            <a:off x="1392913" y="3550886"/>
            <a:ext cx="8277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</a:t>
            </a:r>
            <a:r>
              <a:rPr kumimoji="1" lang="en-US" altLang="ja-JP" sz="1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sep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[MW]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3" name="Rectangle 138"/>
          <p:cNvSpPr>
            <a:spLocks noChangeArrowheads="1"/>
          </p:cNvSpPr>
          <p:nvPr/>
        </p:nvSpPr>
        <p:spPr bwMode="auto">
          <a:xfrm rot="16200000">
            <a:off x="-168212" y="2068240"/>
            <a:ext cx="8277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f</a:t>
            </a:r>
            <a:r>
              <a:rPr kumimoji="1" lang="en-US" altLang="ja-JP" sz="1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ELM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[Hz]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4" name="Rectangle 138"/>
          <p:cNvSpPr>
            <a:spLocks noChangeArrowheads="1"/>
          </p:cNvSpPr>
          <p:nvPr/>
        </p:nvSpPr>
        <p:spPr bwMode="auto">
          <a:xfrm>
            <a:off x="1018669" y="1459845"/>
            <a:ext cx="8277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hydrogen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5" name="Rectangle 138"/>
          <p:cNvSpPr>
            <a:spLocks noChangeArrowheads="1"/>
          </p:cNvSpPr>
          <p:nvPr/>
        </p:nvSpPr>
        <p:spPr bwMode="auto">
          <a:xfrm>
            <a:off x="1899391" y="2556591"/>
            <a:ext cx="827762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deuterium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6" name="Rectangle 138"/>
          <p:cNvSpPr>
            <a:spLocks noChangeArrowheads="1"/>
          </p:cNvSpPr>
          <p:nvPr/>
        </p:nvSpPr>
        <p:spPr bwMode="auto">
          <a:xfrm>
            <a:off x="1730436" y="2877875"/>
            <a:ext cx="971778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1.1MA, 2.4T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157" name="直線矢印コネクタ 156"/>
          <p:cNvCxnSpPr/>
          <p:nvPr/>
        </p:nvCxnSpPr>
        <p:spPr>
          <a:xfrm flipH="1">
            <a:off x="2197473" y="2372650"/>
            <a:ext cx="309464" cy="1"/>
          </a:xfrm>
          <a:prstGeom prst="straightConnector1">
            <a:avLst/>
          </a:prstGeom>
          <a:ln>
            <a:solidFill>
              <a:srgbClr val="0033CC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/>
          <p:cNvCxnSpPr/>
          <p:nvPr/>
        </p:nvCxnSpPr>
        <p:spPr>
          <a:xfrm flipH="1">
            <a:off x="2195736" y="1494834"/>
            <a:ext cx="309464" cy="1"/>
          </a:xfrm>
          <a:prstGeom prst="straightConnector1">
            <a:avLst/>
          </a:prstGeom>
          <a:ln>
            <a:solidFill>
              <a:srgbClr val="0033CC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613"/>
          <p:cNvSpPr>
            <a:spLocks noChangeArrowheads="1"/>
          </p:cNvSpPr>
          <p:nvPr/>
        </p:nvSpPr>
        <p:spPr bwMode="auto">
          <a:xfrm>
            <a:off x="2555776" y="2264922"/>
            <a:ext cx="418384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80Hz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160" name="Rectangle 613"/>
          <p:cNvSpPr>
            <a:spLocks noChangeArrowheads="1"/>
          </p:cNvSpPr>
          <p:nvPr/>
        </p:nvSpPr>
        <p:spPr bwMode="auto">
          <a:xfrm>
            <a:off x="2555776" y="1385970"/>
            <a:ext cx="51777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165Hz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grpSp>
        <p:nvGrpSpPr>
          <p:cNvPr id="161" name="Group 770"/>
          <p:cNvGrpSpPr>
            <a:grpSpLocks/>
          </p:cNvGrpSpPr>
          <p:nvPr/>
        </p:nvGrpSpPr>
        <p:grpSpPr bwMode="auto">
          <a:xfrm>
            <a:off x="1004852" y="4013574"/>
            <a:ext cx="1833061" cy="1854962"/>
            <a:chOff x="3365" y="1061"/>
            <a:chExt cx="1856" cy="1744"/>
          </a:xfrm>
        </p:grpSpPr>
        <p:sp>
          <p:nvSpPr>
            <p:cNvPr id="162" name="Freeform 570"/>
            <p:cNvSpPr>
              <a:spLocks/>
            </p:cNvSpPr>
            <p:nvPr/>
          </p:nvSpPr>
          <p:spPr bwMode="auto">
            <a:xfrm>
              <a:off x="3613" y="1061"/>
              <a:ext cx="1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1" y="3"/>
                  </a:lnTo>
                  <a:lnTo>
                    <a:pt x="2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571"/>
            <p:cNvSpPr>
              <a:spLocks/>
            </p:cNvSpPr>
            <p:nvPr/>
          </p:nvSpPr>
          <p:spPr bwMode="auto">
            <a:xfrm>
              <a:off x="3629" y="1125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572"/>
            <p:cNvSpPr>
              <a:spLocks/>
            </p:cNvSpPr>
            <p:nvPr/>
          </p:nvSpPr>
          <p:spPr bwMode="auto">
            <a:xfrm>
              <a:off x="3629" y="1133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573"/>
            <p:cNvSpPr>
              <a:spLocks/>
            </p:cNvSpPr>
            <p:nvPr/>
          </p:nvSpPr>
          <p:spPr bwMode="auto">
            <a:xfrm>
              <a:off x="3645" y="1189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574"/>
            <p:cNvSpPr>
              <a:spLocks/>
            </p:cNvSpPr>
            <p:nvPr/>
          </p:nvSpPr>
          <p:spPr bwMode="auto">
            <a:xfrm>
              <a:off x="3645" y="1197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575"/>
            <p:cNvSpPr>
              <a:spLocks/>
            </p:cNvSpPr>
            <p:nvPr/>
          </p:nvSpPr>
          <p:spPr bwMode="auto">
            <a:xfrm>
              <a:off x="3669" y="1253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576"/>
            <p:cNvSpPr>
              <a:spLocks/>
            </p:cNvSpPr>
            <p:nvPr/>
          </p:nvSpPr>
          <p:spPr bwMode="auto">
            <a:xfrm>
              <a:off x="3669" y="1261"/>
              <a:ext cx="1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577"/>
            <p:cNvSpPr>
              <a:spLocks/>
            </p:cNvSpPr>
            <p:nvPr/>
          </p:nvSpPr>
          <p:spPr bwMode="auto">
            <a:xfrm>
              <a:off x="3685" y="1317"/>
              <a:ext cx="1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1" y="3"/>
                  </a:lnTo>
                  <a:lnTo>
                    <a:pt x="2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578"/>
            <p:cNvSpPr>
              <a:spLocks/>
            </p:cNvSpPr>
            <p:nvPr/>
          </p:nvSpPr>
          <p:spPr bwMode="auto">
            <a:xfrm>
              <a:off x="3709" y="1381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579"/>
            <p:cNvSpPr>
              <a:spLocks/>
            </p:cNvSpPr>
            <p:nvPr/>
          </p:nvSpPr>
          <p:spPr bwMode="auto">
            <a:xfrm>
              <a:off x="3709" y="1389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580"/>
            <p:cNvSpPr>
              <a:spLocks/>
            </p:cNvSpPr>
            <p:nvPr/>
          </p:nvSpPr>
          <p:spPr bwMode="auto">
            <a:xfrm>
              <a:off x="3725" y="1445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581"/>
            <p:cNvSpPr>
              <a:spLocks/>
            </p:cNvSpPr>
            <p:nvPr/>
          </p:nvSpPr>
          <p:spPr bwMode="auto">
            <a:xfrm>
              <a:off x="3733" y="1461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582"/>
            <p:cNvSpPr>
              <a:spLocks/>
            </p:cNvSpPr>
            <p:nvPr/>
          </p:nvSpPr>
          <p:spPr bwMode="auto">
            <a:xfrm>
              <a:off x="3757" y="1509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583"/>
            <p:cNvSpPr>
              <a:spLocks/>
            </p:cNvSpPr>
            <p:nvPr/>
          </p:nvSpPr>
          <p:spPr bwMode="auto">
            <a:xfrm>
              <a:off x="3757" y="1517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584"/>
            <p:cNvSpPr>
              <a:spLocks/>
            </p:cNvSpPr>
            <p:nvPr/>
          </p:nvSpPr>
          <p:spPr bwMode="auto">
            <a:xfrm>
              <a:off x="3781" y="1573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585"/>
            <p:cNvSpPr>
              <a:spLocks/>
            </p:cNvSpPr>
            <p:nvPr/>
          </p:nvSpPr>
          <p:spPr bwMode="auto">
            <a:xfrm>
              <a:off x="3789" y="1589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586"/>
            <p:cNvSpPr>
              <a:spLocks/>
            </p:cNvSpPr>
            <p:nvPr/>
          </p:nvSpPr>
          <p:spPr bwMode="auto">
            <a:xfrm>
              <a:off x="3813" y="1637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587"/>
            <p:cNvSpPr>
              <a:spLocks/>
            </p:cNvSpPr>
            <p:nvPr/>
          </p:nvSpPr>
          <p:spPr bwMode="auto">
            <a:xfrm>
              <a:off x="3821" y="1653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588"/>
            <p:cNvSpPr>
              <a:spLocks/>
            </p:cNvSpPr>
            <p:nvPr/>
          </p:nvSpPr>
          <p:spPr bwMode="auto">
            <a:xfrm>
              <a:off x="3845" y="1701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589"/>
            <p:cNvSpPr>
              <a:spLocks/>
            </p:cNvSpPr>
            <p:nvPr/>
          </p:nvSpPr>
          <p:spPr bwMode="auto">
            <a:xfrm>
              <a:off x="3845" y="1709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590"/>
            <p:cNvSpPr>
              <a:spLocks/>
            </p:cNvSpPr>
            <p:nvPr/>
          </p:nvSpPr>
          <p:spPr bwMode="auto">
            <a:xfrm>
              <a:off x="3877" y="1765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591"/>
            <p:cNvSpPr>
              <a:spLocks/>
            </p:cNvSpPr>
            <p:nvPr/>
          </p:nvSpPr>
          <p:spPr bwMode="auto">
            <a:xfrm>
              <a:off x="3885" y="1773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592"/>
            <p:cNvSpPr>
              <a:spLocks/>
            </p:cNvSpPr>
            <p:nvPr/>
          </p:nvSpPr>
          <p:spPr bwMode="auto">
            <a:xfrm>
              <a:off x="3925" y="1829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593"/>
            <p:cNvSpPr>
              <a:spLocks/>
            </p:cNvSpPr>
            <p:nvPr/>
          </p:nvSpPr>
          <p:spPr bwMode="auto">
            <a:xfrm>
              <a:off x="3925" y="1837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594"/>
            <p:cNvSpPr>
              <a:spLocks/>
            </p:cNvSpPr>
            <p:nvPr/>
          </p:nvSpPr>
          <p:spPr bwMode="auto">
            <a:xfrm>
              <a:off x="3925" y="1845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595"/>
            <p:cNvSpPr>
              <a:spLocks/>
            </p:cNvSpPr>
            <p:nvPr/>
          </p:nvSpPr>
          <p:spPr bwMode="auto">
            <a:xfrm>
              <a:off x="3965" y="1893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596"/>
            <p:cNvSpPr>
              <a:spLocks/>
            </p:cNvSpPr>
            <p:nvPr/>
          </p:nvSpPr>
          <p:spPr bwMode="auto">
            <a:xfrm>
              <a:off x="3973" y="1901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597"/>
            <p:cNvSpPr>
              <a:spLocks/>
            </p:cNvSpPr>
            <p:nvPr/>
          </p:nvSpPr>
          <p:spPr bwMode="auto">
            <a:xfrm>
              <a:off x="3973" y="1909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598"/>
            <p:cNvSpPr>
              <a:spLocks/>
            </p:cNvSpPr>
            <p:nvPr/>
          </p:nvSpPr>
          <p:spPr bwMode="auto">
            <a:xfrm>
              <a:off x="4013" y="1957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599"/>
            <p:cNvSpPr>
              <a:spLocks/>
            </p:cNvSpPr>
            <p:nvPr/>
          </p:nvSpPr>
          <p:spPr bwMode="auto">
            <a:xfrm>
              <a:off x="4021" y="1965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600"/>
            <p:cNvSpPr>
              <a:spLocks/>
            </p:cNvSpPr>
            <p:nvPr/>
          </p:nvSpPr>
          <p:spPr bwMode="auto">
            <a:xfrm>
              <a:off x="4021" y="1973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601"/>
            <p:cNvSpPr>
              <a:spLocks/>
            </p:cNvSpPr>
            <p:nvPr/>
          </p:nvSpPr>
          <p:spPr bwMode="auto">
            <a:xfrm>
              <a:off x="4061" y="2013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602"/>
            <p:cNvSpPr>
              <a:spLocks/>
            </p:cNvSpPr>
            <p:nvPr/>
          </p:nvSpPr>
          <p:spPr bwMode="auto">
            <a:xfrm>
              <a:off x="4069" y="2021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603"/>
            <p:cNvSpPr>
              <a:spLocks/>
            </p:cNvSpPr>
            <p:nvPr/>
          </p:nvSpPr>
          <p:spPr bwMode="auto">
            <a:xfrm>
              <a:off x="4077" y="2029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604"/>
            <p:cNvSpPr>
              <a:spLocks/>
            </p:cNvSpPr>
            <p:nvPr/>
          </p:nvSpPr>
          <p:spPr bwMode="auto">
            <a:xfrm>
              <a:off x="4109" y="2069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605"/>
            <p:cNvSpPr>
              <a:spLocks/>
            </p:cNvSpPr>
            <p:nvPr/>
          </p:nvSpPr>
          <p:spPr bwMode="auto">
            <a:xfrm>
              <a:off x="4117" y="2069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606"/>
            <p:cNvSpPr>
              <a:spLocks/>
            </p:cNvSpPr>
            <p:nvPr/>
          </p:nvSpPr>
          <p:spPr bwMode="auto">
            <a:xfrm>
              <a:off x="4125" y="2077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607"/>
            <p:cNvSpPr>
              <a:spLocks/>
            </p:cNvSpPr>
            <p:nvPr/>
          </p:nvSpPr>
          <p:spPr bwMode="auto">
            <a:xfrm>
              <a:off x="4157" y="2109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608"/>
            <p:cNvSpPr>
              <a:spLocks/>
            </p:cNvSpPr>
            <p:nvPr/>
          </p:nvSpPr>
          <p:spPr bwMode="auto">
            <a:xfrm>
              <a:off x="4165" y="2117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609"/>
            <p:cNvSpPr>
              <a:spLocks/>
            </p:cNvSpPr>
            <p:nvPr/>
          </p:nvSpPr>
          <p:spPr bwMode="auto">
            <a:xfrm>
              <a:off x="4173" y="2125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610"/>
            <p:cNvSpPr>
              <a:spLocks/>
            </p:cNvSpPr>
            <p:nvPr/>
          </p:nvSpPr>
          <p:spPr bwMode="auto">
            <a:xfrm>
              <a:off x="4213" y="2157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611"/>
            <p:cNvSpPr>
              <a:spLocks/>
            </p:cNvSpPr>
            <p:nvPr/>
          </p:nvSpPr>
          <p:spPr bwMode="auto">
            <a:xfrm>
              <a:off x="4221" y="2165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612"/>
            <p:cNvSpPr>
              <a:spLocks/>
            </p:cNvSpPr>
            <p:nvPr/>
          </p:nvSpPr>
          <p:spPr bwMode="auto">
            <a:xfrm>
              <a:off x="4229" y="2165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613"/>
            <p:cNvSpPr>
              <a:spLocks/>
            </p:cNvSpPr>
            <p:nvPr/>
          </p:nvSpPr>
          <p:spPr bwMode="auto">
            <a:xfrm>
              <a:off x="4269" y="2205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614"/>
            <p:cNvSpPr>
              <a:spLocks/>
            </p:cNvSpPr>
            <p:nvPr/>
          </p:nvSpPr>
          <p:spPr bwMode="auto">
            <a:xfrm>
              <a:off x="4277" y="2205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615"/>
            <p:cNvSpPr>
              <a:spLocks/>
            </p:cNvSpPr>
            <p:nvPr/>
          </p:nvSpPr>
          <p:spPr bwMode="auto">
            <a:xfrm>
              <a:off x="4277" y="2213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616"/>
            <p:cNvSpPr>
              <a:spLocks/>
            </p:cNvSpPr>
            <p:nvPr/>
          </p:nvSpPr>
          <p:spPr bwMode="auto">
            <a:xfrm>
              <a:off x="4317" y="2237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617"/>
            <p:cNvSpPr>
              <a:spLocks/>
            </p:cNvSpPr>
            <p:nvPr/>
          </p:nvSpPr>
          <p:spPr bwMode="auto">
            <a:xfrm>
              <a:off x="4325" y="2237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618"/>
            <p:cNvSpPr>
              <a:spLocks/>
            </p:cNvSpPr>
            <p:nvPr/>
          </p:nvSpPr>
          <p:spPr bwMode="auto">
            <a:xfrm>
              <a:off x="4325" y="2245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619"/>
            <p:cNvSpPr>
              <a:spLocks/>
            </p:cNvSpPr>
            <p:nvPr/>
          </p:nvSpPr>
          <p:spPr bwMode="auto">
            <a:xfrm>
              <a:off x="4365" y="2269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Freeform 620"/>
            <p:cNvSpPr>
              <a:spLocks/>
            </p:cNvSpPr>
            <p:nvPr/>
          </p:nvSpPr>
          <p:spPr bwMode="auto">
            <a:xfrm>
              <a:off x="4373" y="2269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621"/>
            <p:cNvSpPr>
              <a:spLocks/>
            </p:cNvSpPr>
            <p:nvPr/>
          </p:nvSpPr>
          <p:spPr bwMode="auto">
            <a:xfrm>
              <a:off x="4381" y="2277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622"/>
            <p:cNvSpPr>
              <a:spLocks/>
            </p:cNvSpPr>
            <p:nvPr/>
          </p:nvSpPr>
          <p:spPr bwMode="auto">
            <a:xfrm>
              <a:off x="4429" y="2301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623"/>
            <p:cNvSpPr>
              <a:spLocks/>
            </p:cNvSpPr>
            <p:nvPr/>
          </p:nvSpPr>
          <p:spPr bwMode="auto">
            <a:xfrm>
              <a:off x="4429" y="2309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624"/>
            <p:cNvSpPr>
              <a:spLocks/>
            </p:cNvSpPr>
            <p:nvPr/>
          </p:nvSpPr>
          <p:spPr bwMode="auto">
            <a:xfrm>
              <a:off x="4437" y="2309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625"/>
            <p:cNvSpPr>
              <a:spLocks/>
            </p:cNvSpPr>
            <p:nvPr/>
          </p:nvSpPr>
          <p:spPr bwMode="auto">
            <a:xfrm>
              <a:off x="4485" y="2333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626"/>
            <p:cNvSpPr>
              <a:spLocks/>
            </p:cNvSpPr>
            <p:nvPr/>
          </p:nvSpPr>
          <p:spPr bwMode="auto">
            <a:xfrm>
              <a:off x="4493" y="2341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Freeform 627"/>
            <p:cNvSpPr>
              <a:spLocks/>
            </p:cNvSpPr>
            <p:nvPr/>
          </p:nvSpPr>
          <p:spPr bwMode="auto">
            <a:xfrm>
              <a:off x="4501" y="2341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Freeform 628"/>
            <p:cNvSpPr>
              <a:spLocks/>
            </p:cNvSpPr>
            <p:nvPr/>
          </p:nvSpPr>
          <p:spPr bwMode="auto">
            <a:xfrm>
              <a:off x="4533" y="2365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629"/>
            <p:cNvSpPr>
              <a:spLocks/>
            </p:cNvSpPr>
            <p:nvPr/>
          </p:nvSpPr>
          <p:spPr bwMode="auto">
            <a:xfrm>
              <a:off x="4541" y="2365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630"/>
            <p:cNvSpPr>
              <a:spLocks/>
            </p:cNvSpPr>
            <p:nvPr/>
          </p:nvSpPr>
          <p:spPr bwMode="auto">
            <a:xfrm>
              <a:off x="4549" y="2365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631"/>
            <p:cNvSpPr>
              <a:spLocks/>
            </p:cNvSpPr>
            <p:nvPr/>
          </p:nvSpPr>
          <p:spPr bwMode="auto">
            <a:xfrm>
              <a:off x="4597" y="2389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632"/>
            <p:cNvSpPr>
              <a:spLocks/>
            </p:cNvSpPr>
            <p:nvPr/>
          </p:nvSpPr>
          <p:spPr bwMode="auto">
            <a:xfrm>
              <a:off x="4605" y="2389"/>
              <a:ext cx="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633"/>
            <p:cNvSpPr>
              <a:spLocks/>
            </p:cNvSpPr>
            <p:nvPr/>
          </p:nvSpPr>
          <p:spPr bwMode="auto">
            <a:xfrm>
              <a:off x="4605" y="2397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634"/>
            <p:cNvSpPr>
              <a:spLocks/>
            </p:cNvSpPr>
            <p:nvPr/>
          </p:nvSpPr>
          <p:spPr bwMode="auto">
            <a:xfrm>
              <a:off x="4653" y="2412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635"/>
            <p:cNvSpPr>
              <a:spLocks/>
            </p:cNvSpPr>
            <p:nvPr/>
          </p:nvSpPr>
          <p:spPr bwMode="auto">
            <a:xfrm>
              <a:off x="4661" y="242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636"/>
            <p:cNvSpPr>
              <a:spLocks/>
            </p:cNvSpPr>
            <p:nvPr/>
          </p:nvSpPr>
          <p:spPr bwMode="auto">
            <a:xfrm>
              <a:off x="4669" y="242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637"/>
            <p:cNvSpPr>
              <a:spLocks/>
            </p:cNvSpPr>
            <p:nvPr/>
          </p:nvSpPr>
          <p:spPr bwMode="auto">
            <a:xfrm>
              <a:off x="4717" y="2436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638"/>
            <p:cNvSpPr>
              <a:spLocks/>
            </p:cNvSpPr>
            <p:nvPr/>
          </p:nvSpPr>
          <p:spPr bwMode="auto">
            <a:xfrm>
              <a:off x="4725" y="244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639"/>
            <p:cNvSpPr>
              <a:spLocks/>
            </p:cNvSpPr>
            <p:nvPr/>
          </p:nvSpPr>
          <p:spPr bwMode="auto">
            <a:xfrm>
              <a:off x="4733" y="244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640"/>
            <p:cNvSpPr>
              <a:spLocks/>
            </p:cNvSpPr>
            <p:nvPr/>
          </p:nvSpPr>
          <p:spPr bwMode="auto">
            <a:xfrm>
              <a:off x="4781" y="2460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641"/>
            <p:cNvSpPr>
              <a:spLocks/>
            </p:cNvSpPr>
            <p:nvPr/>
          </p:nvSpPr>
          <p:spPr bwMode="auto">
            <a:xfrm>
              <a:off x="4789" y="246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642"/>
            <p:cNvSpPr>
              <a:spLocks/>
            </p:cNvSpPr>
            <p:nvPr/>
          </p:nvSpPr>
          <p:spPr bwMode="auto">
            <a:xfrm>
              <a:off x="4797" y="246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643"/>
            <p:cNvSpPr>
              <a:spLocks/>
            </p:cNvSpPr>
            <p:nvPr/>
          </p:nvSpPr>
          <p:spPr bwMode="auto">
            <a:xfrm>
              <a:off x="4837" y="248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Freeform 644"/>
            <p:cNvSpPr>
              <a:spLocks/>
            </p:cNvSpPr>
            <p:nvPr/>
          </p:nvSpPr>
          <p:spPr bwMode="auto">
            <a:xfrm>
              <a:off x="4845" y="248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Freeform 645"/>
            <p:cNvSpPr>
              <a:spLocks/>
            </p:cNvSpPr>
            <p:nvPr/>
          </p:nvSpPr>
          <p:spPr bwMode="auto">
            <a:xfrm>
              <a:off x="4853" y="248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Freeform 646"/>
            <p:cNvSpPr>
              <a:spLocks/>
            </p:cNvSpPr>
            <p:nvPr/>
          </p:nvSpPr>
          <p:spPr bwMode="auto">
            <a:xfrm>
              <a:off x="4885" y="250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647"/>
            <p:cNvSpPr>
              <a:spLocks/>
            </p:cNvSpPr>
            <p:nvPr/>
          </p:nvSpPr>
          <p:spPr bwMode="auto">
            <a:xfrm>
              <a:off x="4893" y="250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648"/>
            <p:cNvSpPr>
              <a:spLocks/>
            </p:cNvSpPr>
            <p:nvPr/>
          </p:nvSpPr>
          <p:spPr bwMode="auto">
            <a:xfrm>
              <a:off x="4901" y="250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649"/>
            <p:cNvSpPr>
              <a:spLocks/>
            </p:cNvSpPr>
            <p:nvPr/>
          </p:nvSpPr>
          <p:spPr bwMode="auto">
            <a:xfrm>
              <a:off x="4941" y="251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650"/>
            <p:cNvSpPr>
              <a:spLocks/>
            </p:cNvSpPr>
            <p:nvPr/>
          </p:nvSpPr>
          <p:spPr bwMode="auto">
            <a:xfrm>
              <a:off x="4949" y="251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651"/>
            <p:cNvSpPr>
              <a:spLocks/>
            </p:cNvSpPr>
            <p:nvPr/>
          </p:nvSpPr>
          <p:spPr bwMode="auto">
            <a:xfrm>
              <a:off x="4957" y="2516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652"/>
            <p:cNvSpPr>
              <a:spLocks/>
            </p:cNvSpPr>
            <p:nvPr/>
          </p:nvSpPr>
          <p:spPr bwMode="auto">
            <a:xfrm>
              <a:off x="5005" y="2532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653"/>
            <p:cNvSpPr>
              <a:spLocks/>
            </p:cNvSpPr>
            <p:nvPr/>
          </p:nvSpPr>
          <p:spPr bwMode="auto">
            <a:xfrm>
              <a:off x="5013" y="2532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654"/>
            <p:cNvSpPr>
              <a:spLocks/>
            </p:cNvSpPr>
            <p:nvPr/>
          </p:nvSpPr>
          <p:spPr bwMode="auto">
            <a:xfrm>
              <a:off x="5021" y="2532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7" name="Freeform 655"/>
            <p:cNvSpPr>
              <a:spLocks/>
            </p:cNvSpPr>
            <p:nvPr/>
          </p:nvSpPr>
          <p:spPr bwMode="auto">
            <a:xfrm>
              <a:off x="5069" y="254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Freeform 656"/>
            <p:cNvSpPr>
              <a:spLocks/>
            </p:cNvSpPr>
            <p:nvPr/>
          </p:nvSpPr>
          <p:spPr bwMode="auto">
            <a:xfrm>
              <a:off x="5077" y="254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657"/>
            <p:cNvSpPr>
              <a:spLocks/>
            </p:cNvSpPr>
            <p:nvPr/>
          </p:nvSpPr>
          <p:spPr bwMode="auto">
            <a:xfrm>
              <a:off x="5085" y="2548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658"/>
            <p:cNvSpPr>
              <a:spLocks/>
            </p:cNvSpPr>
            <p:nvPr/>
          </p:nvSpPr>
          <p:spPr bwMode="auto">
            <a:xfrm>
              <a:off x="5125" y="256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659"/>
            <p:cNvSpPr>
              <a:spLocks/>
            </p:cNvSpPr>
            <p:nvPr/>
          </p:nvSpPr>
          <p:spPr bwMode="auto">
            <a:xfrm>
              <a:off x="5133" y="256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Freeform 660"/>
            <p:cNvSpPr>
              <a:spLocks/>
            </p:cNvSpPr>
            <p:nvPr/>
          </p:nvSpPr>
          <p:spPr bwMode="auto">
            <a:xfrm>
              <a:off x="5141" y="256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Freeform 661"/>
            <p:cNvSpPr>
              <a:spLocks/>
            </p:cNvSpPr>
            <p:nvPr/>
          </p:nvSpPr>
          <p:spPr bwMode="auto">
            <a:xfrm>
              <a:off x="5189" y="258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662"/>
            <p:cNvSpPr>
              <a:spLocks/>
            </p:cNvSpPr>
            <p:nvPr/>
          </p:nvSpPr>
          <p:spPr bwMode="auto">
            <a:xfrm>
              <a:off x="5197" y="258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Freeform 663"/>
            <p:cNvSpPr>
              <a:spLocks/>
            </p:cNvSpPr>
            <p:nvPr/>
          </p:nvSpPr>
          <p:spPr bwMode="auto">
            <a:xfrm>
              <a:off x="5205" y="258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Freeform 664"/>
            <p:cNvSpPr>
              <a:spLocks/>
            </p:cNvSpPr>
            <p:nvPr/>
          </p:nvSpPr>
          <p:spPr bwMode="auto">
            <a:xfrm>
              <a:off x="3365" y="1061"/>
              <a:ext cx="1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1" y="3"/>
                  </a:lnTo>
                  <a:lnTo>
                    <a:pt x="2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7" name="Freeform 665"/>
            <p:cNvSpPr>
              <a:spLocks/>
            </p:cNvSpPr>
            <p:nvPr/>
          </p:nvSpPr>
          <p:spPr bwMode="auto">
            <a:xfrm>
              <a:off x="3373" y="1125"/>
              <a:ext cx="1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1" y="3"/>
                  </a:lnTo>
                  <a:lnTo>
                    <a:pt x="2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8" name="Freeform 666"/>
            <p:cNvSpPr>
              <a:spLocks/>
            </p:cNvSpPr>
            <p:nvPr/>
          </p:nvSpPr>
          <p:spPr bwMode="auto">
            <a:xfrm>
              <a:off x="3389" y="1189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9" name="Freeform 667"/>
            <p:cNvSpPr>
              <a:spLocks/>
            </p:cNvSpPr>
            <p:nvPr/>
          </p:nvSpPr>
          <p:spPr bwMode="auto">
            <a:xfrm>
              <a:off x="3389" y="1197"/>
              <a:ext cx="1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0" name="Freeform 668"/>
            <p:cNvSpPr>
              <a:spLocks/>
            </p:cNvSpPr>
            <p:nvPr/>
          </p:nvSpPr>
          <p:spPr bwMode="auto">
            <a:xfrm>
              <a:off x="3389" y="1253"/>
              <a:ext cx="1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1" y="3"/>
                  </a:lnTo>
                  <a:lnTo>
                    <a:pt x="2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1" name="Freeform 669"/>
            <p:cNvSpPr>
              <a:spLocks/>
            </p:cNvSpPr>
            <p:nvPr/>
          </p:nvSpPr>
          <p:spPr bwMode="auto">
            <a:xfrm>
              <a:off x="3405" y="1317"/>
              <a:ext cx="1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1" y="3"/>
                  </a:lnTo>
                  <a:lnTo>
                    <a:pt x="2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Freeform 670"/>
            <p:cNvSpPr>
              <a:spLocks/>
            </p:cNvSpPr>
            <p:nvPr/>
          </p:nvSpPr>
          <p:spPr bwMode="auto">
            <a:xfrm>
              <a:off x="3413" y="1381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Freeform 671"/>
            <p:cNvSpPr>
              <a:spLocks/>
            </p:cNvSpPr>
            <p:nvPr/>
          </p:nvSpPr>
          <p:spPr bwMode="auto">
            <a:xfrm>
              <a:off x="3413" y="1389"/>
              <a:ext cx="1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Freeform 672"/>
            <p:cNvSpPr>
              <a:spLocks/>
            </p:cNvSpPr>
            <p:nvPr/>
          </p:nvSpPr>
          <p:spPr bwMode="auto">
            <a:xfrm>
              <a:off x="3429" y="1445"/>
              <a:ext cx="1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Freeform 673"/>
            <p:cNvSpPr>
              <a:spLocks/>
            </p:cNvSpPr>
            <p:nvPr/>
          </p:nvSpPr>
          <p:spPr bwMode="auto">
            <a:xfrm>
              <a:off x="3429" y="1461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Freeform 674"/>
            <p:cNvSpPr>
              <a:spLocks/>
            </p:cNvSpPr>
            <p:nvPr/>
          </p:nvSpPr>
          <p:spPr bwMode="auto">
            <a:xfrm>
              <a:off x="3437" y="1509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7" name="Freeform 675"/>
            <p:cNvSpPr>
              <a:spLocks/>
            </p:cNvSpPr>
            <p:nvPr/>
          </p:nvSpPr>
          <p:spPr bwMode="auto">
            <a:xfrm>
              <a:off x="3437" y="1517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8" name="Freeform 676"/>
            <p:cNvSpPr>
              <a:spLocks/>
            </p:cNvSpPr>
            <p:nvPr/>
          </p:nvSpPr>
          <p:spPr bwMode="auto">
            <a:xfrm>
              <a:off x="3453" y="1573"/>
              <a:ext cx="1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1" y="3"/>
                  </a:lnTo>
                  <a:lnTo>
                    <a:pt x="2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9" name="Freeform 677"/>
            <p:cNvSpPr>
              <a:spLocks/>
            </p:cNvSpPr>
            <p:nvPr/>
          </p:nvSpPr>
          <p:spPr bwMode="auto">
            <a:xfrm>
              <a:off x="3469" y="1637"/>
              <a:ext cx="1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0" name="Freeform 678"/>
            <p:cNvSpPr>
              <a:spLocks/>
            </p:cNvSpPr>
            <p:nvPr/>
          </p:nvSpPr>
          <p:spPr bwMode="auto">
            <a:xfrm>
              <a:off x="3469" y="1653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1" name="Freeform 679"/>
            <p:cNvSpPr>
              <a:spLocks/>
            </p:cNvSpPr>
            <p:nvPr/>
          </p:nvSpPr>
          <p:spPr bwMode="auto">
            <a:xfrm>
              <a:off x="3485" y="1701"/>
              <a:ext cx="1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1" y="3"/>
                  </a:lnTo>
                  <a:lnTo>
                    <a:pt x="2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2" name="Freeform 680"/>
            <p:cNvSpPr>
              <a:spLocks/>
            </p:cNvSpPr>
            <p:nvPr/>
          </p:nvSpPr>
          <p:spPr bwMode="auto">
            <a:xfrm>
              <a:off x="3501" y="1765"/>
              <a:ext cx="1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1" y="3"/>
                  </a:lnTo>
                  <a:lnTo>
                    <a:pt x="2" y="3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3" name="Freeform 681"/>
            <p:cNvSpPr>
              <a:spLocks/>
            </p:cNvSpPr>
            <p:nvPr/>
          </p:nvSpPr>
          <p:spPr bwMode="auto">
            <a:xfrm>
              <a:off x="3517" y="1829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4" name="Freeform 682"/>
            <p:cNvSpPr>
              <a:spLocks/>
            </p:cNvSpPr>
            <p:nvPr/>
          </p:nvSpPr>
          <p:spPr bwMode="auto">
            <a:xfrm>
              <a:off x="3525" y="1845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5" name="Freeform 683"/>
            <p:cNvSpPr>
              <a:spLocks/>
            </p:cNvSpPr>
            <p:nvPr/>
          </p:nvSpPr>
          <p:spPr bwMode="auto">
            <a:xfrm>
              <a:off x="3541" y="1893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6" name="Freeform 684"/>
            <p:cNvSpPr>
              <a:spLocks/>
            </p:cNvSpPr>
            <p:nvPr/>
          </p:nvSpPr>
          <p:spPr bwMode="auto">
            <a:xfrm>
              <a:off x="3549" y="1909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7" name="Freeform 685"/>
            <p:cNvSpPr>
              <a:spLocks/>
            </p:cNvSpPr>
            <p:nvPr/>
          </p:nvSpPr>
          <p:spPr bwMode="auto">
            <a:xfrm>
              <a:off x="3565" y="1957"/>
              <a:ext cx="1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2"/>
                  </a:lnTo>
                  <a:lnTo>
                    <a:pt x="2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8" name="Freeform 686"/>
            <p:cNvSpPr>
              <a:spLocks/>
            </p:cNvSpPr>
            <p:nvPr/>
          </p:nvSpPr>
          <p:spPr bwMode="auto">
            <a:xfrm>
              <a:off x="3573" y="1973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9" name="Freeform 687"/>
            <p:cNvSpPr>
              <a:spLocks/>
            </p:cNvSpPr>
            <p:nvPr/>
          </p:nvSpPr>
          <p:spPr bwMode="auto">
            <a:xfrm>
              <a:off x="3597" y="2021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0" name="Freeform 688"/>
            <p:cNvSpPr>
              <a:spLocks/>
            </p:cNvSpPr>
            <p:nvPr/>
          </p:nvSpPr>
          <p:spPr bwMode="auto">
            <a:xfrm>
              <a:off x="3597" y="2029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1" name="Freeform 689"/>
            <p:cNvSpPr>
              <a:spLocks/>
            </p:cNvSpPr>
            <p:nvPr/>
          </p:nvSpPr>
          <p:spPr bwMode="auto">
            <a:xfrm>
              <a:off x="3605" y="2037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2" name="Freeform 690"/>
            <p:cNvSpPr>
              <a:spLocks/>
            </p:cNvSpPr>
            <p:nvPr/>
          </p:nvSpPr>
          <p:spPr bwMode="auto">
            <a:xfrm>
              <a:off x="3629" y="2085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3" name="Freeform 691"/>
            <p:cNvSpPr>
              <a:spLocks/>
            </p:cNvSpPr>
            <p:nvPr/>
          </p:nvSpPr>
          <p:spPr bwMode="auto">
            <a:xfrm>
              <a:off x="3629" y="2093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4" name="Freeform 692"/>
            <p:cNvSpPr>
              <a:spLocks/>
            </p:cNvSpPr>
            <p:nvPr/>
          </p:nvSpPr>
          <p:spPr bwMode="auto">
            <a:xfrm>
              <a:off x="3637" y="2101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5" name="Freeform 693"/>
            <p:cNvSpPr>
              <a:spLocks/>
            </p:cNvSpPr>
            <p:nvPr/>
          </p:nvSpPr>
          <p:spPr bwMode="auto">
            <a:xfrm>
              <a:off x="3669" y="2149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6" name="Freeform 694"/>
            <p:cNvSpPr>
              <a:spLocks/>
            </p:cNvSpPr>
            <p:nvPr/>
          </p:nvSpPr>
          <p:spPr bwMode="auto">
            <a:xfrm>
              <a:off x="3669" y="2157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7" name="Freeform 695"/>
            <p:cNvSpPr>
              <a:spLocks/>
            </p:cNvSpPr>
            <p:nvPr/>
          </p:nvSpPr>
          <p:spPr bwMode="auto">
            <a:xfrm>
              <a:off x="3669" y="2165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8" name="Freeform 696"/>
            <p:cNvSpPr>
              <a:spLocks/>
            </p:cNvSpPr>
            <p:nvPr/>
          </p:nvSpPr>
          <p:spPr bwMode="auto">
            <a:xfrm>
              <a:off x="3701" y="2213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9" name="Freeform 697"/>
            <p:cNvSpPr>
              <a:spLocks/>
            </p:cNvSpPr>
            <p:nvPr/>
          </p:nvSpPr>
          <p:spPr bwMode="auto">
            <a:xfrm>
              <a:off x="3709" y="2221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0" name="Freeform 698"/>
            <p:cNvSpPr>
              <a:spLocks/>
            </p:cNvSpPr>
            <p:nvPr/>
          </p:nvSpPr>
          <p:spPr bwMode="auto">
            <a:xfrm>
              <a:off x="3717" y="2229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1" name="Freeform 699"/>
            <p:cNvSpPr>
              <a:spLocks/>
            </p:cNvSpPr>
            <p:nvPr/>
          </p:nvSpPr>
          <p:spPr bwMode="auto">
            <a:xfrm>
              <a:off x="3749" y="2277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2" name="Freeform 700"/>
            <p:cNvSpPr>
              <a:spLocks/>
            </p:cNvSpPr>
            <p:nvPr/>
          </p:nvSpPr>
          <p:spPr bwMode="auto">
            <a:xfrm>
              <a:off x="3757" y="2285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3" name="Freeform 701"/>
            <p:cNvSpPr>
              <a:spLocks/>
            </p:cNvSpPr>
            <p:nvPr/>
          </p:nvSpPr>
          <p:spPr bwMode="auto">
            <a:xfrm>
              <a:off x="3765" y="2293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4" name="Freeform 702"/>
            <p:cNvSpPr>
              <a:spLocks/>
            </p:cNvSpPr>
            <p:nvPr/>
          </p:nvSpPr>
          <p:spPr bwMode="auto">
            <a:xfrm>
              <a:off x="3797" y="2333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5" name="Freeform 703"/>
            <p:cNvSpPr>
              <a:spLocks/>
            </p:cNvSpPr>
            <p:nvPr/>
          </p:nvSpPr>
          <p:spPr bwMode="auto">
            <a:xfrm>
              <a:off x="3805" y="2333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6" name="Freeform 704"/>
            <p:cNvSpPr>
              <a:spLocks/>
            </p:cNvSpPr>
            <p:nvPr/>
          </p:nvSpPr>
          <p:spPr bwMode="auto">
            <a:xfrm>
              <a:off x="3813" y="2341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7" name="Freeform 705"/>
            <p:cNvSpPr>
              <a:spLocks/>
            </p:cNvSpPr>
            <p:nvPr/>
          </p:nvSpPr>
          <p:spPr bwMode="auto">
            <a:xfrm>
              <a:off x="3845" y="2381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8" name="Freeform 706"/>
            <p:cNvSpPr>
              <a:spLocks/>
            </p:cNvSpPr>
            <p:nvPr/>
          </p:nvSpPr>
          <p:spPr bwMode="auto">
            <a:xfrm>
              <a:off x="3853" y="2381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9" name="Freeform 707"/>
            <p:cNvSpPr>
              <a:spLocks/>
            </p:cNvSpPr>
            <p:nvPr/>
          </p:nvSpPr>
          <p:spPr bwMode="auto">
            <a:xfrm>
              <a:off x="3861" y="2389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0" name="Freeform 708"/>
            <p:cNvSpPr>
              <a:spLocks/>
            </p:cNvSpPr>
            <p:nvPr/>
          </p:nvSpPr>
          <p:spPr bwMode="auto">
            <a:xfrm>
              <a:off x="3901" y="242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1" name="Freeform 709"/>
            <p:cNvSpPr>
              <a:spLocks/>
            </p:cNvSpPr>
            <p:nvPr/>
          </p:nvSpPr>
          <p:spPr bwMode="auto">
            <a:xfrm>
              <a:off x="3909" y="2428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2" name="Freeform 710"/>
            <p:cNvSpPr>
              <a:spLocks/>
            </p:cNvSpPr>
            <p:nvPr/>
          </p:nvSpPr>
          <p:spPr bwMode="auto">
            <a:xfrm>
              <a:off x="3917" y="243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3" name="Freeform 711"/>
            <p:cNvSpPr>
              <a:spLocks/>
            </p:cNvSpPr>
            <p:nvPr/>
          </p:nvSpPr>
          <p:spPr bwMode="auto">
            <a:xfrm>
              <a:off x="3957" y="246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4" name="Freeform 712"/>
            <p:cNvSpPr>
              <a:spLocks/>
            </p:cNvSpPr>
            <p:nvPr/>
          </p:nvSpPr>
          <p:spPr bwMode="auto">
            <a:xfrm>
              <a:off x="3965" y="2468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5" name="Freeform 713"/>
            <p:cNvSpPr>
              <a:spLocks/>
            </p:cNvSpPr>
            <p:nvPr/>
          </p:nvSpPr>
          <p:spPr bwMode="auto">
            <a:xfrm>
              <a:off x="3973" y="2476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6" name="Freeform 714"/>
            <p:cNvSpPr>
              <a:spLocks/>
            </p:cNvSpPr>
            <p:nvPr/>
          </p:nvSpPr>
          <p:spPr bwMode="auto">
            <a:xfrm>
              <a:off x="4021" y="250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" name="Freeform 715"/>
            <p:cNvSpPr>
              <a:spLocks/>
            </p:cNvSpPr>
            <p:nvPr/>
          </p:nvSpPr>
          <p:spPr bwMode="auto">
            <a:xfrm>
              <a:off x="4029" y="2508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" name="Freeform 716"/>
            <p:cNvSpPr>
              <a:spLocks/>
            </p:cNvSpPr>
            <p:nvPr/>
          </p:nvSpPr>
          <p:spPr bwMode="auto">
            <a:xfrm>
              <a:off x="4037" y="251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" name="Freeform 717"/>
            <p:cNvSpPr>
              <a:spLocks/>
            </p:cNvSpPr>
            <p:nvPr/>
          </p:nvSpPr>
          <p:spPr bwMode="auto">
            <a:xfrm>
              <a:off x="4077" y="2532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" name="Freeform 718"/>
            <p:cNvSpPr>
              <a:spLocks/>
            </p:cNvSpPr>
            <p:nvPr/>
          </p:nvSpPr>
          <p:spPr bwMode="auto">
            <a:xfrm>
              <a:off x="4077" y="254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" name="Freeform 719"/>
            <p:cNvSpPr>
              <a:spLocks/>
            </p:cNvSpPr>
            <p:nvPr/>
          </p:nvSpPr>
          <p:spPr bwMode="auto">
            <a:xfrm>
              <a:off x="4085" y="2540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" name="Freeform 720"/>
            <p:cNvSpPr>
              <a:spLocks/>
            </p:cNvSpPr>
            <p:nvPr/>
          </p:nvSpPr>
          <p:spPr bwMode="auto">
            <a:xfrm>
              <a:off x="4133" y="2564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" name="Freeform 721"/>
            <p:cNvSpPr>
              <a:spLocks/>
            </p:cNvSpPr>
            <p:nvPr/>
          </p:nvSpPr>
          <p:spPr bwMode="auto">
            <a:xfrm>
              <a:off x="4141" y="2572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" name="Freeform 722"/>
            <p:cNvSpPr>
              <a:spLocks/>
            </p:cNvSpPr>
            <p:nvPr/>
          </p:nvSpPr>
          <p:spPr bwMode="auto">
            <a:xfrm>
              <a:off x="4149" y="2572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" name="Freeform 723"/>
            <p:cNvSpPr>
              <a:spLocks/>
            </p:cNvSpPr>
            <p:nvPr/>
          </p:nvSpPr>
          <p:spPr bwMode="auto">
            <a:xfrm>
              <a:off x="4189" y="2588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" name="Freeform 724"/>
            <p:cNvSpPr>
              <a:spLocks/>
            </p:cNvSpPr>
            <p:nvPr/>
          </p:nvSpPr>
          <p:spPr bwMode="auto">
            <a:xfrm>
              <a:off x="4197" y="259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" name="Freeform 725"/>
            <p:cNvSpPr>
              <a:spLocks/>
            </p:cNvSpPr>
            <p:nvPr/>
          </p:nvSpPr>
          <p:spPr bwMode="auto">
            <a:xfrm>
              <a:off x="4205" y="2596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" name="Freeform 726"/>
            <p:cNvSpPr>
              <a:spLocks/>
            </p:cNvSpPr>
            <p:nvPr/>
          </p:nvSpPr>
          <p:spPr bwMode="auto">
            <a:xfrm>
              <a:off x="4245" y="2612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" name="Freeform 727"/>
            <p:cNvSpPr>
              <a:spLocks/>
            </p:cNvSpPr>
            <p:nvPr/>
          </p:nvSpPr>
          <p:spPr bwMode="auto">
            <a:xfrm>
              <a:off x="4253" y="2612"/>
              <a:ext cx="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" name="Freeform 728"/>
            <p:cNvSpPr>
              <a:spLocks/>
            </p:cNvSpPr>
            <p:nvPr/>
          </p:nvSpPr>
          <p:spPr bwMode="auto">
            <a:xfrm>
              <a:off x="4253" y="262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" name="Freeform 729"/>
            <p:cNvSpPr>
              <a:spLocks/>
            </p:cNvSpPr>
            <p:nvPr/>
          </p:nvSpPr>
          <p:spPr bwMode="auto">
            <a:xfrm>
              <a:off x="4301" y="263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" name="Freeform 730"/>
            <p:cNvSpPr>
              <a:spLocks/>
            </p:cNvSpPr>
            <p:nvPr/>
          </p:nvSpPr>
          <p:spPr bwMode="auto">
            <a:xfrm>
              <a:off x="4309" y="263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" name="Freeform 731"/>
            <p:cNvSpPr>
              <a:spLocks/>
            </p:cNvSpPr>
            <p:nvPr/>
          </p:nvSpPr>
          <p:spPr bwMode="auto">
            <a:xfrm>
              <a:off x="4317" y="2636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" name="Freeform 732"/>
            <p:cNvSpPr>
              <a:spLocks/>
            </p:cNvSpPr>
            <p:nvPr/>
          </p:nvSpPr>
          <p:spPr bwMode="auto">
            <a:xfrm>
              <a:off x="4365" y="2652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" name="Freeform 733"/>
            <p:cNvSpPr>
              <a:spLocks/>
            </p:cNvSpPr>
            <p:nvPr/>
          </p:nvSpPr>
          <p:spPr bwMode="auto">
            <a:xfrm>
              <a:off x="4373" y="266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" name="Freeform 734"/>
            <p:cNvSpPr>
              <a:spLocks/>
            </p:cNvSpPr>
            <p:nvPr/>
          </p:nvSpPr>
          <p:spPr bwMode="auto">
            <a:xfrm>
              <a:off x="4381" y="266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" name="Freeform 735"/>
            <p:cNvSpPr>
              <a:spLocks/>
            </p:cNvSpPr>
            <p:nvPr/>
          </p:nvSpPr>
          <p:spPr bwMode="auto">
            <a:xfrm>
              <a:off x="4429" y="267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8" name="Freeform 736"/>
            <p:cNvSpPr>
              <a:spLocks/>
            </p:cNvSpPr>
            <p:nvPr/>
          </p:nvSpPr>
          <p:spPr bwMode="auto">
            <a:xfrm>
              <a:off x="4437" y="267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9" name="Freeform 737"/>
            <p:cNvSpPr>
              <a:spLocks/>
            </p:cNvSpPr>
            <p:nvPr/>
          </p:nvSpPr>
          <p:spPr bwMode="auto">
            <a:xfrm>
              <a:off x="4445" y="2676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0" name="Freeform 738"/>
            <p:cNvSpPr>
              <a:spLocks/>
            </p:cNvSpPr>
            <p:nvPr/>
          </p:nvSpPr>
          <p:spPr bwMode="auto">
            <a:xfrm>
              <a:off x="4485" y="2692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1" name="Freeform 739"/>
            <p:cNvSpPr>
              <a:spLocks/>
            </p:cNvSpPr>
            <p:nvPr/>
          </p:nvSpPr>
          <p:spPr bwMode="auto">
            <a:xfrm>
              <a:off x="4493" y="2692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2" name="Freeform 740"/>
            <p:cNvSpPr>
              <a:spLocks/>
            </p:cNvSpPr>
            <p:nvPr/>
          </p:nvSpPr>
          <p:spPr bwMode="auto">
            <a:xfrm>
              <a:off x="4501" y="2692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3" name="Freeform 741"/>
            <p:cNvSpPr>
              <a:spLocks/>
            </p:cNvSpPr>
            <p:nvPr/>
          </p:nvSpPr>
          <p:spPr bwMode="auto">
            <a:xfrm>
              <a:off x="4549" y="270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4" name="Freeform 742"/>
            <p:cNvSpPr>
              <a:spLocks/>
            </p:cNvSpPr>
            <p:nvPr/>
          </p:nvSpPr>
          <p:spPr bwMode="auto">
            <a:xfrm>
              <a:off x="4557" y="270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5" name="Freeform 743"/>
            <p:cNvSpPr>
              <a:spLocks/>
            </p:cNvSpPr>
            <p:nvPr/>
          </p:nvSpPr>
          <p:spPr bwMode="auto">
            <a:xfrm>
              <a:off x="4565" y="270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6" name="Freeform 744"/>
            <p:cNvSpPr>
              <a:spLocks/>
            </p:cNvSpPr>
            <p:nvPr/>
          </p:nvSpPr>
          <p:spPr bwMode="auto">
            <a:xfrm>
              <a:off x="4613" y="272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7" name="Freeform 745"/>
            <p:cNvSpPr>
              <a:spLocks/>
            </p:cNvSpPr>
            <p:nvPr/>
          </p:nvSpPr>
          <p:spPr bwMode="auto">
            <a:xfrm>
              <a:off x="4621" y="272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8" name="Freeform 746"/>
            <p:cNvSpPr>
              <a:spLocks/>
            </p:cNvSpPr>
            <p:nvPr/>
          </p:nvSpPr>
          <p:spPr bwMode="auto">
            <a:xfrm>
              <a:off x="4629" y="272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9" name="Freeform 747"/>
            <p:cNvSpPr>
              <a:spLocks/>
            </p:cNvSpPr>
            <p:nvPr/>
          </p:nvSpPr>
          <p:spPr bwMode="auto">
            <a:xfrm>
              <a:off x="4677" y="2732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0" name="Freeform 748"/>
            <p:cNvSpPr>
              <a:spLocks/>
            </p:cNvSpPr>
            <p:nvPr/>
          </p:nvSpPr>
          <p:spPr bwMode="auto">
            <a:xfrm>
              <a:off x="4685" y="2732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1" name="Freeform 749"/>
            <p:cNvSpPr>
              <a:spLocks/>
            </p:cNvSpPr>
            <p:nvPr/>
          </p:nvSpPr>
          <p:spPr bwMode="auto">
            <a:xfrm>
              <a:off x="4693" y="274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2" name="Freeform 750"/>
            <p:cNvSpPr>
              <a:spLocks/>
            </p:cNvSpPr>
            <p:nvPr/>
          </p:nvSpPr>
          <p:spPr bwMode="auto">
            <a:xfrm>
              <a:off x="4733" y="274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3" name="Freeform 751"/>
            <p:cNvSpPr>
              <a:spLocks/>
            </p:cNvSpPr>
            <p:nvPr/>
          </p:nvSpPr>
          <p:spPr bwMode="auto">
            <a:xfrm>
              <a:off x="4741" y="274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4" name="Freeform 752"/>
            <p:cNvSpPr>
              <a:spLocks/>
            </p:cNvSpPr>
            <p:nvPr/>
          </p:nvSpPr>
          <p:spPr bwMode="auto">
            <a:xfrm>
              <a:off x="4749" y="274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5" name="Freeform 753"/>
            <p:cNvSpPr>
              <a:spLocks/>
            </p:cNvSpPr>
            <p:nvPr/>
          </p:nvSpPr>
          <p:spPr bwMode="auto">
            <a:xfrm>
              <a:off x="4797" y="275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6" name="Freeform 754"/>
            <p:cNvSpPr>
              <a:spLocks/>
            </p:cNvSpPr>
            <p:nvPr/>
          </p:nvSpPr>
          <p:spPr bwMode="auto">
            <a:xfrm>
              <a:off x="4805" y="275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7" name="Freeform 755"/>
            <p:cNvSpPr>
              <a:spLocks/>
            </p:cNvSpPr>
            <p:nvPr/>
          </p:nvSpPr>
          <p:spPr bwMode="auto">
            <a:xfrm>
              <a:off x="4813" y="275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Freeform 756"/>
            <p:cNvSpPr>
              <a:spLocks/>
            </p:cNvSpPr>
            <p:nvPr/>
          </p:nvSpPr>
          <p:spPr bwMode="auto">
            <a:xfrm>
              <a:off x="4861" y="276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9" name="Freeform 757"/>
            <p:cNvSpPr>
              <a:spLocks/>
            </p:cNvSpPr>
            <p:nvPr/>
          </p:nvSpPr>
          <p:spPr bwMode="auto">
            <a:xfrm>
              <a:off x="4869" y="2764"/>
              <a:ext cx="1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0" name="Freeform 758"/>
            <p:cNvSpPr>
              <a:spLocks/>
            </p:cNvSpPr>
            <p:nvPr/>
          </p:nvSpPr>
          <p:spPr bwMode="auto">
            <a:xfrm>
              <a:off x="4877" y="2772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1" name="Freeform 759"/>
            <p:cNvSpPr>
              <a:spLocks/>
            </p:cNvSpPr>
            <p:nvPr/>
          </p:nvSpPr>
          <p:spPr bwMode="auto">
            <a:xfrm>
              <a:off x="4925" y="278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2" name="Freeform 760"/>
            <p:cNvSpPr>
              <a:spLocks/>
            </p:cNvSpPr>
            <p:nvPr/>
          </p:nvSpPr>
          <p:spPr bwMode="auto">
            <a:xfrm>
              <a:off x="4933" y="278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3" name="Freeform 761"/>
            <p:cNvSpPr>
              <a:spLocks/>
            </p:cNvSpPr>
            <p:nvPr/>
          </p:nvSpPr>
          <p:spPr bwMode="auto">
            <a:xfrm>
              <a:off x="4941" y="2780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4" name="Freeform 762"/>
            <p:cNvSpPr>
              <a:spLocks/>
            </p:cNvSpPr>
            <p:nvPr/>
          </p:nvSpPr>
          <p:spPr bwMode="auto">
            <a:xfrm>
              <a:off x="4989" y="278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5" name="Freeform 763"/>
            <p:cNvSpPr>
              <a:spLocks/>
            </p:cNvSpPr>
            <p:nvPr/>
          </p:nvSpPr>
          <p:spPr bwMode="auto">
            <a:xfrm>
              <a:off x="4997" y="278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6" name="Freeform 764"/>
            <p:cNvSpPr>
              <a:spLocks/>
            </p:cNvSpPr>
            <p:nvPr/>
          </p:nvSpPr>
          <p:spPr bwMode="auto">
            <a:xfrm>
              <a:off x="5005" y="2788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7" name="Freeform 765"/>
            <p:cNvSpPr>
              <a:spLocks/>
            </p:cNvSpPr>
            <p:nvPr/>
          </p:nvSpPr>
          <p:spPr bwMode="auto">
            <a:xfrm>
              <a:off x="5045" y="279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8" name="Freeform 766"/>
            <p:cNvSpPr>
              <a:spLocks/>
            </p:cNvSpPr>
            <p:nvPr/>
          </p:nvSpPr>
          <p:spPr bwMode="auto">
            <a:xfrm>
              <a:off x="5053" y="279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9" name="Freeform 767"/>
            <p:cNvSpPr>
              <a:spLocks/>
            </p:cNvSpPr>
            <p:nvPr/>
          </p:nvSpPr>
          <p:spPr bwMode="auto">
            <a:xfrm>
              <a:off x="5061" y="2796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Freeform 768"/>
            <p:cNvSpPr>
              <a:spLocks/>
            </p:cNvSpPr>
            <p:nvPr/>
          </p:nvSpPr>
          <p:spPr bwMode="auto">
            <a:xfrm>
              <a:off x="5109" y="280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1" name="Freeform 769"/>
            <p:cNvSpPr>
              <a:spLocks/>
            </p:cNvSpPr>
            <p:nvPr/>
          </p:nvSpPr>
          <p:spPr bwMode="auto">
            <a:xfrm>
              <a:off x="5117" y="2804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rgbClr val="0000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62" name="Freeform 771"/>
          <p:cNvSpPr>
            <a:spLocks/>
          </p:cNvSpPr>
          <p:nvPr/>
        </p:nvSpPr>
        <p:spPr bwMode="auto">
          <a:xfrm>
            <a:off x="2743099" y="5867473"/>
            <a:ext cx="1580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3" name="Freeform 772"/>
          <p:cNvSpPr>
            <a:spLocks/>
          </p:cNvSpPr>
          <p:nvPr/>
        </p:nvSpPr>
        <p:spPr bwMode="auto">
          <a:xfrm>
            <a:off x="2782605" y="5875982"/>
            <a:ext cx="1580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4" name="Freeform 773"/>
          <p:cNvSpPr>
            <a:spLocks/>
          </p:cNvSpPr>
          <p:nvPr/>
        </p:nvSpPr>
        <p:spPr bwMode="auto">
          <a:xfrm>
            <a:off x="2790506" y="5875982"/>
            <a:ext cx="1580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5" name="Freeform 774"/>
          <p:cNvSpPr>
            <a:spLocks/>
          </p:cNvSpPr>
          <p:nvPr/>
        </p:nvSpPr>
        <p:spPr bwMode="auto">
          <a:xfrm>
            <a:off x="2798407" y="5875982"/>
            <a:ext cx="1580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6" name="Freeform 775"/>
          <p:cNvSpPr>
            <a:spLocks/>
          </p:cNvSpPr>
          <p:nvPr/>
        </p:nvSpPr>
        <p:spPr bwMode="auto">
          <a:xfrm>
            <a:off x="2845814" y="5875982"/>
            <a:ext cx="1580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7" name="Freeform 776"/>
          <p:cNvSpPr>
            <a:spLocks/>
          </p:cNvSpPr>
          <p:nvPr/>
        </p:nvSpPr>
        <p:spPr bwMode="auto">
          <a:xfrm>
            <a:off x="2853715" y="5875982"/>
            <a:ext cx="988" cy="1701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0"/>
                </a:moveTo>
                <a:lnTo>
                  <a:pt x="0" y="1"/>
                </a:lnTo>
                <a:lnTo>
                  <a:pt x="0" y="2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" name="Freeform 777"/>
          <p:cNvSpPr>
            <a:spLocks/>
          </p:cNvSpPr>
          <p:nvPr/>
        </p:nvSpPr>
        <p:spPr bwMode="auto">
          <a:xfrm>
            <a:off x="2853715" y="5884491"/>
            <a:ext cx="1580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1" y="0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9" name="Freeform 778"/>
          <p:cNvSpPr>
            <a:spLocks/>
          </p:cNvSpPr>
          <p:nvPr/>
        </p:nvSpPr>
        <p:spPr bwMode="auto">
          <a:xfrm>
            <a:off x="767818" y="6122743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0" name="Freeform 779"/>
          <p:cNvSpPr>
            <a:spLocks/>
          </p:cNvSpPr>
          <p:nvPr/>
        </p:nvSpPr>
        <p:spPr bwMode="auto">
          <a:xfrm>
            <a:off x="767818" y="5697293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1" name="Freeform 780"/>
          <p:cNvSpPr>
            <a:spLocks/>
          </p:cNvSpPr>
          <p:nvPr/>
        </p:nvSpPr>
        <p:spPr bwMode="auto">
          <a:xfrm>
            <a:off x="767818" y="5281415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2" name="Freeform 781"/>
          <p:cNvSpPr>
            <a:spLocks/>
          </p:cNvSpPr>
          <p:nvPr/>
        </p:nvSpPr>
        <p:spPr bwMode="auto">
          <a:xfrm>
            <a:off x="767818" y="4855965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3" name="Freeform 782"/>
          <p:cNvSpPr>
            <a:spLocks/>
          </p:cNvSpPr>
          <p:nvPr/>
        </p:nvSpPr>
        <p:spPr bwMode="auto">
          <a:xfrm>
            <a:off x="767818" y="4439024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4" name="Freeform 783"/>
          <p:cNvSpPr>
            <a:spLocks/>
          </p:cNvSpPr>
          <p:nvPr/>
        </p:nvSpPr>
        <p:spPr bwMode="auto">
          <a:xfrm>
            <a:off x="767818" y="4013574"/>
            <a:ext cx="86912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1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0" y="0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5" name="Freeform 784"/>
          <p:cNvSpPr>
            <a:spLocks/>
          </p:cNvSpPr>
          <p:nvPr/>
        </p:nvSpPr>
        <p:spPr bwMode="auto">
          <a:xfrm>
            <a:off x="767818" y="6037653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6" name="Freeform 785"/>
          <p:cNvSpPr>
            <a:spLocks/>
          </p:cNvSpPr>
          <p:nvPr/>
        </p:nvSpPr>
        <p:spPr bwMode="auto">
          <a:xfrm>
            <a:off x="767818" y="5952563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7" name="Freeform 786"/>
          <p:cNvSpPr>
            <a:spLocks/>
          </p:cNvSpPr>
          <p:nvPr/>
        </p:nvSpPr>
        <p:spPr bwMode="auto">
          <a:xfrm>
            <a:off x="767818" y="5867473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8" name="Freeform 787"/>
          <p:cNvSpPr>
            <a:spLocks/>
          </p:cNvSpPr>
          <p:nvPr/>
        </p:nvSpPr>
        <p:spPr bwMode="auto">
          <a:xfrm>
            <a:off x="767818" y="5782383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9" name="Freeform 788"/>
          <p:cNvSpPr>
            <a:spLocks/>
          </p:cNvSpPr>
          <p:nvPr/>
        </p:nvSpPr>
        <p:spPr bwMode="auto">
          <a:xfrm>
            <a:off x="767818" y="5620712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0" name="Freeform 789"/>
          <p:cNvSpPr>
            <a:spLocks/>
          </p:cNvSpPr>
          <p:nvPr/>
        </p:nvSpPr>
        <p:spPr bwMode="auto">
          <a:xfrm>
            <a:off x="767818" y="5535622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1" name="Freeform 790"/>
          <p:cNvSpPr>
            <a:spLocks/>
          </p:cNvSpPr>
          <p:nvPr/>
        </p:nvSpPr>
        <p:spPr bwMode="auto">
          <a:xfrm>
            <a:off x="767818" y="5450532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2" name="Freeform 791"/>
          <p:cNvSpPr>
            <a:spLocks/>
          </p:cNvSpPr>
          <p:nvPr/>
        </p:nvSpPr>
        <p:spPr bwMode="auto">
          <a:xfrm>
            <a:off x="767818" y="5366505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3" name="Freeform 792"/>
          <p:cNvSpPr>
            <a:spLocks/>
          </p:cNvSpPr>
          <p:nvPr/>
        </p:nvSpPr>
        <p:spPr bwMode="auto">
          <a:xfrm>
            <a:off x="767818" y="5196325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4" name="Freeform 793"/>
          <p:cNvSpPr>
            <a:spLocks/>
          </p:cNvSpPr>
          <p:nvPr/>
        </p:nvSpPr>
        <p:spPr bwMode="auto">
          <a:xfrm>
            <a:off x="767818" y="5111235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5" name="Freeform 794"/>
          <p:cNvSpPr>
            <a:spLocks/>
          </p:cNvSpPr>
          <p:nvPr/>
        </p:nvSpPr>
        <p:spPr bwMode="auto">
          <a:xfrm>
            <a:off x="767818" y="5026145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6" name="Freeform 795"/>
          <p:cNvSpPr>
            <a:spLocks/>
          </p:cNvSpPr>
          <p:nvPr/>
        </p:nvSpPr>
        <p:spPr bwMode="auto">
          <a:xfrm>
            <a:off x="767818" y="4941055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7" name="Freeform 796"/>
          <p:cNvSpPr>
            <a:spLocks/>
          </p:cNvSpPr>
          <p:nvPr/>
        </p:nvSpPr>
        <p:spPr bwMode="auto">
          <a:xfrm>
            <a:off x="767818" y="4770875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8" name="Freeform 797"/>
          <p:cNvSpPr>
            <a:spLocks/>
          </p:cNvSpPr>
          <p:nvPr/>
        </p:nvSpPr>
        <p:spPr bwMode="auto">
          <a:xfrm>
            <a:off x="767818" y="4685785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9" name="Freeform 798"/>
          <p:cNvSpPr>
            <a:spLocks/>
          </p:cNvSpPr>
          <p:nvPr/>
        </p:nvSpPr>
        <p:spPr bwMode="auto">
          <a:xfrm>
            <a:off x="767818" y="4600695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0" name="Freeform 799"/>
          <p:cNvSpPr>
            <a:spLocks/>
          </p:cNvSpPr>
          <p:nvPr/>
        </p:nvSpPr>
        <p:spPr bwMode="auto">
          <a:xfrm>
            <a:off x="767818" y="4524114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1" name="Freeform 800"/>
          <p:cNvSpPr>
            <a:spLocks/>
          </p:cNvSpPr>
          <p:nvPr/>
        </p:nvSpPr>
        <p:spPr bwMode="auto">
          <a:xfrm>
            <a:off x="767818" y="4353934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2" name="Freeform 801"/>
          <p:cNvSpPr>
            <a:spLocks/>
          </p:cNvSpPr>
          <p:nvPr/>
        </p:nvSpPr>
        <p:spPr bwMode="auto">
          <a:xfrm>
            <a:off x="767818" y="4268844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3" name="Freeform 802"/>
          <p:cNvSpPr>
            <a:spLocks/>
          </p:cNvSpPr>
          <p:nvPr/>
        </p:nvSpPr>
        <p:spPr bwMode="auto">
          <a:xfrm>
            <a:off x="767818" y="4183754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4" name="Freeform 803"/>
          <p:cNvSpPr>
            <a:spLocks/>
          </p:cNvSpPr>
          <p:nvPr/>
        </p:nvSpPr>
        <p:spPr bwMode="auto">
          <a:xfrm>
            <a:off x="767818" y="4098664"/>
            <a:ext cx="47407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6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5" y="0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5" name="Freeform 804"/>
          <p:cNvSpPr>
            <a:spLocks/>
          </p:cNvSpPr>
          <p:nvPr/>
        </p:nvSpPr>
        <p:spPr bwMode="auto">
          <a:xfrm>
            <a:off x="2782605" y="6122743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6" name="Freeform 805"/>
          <p:cNvSpPr>
            <a:spLocks/>
          </p:cNvSpPr>
          <p:nvPr/>
        </p:nvSpPr>
        <p:spPr bwMode="auto">
          <a:xfrm>
            <a:off x="2782605" y="5697293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7" name="Freeform 806"/>
          <p:cNvSpPr>
            <a:spLocks/>
          </p:cNvSpPr>
          <p:nvPr/>
        </p:nvSpPr>
        <p:spPr bwMode="auto">
          <a:xfrm>
            <a:off x="2782605" y="5281415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8" name="Freeform 807"/>
          <p:cNvSpPr>
            <a:spLocks/>
          </p:cNvSpPr>
          <p:nvPr/>
        </p:nvSpPr>
        <p:spPr bwMode="auto">
          <a:xfrm>
            <a:off x="2782605" y="4855965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9" name="Freeform 808"/>
          <p:cNvSpPr>
            <a:spLocks/>
          </p:cNvSpPr>
          <p:nvPr/>
        </p:nvSpPr>
        <p:spPr bwMode="auto">
          <a:xfrm>
            <a:off x="2782605" y="4439024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0" name="Freeform 809"/>
          <p:cNvSpPr>
            <a:spLocks/>
          </p:cNvSpPr>
          <p:nvPr/>
        </p:nvSpPr>
        <p:spPr bwMode="auto">
          <a:xfrm>
            <a:off x="2782605" y="4013574"/>
            <a:ext cx="86912" cy="106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11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1" name="Freeform 810"/>
          <p:cNvSpPr>
            <a:spLocks/>
          </p:cNvSpPr>
          <p:nvPr/>
        </p:nvSpPr>
        <p:spPr bwMode="auto">
          <a:xfrm>
            <a:off x="2822110" y="6037653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2" name="Freeform 811"/>
          <p:cNvSpPr>
            <a:spLocks/>
          </p:cNvSpPr>
          <p:nvPr/>
        </p:nvSpPr>
        <p:spPr bwMode="auto">
          <a:xfrm>
            <a:off x="2822110" y="5952563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3" name="Freeform 812"/>
          <p:cNvSpPr>
            <a:spLocks/>
          </p:cNvSpPr>
          <p:nvPr/>
        </p:nvSpPr>
        <p:spPr bwMode="auto">
          <a:xfrm>
            <a:off x="2822110" y="5867473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4" name="Freeform 813"/>
          <p:cNvSpPr>
            <a:spLocks/>
          </p:cNvSpPr>
          <p:nvPr/>
        </p:nvSpPr>
        <p:spPr bwMode="auto">
          <a:xfrm>
            <a:off x="2822110" y="5782383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5" name="Freeform 814"/>
          <p:cNvSpPr>
            <a:spLocks/>
          </p:cNvSpPr>
          <p:nvPr/>
        </p:nvSpPr>
        <p:spPr bwMode="auto">
          <a:xfrm>
            <a:off x="2822110" y="5620712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6" name="Freeform 815"/>
          <p:cNvSpPr>
            <a:spLocks/>
          </p:cNvSpPr>
          <p:nvPr/>
        </p:nvSpPr>
        <p:spPr bwMode="auto">
          <a:xfrm>
            <a:off x="2822110" y="5535622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7" name="Freeform 816"/>
          <p:cNvSpPr>
            <a:spLocks/>
          </p:cNvSpPr>
          <p:nvPr/>
        </p:nvSpPr>
        <p:spPr bwMode="auto">
          <a:xfrm>
            <a:off x="2822110" y="5450532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8" name="Freeform 817"/>
          <p:cNvSpPr>
            <a:spLocks/>
          </p:cNvSpPr>
          <p:nvPr/>
        </p:nvSpPr>
        <p:spPr bwMode="auto">
          <a:xfrm>
            <a:off x="2822110" y="5366505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9" name="Freeform 818"/>
          <p:cNvSpPr>
            <a:spLocks/>
          </p:cNvSpPr>
          <p:nvPr/>
        </p:nvSpPr>
        <p:spPr bwMode="auto">
          <a:xfrm>
            <a:off x="2822110" y="5196325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" name="Freeform 819"/>
          <p:cNvSpPr>
            <a:spLocks/>
          </p:cNvSpPr>
          <p:nvPr/>
        </p:nvSpPr>
        <p:spPr bwMode="auto">
          <a:xfrm>
            <a:off x="2822110" y="5111235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1" name="Freeform 820"/>
          <p:cNvSpPr>
            <a:spLocks/>
          </p:cNvSpPr>
          <p:nvPr/>
        </p:nvSpPr>
        <p:spPr bwMode="auto">
          <a:xfrm>
            <a:off x="2822110" y="5026145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2" name="Freeform 821"/>
          <p:cNvSpPr>
            <a:spLocks/>
          </p:cNvSpPr>
          <p:nvPr/>
        </p:nvSpPr>
        <p:spPr bwMode="auto">
          <a:xfrm>
            <a:off x="2822110" y="4941055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3" name="Freeform 822"/>
          <p:cNvSpPr>
            <a:spLocks/>
          </p:cNvSpPr>
          <p:nvPr/>
        </p:nvSpPr>
        <p:spPr bwMode="auto">
          <a:xfrm>
            <a:off x="2822110" y="4770875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4" name="Freeform 823"/>
          <p:cNvSpPr>
            <a:spLocks/>
          </p:cNvSpPr>
          <p:nvPr/>
        </p:nvSpPr>
        <p:spPr bwMode="auto">
          <a:xfrm>
            <a:off x="2822110" y="4685785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5" name="Freeform 824"/>
          <p:cNvSpPr>
            <a:spLocks/>
          </p:cNvSpPr>
          <p:nvPr/>
        </p:nvSpPr>
        <p:spPr bwMode="auto">
          <a:xfrm>
            <a:off x="2822110" y="4600695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6" name="Freeform 825"/>
          <p:cNvSpPr>
            <a:spLocks/>
          </p:cNvSpPr>
          <p:nvPr/>
        </p:nvSpPr>
        <p:spPr bwMode="auto">
          <a:xfrm>
            <a:off x="2822110" y="4524114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7" name="Freeform 826"/>
          <p:cNvSpPr>
            <a:spLocks/>
          </p:cNvSpPr>
          <p:nvPr/>
        </p:nvSpPr>
        <p:spPr bwMode="auto">
          <a:xfrm>
            <a:off x="2822110" y="4353934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8" name="Freeform 827"/>
          <p:cNvSpPr>
            <a:spLocks/>
          </p:cNvSpPr>
          <p:nvPr/>
        </p:nvSpPr>
        <p:spPr bwMode="auto">
          <a:xfrm>
            <a:off x="2822110" y="4268844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9" name="Freeform 828"/>
          <p:cNvSpPr>
            <a:spLocks/>
          </p:cNvSpPr>
          <p:nvPr/>
        </p:nvSpPr>
        <p:spPr bwMode="auto">
          <a:xfrm>
            <a:off x="2822110" y="4183754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0" name="Freeform 829"/>
          <p:cNvSpPr>
            <a:spLocks/>
          </p:cNvSpPr>
          <p:nvPr/>
        </p:nvSpPr>
        <p:spPr bwMode="auto">
          <a:xfrm>
            <a:off x="2822110" y="4098664"/>
            <a:ext cx="47407" cy="1064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6" y="0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1" name="Freeform 830"/>
          <p:cNvSpPr>
            <a:spLocks/>
          </p:cNvSpPr>
          <p:nvPr/>
        </p:nvSpPr>
        <p:spPr bwMode="auto">
          <a:xfrm>
            <a:off x="767818" y="6029144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2" name="Freeform 831"/>
          <p:cNvSpPr>
            <a:spLocks/>
          </p:cNvSpPr>
          <p:nvPr/>
        </p:nvSpPr>
        <p:spPr bwMode="auto">
          <a:xfrm>
            <a:off x="1068061" y="6029144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3" name="Freeform 832"/>
          <p:cNvSpPr>
            <a:spLocks/>
          </p:cNvSpPr>
          <p:nvPr/>
        </p:nvSpPr>
        <p:spPr bwMode="auto">
          <a:xfrm>
            <a:off x="1368303" y="6029144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4" name="Freeform 833"/>
          <p:cNvSpPr>
            <a:spLocks/>
          </p:cNvSpPr>
          <p:nvPr/>
        </p:nvSpPr>
        <p:spPr bwMode="auto">
          <a:xfrm>
            <a:off x="1668546" y="6029144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5" name="Freeform 834"/>
          <p:cNvSpPr>
            <a:spLocks/>
          </p:cNvSpPr>
          <p:nvPr/>
        </p:nvSpPr>
        <p:spPr bwMode="auto">
          <a:xfrm>
            <a:off x="1968789" y="6029144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6" name="Freeform 835"/>
          <p:cNvSpPr>
            <a:spLocks/>
          </p:cNvSpPr>
          <p:nvPr/>
        </p:nvSpPr>
        <p:spPr bwMode="auto">
          <a:xfrm>
            <a:off x="2269031" y="6029144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7" name="Freeform 836"/>
          <p:cNvSpPr>
            <a:spLocks/>
          </p:cNvSpPr>
          <p:nvPr/>
        </p:nvSpPr>
        <p:spPr bwMode="auto">
          <a:xfrm>
            <a:off x="2569274" y="6029144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8" name="Freeform 837"/>
          <p:cNvSpPr>
            <a:spLocks/>
          </p:cNvSpPr>
          <p:nvPr/>
        </p:nvSpPr>
        <p:spPr bwMode="auto">
          <a:xfrm>
            <a:off x="2869517" y="6029144"/>
            <a:ext cx="988" cy="9359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1">
                <a:moveTo>
                  <a:pt x="0" y="1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9" name="Freeform 838"/>
          <p:cNvSpPr>
            <a:spLocks/>
          </p:cNvSpPr>
          <p:nvPr/>
        </p:nvSpPr>
        <p:spPr bwMode="auto">
          <a:xfrm>
            <a:off x="831027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0" name="Freeform 839"/>
          <p:cNvSpPr>
            <a:spLocks/>
          </p:cNvSpPr>
          <p:nvPr/>
        </p:nvSpPr>
        <p:spPr bwMode="auto">
          <a:xfrm>
            <a:off x="886335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1" name="Freeform 840"/>
          <p:cNvSpPr>
            <a:spLocks/>
          </p:cNvSpPr>
          <p:nvPr/>
        </p:nvSpPr>
        <p:spPr bwMode="auto">
          <a:xfrm>
            <a:off x="949544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2" name="Freeform 841"/>
          <p:cNvSpPr>
            <a:spLocks/>
          </p:cNvSpPr>
          <p:nvPr/>
        </p:nvSpPr>
        <p:spPr bwMode="auto">
          <a:xfrm>
            <a:off x="1004852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3" name="Freeform 842"/>
          <p:cNvSpPr>
            <a:spLocks/>
          </p:cNvSpPr>
          <p:nvPr/>
        </p:nvSpPr>
        <p:spPr bwMode="auto">
          <a:xfrm>
            <a:off x="1131270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4" name="Freeform 843"/>
          <p:cNvSpPr>
            <a:spLocks/>
          </p:cNvSpPr>
          <p:nvPr/>
        </p:nvSpPr>
        <p:spPr bwMode="auto">
          <a:xfrm>
            <a:off x="1186578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5" name="Freeform 844"/>
          <p:cNvSpPr>
            <a:spLocks/>
          </p:cNvSpPr>
          <p:nvPr/>
        </p:nvSpPr>
        <p:spPr bwMode="auto">
          <a:xfrm>
            <a:off x="1249787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6" name="Freeform 845"/>
          <p:cNvSpPr>
            <a:spLocks/>
          </p:cNvSpPr>
          <p:nvPr/>
        </p:nvSpPr>
        <p:spPr bwMode="auto">
          <a:xfrm>
            <a:off x="1305094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7" name="Freeform 846"/>
          <p:cNvSpPr>
            <a:spLocks/>
          </p:cNvSpPr>
          <p:nvPr/>
        </p:nvSpPr>
        <p:spPr bwMode="auto">
          <a:xfrm>
            <a:off x="1431512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8" name="Freeform 847"/>
          <p:cNvSpPr>
            <a:spLocks/>
          </p:cNvSpPr>
          <p:nvPr/>
        </p:nvSpPr>
        <p:spPr bwMode="auto">
          <a:xfrm>
            <a:off x="1486820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9" name="Freeform 848"/>
          <p:cNvSpPr>
            <a:spLocks/>
          </p:cNvSpPr>
          <p:nvPr/>
        </p:nvSpPr>
        <p:spPr bwMode="auto">
          <a:xfrm>
            <a:off x="1550029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0" name="Freeform 849"/>
          <p:cNvSpPr>
            <a:spLocks/>
          </p:cNvSpPr>
          <p:nvPr/>
        </p:nvSpPr>
        <p:spPr bwMode="auto">
          <a:xfrm>
            <a:off x="1605337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1" name="Freeform 850"/>
          <p:cNvSpPr>
            <a:spLocks/>
          </p:cNvSpPr>
          <p:nvPr/>
        </p:nvSpPr>
        <p:spPr bwMode="auto">
          <a:xfrm>
            <a:off x="1731755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2" name="Freeform 851"/>
          <p:cNvSpPr>
            <a:spLocks/>
          </p:cNvSpPr>
          <p:nvPr/>
        </p:nvSpPr>
        <p:spPr bwMode="auto">
          <a:xfrm>
            <a:off x="1787063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3" name="Freeform 852"/>
          <p:cNvSpPr>
            <a:spLocks/>
          </p:cNvSpPr>
          <p:nvPr/>
        </p:nvSpPr>
        <p:spPr bwMode="auto">
          <a:xfrm>
            <a:off x="1850272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4" name="Freeform 853"/>
          <p:cNvSpPr>
            <a:spLocks/>
          </p:cNvSpPr>
          <p:nvPr/>
        </p:nvSpPr>
        <p:spPr bwMode="auto">
          <a:xfrm>
            <a:off x="1905580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5" name="Freeform 854"/>
          <p:cNvSpPr>
            <a:spLocks/>
          </p:cNvSpPr>
          <p:nvPr/>
        </p:nvSpPr>
        <p:spPr bwMode="auto">
          <a:xfrm>
            <a:off x="2031998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6" name="Freeform 855"/>
          <p:cNvSpPr>
            <a:spLocks/>
          </p:cNvSpPr>
          <p:nvPr/>
        </p:nvSpPr>
        <p:spPr bwMode="auto">
          <a:xfrm>
            <a:off x="2087306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7" name="Freeform 856"/>
          <p:cNvSpPr>
            <a:spLocks/>
          </p:cNvSpPr>
          <p:nvPr/>
        </p:nvSpPr>
        <p:spPr bwMode="auto">
          <a:xfrm>
            <a:off x="2150515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8" name="Freeform 857"/>
          <p:cNvSpPr>
            <a:spLocks/>
          </p:cNvSpPr>
          <p:nvPr/>
        </p:nvSpPr>
        <p:spPr bwMode="auto">
          <a:xfrm>
            <a:off x="2205822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9" name="Freeform 858"/>
          <p:cNvSpPr>
            <a:spLocks/>
          </p:cNvSpPr>
          <p:nvPr/>
        </p:nvSpPr>
        <p:spPr bwMode="auto">
          <a:xfrm>
            <a:off x="2332240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0" name="Freeform 859"/>
          <p:cNvSpPr>
            <a:spLocks/>
          </p:cNvSpPr>
          <p:nvPr/>
        </p:nvSpPr>
        <p:spPr bwMode="auto">
          <a:xfrm>
            <a:off x="2387548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1" name="Freeform 860"/>
          <p:cNvSpPr>
            <a:spLocks/>
          </p:cNvSpPr>
          <p:nvPr/>
        </p:nvSpPr>
        <p:spPr bwMode="auto">
          <a:xfrm>
            <a:off x="2450757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2" name="Freeform 861"/>
          <p:cNvSpPr>
            <a:spLocks/>
          </p:cNvSpPr>
          <p:nvPr/>
        </p:nvSpPr>
        <p:spPr bwMode="auto">
          <a:xfrm>
            <a:off x="2506065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3" name="Freeform 862"/>
          <p:cNvSpPr>
            <a:spLocks/>
          </p:cNvSpPr>
          <p:nvPr/>
        </p:nvSpPr>
        <p:spPr bwMode="auto">
          <a:xfrm>
            <a:off x="2632483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4" name="Freeform 863"/>
          <p:cNvSpPr>
            <a:spLocks/>
          </p:cNvSpPr>
          <p:nvPr/>
        </p:nvSpPr>
        <p:spPr bwMode="auto">
          <a:xfrm>
            <a:off x="2687791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5" name="Freeform 864"/>
          <p:cNvSpPr>
            <a:spLocks/>
          </p:cNvSpPr>
          <p:nvPr/>
        </p:nvSpPr>
        <p:spPr bwMode="auto">
          <a:xfrm>
            <a:off x="2751000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6" name="Freeform 865"/>
          <p:cNvSpPr>
            <a:spLocks/>
          </p:cNvSpPr>
          <p:nvPr/>
        </p:nvSpPr>
        <p:spPr bwMode="auto">
          <a:xfrm>
            <a:off x="2806308" y="6071689"/>
            <a:ext cx="988" cy="51054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6">
                <a:moveTo>
                  <a:pt x="0" y="6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7" name="Freeform 866"/>
          <p:cNvSpPr>
            <a:spLocks/>
          </p:cNvSpPr>
          <p:nvPr/>
        </p:nvSpPr>
        <p:spPr bwMode="auto">
          <a:xfrm>
            <a:off x="767818" y="4013574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8" name="Freeform 867"/>
          <p:cNvSpPr>
            <a:spLocks/>
          </p:cNvSpPr>
          <p:nvPr/>
        </p:nvSpPr>
        <p:spPr bwMode="auto">
          <a:xfrm>
            <a:off x="1068061" y="4013574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9" name="Freeform 868"/>
          <p:cNvSpPr>
            <a:spLocks/>
          </p:cNvSpPr>
          <p:nvPr/>
        </p:nvSpPr>
        <p:spPr bwMode="auto">
          <a:xfrm>
            <a:off x="1368303" y="4013574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0" name="Freeform 869"/>
          <p:cNvSpPr>
            <a:spLocks/>
          </p:cNvSpPr>
          <p:nvPr/>
        </p:nvSpPr>
        <p:spPr bwMode="auto">
          <a:xfrm>
            <a:off x="1668546" y="4013574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1" name="Freeform 870"/>
          <p:cNvSpPr>
            <a:spLocks/>
          </p:cNvSpPr>
          <p:nvPr/>
        </p:nvSpPr>
        <p:spPr bwMode="auto">
          <a:xfrm>
            <a:off x="1968789" y="4013574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2" name="Freeform 871"/>
          <p:cNvSpPr>
            <a:spLocks/>
          </p:cNvSpPr>
          <p:nvPr/>
        </p:nvSpPr>
        <p:spPr bwMode="auto">
          <a:xfrm>
            <a:off x="2269031" y="4013574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3" name="Freeform 872"/>
          <p:cNvSpPr>
            <a:spLocks/>
          </p:cNvSpPr>
          <p:nvPr/>
        </p:nvSpPr>
        <p:spPr bwMode="auto">
          <a:xfrm>
            <a:off x="2569274" y="4013574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4" name="Freeform 873"/>
          <p:cNvSpPr>
            <a:spLocks/>
          </p:cNvSpPr>
          <p:nvPr/>
        </p:nvSpPr>
        <p:spPr bwMode="auto">
          <a:xfrm>
            <a:off x="2869517" y="4013574"/>
            <a:ext cx="988" cy="935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0" y="11"/>
              </a:cxn>
            </a:cxnLst>
            <a:rect l="0" t="0" r="r" b="b"/>
            <a:pathLst>
              <a:path h="11">
                <a:moveTo>
                  <a:pt x="0" y="0"/>
                </a:moveTo>
                <a:lnTo>
                  <a:pt x="0" y="10"/>
                </a:lnTo>
                <a:lnTo>
                  <a:pt x="0" y="11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5" name="Freeform 874"/>
          <p:cNvSpPr>
            <a:spLocks/>
          </p:cNvSpPr>
          <p:nvPr/>
        </p:nvSpPr>
        <p:spPr bwMode="auto">
          <a:xfrm>
            <a:off x="831027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6" name="Freeform 875"/>
          <p:cNvSpPr>
            <a:spLocks/>
          </p:cNvSpPr>
          <p:nvPr/>
        </p:nvSpPr>
        <p:spPr bwMode="auto">
          <a:xfrm>
            <a:off x="886335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7" name="Freeform 876"/>
          <p:cNvSpPr>
            <a:spLocks/>
          </p:cNvSpPr>
          <p:nvPr/>
        </p:nvSpPr>
        <p:spPr bwMode="auto">
          <a:xfrm>
            <a:off x="949544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8" name="Freeform 877"/>
          <p:cNvSpPr>
            <a:spLocks/>
          </p:cNvSpPr>
          <p:nvPr/>
        </p:nvSpPr>
        <p:spPr bwMode="auto">
          <a:xfrm>
            <a:off x="1004852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9" name="Freeform 878"/>
          <p:cNvSpPr>
            <a:spLocks/>
          </p:cNvSpPr>
          <p:nvPr/>
        </p:nvSpPr>
        <p:spPr bwMode="auto">
          <a:xfrm>
            <a:off x="1131270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0" name="Freeform 879"/>
          <p:cNvSpPr>
            <a:spLocks/>
          </p:cNvSpPr>
          <p:nvPr/>
        </p:nvSpPr>
        <p:spPr bwMode="auto">
          <a:xfrm>
            <a:off x="1186578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1" name="Freeform 880"/>
          <p:cNvSpPr>
            <a:spLocks/>
          </p:cNvSpPr>
          <p:nvPr/>
        </p:nvSpPr>
        <p:spPr bwMode="auto">
          <a:xfrm>
            <a:off x="1249787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2" name="Freeform 881"/>
          <p:cNvSpPr>
            <a:spLocks/>
          </p:cNvSpPr>
          <p:nvPr/>
        </p:nvSpPr>
        <p:spPr bwMode="auto">
          <a:xfrm>
            <a:off x="1305094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3" name="Freeform 882"/>
          <p:cNvSpPr>
            <a:spLocks/>
          </p:cNvSpPr>
          <p:nvPr/>
        </p:nvSpPr>
        <p:spPr bwMode="auto">
          <a:xfrm>
            <a:off x="1431512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4" name="Freeform 883"/>
          <p:cNvSpPr>
            <a:spLocks/>
          </p:cNvSpPr>
          <p:nvPr/>
        </p:nvSpPr>
        <p:spPr bwMode="auto">
          <a:xfrm>
            <a:off x="1486820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5" name="Freeform 884"/>
          <p:cNvSpPr>
            <a:spLocks/>
          </p:cNvSpPr>
          <p:nvPr/>
        </p:nvSpPr>
        <p:spPr bwMode="auto">
          <a:xfrm>
            <a:off x="1550029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6" name="Freeform 885"/>
          <p:cNvSpPr>
            <a:spLocks/>
          </p:cNvSpPr>
          <p:nvPr/>
        </p:nvSpPr>
        <p:spPr bwMode="auto">
          <a:xfrm>
            <a:off x="1605337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7" name="Freeform 886"/>
          <p:cNvSpPr>
            <a:spLocks/>
          </p:cNvSpPr>
          <p:nvPr/>
        </p:nvSpPr>
        <p:spPr bwMode="auto">
          <a:xfrm>
            <a:off x="1731755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8" name="Freeform 887"/>
          <p:cNvSpPr>
            <a:spLocks/>
          </p:cNvSpPr>
          <p:nvPr/>
        </p:nvSpPr>
        <p:spPr bwMode="auto">
          <a:xfrm>
            <a:off x="1787063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9" name="Freeform 888"/>
          <p:cNvSpPr>
            <a:spLocks/>
          </p:cNvSpPr>
          <p:nvPr/>
        </p:nvSpPr>
        <p:spPr bwMode="auto">
          <a:xfrm>
            <a:off x="1850272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0" name="Freeform 889"/>
          <p:cNvSpPr>
            <a:spLocks/>
          </p:cNvSpPr>
          <p:nvPr/>
        </p:nvSpPr>
        <p:spPr bwMode="auto">
          <a:xfrm>
            <a:off x="1905580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1" name="Freeform 890"/>
          <p:cNvSpPr>
            <a:spLocks/>
          </p:cNvSpPr>
          <p:nvPr/>
        </p:nvSpPr>
        <p:spPr bwMode="auto">
          <a:xfrm>
            <a:off x="2031998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2" name="Freeform 891"/>
          <p:cNvSpPr>
            <a:spLocks/>
          </p:cNvSpPr>
          <p:nvPr/>
        </p:nvSpPr>
        <p:spPr bwMode="auto">
          <a:xfrm>
            <a:off x="2087306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3" name="Freeform 892"/>
          <p:cNvSpPr>
            <a:spLocks/>
          </p:cNvSpPr>
          <p:nvPr/>
        </p:nvSpPr>
        <p:spPr bwMode="auto">
          <a:xfrm>
            <a:off x="2150515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4" name="Freeform 893"/>
          <p:cNvSpPr>
            <a:spLocks/>
          </p:cNvSpPr>
          <p:nvPr/>
        </p:nvSpPr>
        <p:spPr bwMode="auto">
          <a:xfrm>
            <a:off x="2205822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5" name="Freeform 894"/>
          <p:cNvSpPr>
            <a:spLocks/>
          </p:cNvSpPr>
          <p:nvPr/>
        </p:nvSpPr>
        <p:spPr bwMode="auto">
          <a:xfrm>
            <a:off x="2332240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6" name="Freeform 895"/>
          <p:cNvSpPr>
            <a:spLocks/>
          </p:cNvSpPr>
          <p:nvPr/>
        </p:nvSpPr>
        <p:spPr bwMode="auto">
          <a:xfrm>
            <a:off x="2387548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7" name="Freeform 896"/>
          <p:cNvSpPr>
            <a:spLocks/>
          </p:cNvSpPr>
          <p:nvPr/>
        </p:nvSpPr>
        <p:spPr bwMode="auto">
          <a:xfrm>
            <a:off x="2450757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8" name="Freeform 897"/>
          <p:cNvSpPr>
            <a:spLocks/>
          </p:cNvSpPr>
          <p:nvPr/>
        </p:nvSpPr>
        <p:spPr bwMode="auto">
          <a:xfrm>
            <a:off x="2506065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9" name="Freeform 898"/>
          <p:cNvSpPr>
            <a:spLocks/>
          </p:cNvSpPr>
          <p:nvPr/>
        </p:nvSpPr>
        <p:spPr bwMode="auto">
          <a:xfrm>
            <a:off x="2632483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0" name="Freeform 899"/>
          <p:cNvSpPr>
            <a:spLocks/>
          </p:cNvSpPr>
          <p:nvPr/>
        </p:nvSpPr>
        <p:spPr bwMode="auto">
          <a:xfrm>
            <a:off x="2687791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1" name="Freeform 900"/>
          <p:cNvSpPr>
            <a:spLocks/>
          </p:cNvSpPr>
          <p:nvPr/>
        </p:nvSpPr>
        <p:spPr bwMode="auto">
          <a:xfrm>
            <a:off x="2751000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2" name="Freeform 901"/>
          <p:cNvSpPr>
            <a:spLocks/>
          </p:cNvSpPr>
          <p:nvPr/>
        </p:nvSpPr>
        <p:spPr bwMode="auto">
          <a:xfrm>
            <a:off x="2806308" y="4013574"/>
            <a:ext cx="988" cy="510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0" y="6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5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3" name="Freeform 902"/>
          <p:cNvSpPr>
            <a:spLocks/>
          </p:cNvSpPr>
          <p:nvPr/>
        </p:nvSpPr>
        <p:spPr bwMode="auto">
          <a:xfrm>
            <a:off x="767818" y="4005065"/>
            <a:ext cx="988" cy="2117678"/>
          </a:xfrm>
          <a:custGeom>
            <a:avLst/>
            <a:gdLst/>
            <a:ahLst/>
            <a:cxnLst>
              <a:cxn ang="0">
                <a:pos x="0" y="249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249">
                <a:moveTo>
                  <a:pt x="0" y="249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4" name="Freeform 903"/>
          <p:cNvSpPr>
            <a:spLocks/>
          </p:cNvSpPr>
          <p:nvPr/>
        </p:nvSpPr>
        <p:spPr bwMode="auto">
          <a:xfrm>
            <a:off x="2869517" y="4005065"/>
            <a:ext cx="988" cy="2117678"/>
          </a:xfrm>
          <a:custGeom>
            <a:avLst/>
            <a:gdLst/>
            <a:ahLst/>
            <a:cxnLst>
              <a:cxn ang="0">
                <a:pos x="0" y="249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249">
                <a:moveTo>
                  <a:pt x="0" y="249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5" name="Freeform 904"/>
          <p:cNvSpPr>
            <a:spLocks/>
          </p:cNvSpPr>
          <p:nvPr/>
        </p:nvSpPr>
        <p:spPr bwMode="auto">
          <a:xfrm>
            <a:off x="767818" y="6122743"/>
            <a:ext cx="2109600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6" y="0"/>
              </a:cxn>
              <a:cxn ang="0">
                <a:pos x="267" y="0"/>
              </a:cxn>
            </a:cxnLst>
            <a:rect l="0" t="0" r="r" b="b"/>
            <a:pathLst>
              <a:path w="267">
                <a:moveTo>
                  <a:pt x="0" y="0"/>
                </a:moveTo>
                <a:lnTo>
                  <a:pt x="266" y="0"/>
                </a:lnTo>
                <a:lnTo>
                  <a:pt x="267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6" name="Freeform 905"/>
          <p:cNvSpPr>
            <a:spLocks/>
          </p:cNvSpPr>
          <p:nvPr/>
        </p:nvSpPr>
        <p:spPr bwMode="auto">
          <a:xfrm>
            <a:off x="767818" y="4013574"/>
            <a:ext cx="2109600" cy="10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6" y="0"/>
              </a:cxn>
              <a:cxn ang="0">
                <a:pos x="267" y="0"/>
              </a:cxn>
            </a:cxnLst>
            <a:rect l="0" t="0" r="r" b="b"/>
            <a:pathLst>
              <a:path w="267">
                <a:moveTo>
                  <a:pt x="0" y="0"/>
                </a:moveTo>
                <a:lnTo>
                  <a:pt x="266" y="0"/>
                </a:lnTo>
                <a:lnTo>
                  <a:pt x="267" y="0"/>
                </a:lnTo>
              </a:path>
            </a:pathLst>
          </a:custGeom>
          <a:noFill/>
          <a:ln w="12700">
            <a:solidFill>
              <a:srgbClr val="0000D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7" name="Freeform 906"/>
          <p:cNvSpPr>
            <a:spLocks/>
          </p:cNvSpPr>
          <p:nvPr/>
        </p:nvSpPr>
        <p:spPr bwMode="auto">
          <a:xfrm>
            <a:off x="1449374" y="4524114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8" name="Freeform 907"/>
          <p:cNvSpPr>
            <a:spLocks/>
          </p:cNvSpPr>
          <p:nvPr/>
        </p:nvSpPr>
        <p:spPr bwMode="auto">
          <a:xfrm>
            <a:off x="1449374" y="4524114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9" name="Freeform 908"/>
          <p:cNvSpPr>
            <a:spLocks/>
          </p:cNvSpPr>
          <p:nvPr/>
        </p:nvSpPr>
        <p:spPr bwMode="auto">
          <a:xfrm>
            <a:off x="1447315" y="4719821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0" name="Freeform 909"/>
          <p:cNvSpPr>
            <a:spLocks/>
          </p:cNvSpPr>
          <p:nvPr/>
        </p:nvSpPr>
        <p:spPr bwMode="auto">
          <a:xfrm>
            <a:off x="1447315" y="4719821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1" name="Freeform 910"/>
          <p:cNvSpPr>
            <a:spLocks/>
          </p:cNvSpPr>
          <p:nvPr/>
        </p:nvSpPr>
        <p:spPr bwMode="auto">
          <a:xfrm>
            <a:off x="1573733" y="4804911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2" name="Freeform 911"/>
          <p:cNvSpPr>
            <a:spLocks/>
          </p:cNvSpPr>
          <p:nvPr/>
        </p:nvSpPr>
        <p:spPr bwMode="auto">
          <a:xfrm>
            <a:off x="1573733" y="4804911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3" name="Freeform 912"/>
          <p:cNvSpPr>
            <a:spLocks/>
          </p:cNvSpPr>
          <p:nvPr/>
        </p:nvSpPr>
        <p:spPr bwMode="auto">
          <a:xfrm>
            <a:off x="1534227" y="4983600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4" name="Freeform 913"/>
          <p:cNvSpPr>
            <a:spLocks/>
          </p:cNvSpPr>
          <p:nvPr/>
        </p:nvSpPr>
        <p:spPr bwMode="auto">
          <a:xfrm>
            <a:off x="1534227" y="4983600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5" name="Freeform 914"/>
          <p:cNvSpPr>
            <a:spLocks/>
          </p:cNvSpPr>
          <p:nvPr/>
        </p:nvSpPr>
        <p:spPr bwMode="auto">
          <a:xfrm>
            <a:off x="1534227" y="4651749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6" name="Freeform 915"/>
          <p:cNvSpPr>
            <a:spLocks/>
          </p:cNvSpPr>
          <p:nvPr/>
        </p:nvSpPr>
        <p:spPr bwMode="auto">
          <a:xfrm>
            <a:off x="1534227" y="4651749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7" name="Freeform 916"/>
          <p:cNvSpPr>
            <a:spLocks/>
          </p:cNvSpPr>
          <p:nvPr/>
        </p:nvSpPr>
        <p:spPr bwMode="auto">
          <a:xfrm>
            <a:off x="1581634" y="5060181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8" name="Freeform 917"/>
          <p:cNvSpPr>
            <a:spLocks/>
          </p:cNvSpPr>
          <p:nvPr/>
        </p:nvSpPr>
        <p:spPr bwMode="auto">
          <a:xfrm>
            <a:off x="1581634" y="5060181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9" name="Freeform 918"/>
          <p:cNvSpPr>
            <a:spLocks/>
          </p:cNvSpPr>
          <p:nvPr/>
        </p:nvSpPr>
        <p:spPr bwMode="auto">
          <a:xfrm>
            <a:off x="1676447" y="5077199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0" name="Freeform 919"/>
          <p:cNvSpPr>
            <a:spLocks/>
          </p:cNvSpPr>
          <p:nvPr/>
        </p:nvSpPr>
        <p:spPr bwMode="auto">
          <a:xfrm>
            <a:off x="1676447" y="5077199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1" name="Freeform 920"/>
          <p:cNvSpPr>
            <a:spLocks/>
          </p:cNvSpPr>
          <p:nvPr/>
        </p:nvSpPr>
        <p:spPr bwMode="auto">
          <a:xfrm>
            <a:off x="1494721" y="4685785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" name="Freeform 921"/>
          <p:cNvSpPr>
            <a:spLocks/>
          </p:cNvSpPr>
          <p:nvPr/>
        </p:nvSpPr>
        <p:spPr bwMode="auto">
          <a:xfrm>
            <a:off x="1494721" y="4685785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3" name="Freeform 922"/>
          <p:cNvSpPr>
            <a:spLocks/>
          </p:cNvSpPr>
          <p:nvPr/>
        </p:nvSpPr>
        <p:spPr bwMode="auto">
          <a:xfrm>
            <a:off x="1723854" y="5111235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4" name="Freeform 923"/>
          <p:cNvSpPr>
            <a:spLocks/>
          </p:cNvSpPr>
          <p:nvPr/>
        </p:nvSpPr>
        <p:spPr bwMode="auto">
          <a:xfrm>
            <a:off x="1723854" y="5111235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5" name="Freeform 924"/>
          <p:cNvSpPr>
            <a:spLocks/>
          </p:cNvSpPr>
          <p:nvPr/>
        </p:nvSpPr>
        <p:spPr bwMode="auto">
          <a:xfrm>
            <a:off x="1629040" y="5145271"/>
            <a:ext cx="86912" cy="9359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6" y="0"/>
              </a:cxn>
              <a:cxn ang="0">
                <a:pos x="56" y="0"/>
              </a:cxn>
              <a:cxn ang="0">
                <a:pos x="64" y="8"/>
              </a:cxn>
              <a:cxn ang="0">
                <a:pos x="72" y="8"/>
              </a:cxn>
              <a:cxn ang="0">
                <a:pos x="72" y="16"/>
              </a:cxn>
              <a:cxn ang="0">
                <a:pos x="80" y="16"/>
              </a:cxn>
              <a:cxn ang="0">
                <a:pos x="80" y="24"/>
              </a:cxn>
              <a:cxn ang="0">
                <a:pos x="88" y="24"/>
              </a:cxn>
              <a:cxn ang="0">
                <a:pos x="88" y="32"/>
              </a:cxn>
              <a:cxn ang="0">
                <a:pos x="88" y="40"/>
              </a:cxn>
              <a:cxn ang="0">
                <a:pos x="88" y="48"/>
              </a:cxn>
              <a:cxn ang="0">
                <a:pos x="88" y="48"/>
              </a:cxn>
              <a:cxn ang="0">
                <a:pos x="88" y="56"/>
              </a:cxn>
              <a:cxn ang="0">
                <a:pos x="80" y="64"/>
              </a:cxn>
              <a:cxn ang="0">
                <a:pos x="80" y="72"/>
              </a:cxn>
              <a:cxn ang="0">
                <a:pos x="80" y="72"/>
              </a:cxn>
              <a:cxn ang="0">
                <a:pos x="72" y="80"/>
              </a:cxn>
              <a:cxn ang="0">
                <a:pos x="64" y="80"/>
              </a:cxn>
              <a:cxn ang="0">
                <a:pos x="64" y="88"/>
              </a:cxn>
              <a:cxn ang="0">
                <a:pos x="56" y="88"/>
              </a:cxn>
              <a:cxn ang="0">
                <a:pos x="48" y="88"/>
              </a:cxn>
              <a:cxn ang="0">
                <a:pos x="48" y="88"/>
              </a:cxn>
              <a:cxn ang="0">
                <a:pos x="40" y="88"/>
              </a:cxn>
              <a:cxn ang="0">
                <a:pos x="32" y="88"/>
              </a:cxn>
              <a:cxn ang="0">
                <a:pos x="24" y="88"/>
              </a:cxn>
              <a:cxn ang="0">
                <a:pos x="24" y="80"/>
              </a:cxn>
              <a:cxn ang="0">
                <a:pos x="16" y="80"/>
              </a:cxn>
              <a:cxn ang="0">
                <a:pos x="8" y="72"/>
              </a:cxn>
              <a:cxn ang="0">
                <a:pos x="8" y="72"/>
              </a:cxn>
              <a:cxn ang="0">
                <a:pos x="8" y="64"/>
              </a:cxn>
              <a:cxn ang="0">
                <a:pos x="0" y="56"/>
              </a:cxn>
              <a:cxn ang="0">
                <a:pos x="0" y="48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16"/>
              </a:cxn>
              <a:cxn ang="0">
                <a:pos x="16" y="8"/>
              </a:cxn>
              <a:cxn ang="0">
                <a:pos x="24" y="8"/>
              </a:cxn>
              <a:cxn ang="0">
                <a:pos x="32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8" h="88">
                <a:moveTo>
                  <a:pt x="48" y="0"/>
                </a:move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4" y="0"/>
                </a:lnTo>
                <a:lnTo>
                  <a:pt x="64" y="8"/>
                </a:lnTo>
                <a:lnTo>
                  <a:pt x="64" y="8"/>
                </a:lnTo>
                <a:lnTo>
                  <a:pt x="72" y="8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24"/>
                </a:lnTo>
                <a:lnTo>
                  <a:pt x="80" y="24"/>
                </a:lnTo>
                <a:lnTo>
                  <a:pt x="88" y="24"/>
                </a:lnTo>
                <a:lnTo>
                  <a:pt x="88" y="32"/>
                </a:lnTo>
                <a:lnTo>
                  <a:pt x="88" y="32"/>
                </a:lnTo>
                <a:lnTo>
                  <a:pt x="88" y="40"/>
                </a:lnTo>
                <a:lnTo>
                  <a:pt x="88" y="40"/>
                </a:lnTo>
                <a:lnTo>
                  <a:pt x="88" y="40"/>
                </a:lnTo>
                <a:lnTo>
                  <a:pt x="88" y="48"/>
                </a:lnTo>
                <a:lnTo>
                  <a:pt x="88" y="48"/>
                </a:lnTo>
                <a:lnTo>
                  <a:pt x="88" y="48"/>
                </a:lnTo>
                <a:lnTo>
                  <a:pt x="88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80" y="64"/>
                </a:lnTo>
                <a:lnTo>
                  <a:pt x="80" y="72"/>
                </a:lnTo>
                <a:lnTo>
                  <a:pt x="80" y="72"/>
                </a:lnTo>
                <a:lnTo>
                  <a:pt x="80" y="72"/>
                </a:lnTo>
                <a:lnTo>
                  <a:pt x="72" y="72"/>
                </a:lnTo>
                <a:lnTo>
                  <a:pt x="72" y="80"/>
                </a:lnTo>
                <a:lnTo>
                  <a:pt x="72" y="80"/>
                </a:lnTo>
                <a:lnTo>
                  <a:pt x="64" y="80"/>
                </a:lnTo>
                <a:lnTo>
                  <a:pt x="64" y="80"/>
                </a:lnTo>
                <a:lnTo>
                  <a:pt x="64" y="88"/>
                </a:lnTo>
                <a:lnTo>
                  <a:pt x="56" y="88"/>
                </a:lnTo>
                <a:lnTo>
                  <a:pt x="56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40" y="88"/>
                </a:lnTo>
                <a:lnTo>
                  <a:pt x="32" y="88"/>
                </a:lnTo>
                <a:lnTo>
                  <a:pt x="32" y="88"/>
                </a:lnTo>
                <a:lnTo>
                  <a:pt x="32" y="88"/>
                </a:lnTo>
                <a:lnTo>
                  <a:pt x="24" y="88"/>
                </a:lnTo>
                <a:lnTo>
                  <a:pt x="24" y="80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16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8" y="64"/>
                </a:lnTo>
                <a:lnTo>
                  <a:pt x="8" y="64"/>
                </a:lnTo>
                <a:lnTo>
                  <a:pt x="0" y="64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07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6" name="Freeform 925"/>
          <p:cNvSpPr>
            <a:spLocks/>
          </p:cNvSpPr>
          <p:nvPr/>
        </p:nvSpPr>
        <p:spPr bwMode="auto">
          <a:xfrm>
            <a:off x="1629040" y="5145271"/>
            <a:ext cx="79011" cy="8509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0"/>
              </a:cxn>
              <a:cxn ang="0">
                <a:pos x="56" y="0"/>
              </a:cxn>
              <a:cxn ang="0">
                <a:pos x="56" y="8"/>
              </a:cxn>
              <a:cxn ang="0">
                <a:pos x="64" y="8"/>
              </a:cxn>
              <a:cxn ang="0">
                <a:pos x="64" y="8"/>
              </a:cxn>
              <a:cxn ang="0">
                <a:pos x="72" y="16"/>
              </a:cxn>
              <a:cxn ang="0">
                <a:pos x="72" y="24"/>
              </a:cxn>
              <a:cxn ang="0">
                <a:pos x="80" y="24"/>
              </a:cxn>
              <a:cxn ang="0">
                <a:pos x="80" y="32"/>
              </a:cxn>
              <a:cxn ang="0">
                <a:pos x="80" y="32"/>
              </a:cxn>
              <a:cxn ang="0">
                <a:pos x="80" y="40"/>
              </a:cxn>
              <a:cxn ang="0">
                <a:pos x="80" y="48"/>
              </a:cxn>
              <a:cxn ang="0">
                <a:pos x="80" y="56"/>
              </a:cxn>
              <a:cxn ang="0">
                <a:pos x="72" y="56"/>
              </a:cxn>
              <a:cxn ang="0">
                <a:pos x="72" y="64"/>
              </a:cxn>
              <a:cxn ang="0">
                <a:pos x="72" y="64"/>
              </a:cxn>
              <a:cxn ang="0">
                <a:pos x="64" y="72"/>
              </a:cxn>
              <a:cxn ang="0">
                <a:pos x="64" y="72"/>
              </a:cxn>
              <a:cxn ang="0">
                <a:pos x="56" y="80"/>
              </a:cxn>
              <a:cxn ang="0">
                <a:pos x="48" y="80"/>
              </a:cxn>
              <a:cxn ang="0">
                <a:pos x="48" y="80"/>
              </a:cxn>
              <a:cxn ang="0">
                <a:pos x="40" y="80"/>
              </a:cxn>
              <a:cxn ang="0">
                <a:pos x="32" y="80"/>
              </a:cxn>
              <a:cxn ang="0">
                <a:pos x="32" y="80"/>
              </a:cxn>
              <a:cxn ang="0">
                <a:pos x="24" y="80"/>
              </a:cxn>
              <a:cxn ang="0">
                <a:pos x="16" y="72"/>
              </a:cxn>
              <a:cxn ang="0">
                <a:pos x="16" y="72"/>
              </a:cxn>
              <a:cxn ang="0">
                <a:pos x="8" y="64"/>
              </a:cxn>
              <a:cxn ang="0">
                <a:pos x="8" y="64"/>
              </a:cxn>
              <a:cxn ang="0">
                <a:pos x="8" y="56"/>
              </a:cxn>
              <a:cxn ang="0">
                <a:pos x="0" y="56"/>
              </a:cxn>
              <a:cxn ang="0">
                <a:pos x="0" y="48"/>
              </a:cxn>
              <a:cxn ang="0">
                <a:pos x="0" y="40"/>
              </a:cxn>
              <a:cxn ang="0">
                <a:pos x="0" y="32"/>
              </a:cxn>
              <a:cxn ang="0">
                <a:pos x="0" y="32"/>
              </a:cxn>
              <a:cxn ang="0">
                <a:pos x="0" y="24"/>
              </a:cxn>
              <a:cxn ang="0">
                <a:pos x="8" y="24"/>
              </a:cxn>
              <a:cxn ang="0">
                <a:pos x="8" y="16"/>
              </a:cxn>
              <a:cxn ang="0">
                <a:pos x="16" y="8"/>
              </a:cxn>
              <a:cxn ang="0">
                <a:pos x="16" y="8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40" y="0"/>
              </a:cxn>
            </a:cxnLst>
            <a:rect l="0" t="0" r="r" b="b"/>
            <a:pathLst>
              <a:path w="80" h="80">
                <a:moveTo>
                  <a:pt x="40" y="0"/>
                </a:moveTo>
                <a:lnTo>
                  <a:pt x="4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56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64" y="8"/>
                </a:lnTo>
                <a:lnTo>
                  <a:pt x="72" y="16"/>
                </a:lnTo>
                <a:lnTo>
                  <a:pt x="72" y="16"/>
                </a:lnTo>
                <a:lnTo>
                  <a:pt x="72" y="16"/>
                </a:lnTo>
                <a:lnTo>
                  <a:pt x="72" y="24"/>
                </a:lnTo>
                <a:lnTo>
                  <a:pt x="72" y="24"/>
                </a:lnTo>
                <a:lnTo>
                  <a:pt x="80" y="24"/>
                </a:lnTo>
                <a:lnTo>
                  <a:pt x="80" y="24"/>
                </a:lnTo>
                <a:lnTo>
                  <a:pt x="80" y="32"/>
                </a:lnTo>
                <a:lnTo>
                  <a:pt x="80" y="32"/>
                </a:lnTo>
                <a:lnTo>
                  <a:pt x="80" y="32"/>
                </a:lnTo>
                <a:lnTo>
                  <a:pt x="80" y="40"/>
                </a:lnTo>
                <a:lnTo>
                  <a:pt x="80" y="40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80" y="56"/>
                </a:lnTo>
                <a:lnTo>
                  <a:pt x="80" y="56"/>
                </a:lnTo>
                <a:lnTo>
                  <a:pt x="72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56" y="72"/>
                </a:lnTo>
                <a:lnTo>
                  <a:pt x="56" y="80"/>
                </a:lnTo>
                <a:lnTo>
                  <a:pt x="56" y="80"/>
                </a:lnTo>
                <a:lnTo>
                  <a:pt x="48" y="80"/>
                </a:lnTo>
                <a:lnTo>
                  <a:pt x="48" y="80"/>
                </a:lnTo>
                <a:lnTo>
                  <a:pt x="48" y="80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24" y="80"/>
                </a:lnTo>
                <a:lnTo>
                  <a:pt x="24" y="80"/>
                </a:lnTo>
                <a:lnTo>
                  <a:pt x="24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56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24"/>
                </a:lnTo>
                <a:lnTo>
                  <a:pt x="0" y="24"/>
                </a:lnTo>
                <a:lnTo>
                  <a:pt x="8" y="24"/>
                </a:lnTo>
                <a:lnTo>
                  <a:pt x="8" y="24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24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40" y="0"/>
                </a:lnTo>
                <a:lnTo>
                  <a:pt x="40" y="0"/>
                </a:lnTo>
              </a:path>
            </a:pathLst>
          </a:custGeom>
          <a:noFill/>
          <a:ln w="12700">
            <a:solidFill>
              <a:srgbClr val="FF070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7" name="Freeform 926"/>
          <p:cNvSpPr>
            <a:spLocks/>
          </p:cNvSpPr>
          <p:nvPr/>
        </p:nvSpPr>
        <p:spPr bwMode="auto">
          <a:xfrm>
            <a:off x="2300636" y="5705802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8" name="Freeform 927"/>
          <p:cNvSpPr>
            <a:spLocks/>
          </p:cNvSpPr>
          <p:nvPr/>
        </p:nvSpPr>
        <p:spPr bwMode="auto">
          <a:xfrm>
            <a:off x="2300636" y="5705802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9" name="Freeform 928"/>
          <p:cNvSpPr>
            <a:spLocks/>
          </p:cNvSpPr>
          <p:nvPr/>
        </p:nvSpPr>
        <p:spPr bwMode="auto">
          <a:xfrm>
            <a:off x="1945085" y="5493077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0" name="Freeform 929"/>
          <p:cNvSpPr>
            <a:spLocks/>
          </p:cNvSpPr>
          <p:nvPr/>
        </p:nvSpPr>
        <p:spPr bwMode="auto">
          <a:xfrm>
            <a:off x="1945085" y="5493077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1" name="Freeform 930"/>
          <p:cNvSpPr>
            <a:spLocks/>
          </p:cNvSpPr>
          <p:nvPr/>
        </p:nvSpPr>
        <p:spPr bwMode="auto">
          <a:xfrm>
            <a:off x="2134712" y="5671766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2" name="Freeform 931"/>
          <p:cNvSpPr>
            <a:spLocks/>
          </p:cNvSpPr>
          <p:nvPr/>
        </p:nvSpPr>
        <p:spPr bwMode="auto">
          <a:xfrm>
            <a:off x="2134712" y="5671766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3" name="Freeform 932"/>
          <p:cNvSpPr>
            <a:spLocks/>
          </p:cNvSpPr>
          <p:nvPr/>
        </p:nvSpPr>
        <p:spPr bwMode="auto">
          <a:xfrm>
            <a:off x="2450757" y="5893000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4" name="Freeform 933"/>
          <p:cNvSpPr>
            <a:spLocks/>
          </p:cNvSpPr>
          <p:nvPr/>
        </p:nvSpPr>
        <p:spPr bwMode="auto">
          <a:xfrm>
            <a:off x="2450757" y="5893000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5" name="Freeform 934"/>
          <p:cNvSpPr>
            <a:spLocks/>
          </p:cNvSpPr>
          <p:nvPr/>
        </p:nvSpPr>
        <p:spPr bwMode="auto">
          <a:xfrm>
            <a:off x="2253229" y="5875982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6" name="Freeform 935"/>
          <p:cNvSpPr>
            <a:spLocks/>
          </p:cNvSpPr>
          <p:nvPr/>
        </p:nvSpPr>
        <p:spPr bwMode="auto">
          <a:xfrm>
            <a:off x="2253229" y="5875982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7" name="Freeform 936"/>
          <p:cNvSpPr>
            <a:spLocks/>
          </p:cNvSpPr>
          <p:nvPr/>
        </p:nvSpPr>
        <p:spPr bwMode="auto">
          <a:xfrm>
            <a:off x="2197921" y="5731329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8" name="Freeform 937"/>
          <p:cNvSpPr>
            <a:spLocks/>
          </p:cNvSpPr>
          <p:nvPr/>
        </p:nvSpPr>
        <p:spPr bwMode="auto">
          <a:xfrm>
            <a:off x="2197921" y="5731329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9" name="Freeform 938"/>
          <p:cNvSpPr>
            <a:spLocks/>
          </p:cNvSpPr>
          <p:nvPr/>
        </p:nvSpPr>
        <p:spPr bwMode="auto">
          <a:xfrm>
            <a:off x="2498164" y="5680275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  <a:close/>
              </a:path>
            </a:pathLst>
          </a:custGeom>
          <a:solidFill>
            <a:srgbClr val="FCD83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0" name="Freeform 939"/>
          <p:cNvSpPr>
            <a:spLocks/>
          </p:cNvSpPr>
          <p:nvPr/>
        </p:nvSpPr>
        <p:spPr bwMode="auto">
          <a:xfrm>
            <a:off x="2498164" y="5680275"/>
            <a:ext cx="94813" cy="8509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48" y="0"/>
              </a:cxn>
              <a:cxn ang="0">
                <a:pos x="96" y="80"/>
              </a:cxn>
              <a:cxn ang="0">
                <a:pos x="0" y="80"/>
              </a:cxn>
            </a:cxnLst>
            <a:rect l="0" t="0" r="r" b="b"/>
            <a:pathLst>
              <a:path w="96" h="80">
                <a:moveTo>
                  <a:pt x="0" y="80"/>
                </a:moveTo>
                <a:lnTo>
                  <a:pt x="48" y="0"/>
                </a:lnTo>
                <a:lnTo>
                  <a:pt x="96" y="8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531" name="直線矢印コネクタ 530"/>
          <p:cNvCxnSpPr/>
          <p:nvPr/>
        </p:nvCxnSpPr>
        <p:spPr>
          <a:xfrm flipH="1">
            <a:off x="1944882" y="5267956"/>
            <a:ext cx="326788" cy="440361"/>
          </a:xfrm>
          <a:prstGeom prst="straightConnector1">
            <a:avLst/>
          </a:prstGeom>
          <a:ln>
            <a:solidFill>
              <a:srgbClr val="0033CC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Rectangle 525"/>
          <p:cNvSpPr>
            <a:spLocks noChangeArrowheads="1"/>
          </p:cNvSpPr>
          <p:nvPr/>
        </p:nvSpPr>
        <p:spPr bwMode="auto">
          <a:xfrm>
            <a:off x="561206" y="6008539"/>
            <a:ext cx="110532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33" name="Rectangle 526"/>
          <p:cNvSpPr>
            <a:spLocks noChangeArrowheads="1"/>
          </p:cNvSpPr>
          <p:nvPr/>
        </p:nvSpPr>
        <p:spPr bwMode="auto">
          <a:xfrm>
            <a:off x="561206" y="5583407"/>
            <a:ext cx="110532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5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34" name="Rectangle 527"/>
          <p:cNvSpPr>
            <a:spLocks noChangeArrowheads="1"/>
          </p:cNvSpPr>
          <p:nvPr/>
        </p:nvSpPr>
        <p:spPr bwMode="auto">
          <a:xfrm>
            <a:off x="498045" y="5167839"/>
            <a:ext cx="173694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35" name="Rectangle 528"/>
          <p:cNvSpPr>
            <a:spLocks noChangeArrowheads="1"/>
          </p:cNvSpPr>
          <p:nvPr/>
        </p:nvSpPr>
        <p:spPr bwMode="auto">
          <a:xfrm>
            <a:off x="498045" y="4742707"/>
            <a:ext cx="173694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15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36" name="Rectangle 529"/>
          <p:cNvSpPr>
            <a:spLocks noChangeArrowheads="1"/>
          </p:cNvSpPr>
          <p:nvPr/>
        </p:nvSpPr>
        <p:spPr bwMode="auto">
          <a:xfrm>
            <a:off x="498045" y="4326077"/>
            <a:ext cx="173694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37" name="Rectangle 530"/>
          <p:cNvSpPr>
            <a:spLocks noChangeArrowheads="1"/>
          </p:cNvSpPr>
          <p:nvPr/>
        </p:nvSpPr>
        <p:spPr bwMode="auto">
          <a:xfrm>
            <a:off x="498045" y="3900945"/>
            <a:ext cx="173694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25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38" name="Rectangle 531"/>
          <p:cNvSpPr>
            <a:spLocks noChangeArrowheads="1"/>
          </p:cNvSpPr>
          <p:nvPr/>
        </p:nvSpPr>
        <p:spPr bwMode="auto">
          <a:xfrm>
            <a:off x="731601" y="6186526"/>
            <a:ext cx="110532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39" name="Rectangle 533"/>
          <p:cNvSpPr>
            <a:spLocks noChangeArrowheads="1"/>
          </p:cNvSpPr>
          <p:nvPr/>
        </p:nvSpPr>
        <p:spPr bwMode="auto">
          <a:xfrm>
            <a:off x="1300054" y="6186526"/>
            <a:ext cx="173694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0" name="Rectangle 535"/>
          <p:cNvSpPr>
            <a:spLocks noChangeArrowheads="1"/>
          </p:cNvSpPr>
          <p:nvPr/>
        </p:nvSpPr>
        <p:spPr bwMode="auto">
          <a:xfrm>
            <a:off x="1900087" y="6186526"/>
            <a:ext cx="173694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1" name="Rectangle 537"/>
          <p:cNvSpPr>
            <a:spLocks noChangeArrowheads="1"/>
          </p:cNvSpPr>
          <p:nvPr/>
        </p:nvSpPr>
        <p:spPr bwMode="auto">
          <a:xfrm>
            <a:off x="2500120" y="6186526"/>
            <a:ext cx="173694" cy="1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30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2" name="Rectangle 138"/>
          <p:cNvSpPr>
            <a:spLocks noChangeArrowheads="1"/>
          </p:cNvSpPr>
          <p:nvPr/>
        </p:nvSpPr>
        <p:spPr bwMode="auto">
          <a:xfrm>
            <a:off x="928730" y="6453916"/>
            <a:ext cx="17971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f</a:t>
            </a:r>
            <a:r>
              <a:rPr kumimoji="1" lang="en-US" altLang="ja-JP" sz="1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ELM</a:t>
            </a:r>
            <a:r>
              <a:rPr kumimoji="1" lang="en-US" altLang="ja-JP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/</a:t>
            </a:r>
            <a:r>
              <a:rPr lang="en-US" altLang="ja-JP" sz="1400" baseline="-250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kumimoji="1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</a:t>
            </a:r>
            <a:r>
              <a:rPr kumimoji="1" lang="en-US" altLang="ja-JP" sz="1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sep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[Hz</a:t>
            </a:r>
            <a:r>
              <a:rPr lang="en-US" altLang="ja-JP" sz="1400" baseline="-250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/</a:t>
            </a:r>
            <a:r>
              <a:rPr lang="en-US" altLang="ja-JP" sz="1400" baseline="-250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MW]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3" name="Rectangle 138"/>
          <p:cNvSpPr>
            <a:spLocks noChangeArrowheads="1"/>
          </p:cNvSpPr>
          <p:nvPr/>
        </p:nvSpPr>
        <p:spPr bwMode="auto">
          <a:xfrm rot="16200000">
            <a:off x="-314346" y="4959141"/>
            <a:ext cx="10890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ＭＳ Ｐゴシック" pitchFamily="50" charset="-128"/>
                <a:cs typeface="ＭＳ Ｐゴシック" pitchFamily="50" charset="-128"/>
              </a:rPr>
              <a:t>D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W</a:t>
            </a:r>
            <a:r>
              <a:rPr kumimoji="1" lang="en-US" altLang="ja-JP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ELM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[kJ]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4" name="Rectangle 138"/>
          <p:cNvSpPr>
            <a:spLocks noChangeArrowheads="1"/>
          </p:cNvSpPr>
          <p:nvPr/>
        </p:nvSpPr>
        <p:spPr bwMode="auto">
          <a:xfrm>
            <a:off x="1623598" y="4331852"/>
            <a:ext cx="8277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deuterium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5" name="Rectangle 138"/>
          <p:cNvSpPr>
            <a:spLocks noChangeArrowheads="1"/>
          </p:cNvSpPr>
          <p:nvPr/>
        </p:nvSpPr>
        <p:spPr bwMode="auto">
          <a:xfrm>
            <a:off x="1399261" y="5772012"/>
            <a:ext cx="8277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hydrogen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546" name="直線矢印コネクタ 545"/>
          <p:cNvCxnSpPr/>
          <p:nvPr/>
        </p:nvCxnSpPr>
        <p:spPr>
          <a:xfrm flipH="1">
            <a:off x="1950386" y="4949481"/>
            <a:ext cx="216024" cy="288033"/>
          </a:xfrm>
          <a:prstGeom prst="straightConnector1">
            <a:avLst/>
          </a:prstGeom>
          <a:ln>
            <a:solidFill>
              <a:srgbClr val="0033CC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7" name="Rectangle 138"/>
          <p:cNvSpPr>
            <a:spLocks noChangeArrowheads="1"/>
          </p:cNvSpPr>
          <p:nvPr/>
        </p:nvSpPr>
        <p:spPr bwMode="auto">
          <a:xfrm>
            <a:off x="1923025" y="4700785"/>
            <a:ext cx="1331818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</a:t>
            </a:r>
            <a:r>
              <a:rPr kumimoji="1" lang="en-US" altLang="ja-JP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ELM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/</a:t>
            </a:r>
            <a:r>
              <a:rPr kumimoji="1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</a:t>
            </a:r>
            <a:r>
              <a:rPr kumimoji="1" lang="en-US" altLang="ja-JP" sz="1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sep</a:t>
            </a:r>
            <a:r>
              <a:rPr kumimoji="1" lang="en-US" altLang="ja-JP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= 20%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8" name="Rectangle 138"/>
          <p:cNvSpPr>
            <a:spLocks noChangeArrowheads="1"/>
          </p:cNvSpPr>
          <p:nvPr/>
        </p:nvSpPr>
        <p:spPr bwMode="auto">
          <a:xfrm>
            <a:off x="2130736" y="5099581"/>
            <a:ext cx="1331818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</a:t>
            </a:r>
            <a:r>
              <a:rPr kumimoji="1" lang="en-US" altLang="ja-JP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ELM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/</a:t>
            </a:r>
            <a:r>
              <a:rPr kumimoji="1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</a:t>
            </a:r>
            <a:r>
              <a:rPr kumimoji="1" lang="en-US" altLang="ja-JP" sz="1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sep</a:t>
            </a:r>
            <a:r>
              <a:rPr kumimoji="1" lang="en-US" altLang="ja-JP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= 10%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9" name="Rectangle 5709"/>
          <p:cNvSpPr>
            <a:spLocks noChangeArrowheads="1"/>
          </p:cNvSpPr>
          <p:nvPr/>
        </p:nvSpPr>
        <p:spPr bwMode="auto">
          <a:xfrm>
            <a:off x="3491880" y="1196752"/>
            <a:ext cx="540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ELM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increases almost linearly with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sep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for both cases; a typical feature of type-I ELMs.</a:t>
            </a: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At a given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sep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ja-JP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altLang="ja-JP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ELM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 H becomes approximately two times larger than that for D. 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Over wide range of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sep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ja-JP" b="1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ELM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is smaller by a factor of ~2 for H than that for D. 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In (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ELM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sep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ja-JP" b="1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ELM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) space, the product of both axis quantities indicates the power fraction assigned to ELM loss from the separatrix power.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ELM loss power P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ELM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(=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ELM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altLang="ja-JP" b="1" baseline="-25000" dirty="0" smtClean="0">
                <a:latin typeface="Arial" pitchFamily="34" charset="0"/>
                <a:cs typeface="Arial" pitchFamily="34" charset="0"/>
              </a:rPr>
              <a:t>ELM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) for D remains ~20% of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sep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while it is ~10% of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ja-JP" b="1" baseline="-25000" dirty="0" err="1" smtClean="0">
                <a:latin typeface="Arial" pitchFamily="34" charset="0"/>
                <a:cs typeface="Arial" pitchFamily="34" charset="0"/>
              </a:rPr>
              <a:t>sep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 for H.</a:t>
            </a: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 result indicates that 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power assigned to the inter-ELM transport for D is smaller than that for H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50" name="テキスト ボックス 549"/>
          <p:cNvSpPr txBox="1"/>
          <p:nvPr/>
        </p:nvSpPr>
        <p:spPr>
          <a:xfrm>
            <a:off x="8324152" y="11663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9/13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7292</TotalTime>
  <Words>1620</Words>
  <Application>Microsoft Office PowerPoint</Application>
  <PresentationFormat>On-screen Show (4:3)</PresentationFormat>
  <Paragraphs>364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浦野　創</dc:creator>
  <cp:lastModifiedBy>Computer User</cp:lastModifiedBy>
  <cp:revision>239</cp:revision>
  <dcterms:created xsi:type="dcterms:W3CDTF">2012-01-06T04:17:20Z</dcterms:created>
  <dcterms:modified xsi:type="dcterms:W3CDTF">2012-10-08T17:45:03Z</dcterms:modified>
</cp:coreProperties>
</file>