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31" r:id="rId2"/>
    <p:sldId id="44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70"/>
  </p:normalViewPr>
  <p:slideViewPr>
    <p:cSldViewPr snapToGrid="0" snapToObjects="1">
      <p:cViewPr varScale="1">
        <p:scale>
          <a:sx n="91" d="100"/>
          <a:sy n="91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4D1B5-ACE7-2347-B5B9-A0AB2EE07EE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AF2FB-6D80-9F46-A595-278BC3D1B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88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8C591-F9B3-BC4E-9271-5135A62D366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84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52BC-0F09-924A-934B-405834E4C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C98E0-AD72-4946-A7FE-3210C4259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4827E-85B5-9C4C-B1A3-56B33916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98A5B-2B56-F54E-809B-F8CB063A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48611-4F53-AA48-87F1-3115964A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2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12EA-BD48-664E-B44A-2DB9E763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8870A-3B79-AE42-9534-CBC65C16A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11736-6995-5248-B33A-8D085383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6FD4E-9141-DA47-8120-4BA11CAD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2C6EE-1B90-854E-ADC9-2BEB9FFF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7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5B24D-6C79-B742-B8C5-A43705603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8D6-484B-D741-B2CA-E8787900F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27833-0EBB-5645-8E9C-A487237D1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D9471-4358-F444-9EBF-0B36B879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0771B-D4A0-9A4F-B77C-95FADC7B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8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M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6466" y="147362"/>
            <a:ext cx="600317" cy="612000"/>
          </a:xfrm>
          <a:prstGeom prst="rect">
            <a:avLst/>
          </a:prstGeom>
          <a:noFill/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9"/>
            <a:ext cx="9502775" cy="640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rgbClr val="326CB3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6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79425" y="1089026"/>
            <a:ext cx="11233150" cy="511175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2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23. 09.2019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M. Otte, 22nd ISHW 2019, Madison, WI, USA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07953" y="186366"/>
            <a:ext cx="60391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4377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C484-DFA3-8B43-8073-6316838A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19343-7D38-944E-9A4A-2BEDF8458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67D83-3799-DB4F-BE08-E6B9112A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BA794-CC8E-0F4C-9A21-5AF26D32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6B7B6-9F25-1A46-9689-D36F6D9D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5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D184-330E-9A45-9EE4-A480CF49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844AF-533A-A44F-86F3-712EE7B3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E0587-9652-8046-A820-D7624C96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6631-AC62-F648-BFD8-6C73E303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C9A7-BDED-834C-891B-5A024166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7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CA97-8D6B-9348-BFB4-66C72311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3ACFE-8AE9-0C41-8F76-23F8DF9F2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A78A4-2E7B-D548-9421-625BF5B2F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9FC59-A87D-EF44-8E30-9B99A36C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AB738-D4C2-E841-9312-16914DC6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DEDEB-CE55-9949-8067-0EA1A22F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7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9267F-773C-7249-9E08-1DA9A3DE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FF81B-F7AF-2140-A5EE-D62FC6DBE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E6268-1C67-7644-B376-E5656DBD4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3D11A-E208-4042-82F0-81F19521F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5AA0D-6641-404F-9B78-A40AF20DC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4FD71-A94A-7D4E-B7A5-92B80DCB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9CA31-15DE-674C-B5A2-CDB2B5EA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0BC50-5516-244B-AF44-5ABDF71A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4406-60E9-414C-8517-5E3D9C5B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6138F-9014-C448-A4FE-7707CAE6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8A69A-D156-C647-B43F-952F44270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AA01B-74B5-B64A-AA65-E22FE10C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63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541A3-0069-F441-9C4E-8BCA1D8F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6ED9D-0F12-1545-A1AA-366E7446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E7920-ACBF-F244-A3D2-1A2CB4D4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9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79C6-C35D-834C-9F8B-338D21A2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AFE8-79B2-5F45-AF83-DA4C2CCBB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C440D-BCAF-BD4F-B1C2-776EA4CD0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F375F-06C6-334A-B2F3-348D482A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6026A-4964-8842-BBD1-884FA3CE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7E3E1-0837-5B4D-9D11-CB56889A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4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2CCB-465A-A747-AEDB-C4BE2FE29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78FDF-503B-844E-AC15-F0A26B90A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9CCBB-7F1E-5943-A78A-EC64F4FFB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43A3A-25A3-DC47-B851-8AF89DEF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072D6-6FDA-BF41-8C98-A5647B8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E4A08-3C79-4244-98F2-3A79564C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5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B81AF-3B0A-5644-8F68-15A8C65F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A1723-8B86-0848-9EF2-80271A948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A1F4-442C-A746-A651-B7DC46253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95E8-A5AF-964D-A03D-D7F7A2C3565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2BED0-25F7-A946-8022-2A45592E8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6063-DEB0-2841-A8D9-F55666251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B2B8-F497-D74F-81C2-7703BF204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3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7">
            <a:extLst>
              <a:ext uri="{FF2B5EF4-FFF2-40B4-BE49-F238E27FC236}">
                <a16:creationId xmlns:a16="http://schemas.microsoft.com/office/drawing/2014/main" id="{42D28608-F553-924E-B576-143B297B00A2}"/>
              </a:ext>
            </a:extLst>
          </p:cNvPr>
          <p:cNvSpPr txBox="1"/>
          <p:nvPr/>
        </p:nvSpPr>
        <p:spPr>
          <a:xfrm>
            <a:off x="1" y="6484117"/>
            <a:ext cx="57358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Arial"/>
                <a:cs typeface="Arial"/>
              </a:rPr>
              <a:t>32</a:t>
            </a:r>
          </a:p>
        </p:txBody>
      </p:sp>
      <p:sp>
        <p:nvSpPr>
          <p:cNvPr id="12" name="Textfeld 15">
            <a:extLst>
              <a:ext uri="{FF2B5EF4-FFF2-40B4-BE49-F238E27FC236}">
                <a16:creationId xmlns:a16="http://schemas.microsoft.com/office/drawing/2014/main" id="{526248D6-8652-CC4F-B8E5-A357BA424A66}"/>
              </a:ext>
            </a:extLst>
          </p:cNvPr>
          <p:cNvSpPr txBox="1"/>
          <p:nvPr/>
        </p:nvSpPr>
        <p:spPr>
          <a:xfrm>
            <a:off x="197405" y="857511"/>
            <a:ext cx="10527527" cy="600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179" lvl="1" indent="-228594">
              <a:buFont typeface="Arial" panose="020B0604020202020204" pitchFamily="34" charset="0"/>
              <a:buChar char="•"/>
            </a:pPr>
            <a:r>
              <a:rPr lang="en-US" sz="2133" b="1" dirty="0">
                <a:cs typeface="Arial"/>
              </a:rPr>
              <a:t>If Resonant Magnetic Perturbation fields will be applied beyond ITER, 3D boundary effects need to be considered</a:t>
            </a:r>
            <a:r>
              <a:rPr lang="pl-PL" sz="2133" b="1" dirty="0">
                <a:cs typeface="Arial"/>
              </a:rPr>
              <a:t>.</a:t>
            </a:r>
          </a:p>
          <a:p>
            <a:pPr marL="838179" lvl="1" indent="-228594">
              <a:buFont typeface="Arial" panose="020B0604020202020204" pitchFamily="34" charset="0"/>
              <a:buChar char="•"/>
            </a:pPr>
            <a:endParaRPr lang="pl-PL" sz="2133" b="1" dirty="0">
              <a:cs typeface="Arial"/>
            </a:endParaRPr>
          </a:p>
          <a:p>
            <a:pPr marL="838179" lvl="1" indent="-228594">
              <a:buFont typeface="Arial" panose="020B0604020202020204" pitchFamily="34" charset="0"/>
              <a:buChar char="•"/>
            </a:pPr>
            <a:r>
              <a:rPr lang="pl-PL" sz="2133" b="1" dirty="0">
                <a:cs typeface="Arial"/>
              </a:rPr>
              <a:t>DIII-D and ASDEX Upgrade show </a:t>
            </a:r>
            <a:r>
              <a:rPr lang="pl-PL" sz="2133" b="1" dirty="0" err="1">
                <a:cs typeface="Arial"/>
              </a:rPr>
              <a:t>different</a:t>
            </a:r>
            <a:r>
              <a:rPr lang="pl-PL" sz="2133" b="1" dirty="0">
                <a:cs typeface="Arial"/>
              </a:rPr>
              <a:t> </a:t>
            </a:r>
            <a:r>
              <a:rPr lang="pl-PL" sz="2133" b="1" dirty="0" err="1">
                <a:cs typeface="Arial"/>
              </a:rPr>
              <a:t>reaction</a:t>
            </a:r>
            <a:r>
              <a:rPr lang="pl-PL" sz="2133" b="1" dirty="0">
                <a:cs typeface="Arial"/>
              </a:rPr>
              <a:t> of </a:t>
            </a:r>
            <a:r>
              <a:rPr lang="pl-PL" sz="2133" b="1" dirty="0" err="1">
                <a:cs typeface="Arial"/>
              </a:rPr>
              <a:t>heat</a:t>
            </a:r>
            <a:r>
              <a:rPr lang="pl-PL" sz="2133" b="1" dirty="0">
                <a:cs typeface="Arial"/>
              </a:rPr>
              <a:t> </a:t>
            </a:r>
            <a:r>
              <a:rPr lang="pl-PL" sz="2133" b="1" dirty="0" err="1">
                <a:cs typeface="Arial"/>
              </a:rPr>
              <a:t>flux</a:t>
            </a:r>
            <a:r>
              <a:rPr lang="pl-PL" sz="2133" b="1" dirty="0">
                <a:cs typeface="Arial"/>
              </a:rPr>
              <a:t> to </a:t>
            </a:r>
            <a:r>
              <a:rPr lang="pl-PL" sz="2133" b="1" dirty="0" err="1">
                <a:cs typeface="Arial"/>
              </a:rPr>
              <a:t>magnetic</a:t>
            </a:r>
            <a:r>
              <a:rPr lang="pl-PL" sz="2133" b="1" dirty="0">
                <a:cs typeface="Arial"/>
              </a:rPr>
              <a:t> </a:t>
            </a:r>
            <a:r>
              <a:rPr lang="pl-PL" sz="2133" b="1" dirty="0" err="1">
                <a:cs typeface="Arial"/>
              </a:rPr>
              <a:t>perturbations</a:t>
            </a:r>
            <a:r>
              <a:rPr lang="pl-PL" sz="2133" b="1" dirty="0">
                <a:cs typeface="Arial"/>
              </a:rPr>
              <a:t>. </a:t>
            </a:r>
            <a:r>
              <a:rPr lang="pl-PL" sz="2133" b="1" dirty="0">
                <a:cs typeface="Arial"/>
                <a:sym typeface="Wingdings" panose="05000000000000000000" pitchFamily="2" charset="2"/>
              </a:rPr>
              <a:t> </a:t>
            </a:r>
            <a:r>
              <a:rPr lang="pl-PL" sz="2133" b="1" dirty="0" err="1">
                <a:cs typeface="Arial"/>
                <a:sym typeface="Wingdings" panose="05000000000000000000" pitchFamily="2" charset="2"/>
              </a:rPr>
              <a:t>Detailed</a:t>
            </a:r>
            <a:r>
              <a:rPr lang="pl-PL" sz="2133" b="1" dirty="0">
                <a:cs typeface="Arial"/>
                <a:sym typeface="Wingdings" panose="05000000000000000000" pitchFamily="2" charset="2"/>
              </a:rPr>
              <a:t> </a:t>
            </a:r>
            <a:r>
              <a:rPr lang="pl-PL" sz="2133" b="1" dirty="0" err="1">
                <a:cs typeface="Arial"/>
                <a:sym typeface="Wingdings" panose="05000000000000000000" pitchFamily="2" charset="2"/>
              </a:rPr>
              <a:t>survey</a:t>
            </a:r>
            <a:r>
              <a:rPr lang="pl-PL" sz="2133" b="1" dirty="0">
                <a:cs typeface="Arial"/>
                <a:sym typeface="Wingdings" panose="05000000000000000000" pitchFamily="2" charset="2"/>
              </a:rPr>
              <a:t> of devices </a:t>
            </a:r>
            <a:r>
              <a:rPr lang="pl-PL" sz="2133" b="1" dirty="0" err="1">
                <a:cs typeface="Arial"/>
                <a:sym typeface="Wingdings" panose="05000000000000000000" pitchFamily="2" charset="2"/>
              </a:rPr>
              <a:t>needed</a:t>
            </a:r>
            <a:endParaRPr lang="en-US" sz="2133" b="1" dirty="0">
              <a:cs typeface="Arial"/>
            </a:endParaRPr>
          </a:p>
          <a:p>
            <a:pPr marL="838179" lvl="1" indent="-228594">
              <a:buFont typeface="Arial" panose="020B0604020202020204" pitchFamily="34" charset="0"/>
              <a:buChar char="•"/>
            </a:pPr>
            <a:endParaRPr lang="en-US" sz="2133" b="1" dirty="0">
              <a:cs typeface="Arial"/>
            </a:endParaRPr>
          </a:p>
          <a:p>
            <a:pPr marL="838179" lvl="1" indent="-228594">
              <a:buFont typeface="Arial" panose="020B0604020202020204" pitchFamily="34" charset="0"/>
              <a:buChar char="•"/>
            </a:pPr>
            <a:r>
              <a:rPr lang="en-US" sz="2133" b="1" dirty="0">
                <a:cs typeface="Arial"/>
              </a:rPr>
              <a:t>The RMP ELM suppressed ITER baseline will show us the impact in partially detached vertical target situation </a:t>
            </a:r>
            <a:r>
              <a:rPr lang="en-US" sz="2133" b="1" dirty="0">
                <a:solidFill>
                  <a:srgbClr val="326CB3"/>
                </a:solidFill>
                <a:cs typeface="Arial"/>
              </a:rPr>
              <a:t>– at the moment it is almost impossible to achieve ITER-like detached scenarios with RMP ELM suppression. A task at ITPA-DSOL formed to address this question.</a:t>
            </a:r>
          </a:p>
          <a:p>
            <a:pPr marL="838179" lvl="1" indent="-228594">
              <a:buFont typeface="Arial" panose="020B0604020202020204" pitchFamily="34" charset="0"/>
              <a:buChar char="•"/>
            </a:pPr>
            <a:r>
              <a:rPr lang="en-US" sz="2133" b="1" dirty="0">
                <a:cs typeface="Arial"/>
              </a:rPr>
              <a:t>Advanced divertor concepts were not studied so far in RMP ELM suppressed regimes experimentally, hence firm extrapolation is difficult</a:t>
            </a:r>
          </a:p>
          <a:p>
            <a:pPr marL="838179" lvl="1" indent="-228594">
              <a:buFont typeface="Arial" panose="020B0604020202020204" pitchFamily="34" charset="0"/>
              <a:buChar char="•"/>
            </a:pPr>
            <a:endParaRPr lang="en-US" sz="2133" b="1" dirty="0">
              <a:cs typeface="Arial"/>
            </a:endParaRPr>
          </a:p>
          <a:p>
            <a:pPr marL="838179" lvl="1" indent="-228594">
              <a:buFont typeface="Arial" panose="020B0604020202020204" pitchFamily="34" charset="0"/>
              <a:buChar char="•"/>
            </a:pPr>
            <a:r>
              <a:rPr lang="en-US" sz="2133" b="1" dirty="0">
                <a:cs typeface="Arial"/>
              </a:rPr>
              <a:t>Initial assessment with field line tracing and EMC3-EIRENE modeling shows higher fidelity effects – flux expansion “cures” some 3D effects</a:t>
            </a:r>
          </a:p>
          <a:p>
            <a:pPr marL="838179" lvl="1" indent="-228594">
              <a:buFont typeface="Arial" panose="020B0604020202020204" pitchFamily="34" charset="0"/>
              <a:buChar char="•"/>
            </a:pPr>
            <a:endParaRPr lang="en-US" sz="2133" b="1" dirty="0">
              <a:cs typeface="Arial"/>
            </a:endParaRPr>
          </a:p>
          <a:p>
            <a:pPr marL="838179" lvl="1" indent="-228594">
              <a:buFont typeface="Arial" panose="020B0604020202020204" pitchFamily="34" charset="0"/>
              <a:buChar char="•"/>
            </a:pPr>
            <a:r>
              <a:rPr lang="en-US" sz="2133" b="1" dirty="0">
                <a:cs typeface="Arial"/>
              </a:rPr>
              <a:t>Plasma response was not considered and no experimental basis exists to align with reality </a:t>
            </a:r>
            <a:r>
              <a:rPr lang="en-US" sz="2133" b="1" dirty="0">
                <a:solidFill>
                  <a:srgbClr val="0432FF"/>
                </a:solidFill>
                <a:cs typeface="Arial"/>
              </a:rPr>
              <a:t>– </a:t>
            </a:r>
            <a:r>
              <a:rPr lang="en-US" sz="2133" b="1" dirty="0">
                <a:solidFill>
                  <a:srgbClr val="326CB3"/>
                </a:solidFill>
                <a:cs typeface="Arial"/>
              </a:rPr>
              <a:t>that’s a glaring gap for research on divertor concepts beyond ITER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70303CB-F3C8-4F67-8EE8-84F866DC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in view of divertor concepts beyond ITER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83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E09E-37CA-1540-95E2-EA05B06D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4F49E-37A1-5748-9FB1-85C2FDEA7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Questions, which needs to be answered for ITER:</a:t>
            </a:r>
          </a:p>
          <a:p>
            <a:pPr lvl="1"/>
            <a:r>
              <a:rPr lang="en-GB" dirty="0"/>
              <a:t>Do we need rotation of RMP fields to protect divertor or is detachment and RMPs compatible with each other?</a:t>
            </a:r>
          </a:p>
          <a:p>
            <a:pPr lvl="1"/>
            <a:r>
              <a:rPr lang="en-GB" dirty="0"/>
              <a:t>How to approach detached discharges with RMPs? Are the results from DIII-D and ASDEX Upgrade concerning plasma response different? </a:t>
            </a:r>
          </a:p>
          <a:p>
            <a:pPr lvl="1"/>
            <a:r>
              <a:rPr lang="en-GB" dirty="0"/>
              <a:t>What about mitigated ELMs scenarios?</a:t>
            </a:r>
          </a:p>
          <a:p>
            <a:pPr lvl="1"/>
            <a:r>
              <a:rPr lang="en-GB" dirty="0"/>
              <a:t>How to determine the plasma response fields?</a:t>
            </a:r>
          </a:p>
          <a:p>
            <a:pPr lvl="2"/>
            <a:r>
              <a:rPr lang="en-GB" dirty="0"/>
              <a:t>Does this change between attached and detached states?</a:t>
            </a:r>
          </a:p>
          <a:p>
            <a:pPr lvl="2"/>
            <a:r>
              <a:rPr lang="en-GB" dirty="0"/>
              <a:t>Does this change from </a:t>
            </a:r>
            <a:r>
              <a:rPr lang="en-GB" dirty="0" err="1"/>
              <a:t>ELMy</a:t>
            </a:r>
            <a:r>
              <a:rPr lang="en-GB" dirty="0"/>
              <a:t> to ELM mitigates/suppressed states?</a:t>
            </a:r>
          </a:p>
          <a:p>
            <a:r>
              <a:rPr lang="en-GB" dirty="0"/>
              <a:t>Questions beyond ITER</a:t>
            </a:r>
          </a:p>
          <a:p>
            <a:pPr lvl="1"/>
            <a:r>
              <a:rPr lang="en-GB" dirty="0"/>
              <a:t>How to approach RMP scenarios for DEMO?</a:t>
            </a:r>
          </a:p>
          <a:p>
            <a:pPr lvl="2"/>
            <a:r>
              <a:rPr lang="en-GB" dirty="0"/>
              <a:t>Plasma equilibrium defined by fully non-inductive plasma current?</a:t>
            </a:r>
          </a:p>
          <a:p>
            <a:pPr lvl="2"/>
            <a:r>
              <a:rPr lang="en-GB" dirty="0"/>
              <a:t>How to test RMP scenarios with X-divertor</a:t>
            </a:r>
          </a:p>
          <a:p>
            <a:pPr lvl="2"/>
            <a:r>
              <a:rPr lang="en-GB" dirty="0"/>
              <a:t>Is there a concept for ELM </a:t>
            </a:r>
            <a:r>
              <a:rPr lang="en-GB"/>
              <a:t>suppression with RMP coils for DEMO? 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09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</Words>
  <Application>Microsoft Macintosh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Wingdings</vt:lpstr>
      <vt:lpstr>Office Theme</vt:lpstr>
      <vt:lpstr>Summary in view of divertor concepts beyond ITER</vt:lpstr>
      <vt:lpstr>Questions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in view of divertor concepts beyond ITER</dc:title>
  <dc:creator>Marcin Jakubowski</dc:creator>
  <cp:lastModifiedBy>Marcin Jakubowski</cp:lastModifiedBy>
  <cp:revision>1</cp:revision>
  <dcterms:created xsi:type="dcterms:W3CDTF">2019-11-06T10:56:11Z</dcterms:created>
  <dcterms:modified xsi:type="dcterms:W3CDTF">2019-11-06T10:57:20Z</dcterms:modified>
</cp:coreProperties>
</file>