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287000" cy="14478000"/>
  <p:notesSz cx="9799638" cy="1435576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2001A"/>
    <a:srgbClr val="66FFCC"/>
    <a:srgbClr val="FF6600"/>
    <a:srgbClr val="CCECFF"/>
    <a:srgbClr val="CCCCFF"/>
    <a:srgbClr val="FFCC99"/>
    <a:srgbClr val="B8001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990" autoAdjust="0"/>
    <p:restoredTop sz="99520" autoAdjust="0"/>
  </p:normalViewPr>
  <p:slideViewPr>
    <p:cSldViewPr>
      <p:cViewPr>
        <p:scale>
          <a:sx n="90" d="100"/>
          <a:sy n="90" d="100"/>
        </p:scale>
        <p:origin x="936" y="-2436"/>
      </p:cViewPr>
      <p:guideLst>
        <p:guide orient="horz" pos="4560"/>
        <p:guide pos="32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48736" cy="717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7761" tIns="68881" rIns="137761" bIns="68881" numCol="1" anchor="t" anchorCtr="0" compatLnSpc="1">
            <a:prstTxWarp prst="textNoShape">
              <a:avLst/>
            </a:prstTxWarp>
          </a:bodyPr>
          <a:lstStyle>
            <a:lvl1pPr defTabSz="1378286">
              <a:defRPr sz="1800"/>
            </a:lvl1pPr>
          </a:lstStyle>
          <a:p>
            <a:endParaRPr lang="fr-FR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50902" y="0"/>
            <a:ext cx="4248736" cy="717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7761" tIns="68881" rIns="137761" bIns="68881" numCol="1" anchor="t" anchorCtr="0" compatLnSpc="1">
            <a:prstTxWarp prst="textNoShape">
              <a:avLst/>
            </a:prstTxWarp>
          </a:bodyPr>
          <a:lstStyle>
            <a:lvl1pPr algn="r" defTabSz="1378286">
              <a:defRPr sz="1800"/>
            </a:lvl1pPr>
          </a:lstStyle>
          <a:p>
            <a:endParaRPr lang="fr-FR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3638298"/>
            <a:ext cx="4248736" cy="717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7761" tIns="68881" rIns="137761" bIns="68881" numCol="1" anchor="b" anchorCtr="0" compatLnSpc="1">
            <a:prstTxWarp prst="textNoShape">
              <a:avLst/>
            </a:prstTxWarp>
          </a:bodyPr>
          <a:lstStyle>
            <a:lvl1pPr defTabSz="1378286">
              <a:defRPr sz="1800"/>
            </a:lvl1pPr>
          </a:lstStyle>
          <a:p>
            <a:endParaRPr lang="fr-FR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50902" y="13638298"/>
            <a:ext cx="4248736" cy="717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7761" tIns="68881" rIns="137761" bIns="68881" numCol="1" anchor="b" anchorCtr="0" compatLnSpc="1">
            <a:prstTxWarp prst="textNoShape">
              <a:avLst/>
            </a:prstTxWarp>
          </a:bodyPr>
          <a:lstStyle>
            <a:lvl1pPr algn="r" defTabSz="1378286">
              <a:defRPr sz="1800"/>
            </a:lvl1pPr>
          </a:lstStyle>
          <a:p>
            <a:fld id="{26B2260E-BD83-401C-B89D-DA87E1FEE264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642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4247171" cy="717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0768" tIns="15384" rIns="30768" bIns="15384" numCol="1" anchor="t" anchorCtr="0" compatLnSpc="1">
            <a:prstTxWarp prst="textNoShape">
              <a:avLst/>
            </a:prstTxWarp>
          </a:bodyPr>
          <a:lstStyle>
            <a:lvl1pPr defTabSz="306581">
              <a:defRPr sz="4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 bwMode="auto">
          <a:xfrm>
            <a:off x="5550902" y="0"/>
            <a:ext cx="4247171" cy="717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0768" tIns="15384" rIns="30768" bIns="15384" numCol="1" anchor="t" anchorCtr="0" compatLnSpc="1">
            <a:prstTxWarp prst="textNoShape">
              <a:avLst/>
            </a:prstTxWarp>
          </a:bodyPr>
          <a:lstStyle>
            <a:lvl1pPr algn="r" defTabSz="306581">
              <a:defRPr sz="400"/>
            </a:lvl1pPr>
          </a:lstStyle>
          <a:p>
            <a:fld id="{6CECBBB4-AF1B-4C95-8F5D-33BC293A4A32}" type="datetimeFigureOut">
              <a:rPr lang="fr-FR"/>
              <a:pPr/>
              <a:t>10/05/2019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987675" y="1076325"/>
            <a:ext cx="3824288" cy="5383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30785" tIns="15393" rIns="30785" bIns="15393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 bwMode="auto">
          <a:xfrm>
            <a:off x="979234" y="6819956"/>
            <a:ext cx="7841171" cy="645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0768" tIns="15384" rIns="30768" bIns="153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 bwMode="auto">
          <a:xfrm>
            <a:off x="0" y="13635069"/>
            <a:ext cx="4247171" cy="717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0768" tIns="15384" rIns="30768" bIns="15384" numCol="1" anchor="b" anchorCtr="0" compatLnSpc="1">
            <a:prstTxWarp prst="textNoShape">
              <a:avLst/>
            </a:prstTxWarp>
          </a:bodyPr>
          <a:lstStyle>
            <a:lvl1pPr defTabSz="306581">
              <a:defRPr sz="4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 bwMode="auto">
          <a:xfrm>
            <a:off x="5550902" y="13635069"/>
            <a:ext cx="4247171" cy="717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0768" tIns="15384" rIns="30768" bIns="15384" numCol="1" anchor="b" anchorCtr="0" compatLnSpc="1">
            <a:prstTxWarp prst="textNoShape">
              <a:avLst/>
            </a:prstTxWarp>
          </a:bodyPr>
          <a:lstStyle>
            <a:lvl1pPr algn="r" defTabSz="306581">
              <a:defRPr sz="400"/>
            </a:lvl1pPr>
          </a:lstStyle>
          <a:p>
            <a:fld id="{D3B7FBCA-D98B-4770-808B-E93F26F3641A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798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fr-FR" dirty="0" smtClean="0"/>
          </a:p>
        </p:txBody>
      </p:sp>
      <p:sp>
        <p:nvSpPr>
          <p:cNvPr id="16387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306581">
              <a:defRPr sz="800">
                <a:solidFill>
                  <a:schemeClr val="tx1"/>
                </a:solidFill>
                <a:latin typeface="Times New Roman" pitchFamily="18" charset="0"/>
              </a:defRPr>
            </a:lvl1pPr>
            <a:lvl2pPr marL="248134" indent="-95109" defTabSz="306581">
              <a:defRPr sz="800">
                <a:solidFill>
                  <a:schemeClr val="tx1"/>
                </a:solidFill>
                <a:latin typeface="Times New Roman" pitchFamily="18" charset="0"/>
              </a:defRPr>
            </a:lvl2pPr>
            <a:lvl3pPr marL="382031" indent="-75450" defTabSz="306581">
              <a:defRPr sz="800">
                <a:solidFill>
                  <a:schemeClr val="tx1"/>
                </a:solidFill>
                <a:latin typeface="Times New Roman" pitchFamily="18" charset="0"/>
              </a:defRPr>
            </a:lvl3pPr>
            <a:lvl4pPr marL="535056" indent="-75450" defTabSz="306581">
              <a:defRPr sz="800">
                <a:solidFill>
                  <a:schemeClr val="tx1"/>
                </a:solidFill>
                <a:latin typeface="Times New Roman" pitchFamily="18" charset="0"/>
              </a:defRPr>
            </a:lvl4pPr>
            <a:lvl5pPr marL="688612" indent="-75981" defTabSz="306581">
              <a:defRPr sz="800">
                <a:solidFill>
                  <a:schemeClr val="tx1"/>
                </a:solidFill>
                <a:latin typeface="Times New Roman" pitchFamily="18" charset="0"/>
              </a:defRPr>
            </a:lvl5pPr>
            <a:lvl6pPr marL="841637" indent="-75981" defTabSz="306581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6pPr>
            <a:lvl7pPr marL="994661" indent="-75981" defTabSz="306581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7pPr>
            <a:lvl8pPr marL="1147686" indent="-75981" defTabSz="306581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8pPr>
            <a:lvl9pPr marL="1300711" indent="-75981" defTabSz="306581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EAF7906-0CD1-4130-9194-75392FB989FC}" type="slidenum">
              <a:rPr lang="fr-FR" sz="400"/>
              <a:pPr/>
              <a:t>1</a:t>
            </a:fld>
            <a:endParaRPr lang="fr-FR" sz="4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71525" y="4497388"/>
            <a:ext cx="8743950" cy="310356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3050" y="8204200"/>
            <a:ext cx="7200900" cy="37004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AEC5F-29EE-4FA3-9160-6BF46004E7A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577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F1B7E-78F2-4C35-A49E-289001DE9E5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529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29488" y="1287463"/>
            <a:ext cx="2185987" cy="11582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71525" y="1287463"/>
            <a:ext cx="6405563" cy="11582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56A17-957A-4EE0-8107-671EA4B6A7B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535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6CEC1-ADDA-4BFD-A848-3CF19F9EDAF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6630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2800" y="9302750"/>
            <a:ext cx="8743950" cy="28765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2800" y="6135688"/>
            <a:ext cx="8743950" cy="31670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519E5-6976-4968-88A9-7A66BAF375F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206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71525" y="4183063"/>
            <a:ext cx="4295775" cy="868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19700" y="4183063"/>
            <a:ext cx="4295775" cy="868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7BAEE-7396-4A81-928B-D57BE10C112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5423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0" y="579438"/>
            <a:ext cx="9258300" cy="241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4350" y="3240088"/>
            <a:ext cx="4545013" cy="13509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4350" y="4591050"/>
            <a:ext cx="4545013" cy="83423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226050" y="3240088"/>
            <a:ext cx="4546600" cy="13509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226050" y="4591050"/>
            <a:ext cx="4546600" cy="83423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41A5A-59BE-4E39-A4BC-C16D9AFCE56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9321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53230-4F67-413C-BB1F-0127FD028C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541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8ADA5-AC7B-405E-826D-56FA6E789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027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0" y="576263"/>
            <a:ext cx="3384550" cy="24526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22725" y="576263"/>
            <a:ext cx="5749925" cy="12357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14350" y="3028950"/>
            <a:ext cx="3384550" cy="9904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C6E7C-9F1C-4EE0-8B30-104CCC81D0D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6310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6125" y="10134600"/>
            <a:ext cx="6172200" cy="1196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16125" y="1293813"/>
            <a:ext cx="6172200" cy="868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16125" y="11331575"/>
            <a:ext cx="6172200" cy="16986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AC233-1BB8-446A-85C1-326AD673BFF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1578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71525" y="1287463"/>
            <a:ext cx="8743950" cy="241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1502" tIns="70751" rIns="141502" bIns="7075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1525" y="4183063"/>
            <a:ext cx="8743950" cy="868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1502" tIns="70751" rIns="141502" bIns="707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1525" y="13190538"/>
            <a:ext cx="2143125" cy="965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41502" tIns="70751" rIns="141502" bIns="70751" numCol="1" anchor="t" anchorCtr="0" compatLnSpc="1">
            <a:prstTxWarp prst="textNoShape">
              <a:avLst/>
            </a:prstTxWarp>
          </a:bodyPr>
          <a:lstStyle>
            <a:lvl1pPr>
              <a:defRPr sz="2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13190538"/>
            <a:ext cx="3257550" cy="965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41502" tIns="70751" rIns="141502" bIns="70751" numCol="1" anchor="t" anchorCtr="0" compatLnSpc="1">
            <a:prstTxWarp prst="textNoShape">
              <a:avLst/>
            </a:prstTxWarp>
          </a:bodyPr>
          <a:lstStyle>
            <a:lvl1pPr algn="ctr">
              <a:defRPr sz="2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13190538"/>
            <a:ext cx="2143125" cy="965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41502" tIns="70751" rIns="141502" bIns="70751" numCol="1" anchor="t" anchorCtr="0" compatLnSpc="1">
            <a:prstTxWarp prst="textNoShape">
              <a:avLst/>
            </a:prstTxWarp>
          </a:bodyPr>
          <a:lstStyle>
            <a:lvl1pPr algn="r">
              <a:defRPr sz="2200"/>
            </a:lvl1pPr>
          </a:lstStyle>
          <a:p>
            <a:pPr>
              <a:defRPr/>
            </a:pPr>
            <a:fld id="{7553B4C3-1211-4B88-9AE7-AB39D8A49F7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1414463" rtl="0" eaLnBrk="0" fontAlgn="base" hangingPunct="0">
        <a:spcBef>
          <a:spcPct val="0"/>
        </a:spcBef>
        <a:spcAft>
          <a:spcPct val="0"/>
        </a:spcAft>
        <a:defRPr sz="6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414463" rtl="0" eaLnBrk="0" fontAlgn="base" hangingPunct="0">
        <a:spcBef>
          <a:spcPct val="0"/>
        </a:spcBef>
        <a:spcAft>
          <a:spcPct val="0"/>
        </a:spcAft>
        <a:defRPr sz="6800">
          <a:solidFill>
            <a:schemeClr val="tx2"/>
          </a:solidFill>
          <a:latin typeface="Times New Roman" pitchFamily="18" charset="0"/>
        </a:defRPr>
      </a:lvl2pPr>
      <a:lvl3pPr algn="ctr" defTabSz="1414463" rtl="0" eaLnBrk="0" fontAlgn="base" hangingPunct="0">
        <a:spcBef>
          <a:spcPct val="0"/>
        </a:spcBef>
        <a:spcAft>
          <a:spcPct val="0"/>
        </a:spcAft>
        <a:defRPr sz="6800">
          <a:solidFill>
            <a:schemeClr val="tx2"/>
          </a:solidFill>
          <a:latin typeface="Times New Roman" pitchFamily="18" charset="0"/>
        </a:defRPr>
      </a:lvl3pPr>
      <a:lvl4pPr algn="ctr" defTabSz="1414463" rtl="0" eaLnBrk="0" fontAlgn="base" hangingPunct="0">
        <a:spcBef>
          <a:spcPct val="0"/>
        </a:spcBef>
        <a:spcAft>
          <a:spcPct val="0"/>
        </a:spcAft>
        <a:defRPr sz="6800">
          <a:solidFill>
            <a:schemeClr val="tx2"/>
          </a:solidFill>
          <a:latin typeface="Times New Roman" pitchFamily="18" charset="0"/>
        </a:defRPr>
      </a:lvl4pPr>
      <a:lvl5pPr algn="ctr" defTabSz="1414463" rtl="0" eaLnBrk="0" fontAlgn="base" hangingPunct="0">
        <a:spcBef>
          <a:spcPct val="0"/>
        </a:spcBef>
        <a:spcAft>
          <a:spcPct val="0"/>
        </a:spcAft>
        <a:defRPr sz="6800">
          <a:solidFill>
            <a:schemeClr val="tx2"/>
          </a:solidFill>
          <a:latin typeface="Times New Roman" pitchFamily="18" charset="0"/>
        </a:defRPr>
      </a:lvl5pPr>
      <a:lvl6pPr marL="457200" algn="ctr" defTabSz="1414463" rtl="0" fontAlgn="base">
        <a:spcBef>
          <a:spcPct val="0"/>
        </a:spcBef>
        <a:spcAft>
          <a:spcPct val="0"/>
        </a:spcAft>
        <a:defRPr sz="6800">
          <a:solidFill>
            <a:schemeClr val="tx2"/>
          </a:solidFill>
          <a:latin typeface="Times New Roman" pitchFamily="18" charset="0"/>
        </a:defRPr>
      </a:lvl6pPr>
      <a:lvl7pPr marL="914400" algn="ctr" defTabSz="1414463" rtl="0" fontAlgn="base">
        <a:spcBef>
          <a:spcPct val="0"/>
        </a:spcBef>
        <a:spcAft>
          <a:spcPct val="0"/>
        </a:spcAft>
        <a:defRPr sz="6800">
          <a:solidFill>
            <a:schemeClr val="tx2"/>
          </a:solidFill>
          <a:latin typeface="Times New Roman" pitchFamily="18" charset="0"/>
        </a:defRPr>
      </a:lvl7pPr>
      <a:lvl8pPr marL="1371600" algn="ctr" defTabSz="1414463" rtl="0" fontAlgn="base">
        <a:spcBef>
          <a:spcPct val="0"/>
        </a:spcBef>
        <a:spcAft>
          <a:spcPct val="0"/>
        </a:spcAft>
        <a:defRPr sz="6800">
          <a:solidFill>
            <a:schemeClr val="tx2"/>
          </a:solidFill>
          <a:latin typeface="Times New Roman" pitchFamily="18" charset="0"/>
        </a:defRPr>
      </a:lvl8pPr>
      <a:lvl9pPr marL="1828800" algn="ctr" defTabSz="1414463" rtl="0" fontAlgn="base">
        <a:spcBef>
          <a:spcPct val="0"/>
        </a:spcBef>
        <a:spcAft>
          <a:spcPct val="0"/>
        </a:spcAft>
        <a:defRPr sz="6800">
          <a:solidFill>
            <a:schemeClr val="tx2"/>
          </a:solidFill>
          <a:latin typeface="Times New Roman" pitchFamily="18" charset="0"/>
        </a:defRPr>
      </a:lvl9pPr>
    </p:titleStyle>
    <p:bodyStyle>
      <a:lvl1pPr marL="530225" indent="-530225" algn="l" defTabSz="1414463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49350" indent="-441325" algn="l" defTabSz="1414463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68475" indent="-354013" algn="l" defTabSz="1414463" rtl="0" eaLnBrk="0" fontAlgn="base" hangingPunct="0">
        <a:spcBef>
          <a:spcPct val="20000"/>
        </a:spcBef>
        <a:spcAft>
          <a:spcPct val="0"/>
        </a:spcAft>
        <a:buChar char="•"/>
        <a:defRPr sz="3700">
          <a:solidFill>
            <a:schemeClr val="tx1"/>
          </a:solidFill>
          <a:latin typeface="+mn-lt"/>
        </a:defRPr>
      </a:lvl3pPr>
      <a:lvl4pPr marL="2476500" indent="-354013" algn="l" defTabSz="1414463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182938" indent="-352425" algn="l" defTabSz="1414463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640138" indent="-352425" algn="l" defTabSz="1414463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097338" indent="-352425" algn="l" defTabSz="1414463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4554538" indent="-352425" algn="l" defTabSz="1414463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5011738" indent="-352425" algn="l" defTabSz="1414463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40" name="Picture 80" descr="Bandea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287000" cy="1100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3" name="Text Box 17"/>
          <p:cNvSpPr txBox="1">
            <a:spLocks noChangeArrowheads="1"/>
          </p:cNvSpPr>
          <p:nvPr/>
        </p:nvSpPr>
        <p:spPr bwMode="auto">
          <a:xfrm>
            <a:off x="0" y="2753072"/>
            <a:ext cx="51435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171450" indent="-171450" algn="just">
              <a:buFont typeface="Wingdings" panose="05000000000000000000" pitchFamily="2" charset="2"/>
              <a:buChar char="Ø"/>
              <a:tabLst>
                <a:tab pos="180975" algn="l"/>
              </a:tabLst>
            </a:pPr>
            <a:r>
              <a:rPr lang="en-US" sz="1000" b="1" dirty="0">
                <a:latin typeface="Segoe UI Semibold" pitchFamily="34" charset="0"/>
              </a:rPr>
              <a:t>	</a:t>
            </a:r>
            <a:r>
              <a:rPr lang="en-US" sz="1000" b="1" dirty="0" smtClean="0">
                <a:latin typeface="Segoe UI Semibold" pitchFamily="34" charset="0"/>
              </a:rPr>
              <a:t>1988 Tore Supra limiter tokamak </a:t>
            </a:r>
            <a:r>
              <a:rPr lang="en-US" sz="1000" b="1" dirty="0" smtClean="0">
                <a:latin typeface="Segoe UI Semibold" pitchFamily="34" charset="0"/>
                <a:sym typeface="Wingdings" panose="05000000000000000000" pitchFamily="2" charset="2"/>
              </a:rPr>
              <a:t> 2013 </a:t>
            </a:r>
            <a:r>
              <a:rPr lang="en-US" sz="1000" b="1" dirty="0" smtClean="0">
                <a:latin typeface="Segoe UI Semibold" pitchFamily="34" charset="0"/>
              </a:rPr>
              <a:t>WEST </a:t>
            </a:r>
            <a:r>
              <a:rPr lang="en-US" sz="1000" b="1" dirty="0">
                <a:latin typeface="Segoe UI Semibold" pitchFamily="34" charset="0"/>
              </a:rPr>
              <a:t>(Tungsten [W] Environment in Steady state Tokamak</a:t>
            </a:r>
            <a:r>
              <a:rPr lang="en-US" sz="1000" b="1" dirty="0" smtClean="0">
                <a:latin typeface="Segoe UI Semibold" pitchFamily="34" charset="0"/>
              </a:rPr>
              <a:t>) X-point </a:t>
            </a:r>
            <a:r>
              <a:rPr lang="en-US" sz="1000" b="1" dirty="0">
                <a:latin typeface="Segoe UI Semibold" pitchFamily="34" charset="0"/>
              </a:rPr>
              <a:t>divertor device</a:t>
            </a:r>
            <a:r>
              <a:rPr lang="en-US" sz="1000" b="1" dirty="0" smtClean="0">
                <a:latin typeface="Segoe UI Semibold" pitchFamily="34" charset="0"/>
              </a:rPr>
              <a:t>.</a:t>
            </a:r>
          </a:p>
          <a:p>
            <a:pPr marL="171450" indent="-171450" algn="just">
              <a:buFont typeface="Wingdings" panose="05000000000000000000" pitchFamily="2" charset="2"/>
              <a:buChar char="Ø"/>
              <a:tabLst>
                <a:tab pos="180975" algn="l"/>
              </a:tabLst>
            </a:pPr>
            <a:r>
              <a:rPr lang="en-US" sz="1000" b="1" dirty="0" smtClean="0">
                <a:latin typeface="Segoe UI Semibold" pitchFamily="34" charset="0"/>
              </a:rPr>
              <a:t>Long </a:t>
            </a:r>
            <a:r>
              <a:rPr lang="en-US" sz="1000" b="1" dirty="0">
                <a:latin typeface="Segoe UI Semibold" pitchFamily="34" charset="0"/>
              </a:rPr>
              <a:t>discharge </a:t>
            </a:r>
            <a:r>
              <a:rPr lang="en-US" sz="1000" b="1" dirty="0" smtClean="0">
                <a:latin typeface="Segoe UI Semibold" pitchFamily="34" charset="0"/>
              </a:rPr>
              <a:t>capability to evaluate technological </a:t>
            </a:r>
            <a:r>
              <a:rPr lang="en-US" sz="1000" b="1" dirty="0">
                <a:latin typeface="Segoe UI Semibold" pitchFamily="34" charset="0"/>
              </a:rPr>
              <a:t>and operational risks of the actively cooled tungsten divertor for </a:t>
            </a:r>
            <a:r>
              <a:rPr lang="en-US" sz="1000" b="1" dirty="0" smtClean="0">
                <a:latin typeface="Segoe UI Semibold" pitchFamily="34" charset="0"/>
              </a:rPr>
              <a:t>ITER.</a:t>
            </a:r>
          </a:p>
          <a:p>
            <a:pPr marL="171450" indent="-171450" algn="just">
              <a:buFont typeface="Wingdings" panose="05000000000000000000" pitchFamily="2" charset="2"/>
              <a:buChar char="Ø"/>
              <a:tabLst>
                <a:tab pos="180975" algn="l"/>
              </a:tabLst>
            </a:pPr>
            <a:r>
              <a:rPr lang="en-US" sz="1000" b="1" dirty="0" smtClean="0">
                <a:latin typeface="Segoe UI Semibold" pitchFamily="34" charset="0"/>
              </a:rPr>
              <a:t>CODAC infrastructure upgraded for multiple reasons:</a:t>
            </a:r>
          </a:p>
          <a:p>
            <a:pPr marL="914400" lvl="1" indent="-171450" algn="just">
              <a:buFont typeface="Wingdings" panose="05000000000000000000" pitchFamily="2" charset="2"/>
              <a:buChar char="Ø"/>
              <a:tabLst>
                <a:tab pos="180975" algn="l"/>
              </a:tabLst>
            </a:pPr>
            <a:r>
              <a:rPr lang="en-US" sz="1000" b="1" dirty="0" smtClean="0">
                <a:latin typeface="Segoe UI Semibold" pitchFamily="34" charset="0"/>
              </a:rPr>
              <a:t>Performance issues</a:t>
            </a:r>
          </a:p>
          <a:p>
            <a:pPr marL="914400" lvl="1" indent="-171450" algn="just">
              <a:buFont typeface="Wingdings" panose="05000000000000000000" pitchFamily="2" charset="2"/>
              <a:buChar char="Ø"/>
              <a:tabLst>
                <a:tab pos="180975" algn="l"/>
              </a:tabLst>
            </a:pPr>
            <a:r>
              <a:rPr lang="en-US" sz="1000" b="1" dirty="0" smtClean="0">
                <a:latin typeface="Segoe UI Semibold" pitchFamily="34" charset="0"/>
              </a:rPr>
              <a:t>Hardware/software obsolescence</a:t>
            </a:r>
          </a:p>
          <a:p>
            <a:pPr marL="914400" lvl="1" indent="-171450" algn="just">
              <a:buFont typeface="Wingdings" panose="05000000000000000000" pitchFamily="2" charset="2"/>
              <a:buChar char="Ø"/>
              <a:tabLst>
                <a:tab pos="180975" algn="l"/>
              </a:tabLst>
            </a:pPr>
            <a:r>
              <a:rPr lang="en-US" sz="1000" b="1" dirty="0" smtClean="0">
                <a:latin typeface="Segoe UI Semibold" pitchFamily="34" charset="0"/>
              </a:rPr>
              <a:t>Loss of competencies</a:t>
            </a:r>
          </a:p>
          <a:p>
            <a:pPr marL="914400" lvl="1" indent="-171450" algn="just">
              <a:buFont typeface="Wingdings" panose="05000000000000000000" pitchFamily="2" charset="2"/>
              <a:buChar char="Ø"/>
              <a:tabLst>
                <a:tab pos="180975" algn="l"/>
              </a:tabLst>
            </a:pPr>
            <a:r>
              <a:rPr lang="en-US" sz="1000" b="1" dirty="0" smtClean="0">
                <a:latin typeface="Segoe UI Semibold" pitchFamily="34" charset="0"/>
              </a:rPr>
              <a:t>Resources reduction</a:t>
            </a:r>
            <a:endParaRPr lang="en-US" sz="1000" b="1" dirty="0">
              <a:latin typeface="Segoe UI Semibold" pitchFamily="34" charset="0"/>
            </a:endParaRPr>
          </a:p>
        </p:txBody>
      </p:sp>
      <p:sp>
        <p:nvSpPr>
          <p:cNvPr id="15373" name="Text Box 553"/>
          <p:cNvSpPr txBox="1">
            <a:spLocks noChangeArrowheads="1"/>
          </p:cNvSpPr>
          <p:nvPr/>
        </p:nvSpPr>
        <p:spPr bwMode="auto">
          <a:xfrm>
            <a:off x="-3175" y="4286672"/>
            <a:ext cx="5143500" cy="304800"/>
          </a:xfrm>
          <a:prstGeom prst="rect">
            <a:avLst/>
          </a:prstGeom>
          <a:gradFill rotWithShape="1">
            <a:gsLst>
              <a:gs pos="0">
                <a:srgbClr val="E2001A"/>
              </a:gs>
              <a:gs pos="100000">
                <a:srgbClr val="CC0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</a:rPr>
              <a:t>Acquisition Units</a:t>
            </a:r>
            <a:endParaRPr lang="en-US" sz="14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5374" name="Text Box 885"/>
          <p:cNvSpPr txBox="1">
            <a:spLocks noChangeArrowheads="1"/>
          </p:cNvSpPr>
          <p:nvPr/>
        </p:nvSpPr>
        <p:spPr bwMode="auto">
          <a:xfrm>
            <a:off x="5151120" y="8118848"/>
            <a:ext cx="5143500" cy="307777"/>
          </a:xfrm>
          <a:prstGeom prst="rect">
            <a:avLst/>
          </a:prstGeom>
          <a:gradFill rotWithShape="1">
            <a:gsLst>
              <a:gs pos="0">
                <a:srgbClr val="B80016"/>
              </a:gs>
              <a:gs pos="100000">
                <a:srgbClr val="B80016">
                  <a:gamma/>
                  <a:shade val="46275"/>
                  <a:invGamma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</a:rPr>
              <a:t>Plasma Operation and results</a:t>
            </a:r>
            <a:endParaRPr lang="en-US" sz="1200" b="1" dirty="0"/>
          </a:p>
        </p:txBody>
      </p:sp>
      <p:sp>
        <p:nvSpPr>
          <p:cNvPr id="15375" name="Text Box 565"/>
          <p:cNvSpPr txBox="1">
            <a:spLocks noChangeArrowheads="1"/>
          </p:cNvSpPr>
          <p:nvPr/>
        </p:nvSpPr>
        <p:spPr bwMode="auto">
          <a:xfrm>
            <a:off x="5154295" y="12303506"/>
            <a:ext cx="5140325" cy="304800"/>
          </a:xfrm>
          <a:prstGeom prst="rect">
            <a:avLst/>
          </a:prstGeom>
          <a:gradFill rotWithShape="1">
            <a:gsLst>
              <a:gs pos="0">
                <a:srgbClr val="B80016"/>
              </a:gs>
              <a:gs pos="100000">
                <a:srgbClr val="B80016">
                  <a:gamma/>
                  <a:shade val="46275"/>
                  <a:invGamma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1400" dirty="0">
                <a:solidFill>
                  <a:schemeClr val="bg1"/>
                </a:solidFill>
                <a:latin typeface="Arial Black" pitchFamily="34" charset="0"/>
              </a:rPr>
              <a:t>CONCLUSION</a:t>
            </a:r>
          </a:p>
        </p:txBody>
      </p:sp>
      <p:sp>
        <p:nvSpPr>
          <p:cNvPr id="15376" name="Text Box 565"/>
          <p:cNvSpPr txBox="1">
            <a:spLocks noChangeArrowheads="1"/>
          </p:cNvSpPr>
          <p:nvPr/>
        </p:nvSpPr>
        <p:spPr bwMode="auto">
          <a:xfrm>
            <a:off x="5154295" y="10715608"/>
            <a:ext cx="5140325" cy="307777"/>
          </a:xfrm>
          <a:prstGeom prst="rect">
            <a:avLst/>
          </a:prstGeom>
          <a:gradFill rotWithShape="1">
            <a:gsLst>
              <a:gs pos="0">
                <a:srgbClr val="B80016"/>
              </a:gs>
              <a:gs pos="100000">
                <a:srgbClr val="B80016">
                  <a:gamma/>
                  <a:shade val="46275"/>
                  <a:invGamma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1400" b="1" dirty="0" smtClean="0">
                <a:solidFill>
                  <a:schemeClr val="bg1"/>
                </a:solidFill>
                <a:latin typeface="Arial" pitchFamily="34" charset="0"/>
              </a:rPr>
              <a:t>Plan </a:t>
            </a: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</a:rPr>
              <a:t>forward</a:t>
            </a:r>
            <a:endParaRPr lang="en-US" sz="1200" b="1" dirty="0"/>
          </a:p>
        </p:txBody>
      </p:sp>
      <p:sp>
        <p:nvSpPr>
          <p:cNvPr id="15380" name="Text Box 29"/>
          <p:cNvSpPr txBox="1">
            <a:spLocks noChangeArrowheads="1"/>
          </p:cNvSpPr>
          <p:nvPr/>
        </p:nvSpPr>
        <p:spPr bwMode="auto">
          <a:xfrm>
            <a:off x="1111250" y="182563"/>
            <a:ext cx="8135938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ja-JP" sz="2000" dirty="0">
                <a:solidFill>
                  <a:schemeClr val="bg1"/>
                </a:solidFill>
                <a:latin typeface="Arial Black" pitchFamily="34" charset="0"/>
                <a:ea typeface="ＭＳ Ｐゴシック" pitchFamily="34" charset="-128"/>
              </a:rPr>
              <a:t>From Tore Supra to </a:t>
            </a:r>
            <a:r>
              <a:rPr lang="en-US" altLang="ja-JP" sz="2000" dirty="0" smtClean="0">
                <a:solidFill>
                  <a:schemeClr val="bg1"/>
                </a:solidFill>
                <a:latin typeface="Arial Black" pitchFamily="34" charset="0"/>
                <a:ea typeface="ＭＳ Ｐゴシック" pitchFamily="34" charset="-128"/>
              </a:rPr>
              <a:t>WEST</a:t>
            </a:r>
          </a:p>
          <a:p>
            <a:pPr algn="ctr">
              <a:spcBef>
                <a:spcPct val="50000"/>
              </a:spcBef>
            </a:pPr>
            <a:r>
              <a:rPr lang="en-US" altLang="ja-JP" sz="2000" dirty="0" smtClean="0">
                <a:solidFill>
                  <a:schemeClr val="bg1"/>
                </a:solidFill>
                <a:latin typeface="Arial Black" pitchFamily="34" charset="0"/>
                <a:ea typeface="ＭＳ Ｐゴシック" pitchFamily="34" charset="-128"/>
              </a:rPr>
              <a:t>Evolution </a:t>
            </a:r>
            <a:r>
              <a:rPr lang="en-US" altLang="ja-JP" sz="2000" dirty="0">
                <a:solidFill>
                  <a:schemeClr val="bg1"/>
                </a:solidFill>
                <a:latin typeface="Arial Black" pitchFamily="34" charset="0"/>
                <a:ea typeface="ＭＳ Ｐゴシック" pitchFamily="34" charset="-128"/>
              </a:rPr>
              <a:t>of the CODAC infrastructure</a:t>
            </a:r>
            <a:endParaRPr lang="fr-FR" altLang="ja-JP" sz="2000" dirty="0">
              <a:solidFill>
                <a:schemeClr val="bg1"/>
              </a:solidFill>
              <a:latin typeface="Arial Black" pitchFamily="34" charset="0"/>
              <a:ea typeface="ＭＳ Ｐゴシック" pitchFamily="34" charset="-128"/>
            </a:endParaRPr>
          </a:p>
        </p:txBody>
      </p:sp>
      <p:sp>
        <p:nvSpPr>
          <p:cNvPr id="15382" name="Rectangle 197"/>
          <p:cNvSpPr>
            <a:spLocks noChangeArrowheads="1"/>
          </p:cNvSpPr>
          <p:nvPr/>
        </p:nvSpPr>
        <p:spPr bwMode="auto">
          <a:xfrm>
            <a:off x="0" y="1130514"/>
            <a:ext cx="10287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1600" b="1" i="1" u="sng" dirty="0" smtClean="0">
                <a:latin typeface="Arial" pitchFamily="34" charset="0"/>
                <a:cs typeface="Times New Roman" pitchFamily="18" charset="0"/>
              </a:rPr>
              <a:t>A. Berne</a:t>
            </a:r>
            <a:r>
              <a:rPr lang="en-GB" sz="1600" b="1" i="1" u="sng" baseline="30000" dirty="0" smtClean="0">
                <a:latin typeface="Arial" pitchFamily="34" charset="0"/>
                <a:cs typeface="Times New Roman" pitchFamily="18" charset="0"/>
              </a:rPr>
              <a:t>1</a:t>
            </a:r>
            <a:r>
              <a:rPr lang="en-GB" sz="1600" b="1" i="1" dirty="0" smtClean="0">
                <a:latin typeface="Arial" pitchFamily="34" charset="0"/>
                <a:cs typeface="Times New Roman" pitchFamily="18" charset="0"/>
              </a:rPr>
              <a:t>, B. Santraine</a:t>
            </a:r>
            <a:r>
              <a:rPr lang="en-GB" sz="1600" b="1" i="1" baseline="30000" dirty="0" smtClean="0">
                <a:latin typeface="Arial" pitchFamily="34" charset="0"/>
                <a:cs typeface="Times New Roman" pitchFamily="18" charset="0"/>
              </a:rPr>
              <a:t>1</a:t>
            </a:r>
            <a:r>
              <a:rPr lang="en-GB" sz="1600" b="1" i="1" dirty="0" smtClean="0">
                <a:latin typeface="Arial" pitchFamily="34" charset="0"/>
                <a:cs typeface="Times New Roman" pitchFamily="18" charset="0"/>
              </a:rPr>
              <a:t>, N. Ravenel</a:t>
            </a:r>
            <a:r>
              <a:rPr lang="en-GB" sz="1600" b="1" i="1" baseline="30000" dirty="0">
                <a:latin typeface="Arial" pitchFamily="34" charset="0"/>
                <a:cs typeface="Times New Roman" pitchFamily="18" charset="0"/>
              </a:rPr>
              <a:t>1</a:t>
            </a:r>
            <a:r>
              <a:rPr lang="en-GB" sz="1600" b="1" i="1" dirty="0" smtClean="0">
                <a:latin typeface="Arial" pitchFamily="34" charset="0"/>
                <a:cs typeface="Times New Roman" pitchFamily="18" charset="0"/>
              </a:rPr>
              <a:t>, G. Caulier</a:t>
            </a:r>
            <a:r>
              <a:rPr lang="en-GB" sz="1600" b="1" i="1" baseline="30000" dirty="0">
                <a:latin typeface="Arial" pitchFamily="34" charset="0"/>
                <a:cs typeface="Times New Roman" pitchFamily="18" charset="0"/>
              </a:rPr>
              <a:t>1</a:t>
            </a:r>
            <a:r>
              <a:rPr lang="en-GB" sz="1600" b="1" i="1" dirty="0" smtClean="0">
                <a:latin typeface="Arial" pitchFamily="34" charset="0"/>
                <a:cs typeface="Times New Roman" pitchFamily="18" charset="0"/>
              </a:rPr>
              <a:t>, J. Colnel</a:t>
            </a:r>
            <a:r>
              <a:rPr lang="en-GB" sz="1600" b="1" i="1" baseline="30000" dirty="0">
                <a:latin typeface="Arial" pitchFamily="34" charset="0"/>
                <a:cs typeface="Times New Roman" pitchFamily="18" charset="0"/>
              </a:rPr>
              <a:t>1</a:t>
            </a:r>
            <a:r>
              <a:rPr lang="en-GB" sz="1600" b="1" i="1" dirty="0" smtClean="0">
                <a:latin typeface="Arial" pitchFamily="34" charset="0"/>
                <a:cs typeface="Times New Roman" pitchFamily="18" charset="0"/>
              </a:rPr>
              <a:t>, F. Leroux</a:t>
            </a:r>
            <a:r>
              <a:rPr lang="en-GB" sz="1600" b="1" i="1" baseline="30000" dirty="0" smtClean="0">
                <a:latin typeface="Arial" pitchFamily="34" charset="0"/>
                <a:cs typeface="Times New Roman" pitchFamily="18" charset="0"/>
              </a:rPr>
              <a:t>2</a:t>
            </a:r>
            <a:r>
              <a:rPr lang="en-GB" sz="1600" b="1" i="1" dirty="0" smtClean="0">
                <a:latin typeface="Arial" pitchFamily="34" charset="0"/>
                <a:cs typeface="Times New Roman" pitchFamily="18" charset="0"/>
              </a:rPr>
              <a:t>, A. Barbuti</a:t>
            </a:r>
            <a:r>
              <a:rPr lang="en-GB" sz="1600" b="1" i="1" baseline="30000" dirty="0">
                <a:latin typeface="Arial" pitchFamily="34" charset="0"/>
                <a:cs typeface="Times New Roman" pitchFamily="18" charset="0"/>
              </a:rPr>
              <a:t>1</a:t>
            </a:r>
            <a:r>
              <a:rPr lang="en-GB" sz="1600" b="1" i="1" dirty="0" smtClean="0">
                <a:latin typeface="Arial" pitchFamily="34" charset="0"/>
                <a:cs typeface="Times New Roman" pitchFamily="18" charset="0"/>
              </a:rPr>
              <a:t>, B. Vincent</a:t>
            </a:r>
            <a:r>
              <a:rPr lang="en-GB" sz="1600" b="1" i="1" baseline="30000" dirty="0">
                <a:latin typeface="Arial" pitchFamily="34" charset="0"/>
                <a:cs typeface="Times New Roman" pitchFamily="18" charset="0"/>
              </a:rPr>
              <a:t>1</a:t>
            </a:r>
            <a:r>
              <a:rPr lang="en-GB" sz="1600" b="1" i="1" dirty="0" smtClean="0">
                <a:latin typeface="Arial" pitchFamily="34" charset="0"/>
                <a:cs typeface="Times New Roman" pitchFamily="18" charset="0"/>
              </a:rPr>
              <a:t>,       </a:t>
            </a:r>
          </a:p>
          <a:p>
            <a:pPr algn="ctr">
              <a:spcBef>
                <a:spcPts val="0"/>
              </a:spcBef>
            </a:pPr>
            <a:r>
              <a:rPr lang="en-GB" sz="1600" b="1" i="1" dirty="0" smtClean="0">
                <a:latin typeface="Arial" pitchFamily="34" charset="0"/>
                <a:cs typeface="Times New Roman" pitchFamily="18" charset="0"/>
              </a:rPr>
              <a:t>Y. Moudden</a:t>
            </a:r>
            <a:r>
              <a:rPr lang="en-GB" sz="1600" b="1" i="1" baseline="30000" dirty="0">
                <a:latin typeface="Arial" pitchFamily="34" charset="0"/>
                <a:cs typeface="Times New Roman" pitchFamily="18" charset="0"/>
              </a:rPr>
              <a:t>1</a:t>
            </a:r>
            <a:r>
              <a:rPr lang="en-GB" sz="1600" b="1" i="1" dirty="0" smtClean="0">
                <a:latin typeface="Arial" pitchFamily="34" charset="0"/>
                <a:cs typeface="Times New Roman" pitchFamily="18" charset="0"/>
              </a:rPr>
              <a:t> and the </a:t>
            </a:r>
            <a:r>
              <a:rPr lang="en-GB" sz="1600" b="1" i="1" dirty="0">
                <a:latin typeface="Arial" pitchFamily="34" charset="0"/>
                <a:cs typeface="Times New Roman" pitchFamily="18" charset="0"/>
              </a:rPr>
              <a:t>WEST Team*</a:t>
            </a:r>
          </a:p>
          <a:p>
            <a:pPr algn="ctr">
              <a:spcBef>
                <a:spcPct val="50000"/>
              </a:spcBef>
            </a:pP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86" name="Text Box 566"/>
          <p:cNvSpPr txBox="1">
            <a:spLocks noChangeArrowheads="1"/>
          </p:cNvSpPr>
          <p:nvPr/>
        </p:nvSpPr>
        <p:spPr bwMode="auto">
          <a:xfrm>
            <a:off x="5154761" y="2442344"/>
            <a:ext cx="5143500" cy="304800"/>
          </a:xfrm>
          <a:prstGeom prst="rect">
            <a:avLst/>
          </a:prstGeom>
          <a:gradFill rotWithShape="1">
            <a:gsLst>
              <a:gs pos="0">
                <a:srgbClr val="B80016"/>
              </a:gs>
              <a:gs pos="100000">
                <a:srgbClr val="B80016">
                  <a:gamma/>
                  <a:shade val="46275"/>
                  <a:invGamma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1400" b="1" dirty="0">
                <a:solidFill>
                  <a:schemeClr val="bg1"/>
                </a:solidFill>
                <a:latin typeface="Arial" pitchFamily="34" charset="0"/>
              </a:rPr>
              <a:t>Real Time Network – </a:t>
            </a:r>
            <a:r>
              <a:rPr lang="en-US" sz="1400" b="1" dirty="0">
                <a:solidFill>
                  <a:schemeClr val="bg1"/>
                </a:solidFill>
                <a:latin typeface="Arial" pitchFamily="34" charset="0"/>
              </a:rPr>
              <a:t>Shared</a:t>
            </a:r>
            <a:r>
              <a:rPr lang="fr-FR" sz="1400" b="1" dirty="0">
                <a:solidFill>
                  <a:schemeClr val="bg1"/>
                </a:solidFill>
                <a:latin typeface="Arial" pitchFamily="34" charset="0"/>
              </a:rPr>
              <a:t> Memory</a:t>
            </a:r>
          </a:p>
        </p:txBody>
      </p:sp>
      <p:sp>
        <p:nvSpPr>
          <p:cNvPr id="15388" name="Rectangle 7"/>
          <p:cNvSpPr>
            <a:spLocks noChangeArrowheads="1"/>
          </p:cNvSpPr>
          <p:nvPr/>
        </p:nvSpPr>
        <p:spPr bwMode="auto">
          <a:xfrm>
            <a:off x="0" y="0"/>
            <a:ext cx="10287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15426" name="Rectangle 197"/>
          <p:cNvSpPr>
            <a:spLocks noChangeArrowheads="1"/>
          </p:cNvSpPr>
          <p:nvPr/>
        </p:nvSpPr>
        <p:spPr bwMode="auto">
          <a:xfrm>
            <a:off x="0" y="1675800"/>
            <a:ext cx="102870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fr-FR" sz="1400" baseline="30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CEA</a:t>
            </a:r>
            <a:r>
              <a:rPr lang="fr-FR" sz="1400" dirty="0">
                <a:latin typeface="Arial" pitchFamily="34" charset="0"/>
                <a:cs typeface="Arial" pitchFamily="34" charset="0"/>
              </a:rPr>
              <a:t>, IRFM, F-13108 Saint Paul-lez-Durance, 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France</a:t>
            </a:r>
          </a:p>
          <a:p>
            <a:pPr algn="ctr"/>
            <a:r>
              <a:rPr lang="fr-FR" sz="1400" baseline="30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CEA</a:t>
            </a:r>
            <a:r>
              <a:rPr lang="fr-FR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STIC, </a:t>
            </a:r>
            <a:r>
              <a:rPr lang="fr-FR" sz="1400" dirty="0">
                <a:latin typeface="Arial" pitchFamily="34" charset="0"/>
                <a:cs typeface="Arial" pitchFamily="34" charset="0"/>
              </a:rPr>
              <a:t>F-13108 Saint Paul-lez-Durance, France</a:t>
            </a:r>
          </a:p>
          <a:p>
            <a:pPr algn="ctr"/>
            <a:r>
              <a:rPr lang="fr-FR" sz="1400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fr-FR" sz="1400" dirty="0">
                <a:latin typeface="Arial" pitchFamily="34" charset="0"/>
                <a:cs typeface="Arial" pitchFamily="34" charset="0"/>
              </a:rPr>
              <a:t>http://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west.cea.fr/WESTteam</a:t>
            </a:r>
          </a:p>
        </p:txBody>
      </p:sp>
      <p:pic>
        <p:nvPicPr>
          <p:cNvPr id="15430" name="Picture 70" descr="Logo_WES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1288" y="1550368"/>
            <a:ext cx="1081087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431" name="Text Box 565"/>
          <p:cNvSpPr txBox="1">
            <a:spLocks noChangeArrowheads="1"/>
          </p:cNvSpPr>
          <p:nvPr/>
        </p:nvSpPr>
        <p:spPr bwMode="auto">
          <a:xfrm>
            <a:off x="0" y="2437219"/>
            <a:ext cx="5143500" cy="304800"/>
          </a:xfrm>
          <a:prstGeom prst="rect">
            <a:avLst/>
          </a:prstGeom>
          <a:gradFill rotWithShape="1">
            <a:gsLst>
              <a:gs pos="0">
                <a:srgbClr val="E2001A"/>
              </a:gs>
              <a:gs pos="100000">
                <a:srgbClr val="CC0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1400">
                <a:solidFill>
                  <a:schemeClr val="bg1"/>
                </a:solidFill>
                <a:latin typeface="Arial Black" pitchFamily="34" charset="0"/>
              </a:rPr>
              <a:t>INTRODUCTION</a:t>
            </a:r>
          </a:p>
        </p:txBody>
      </p:sp>
      <p:sp>
        <p:nvSpPr>
          <p:cNvPr id="15371" name="Text Box 636"/>
          <p:cNvSpPr txBox="1">
            <a:spLocks noChangeArrowheads="1"/>
          </p:cNvSpPr>
          <p:nvPr/>
        </p:nvSpPr>
        <p:spPr bwMode="auto">
          <a:xfrm>
            <a:off x="0" y="12639600"/>
            <a:ext cx="5143500" cy="307777"/>
          </a:xfrm>
          <a:prstGeom prst="rect">
            <a:avLst/>
          </a:prstGeom>
          <a:gradFill rotWithShape="1">
            <a:gsLst>
              <a:gs pos="0">
                <a:srgbClr val="E2001A"/>
              </a:gs>
              <a:gs pos="100000">
                <a:srgbClr val="CC0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1400" b="1" dirty="0">
                <a:solidFill>
                  <a:schemeClr val="bg1"/>
                </a:solidFill>
                <a:latin typeface="Arial" pitchFamily="34" charset="0"/>
              </a:rPr>
              <a:t>Timing </a:t>
            </a:r>
            <a:r>
              <a:rPr lang="fr-FR" sz="1400" b="1" dirty="0" smtClean="0">
                <a:solidFill>
                  <a:schemeClr val="bg1"/>
                </a:solidFill>
                <a:latin typeface="Arial" pitchFamily="34" charset="0"/>
              </a:rPr>
              <a:t>System</a:t>
            </a:r>
          </a:p>
        </p:txBody>
      </p:sp>
      <p:sp>
        <p:nvSpPr>
          <p:cNvPr id="15377" name="Line 637"/>
          <p:cNvSpPr>
            <a:spLocks noChangeShapeType="1"/>
          </p:cNvSpPr>
          <p:nvPr/>
        </p:nvSpPr>
        <p:spPr bwMode="auto">
          <a:xfrm>
            <a:off x="5140325" y="2424087"/>
            <a:ext cx="14436" cy="12053913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5429" name="Rectangle 69"/>
          <p:cNvSpPr>
            <a:spLocks noChangeArrowheads="1"/>
          </p:cNvSpPr>
          <p:nvPr/>
        </p:nvSpPr>
        <p:spPr bwMode="auto">
          <a:xfrm>
            <a:off x="0" y="2405831"/>
            <a:ext cx="10287000" cy="365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0" y="4591472"/>
            <a:ext cx="51435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171450" indent="-171450" algn="just">
              <a:buFont typeface="Wingdings" panose="05000000000000000000" pitchFamily="2" charset="2"/>
              <a:buChar char="Ø"/>
              <a:tabLst>
                <a:tab pos="180975" algn="l"/>
              </a:tabLst>
            </a:pPr>
            <a:r>
              <a:rPr lang="en-US" sz="1000" b="1" dirty="0" smtClean="0">
                <a:latin typeface="Segoe UI Semibold" pitchFamily="34" charset="0"/>
              </a:rPr>
              <a:t>Acquisition units are associated to diagnostics on the tokamak. </a:t>
            </a:r>
          </a:p>
          <a:p>
            <a:pPr marL="171450" indent="-171450" algn="just">
              <a:buFont typeface="Wingdings" panose="05000000000000000000" pitchFamily="2" charset="2"/>
              <a:buChar char="Ø"/>
              <a:tabLst>
                <a:tab pos="180975" algn="l"/>
              </a:tabLst>
            </a:pPr>
            <a:r>
              <a:rPr lang="en-US" sz="1000" b="1" dirty="0" smtClean="0">
                <a:latin typeface="Segoe UI Semibold" pitchFamily="34" charset="0"/>
              </a:rPr>
              <a:t>Upgrade is mandatory for the following reasons:</a:t>
            </a:r>
          </a:p>
          <a:p>
            <a:pPr marL="914400" lvl="1" indent="-171450" algn="just">
              <a:buFont typeface="Wingdings" panose="05000000000000000000" pitchFamily="2" charset="2"/>
              <a:buChar char="Ø"/>
              <a:tabLst>
                <a:tab pos="180975" algn="l"/>
              </a:tabLst>
            </a:pPr>
            <a:r>
              <a:rPr lang="en-US" sz="1000" b="1" dirty="0" smtClean="0">
                <a:latin typeface="Segoe UI Semibold" pitchFamily="34" charset="0"/>
              </a:rPr>
              <a:t>Obsolescence of Intel system</a:t>
            </a:r>
          </a:p>
          <a:p>
            <a:pPr marL="914400" lvl="1" indent="-171450" algn="just">
              <a:buFont typeface="Wingdings" panose="05000000000000000000" pitchFamily="2" charset="2"/>
              <a:buChar char="Ø"/>
              <a:tabLst>
                <a:tab pos="180975" algn="l"/>
              </a:tabLst>
            </a:pPr>
            <a:r>
              <a:rPr lang="en-US" sz="1000" b="1" dirty="0" smtClean="0">
                <a:latin typeface="Segoe UI Semibold" pitchFamily="34" charset="0"/>
              </a:rPr>
              <a:t>Cost and aging of VME systems</a:t>
            </a:r>
          </a:p>
          <a:p>
            <a:pPr marL="914400" lvl="1" indent="-171450" algn="just">
              <a:buFont typeface="Wingdings" panose="05000000000000000000" pitchFamily="2" charset="2"/>
              <a:buChar char="Ø"/>
              <a:tabLst>
                <a:tab pos="180975" algn="l"/>
              </a:tabLst>
            </a:pPr>
            <a:r>
              <a:rPr lang="en-US" sz="1000" b="1" dirty="0" smtClean="0">
                <a:latin typeface="Segoe UI Semibold" pitchFamily="34" charset="0"/>
              </a:rPr>
              <a:t>Difficult maintainability and end-of-support of Win XP system.</a:t>
            </a:r>
          </a:p>
          <a:p>
            <a:pPr marL="171450" indent="-171450" algn="just">
              <a:buFontTx/>
              <a:buChar char="-"/>
              <a:tabLst>
                <a:tab pos="180975" algn="l"/>
              </a:tabLst>
            </a:pPr>
            <a:endParaRPr lang="fr-FR" sz="1000" b="1" dirty="0" smtClean="0">
              <a:latin typeface="Segoe UI Semibold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  <a:tabLst>
                <a:tab pos="180975" algn="l"/>
              </a:tabLst>
            </a:pPr>
            <a:r>
              <a:rPr lang="en-US" sz="1000" b="1" dirty="0" smtClean="0">
                <a:latin typeface="Segoe UI Semibold" pitchFamily="34" charset="0"/>
              </a:rPr>
              <a:t>	Solution based on </a:t>
            </a:r>
            <a:r>
              <a:rPr lang="en-US" sz="1000" u="sng" dirty="0" smtClean="0">
                <a:latin typeface="Segoe UI Semibold" pitchFamily="34" charset="0"/>
              </a:rPr>
              <a:t>PXE technology</a:t>
            </a:r>
            <a:r>
              <a:rPr lang="en-US" sz="1000" dirty="0" smtClean="0">
                <a:latin typeface="Segoe UI Semibold" pitchFamily="34" charset="0"/>
              </a:rPr>
              <a:t> </a:t>
            </a:r>
            <a:r>
              <a:rPr lang="en-US" sz="1000" b="1" dirty="0" smtClean="0">
                <a:latin typeface="Segoe UI Semibold" pitchFamily="34" charset="0"/>
              </a:rPr>
              <a:t>(</a:t>
            </a:r>
            <a:r>
              <a:rPr lang="en-US" sz="1000" b="1" dirty="0" err="1" smtClean="0">
                <a:latin typeface="Segoe UI Semibold" pitchFamily="34" charset="0"/>
              </a:rPr>
              <a:t>Preboot</a:t>
            </a:r>
            <a:r>
              <a:rPr lang="en-US" sz="1000" b="1" dirty="0" smtClean="0">
                <a:latin typeface="Segoe UI Semibold" pitchFamily="34" charset="0"/>
              </a:rPr>
              <a:t> </a:t>
            </a:r>
            <a:r>
              <a:rPr lang="en-US" sz="1000" b="1" smtClean="0">
                <a:latin typeface="Segoe UI Semibold" pitchFamily="34" charset="0"/>
              </a:rPr>
              <a:t>eX</a:t>
            </a:r>
            <a:r>
              <a:rPr lang="en-US" sz="1000" b="1" smtClean="0">
                <a:latin typeface="Segoe UI Semibold" pitchFamily="34" charset="0"/>
              </a:rPr>
              <a:t>ecution</a:t>
            </a:r>
            <a:r>
              <a:rPr lang="en-US" sz="1000" b="1" dirty="0" smtClean="0">
                <a:latin typeface="Segoe UI Semibold" pitchFamily="34" charset="0"/>
              </a:rPr>
              <a:t> </a:t>
            </a:r>
            <a:r>
              <a:rPr lang="en-US" sz="1000" b="1" dirty="0" smtClean="0">
                <a:latin typeface="Segoe UI Semibold" pitchFamily="34" charset="0"/>
              </a:rPr>
              <a:t>Environment): PXE server is hosting the Operating System, the client recovers the OS at startup and runs it from internal RAM (diskless). </a:t>
            </a:r>
            <a:endParaRPr lang="en-US" sz="1000" b="1" dirty="0">
              <a:latin typeface="Segoe UI Semibold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774919" y="11343961"/>
            <a:ext cx="14243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>
                <a:latin typeface="Calibri" panose="020F0502020204030204" pitchFamily="34" charset="0"/>
                <a:sym typeface="Wingdings" panose="05000000000000000000" pitchFamily="2" charset="2"/>
              </a:rPr>
              <a:t></a:t>
            </a:r>
            <a:r>
              <a:rPr lang="fr-FR" sz="1800" dirty="0" smtClean="0">
                <a:latin typeface="Calibri" panose="020F0502020204030204" pitchFamily="34" charset="0"/>
                <a:sym typeface="Wingdings" panose="05000000000000000000" pitchFamily="2" charset="2"/>
              </a:rPr>
              <a:t> T</a:t>
            </a:r>
            <a:r>
              <a:rPr lang="fr-FR" sz="1800" dirty="0" smtClean="0">
                <a:latin typeface="Calibri" panose="020F0502020204030204" pitchFamily="34" charset="0"/>
              </a:rPr>
              <a:t>ore Supra</a:t>
            </a:r>
          </a:p>
          <a:p>
            <a:pPr algn="ctr"/>
            <a:r>
              <a:rPr lang="fr-FR" sz="1800" dirty="0" smtClean="0">
                <a:latin typeface="Calibri" panose="020F0502020204030204" pitchFamily="34" charset="0"/>
              </a:rPr>
              <a:t>vs.</a:t>
            </a:r>
          </a:p>
          <a:p>
            <a:pPr algn="ctr"/>
            <a:r>
              <a:rPr lang="fr-FR" sz="1800" dirty="0" smtClean="0">
                <a:latin typeface="Calibri" panose="020F0502020204030204" pitchFamily="34" charset="0"/>
              </a:rPr>
              <a:t>WEST </a:t>
            </a:r>
            <a:r>
              <a:rPr lang="fr-FR" sz="1400" dirty="0" smtClean="0">
                <a:latin typeface="Calibri" panose="020F0502020204030204" pitchFamily="34" charset="0"/>
                <a:sym typeface="Wingdings" panose="05000000000000000000" pitchFamily="2" charset="2"/>
              </a:rPr>
              <a:t></a:t>
            </a:r>
            <a:endParaRPr lang="en-US" sz="1800" dirty="0">
              <a:latin typeface="Calibri" panose="020F0502020204030204" pitchFamily="34" charset="0"/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97" y="6014864"/>
            <a:ext cx="4217555" cy="2923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Text Box 17"/>
          <p:cNvSpPr txBox="1">
            <a:spLocks noChangeArrowheads="1"/>
          </p:cNvSpPr>
          <p:nvPr/>
        </p:nvSpPr>
        <p:spPr bwMode="auto">
          <a:xfrm>
            <a:off x="-3176" y="8679160"/>
            <a:ext cx="5143500" cy="233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180975" algn="l"/>
              </a:tabLst>
            </a:pPr>
            <a:r>
              <a:rPr lang="en-US" sz="1400" b="1" dirty="0">
                <a:solidFill>
                  <a:srgbClr val="00B050"/>
                </a:solidFill>
                <a:latin typeface="Segoe UI Semibold" pitchFamily="34" charset="0"/>
              </a:rPr>
              <a:t>+ </a:t>
            </a:r>
            <a:r>
              <a:rPr lang="en-US" sz="1000" b="1" u="sng" dirty="0" smtClean="0">
                <a:solidFill>
                  <a:srgbClr val="00B050"/>
                </a:solidFill>
                <a:latin typeface="Segoe UI Semibold" pitchFamily="34" charset="0"/>
              </a:rPr>
              <a:t>Easier maintenance with a diskless system (preferred solution)</a:t>
            </a:r>
            <a:endParaRPr lang="en-US" sz="1000" b="1" u="sng" dirty="0">
              <a:solidFill>
                <a:srgbClr val="00B050"/>
              </a:solidFill>
              <a:latin typeface="Segoe UI Semibold" pitchFamily="34" charset="0"/>
            </a:endParaRPr>
          </a:p>
          <a:p>
            <a:pPr lvl="1">
              <a:tabLst>
                <a:tab pos="180975" algn="l"/>
              </a:tabLst>
            </a:pPr>
            <a:r>
              <a:rPr lang="en-US" sz="1400" b="1" dirty="0" smtClean="0">
                <a:solidFill>
                  <a:srgbClr val="00B050"/>
                </a:solidFill>
                <a:latin typeface="Segoe UI Semibold" pitchFamily="34" charset="0"/>
              </a:rPr>
              <a:t>+</a:t>
            </a:r>
            <a:r>
              <a:rPr lang="en-US" sz="1000" b="1" dirty="0" smtClean="0">
                <a:solidFill>
                  <a:srgbClr val="00B050"/>
                </a:solidFill>
                <a:latin typeface="Segoe UI Semibold" pitchFamily="34" charset="0"/>
              </a:rPr>
              <a:t> Updates/modifications spread to all units automatically</a:t>
            </a:r>
          </a:p>
          <a:p>
            <a:pPr lvl="1">
              <a:tabLst>
                <a:tab pos="180975" algn="l"/>
              </a:tabLst>
            </a:pPr>
            <a:r>
              <a:rPr lang="en-US" sz="1400" b="1" dirty="0" smtClean="0">
                <a:solidFill>
                  <a:srgbClr val="00B050"/>
                </a:solidFill>
                <a:latin typeface="Segoe UI Semibold" pitchFamily="34" charset="0"/>
              </a:rPr>
              <a:t>+</a:t>
            </a:r>
            <a:r>
              <a:rPr lang="en-US" sz="1000" b="1" dirty="0" smtClean="0">
                <a:solidFill>
                  <a:srgbClr val="00B050"/>
                </a:solidFill>
                <a:latin typeface="Segoe UI Semibold" pitchFamily="34" charset="0"/>
              </a:rPr>
              <a:t> No need to clone disk when replacing acquisition unit</a:t>
            </a:r>
          </a:p>
          <a:p>
            <a:pPr marL="0" lvl="1" indent="0">
              <a:tabLst>
                <a:tab pos="180975" algn="l"/>
              </a:tabLst>
            </a:pPr>
            <a:r>
              <a:rPr lang="en-US" sz="1400" b="1" dirty="0">
                <a:solidFill>
                  <a:srgbClr val="00B050"/>
                </a:solidFill>
                <a:latin typeface="Segoe UI Semibold" pitchFamily="34" charset="0"/>
              </a:rPr>
              <a:t>+ </a:t>
            </a:r>
            <a:r>
              <a:rPr lang="en-US" sz="1000" b="1" dirty="0">
                <a:solidFill>
                  <a:srgbClr val="00B050"/>
                </a:solidFill>
                <a:latin typeface="Segoe UI Semibold" pitchFamily="34" charset="0"/>
              </a:rPr>
              <a:t>Several OS can be hosted on the servers, configuration files are used to associate client / IP address / OS version </a:t>
            </a:r>
            <a:endParaRPr lang="en-US" sz="1400" b="1" dirty="0">
              <a:solidFill>
                <a:srgbClr val="00B050"/>
              </a:solidFill>
              <a:latin typeface="Segoe UI Semibold" pitchFamily="34" charset="0"/>
            </a:endParaRPr>
          </a:p>
          <a:p>
            <a:pPr>
              <a:tabLst>
                <a:tab pos="180975" algn="l"/>
              </a:tabLst>
            </a:pPr>
            <a:r>
              <a:rPr lang="en-US" sz="1400" b="1" dirty="0" smtClean="0">
                <a:solidFill>
                  <a:srgbClr val="00B050"/>
                </a:solidFill>
                <a:latin typeface="Segoe UI Semibold" pitchFamily="34" charset="0"/>
              </a:rPr>
              <a:t>+</a:t>
            </a:r>
            <a:r>
              <a:rPr lang="en-US" sz="1000" b="1" dirty="0" smtClean="0">
                <a:solidFill>
                  <a:srgbClr val="00B050"/>
                </a:solidFill>
                <a:latin typeface="Segoe UI Semibold" pitchFamily="34" charset="0"/>
              </a:rPr>
              <a:t> Multiple hardware supported: desktop / industrial / single board computer, AMD / Intel processor, single / dual processor, …</a:t>
            </a:r>
          </a:p>
          <a:p>
            <a:pPr>
              <a:tabLst>
                <a:tab pos="180975" algn="l"/>
              </a:tabLst>
            </a:pPr>
            <a:r>
              <a:rPr lang="en-US" sz="1400" b="1" dirty="0">
                <a:solidFill>
                  <a:srgbClr val="00B050"/>
                </a:solidFill>
                <a:latin typeface="Segoe UI Semibold" pitchFamily="34" charset="0"/>
              </a:rPr>
              <a:t>+</a:t>
            </a:r>
            <a:r>
              <a:rPr lang="en-US" sz="800" b="1" dirty="0">
                <a:solidFill>
                  <a:srgbClr val="00B050"/>
                </a:solidFill>
                <a:latin typeface="Segoe UI Semibold" pitchFamily="34" charset="0"/>
              </a:rPr>
              <a:t> </a:t>
            </a:r>
            <a:r>
              <a:rPr lang="en-US" sz="1000" b="1" dirty="0" smtClean="0">
                <a:solidFill>
                  <a:srgbClr val="00B050"/>
                </a:solidFill>
                <a:latin typeface="Segoe UI Semibold" pitchFamily="34" charset="0"/>
              </a:rPr>
              <a:t>Commercial off-the-shelf components </a:t>
            </a:r>
            <a:endParaRPr lang="en-US" sz="1000" b="1" dirty="0">
              <a:solidFill>
                <a:srgbClr val="00B050"/>
              </a:solidFill>
              <a:latin typeface="Segoe UI Semibold" pitchFamily="34" charset="0"/>
            </a:endParaRPr>
          </a:p>
          <a:p>
            <a:pPr>
              <a:tabLst>
                <a:tab pos="180975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Segoe UI Semibold" pitchFamily="34" charset="0"/>
              </a:rPr>
              <a:t>-</a:t>
            </a:r>
            <a:r>
              <a:rPr lang="en-US" sz="1000" dirty="0" smtClean="0">
                <a:solidFill>
                  <a:srgbClr val="FF0000"/>
                </a:solidFill>
                <a:latin typeface="Segoe UI Semibold" pitchFamily="34" charset="0"/>
              </a:rPr>
              <a:t> Higher network traffic</a:t>
            </a:r>
          </a:p>
          <a:p>
            <a:pPr>
              <a:tabLst>
                <a:tab pos="180975" algn="l"/>
              </a:tabLst>
            </a:pPr>
            <a:r>
              <a:rPr lang="en-US" sz="1400" b="1" dirty="0" smtClean="0">
                <a:solidFill>
                  <a:srgbClr val="FF0000"/>
                </a:solidFill>
                <a:latin typeface="Segoe UI Semibold" pitchFamily="34" charset="0"/>
              </a:rPr>
              <a:t>-</a:t>
            </a:r>
            <a:r>
              <a:rPr lang="en-US" sz="1000" b="1" dirty="0" smtClean="0">
                <a:solidFill>
                  <a:srgbClr val="FF0000"/>
                </a:solidFill>
                <a:latin typeface="Segoe UI Semibold" pitchFamily="34" charset="0"/>
              </a:rPr>
              <a:t> Local disk required for high data throughput</a:t>
            </a:r>
          </a:p>
          <a:p>
            <a:pPr>
              <a:tabLst>
                <a:tab pos="180975" algn="l"/>
              </a:tabLst>
            </a:pPr>
            <a:r>
              <a:rPr lang="en-US" sz="1400" b="1" dirty="0" smtClean="0">
                <a:solidFill>
                  <a:srgbClr val="FF0000"/>
                </a:solidFill>
                <a:latin typeface="Segoe UI Semibold" pitchFamily="34" charset="0"/>
              </a:rPr>
              <a:t>-</a:t>
            </a:r>
            <a:r>
              <a:rPr lang="en-US" sz="1000" b="1" dirty="0" smtClean="0">
                <a:solidFill>
                  <a:srgbClr val="FF0000"/>
                </a:solidFill>
                <a:latin typeface="Segoe UI Semibold" pitchFamily="34" charset="0"/>
              </a:rPr>
              <a:t> High risk on the PXE server</a:t>
            </a:r>
          </a:p>
        </p:txBody>
      </p:sp>
      <p:sp>
        <p:nvSpPr>
          <p:cNvPr id="44" name="Text Box 17"/>
          <p:cNvSpPr txBox="1">
            <a:spLocks noChangeArrowheads="1"/>
          </p:cNvSpPr>
          <p:nvPr/>
        </p:nvSpPr>
        <p:spPr bwMode="auto">
          <a:xfrm>
            <a:off x="15904" y="12947377"/>
            <a:ext cx="51435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171450" indent="-171450" algn="just">
              <a:buFont typeface="Wingdings" panose="05000000000000000000" pitchFamily="2" charset="2"/>
              <a:buChar char="Ø"/>
              <a:tabLst>
                <a:tab pos="180975" algn="l"/>
              </a:tabLst>
            </a:pPr>
            <a:r>
              <a:rPr lang="en-US" sz="1000" b="1" dirty="0">
                <a:latin typeface="Segoe UI Semibold" pitchFamily="34" charset="0"/>
              </a:rPr>
              <a:t>	</a:t>
            </a:r>
            <a:r>
              <a:rPr lang="en-US" sz="1000" b="1" dirty="0" smtClean="0">
                <a:latin typeface="Segoe UI Semibold" pitchFamily="34" charset="0"/>
              </a:rPr>
              <a:t>No modifications were done to the timing system of Tore Supra: distribution of 1 MHz central clock (relative time), distribution of events (shot scheduling, data sampling, trigger event, safety event, …).</a:t>
            </a:r>
          </a:p>
          <a:p>
            <a:pPr marL="171450" indent="-171450" algn="just">
              <a:buFont typeface="Wingdings" panose="05000000000000000000" pitchFamily="2" charset="2"/>
              <a:buChar char="Ø"/>
              <a:tabLst>
                <a:tab pos="180975" algn="l"/>
              </a:tabLst>
            </a:pPr>
            <a:r>
              <a:rPr lang="en-US" sz="1000" b="1" dirty="0" smtClean="0">
                <a:latin typeface="Segoe UI Semibold" pitchFamily="34" charset="0"/>
              </a:rPr>
              <a:t>Old boards (PCI format) were replaced with new standard (PCIe / PXIe format). FPGA technology is used to offer future improvements.</a:t>
            </a:r>
            <a:endParaRPr lang="en-US" sz="1000" b="1" dirty="0">
              <a:latin typeface="Segoe UI Semibold" pitchFamily="34" charset="0"/>
            </a:endParaRPr>
          </a:p>
        </p:txBody>
      </p:sp>
      <p:pic>
        <p:nvPicPr>
          <p:cNvPr id="1037" name="Picture 13" descr="RÃ©sultat de recherche d'images pour &quot;national instrument&quot;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697" y="14005392"/>
            <a:ext cx="1570717" cy="412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RÃ©sultat de recherche d'images pour &quot;marvintest&quot;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73" y="13872522"/>
            <a:ext cx="1238803" cy="545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RÃ©sultat de recherche d'images pour &quot;dolphin interconnect solutions&quot;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5816" y="3562280"/>
            <a:ext cx="1032334" cy="711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RÃ©sultat de recherche d'images pour &quot;techway&quot;"/>
          <p:cNvPicPr>
            <a:picLocks noChangeAspect="1" noChangeArrowheads="1"/>
          </p:cNvPicPr>
          <p:nvPr/>
        </p:nvPicPr>
        <p:blipFill rotWithShape="1"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33" b="18237"/>
          <a:stretch/>
        </p:blipFill>
        <p:spPr bwMode="auto">
          <a:xfrm>
            <a:off x="3415308" y="13863736"/>
            <a:ext cx="1633998" cy="63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Text Box 17"/>
          <p:cNvSpPr txBox="1">
            <a:spLocks noChangeArrowheads="1"/>
          </p:cNvSpPr>
          <p:nvPr/>
        </p:nvSpPr>
        <p:spPr bwMode="auto">
          <a:xfrm>
            <a:off x="5152529" y="11023385"/>
            <a:ext cx="3531343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177800" indent="-177800" algn="just">
              <a:buFont typeface="Wingdings" panose="05000000000000000000" pitchFamily="2" charset="2"/>
              <a:buChar char="Ø"/>
              <a:tabLst>
                <a:tab pos="180975" algn="l"/>
              </a:tabLst>
            </a:pPr>
            <a:r>
              <a:rPr lang="en-US" sz="1000" b="1" dirty="0" smtClean="0">
                <a:latin typeface="Segoe UI Semibold" pitchFamily="34" charset="0"/>
              </a:rPr>
              <a:t>Remove all Win XP acquisition units</a:t>
            </a:r>
          </a:p>
          <a:p>
            <a:pPr marL="177800" indent="-177800" algn="just">
              <a:buFont typeface="Wingdings" panose="05000000000000000000" pitchFamily="2" charset="2"/>
              <a:buChar char="Ø"/>
              <a:tabLst>
                <a:tab pos="180975" algn="l"/>
              </a:tabLst>
            </a:pPr>
            <a:r>
              <a:rPr lang="en-US" sz="1000" b="1" dirty="0" smtClean="0">
                <a:latin typeface="Segoe UI Semibold" pitchFamily="34" charset="0"/>
              </a:rPr>
              <a:t>Continue support for VME acquisition units (use of cross-compilation)</a:t>
            </a:r>
          </a:p>
          <a:p>
            <a:pPr marL="177800" indent="-177800" algn="just">
              <a:buFont typeface="Wingdings" panose="05000000000000000000" pitchFamily="2" charset="2"/>
              <a:buChar char="Ø"/>
              <a:tabLst>
                <a:tab pos="180975" algn="l"/>
              </a:tabLst>
            </a:pPr>
            <a:r>
              <a:rPr lang="en-US" sz="1000" b="1" dirty="0" smtClean="0">
                <a:latin typeface="Segoe UI Semibold" pitchFamily="34" charset="0"/>
              </a:rPr>
              <a:t>Add GPU processing (CUDA, </a:t>
            </a:r>
            <a:r>
              <a:rPr lang="en-US" sz="1000" b="1" dirty="0" err="1" smtClean="0">
                <a:latin typeface="Segoe UI Semibold" pitchFamily="34" charset="0"/>
              </a:rPr>
              <a:t>opencl</a:t>
            </a:r>
            <a:r>
              <a:rPr lang="en-US" sz="1000" b="1" dirty="0" smtClean="0">
                <a:latin typeface="Segoe UI Semibold" pitchFamily="34" charset="0"/>
              </a:rPr>
              <a:t>), offer advanced computation performance</a:t>
            </a:r>
          </a:p>
          <a:p>
            <a:pPr marL="177800" indent="-177800" algn="just">
              <a:buFont typeface="Wingdings" panose="05000000000000000000" pitchFamily="2" charset="2"/>
              <a:buChar char="Ø"/>
              <a:tabLst>
                <a:tab pos="180975" algn="l"/>
              </a:tabLst>
            </a:pPr>
            <a:r>
              <a:rPr lang="en-US" sz="1000" b="1" dirty="0" smtClean="0">
                <a:latin typeface="Segoe UI Semibold" pitchFamily="34" charset="0"/>
              </a:rPr>
              <a:t>Improve network capabilities (speed and routing)</a:t>
            </a:r>
          </a:p>
          <a:p>
            <a:pPr marL="177800" indent="-177800" algn="just">
              <a:buFont typeface="Wingdings" panose="05000000000000000000" pitchFamily="2" charset="2"/>
              <a:buChar char="Ø"/>
              <a:tabLst>
                <a:tab pos="180975" algn="l"/>
              </a:tabLst>
            </a:pPr>
            <a:r>
              <a:rPr lang="en-US" sz="1000" b="1" dirty="0" smtClean="0">
                <a:latin typeface="Segoe UI Semibold" pitchFamily="34" charset="0"/>
              </a:rPr>
              <a:t>Absolute time synchronization by PTP protocol</a:t>
            </a:r>
            <a:endParaRPr lang="en-US" sz="1000" b="1" dirty="0">
              <a:latin typeface="Segoe UI Semibold" pitchFamily="34" charset="0"/>
            </a:endParaRPr>
          </a:p>
        </p:txBody>
      </p:sp>
      <p:pic>
        <p:nvPicPr>
          <p:cNvPr id="1045" name="Picture 21" descr="RÃ©sultat de recherche d'images pour &quot;win xp icon&quot;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2760" y="11070441"/>
            <a:ext cx="630263" cy="504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Interdiction 5"/>
          <p:cNvSpPr/>
          <p:nvPr/>
        </p:nvSpPr>
        <p:spPr bwMode="auto">
          <a:xfrm>
            <a:off x="9162760" y="11070441"/>
            <a:ext cx="569223" cy="492059"/>
          </a:xfrm>
          <a:prstGeom prst="noSmoking">
            <a:avLst>
              <a:gd name="adj" fmla="val 9790"/>
            </a:avLst>
          </a:prstGeom>
          <a:solidFill>
            <a:srgbClr val="E2001A">
              <a:alpha val="50196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026" name="Picture 2" descr="RÃ©sultat de recherche d'images pour &quot;cuda icon&quot;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6004" y="11636930"/>
            <a:ext cx="657600" cy="374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Ã©sultat de recherche d'images pour &quot;opencl icon&quot;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3872" y="11574651"/>
            <a:ext cx="450685" cy="450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91" t="3818" r="16750" b="8475"/>
          <a:stretch/>
        </p:blipFill>
        <p:spPr bwMode="auto">
          <a:xfrm>
            <a:off x="174948" y="11089295"/>
            <a:ext cx="1599426" cy="143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6"/>
          <p:cNvPicPr>
            <a:picLocks noChangeAspect="1" noChangeArrowheads="1"/>
          </p:cNvPicPr>
          <p:nvPr/>
        </p:nvPicPr>
        <p:blipFill rotWithShape="1"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71" t="3395" r="11845" b="5842"/>
          <a:stretch/>
        </p:blipFill>
        <p:spPr bwMode="auto">
          <a:xfrm>
            <a:off x="3041834" y="11055424"/>
            <a:ext cx="1957650" cy="1500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Text Box 17"/>
          <p:cNvSpPr txBox="1">
            <a:spLocks noChangeArrowheads="1"/>
          </p:cNvSpPr>
          <p:nvPr/>
        </p:nvSpPr>
        <p:spPr bwMode="auto">
          <a:xfrm>
            <a:off x="5152529" y="2733303"/>
            <a:ext cx="51435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171450" indent="-171450" algn="just">
              <a:buFont typeface="Wingdings" panose="05000000000000000000" pitchFamily="2" charset="2"/>
              <a:buChar char="Ø"/>
              <a:tabLst>
                <a:tab pos="180975" algn="l"/>
              </a:tabLst>
            </a:pPr>
            <a:r>
              <a:rPr lang="en-US" sz="1000" b="1" dirty="0" smtClean="0">
                <a:latin typeface="Segoe UI Semibold" pitchFamily="34" charset="0"/>
              </a:rPr>
              <a:t>The real time network of Tore Supra could not be maintained anymore: lack of PXIe or PCIe card support. </a:t>
            </a:r>
          </a:p>
          <a:p>
            <a:pPr marL="171450" indent="-171450" algn="just">
              <a:buFont typeface="Wingdings" panose="05000000000000000000" pitchFamily="2" charset="2"/>
              <a:buChar char="Ø"/>
              <a:tabLst>
                <a:tab pos="180975" algn="l"/>
              </a:tabLst>
            </a:pPr>
            <a:r>
              <a:rPr lang="en-US" sz="1000" b="1" dirty="0" smtClean="0">
                <a:latin typeface="Segoe UI Semibold" pitchFamily="34" charset="0"/>
              </a:rPr>
              <a:t>Moreover, the token topology required all units to be operational and evolution is difficult.</a:t>
            </a:r>
          </a:p>
        </p:txBody>
      </p:sp>
      <p:sp>
        <p:nvSpPr>
          <p:cNvPr id="40" name="Text Box 17"/>
          <p:cNvSpPr txBox="1">
            <a:spLocks noChangeArrowheads="1"/>
          </p:cNvSpPr>
          <p:nvPr/>
        </p:nvSpPr>
        <p:spPr bwMode="auto">
          <a:xfrm>
            <a:off x="5145087" y="4589937"/>
            <a:ext cx="51435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tabLst>
                <a:tab pos="180975" algn="l"/>
              </a:tabLst>
            </a:pPr>
            <a:r>
              <a:rPr lang="en-US" sz="1400" b="1" dirty="0" smtClean="0">
                <a:solidFill>
                  <a:srgbClr val="00B050"/>
                </a:solidFill>
                <a:latin typeface="Segoe UI Semibold" pitchFamily="34" charset="0"/>
              </a:rPr>
              <a:t>+</a:t>
            </a:r>
            <a:r>
              <a:rPr lang="en-US" sz="1000" b="1" dirty="0" smtClean="0">
                <a:solidFill>
                  <a:srgbClr val="00B050"/>
                </a:solidFill>
                <a:latin typeface="Segoe UI Semibold" pitchFamily="34" charset="0"/>
              </a:rPr>
              <a:t> Extended star network, nodes can be simply added or removed.</a:t>
            </a:r>
          </a:p>
          <a:p>
            <a:pPr algn="ctr">
              <a:tabLst>
                <a:tab pos="180975" algn="l"/>
              </a:tabLst>
            </a:pPr>
            <a:r>
              <a:rPr lang="en-US" sz="1400" b="1" dirty="0">
                <a:solidFill>
                  <a:srgbClr val="00B050"/>
                </a:solidFill>
                <a:latin typeface="Segoe UI Semibold" pitchFamily="34" charset="0"/>
              </a:rPr>
              <a:t>+ </a:t>
            </a:r>
            <a:r>
              <a:rPr lang="en-US" sz="1000" b="1" dirty="0" smtClean="0">
                <a:solidFill>
                  <a:srgbClr val="00B050"/>
                </a:solidFill>
                <a:latin typeface="Segoe UI Semibold" pitchFamily="34" charset="0"/>
              </a:rPr>
              <a:t>Switches can be monitored via webpage</a:t>
            </a:r>
            <a:endParaRPr lang="en-US" sz="1400" b="1" dirty="0" smtClean="0">
              <a:solidFill>
                <a:srgbClr val="00B050"/>
              </a:solidFill>
              <a:latin typeface="Segoe UI Semibold" pitchFamily="34" charset="0"/>
            </a:endParaRPr>
          </a:p>
          <a:p>
            <a:pPr algn="ctr">
              <a:tabLst>
                <a:tab pos="180975" algn="l"/>
              </a:tabLst>
            </a:pPr>
            <a:r>
              <a:rPr lang="en-US" sz="1400" b="1" dirty="0" smtClean="0">
                <a:solidFill>
                  <a:srgbClr val="00B050"/>
                </a:solidFill>
                <a:latin typeface="Segoe UI Semibold" pitchFamily="34" charset="0"/>
              </a:rPr>
              <a:t>+</a:t>
            </a:r>
            <a:r>
              <a:rPr lang="en-US" sz="1000" b="1" dirty="0" smtClean="0">
                <a:solidFill>
                  <a:srgbClr val="00B050"/>
                </a:solidFill>
                <a:latin typeface="Segoe UI Semibold" pitchFamily="34" charset="0"/>
              </a:rPr>
              <a:t> High performance (theoretical): up to 40gbps, 3 TB/s</a:t>
            </a:r>
          </a:p>
          <a:p>
            <a:pPr algn="ctr">
              <a:tabLst>
                <a:tab pos="180975" algn="l"/>
              </a:tabLst>
            </a:pPr>
            <a:r>
              <a:rPr lang="en-US" sz="1400" b="1" dirty="0">
                <a:solidFill>
                  <a:srgbClr val="00B050"/>
                </a:solidFill>
                <a:latin typeface="Segoe UI Semibold" pitchFamily="34" charset="0"/>
              </a:rPr>
              <a:t>+</a:t>
            </a:r>
            <a:r>
              <a:rPr lang="en-US" sz="1000" b="1" dirty="0">
                <a:solidFill>
                  <a:srgbClr val="00B050"/>
                </a:solidFill>
                <a:latin typeface="Segoe UI Semibold" pitchFamily="34" charset="0"/>
              </a:rPr>
              <a:t> </a:t>
            </a:r>
            <a:r>
              <a:rPr lang="en-US" sz="1000" b="1" dirty="0" smtClean="0">
                <a:solidFill>
                  <a:srgbClr val="00B050"/>
                </a:solidFill>
                <a:latin typeface="Segoe UI Semibold" pitchFamily="34" charset="0"/>
              </a:rPr>
              <a:t>Multi-platform: Linux (32/64 bits), Windows 7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5647556" y="3278560"/>
            <a:ext cx="3402787" cy="1278957"/>
            <a:chOff x="5647556" y="2957098"/>
            <a:chExt cx="3402787" cy="1278957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47556" y="3195005"/>
              <a:ext cx="964505" cy="803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4999" y="2957098"/>
              <a:ext cx="1165344" cy="1278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" name="ZoneTexte 41"/>
            <p:cNvSpPr txBox="1"/>
            <p:nvPr/>
          </p:nvSpPr>
          <p:spPr>
            <a:xfrm>
              <a:off x="6581923" y="3134911"/>
              <a:ext cx="142436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>
                  <a:latin typeface="Calibri" panose="020F0502020204030204" pitchFamily="34" charset="0"/>
                  <a:sym typeface="Wingdings" panose="05000000000000000000" pitchFamily="2" charset="2"/>
                </a:rPr>
                <a:t></a:t>
              </a:r>
              <a:r>
                <a:rPr lang="fr-FR" sz="1800" dirty="0" smtClean="0">
                  <a:latin typeface="Calibri" panose="020F0502020204030204" pitchFamily="34" charset="0"/>
                  <a:sym typeface="Wingdings" panose="05000000000000000000" pitchFamily="2" charset="2"/>
                </a:rPr>
                <a:t> T</a:t>
              </a:r>
              <a:r>
                <a:rPr lang="fr-FR" sz="1800" dirty="0" smtClean="0">
                  <a:latin typeface="Calibri" panose="020F0502020204030204" pitchFamily="34" charset="0"/>
                </a:rPr>
                <a:t>ore Supra</a:t>
              </a:r>
            </a:p>
            <a:p>
              <a:pPr algn="ctr"/>
              <a:r>
                <a:rPr lang="fr-FR" sz="1800" dirty="0" smtClean="0">
                  <a:latin typeface="Calibri" panose="020F0502020204030204" pitchFamily="34" charset="0"/>
                </a:rPr>
                <a:t>vs.</a:t>
              </a:r>
            </a:p>
            <a:p>
              <a:pPr algn="ctr"/>
              <a:r>
                <a:rPr lang="fr-FR" sz="1800" dirty="0" smtClean="0">
                  <a:latin typeface="Calibri" panose="020F0502020204030204" pitchFamily="34" charset="0"/>
                </a:rPr>
                <a:t>WEST </a:t>
              </a:r>
              <a:r>
                <a:rPr lang="fr-FR" sz="1400" dirty="0" smtClean="0">
                  <a:latin typeface="Calibri" panose="020F0502020204030204" pitchFamily="34" charset="0"/>
                  <a:sym typeface="Wingdings" panose="05000000000000000000" pitchFamily="2" charset="2"/>
                </a:rPr>
                <a:t></a:t>
              </a:r>
              <a:endParaRPr lang="en-US" sz="1800" dirty="0">
                <a:latin typeface="Calibri" panose="020F0502020204030204" pitchFamily="34" charset="0"/>
              </a:endParaRPr>
            </a:p>
          </p:txBody>
        </p:sp>
      </p:grpSp>
      <p:sp>
        <p:nvSpPr>
          <p:cNvPr id="45" name="Text Box 885"/>
          <p:cNvSpPr txBox="1">
            <a:spLocks noChangeArrowheads="1"/>
          </p:cNvSpPr>
          <p:nvPr/>
        </p:nvSpPr>
        <p:spPr bwMode="auto">
          <a:xfrm>
            <a:off x="5143500" y="5594298"/>
            <a:ext cx="5143500" cy="307777"/>
          </a:xfrm>
          <a:prstGeom prst="rect">
            <a:avLst/>
          </a:prstGeom>
          <a:gradFill rotWithShape="1">
            <a:gsLst>
              <a:gs pos="0">
                <a:srgbClr val="B80016"/>
              </a:gs>
              <a:gs pos="100000">
                <a:srgbClr val="B80016">
                  <a:gamma/>
                  <a:shade val="46275"/>
                  <a:invGamma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</a:rPr>
              <a:t>Acquisition boards</a:t>
            </a:r>
            <a:endParaRPr lang="en-US" sz="1200" b="1" dirty="0"/>
          </a:p>
        </p:txBody>
      </p:sp>
      <p:sp>
        <p:nvSpPr>
          <p:cNvPr id="46" name="Text Box 17"/>
          <p:cNvSpPr txBox="1">
            <a:spLocks noChangeArrowheads="1"/>
          </p:cNvSpPr>
          <p:nvPr/>
        </p:nvSpPr>
        <p:spPr bwMode="auto">
          <a:xfrm>
            <a:off x="5141912" y="5913827"/>
            <a:ext cx="51435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171450" indent="-171450" algn="just">
              <a:buFont typeface="Wingdings" panose="05000000000000000000" pitchFamily="2" charset="2"/>
              <a:buChar char="Ø"/>
              <a:tabLst>
                <a:tab pos="180975" algn="l"/>
              </a:tabLst>
            </a:pPr>
            <a:r>
              <a:rPr lang="en-US" sz="1000" b="1" dirty="0">
                <a:latin typeface="Segoe UI Semibold" pitchFamily="34" charset="0"/>
              </a:rPr>
              <a:t>	</a:t>
            </a:r>
            <a:r>
              <a:rPr lang="en-US" sz="1000" b="1" dirty="0" smtClean="0">
                <a:latin typeface="Segoe UI Semibold" pitchFamily="34" charset="0"/>
              </a:rPr>
              <a:t>Upgrade to match acquisition unit evolution</a:t>
            </a:r>
          </a:p>
          <a:p>
            <a:pPr marL="171450" indent="-171450" algn="just">
              <a:buFont typeface="Wingdings" panose="05000000000000000000" pitchFamily="2" charset="2"/>
              <a:buChar char="Ø"/>
              <a:tabLst>
                <a:tab pos="180975" algn="l"/>
              </a:tabLst>
            </a:pPr>
            <a:r>
              <a:rPr lang="en-US" sz="1000" b="1" dirty="0" smtClean="0">
                <a:latin typeface="Segoe UI Semibold" pitchFamily="34" charset="0"/>
              </a:rPr>
              <a:t>Increase of performance is required by plasma physics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5307" y="6213130"/>
            <a:ext cx="2405866" cy="1853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9" name="Text Box 17"/>
          <p:cNvSpPr txBox="1">
            <a:spLocks noChangeArrowheads="1"/>
          </p:cNvSpPr>
          <p:nvPr/>
        </p:nvSpPr>
        <p:spPr bwMode="auto">
          <a:xfrm>
            <a:off x="7427622" y="6355027"/>
            <a:ext cx="2824582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tabLst>
                <a:tab pos="180975" algn="l"/>
              </a:tabLst>
            </a:pPr>
            <a:r>
              <a:rPr lang="en-US" sz="1400" b="1" dirty="0" smtClean="0">
                <a:solidFill>
                  <a:srgbClr val="00B050"/>
                </a:solidFill>
                <a:latin typeface="Segoe UI Semibold" pitchFamily="34" charset="0"/>
              </a:rPr>
              <a:t>+</a:t>
            </a:r>
            <a:r>
              <a:rPr lang="en-US" sz="800" b="1" dirty="0" smtClean="0">
                <a:solidFill>
                  <a:srgbClr val="00B050"/>
                </a:solidFill>
                <a:latin typeface="Segoe UI Semibold" pitchFamily="34" charset="0"/>
              </a:rPr>
              <a:t> </a:t>
            </a:r>
            <a:r>
              <a:rPr lang="en-US" sz="1000" b="1" dirty="0" smtClean="0">
                <a:solidFill>
                  <a:srgbClr val="00B050"/>
                </a:solidFill>
                <a:latin typeface="Segoe UI Semibold" pitchFamily="34" charset="0"/>
              </a:rPr>
              <a:t>PCI/PXI/PXIe/PCIe, </a:t>
            </a:r>
            <a:r>
              <a:rPr lang="en-US" sz="1000" b="1" dirty="0" err="1" smtClean="0">
                <a:solidFill>
                  <a:srgbClr val="00B050"/>
                </a:solidFill>
                <a:latin typeface="Segoe UI Semibold" pitchFamily="34" charset="0"/>
              </a:rPr>
              <a:t>cRIO</a:t>
            </a:r>
            <a:r>
              <a:rPr lang="en-US" sz="1000" b="1" dirty="0" smtClean="0">
                <a:solidFill>
                  <a:srgbClr val="00B050"/>
                </a:solidFill>
                <a:latin typeface="Segoe UI Semibold" pitchFamily="34" charset="0"/>
              </a:rPr>
              <a:t>, VME, Ethernet</a:t>
            </a:r>
          </a:p>
          <a:p>
            <a:pPr algn="just">
              <a:tabLst>
                <a:tab pos="180975" algn="l"/>
              </a:tabLst>
            </a:pPr>
            <a:r>
              <a:rPr lang="en-US" sz="1000" b="1" dirty="0" smtClean="0">
                <a:solidFill>
                  <a:srgbClr val="00B050"/>
                </a:solidFill>
                <a:latin typeface="Segoe UI Semibold" pitchFamily="34" charset="0"/>
              </a:rPr>
              <a:t>	20 Hz </a:t>
            </a:r>
            <a:r>
              <a:rPr lang="en-US" sz="1000" b="1" dirty="0" smtClean="0">
                <a:solidFill>
                  <a:srgbClr val="00B050"/>
                </a:solidFill>
                <a:latin typeface="Segoe UI Semibold" pitchFamily="34" charset="0"/>
                <a:sym typeface="Wingdings" panose="05000000000000000000" pitchFamily="2" charset="2"/>
              </a:rPr>
              <a:t> 1 GHz</a:t>
            </a:r>
          </a:p>
          <a:p>
            <a:pPr algn="just">
              <a:tabLst>
                <a:tab pos="180975" algn="l"/>
              </a:tabLst>
            </a:pPr>
            <a:r>
              <a:rPr lang="en-US" sz="1000" b="1" dirty="0" smtClean="0">
                <a:solidFill>
                  <a:srgbClr val="00B050"/>
                </a:solidFill>
                <a:latin typeface="Segoe UI Semibold" pitchFamily="34" charset="0"/>
                <a:sym typeface="Wingdings" panose="05000000000000000000" pitchFamily="2" charset="2"/>
              </a:rPr>
              <a:t>	1 channel  250 channels</a:t>
            </a:r>
          </a:p>
          <a:p>
            <a:pPr algn="just">
              <a:tabLst>
                <a:tab pos="180975" algn="l"/>
              </a:tabLst>
            </a:pPr>
            <a:r>
              <a:rPr lang="en-US" sz="1400" b="1" dirty="0">
                <a:solidFill>
                  <a:srgbClr val="00B050"/>
                </a:solidFill>
                <a:latin typeface="Segoe UI Semibold" pitchFamily="34" charset="0"/>
              </a:rPr>
              <a:t>+</a:t>
            </a:r>
            <a:r>
              <a:rPr lang="en-US" sz="800" b="1" dirty="0">
                <a:solidFill>
                  <a:srgbClr val="00B050"/>
                </a:solidFill>
                <a:latin typeface="Segoe UI Semibold" pitchFamily="34" charset="0"/>
              </a:rPr>
              <a:t> </a:t>
            </a:r>
            <a:r>
              <a:rPr lang="en-US" sz="1000" b="1" dirty="0" smtClean="0">
                <a:solidFill>
                  <a:srgbClr val="00B050"/>
                </a:solidFill>
                <a:latin typeface="Segoe UI Semibold" pitchFamily="34" charset="0"/>
              </a:rPr>
              <a:t>IR camera, spectrometer</a:t>
            </a:r>
          </a:p>
          <a:p>
            <a:pPr>
              <a:tabLst>
                <a:tab pos="180975" algn="l"/>
              </a:tabLst>
            </a:pPr>
            <a:r>
              <a:rPr lang="en-US" sz="1400" b="1" dirty="0" smtClean="0">
                <a:solidFill>
                  <a:srgbClr val="00B050"/>
                </a:solidFill>
                <a:latin typeface="Segoe UI Semibold" pitchFamily="34" charset="0"/>
              </a:rPr>
              <a:t>+</a:t>
            </a:r>
            <a:r>
              <a:rPr lang="en-US" sz="800" b="1" dirty="0" smtClean="0">
                <a:solidFill>
                  <a:srgbClr val="00B050"/>
                </a:solidFill>
                <a:latin typeface="Segoe UI Semibold" pitchFamily="34" charset="0"/>
              </a:rPr>
              <a:t> </a:t>
            </a:r>
            <a:r>
              <a:rPr lang="en-US" sz="1000" b="1" dirty="0" smtClean="0">
                <a:solidFill>
                  <a:srgbClr val="00B050"/>
                </a:solidFill>
                <a:latin typeface="Segoe UI Semibold" pitchFamily="34" charset="0"/>
              </a:rPr>
              <a:t>FPGA-based reconfigurable acquisition board</a:t>
            </a:r>
          </a:p>
          <a:p>
            <a:pPr algn="just">
              <a:tabLst>
                <a:tab pos="180975" algn="l"/>
              </a:tabLst>
            </a:pPr>
            <a:r>
              <a:rPr lang="en-US" sz="1400" b="1" dirty="0">
                <a:solidFill>
                  <a:srgbClr val="00B050"/>
                </a:solidFill>
                <a:latin typeface="Segoe UI Semibold" pitchFamily="34" charset="0"/>
              </a:rPr>
              <a:t>+</a:t>
            </a:r>
            <a:r>
              <a:rPr lang="en-US" sz="800" b="1" dirty="0">
                <a:solidFill>
                  <a:srgbClr val="00B050"/>
                </a:solidFill>
                <a:latin typeface="Segoe UI Semibold" pitchFamily="34" charset="0"/>
              </a:rPr>
              <a:t> </a:t>
            </a:r>
            <a:r>
              <a:rPr lang="en-US" sz="1000" b="1" dirty="0" smtClean="0">
                <a:solidFill>
                  <a:srgbClr val="00B050"/>
                </a:solidFill>
                <a:latin typeface="Segoe UI Semibold" pitchFamily="34" charset="0"/>
              </a:rPr>
              <a:t>Real time acquisition using timing system</a:t>
            </a:r>
          </a:p>
        </p:txBody>
      </p:sp>
      <p:sp>
        <p:nvSpPr>
          <p:cNvPr id="60" name="Text Box 17"/>
          <p:cNvSpPr txBox="1">
            <a:spLocks noChangeArrowheads="1"/>
          </p:cNvSpPr>
          <p:nvPr/>
        </p:nvSpPr>
        <p:spPr bwMode="auto">
          <a:xfrm>
            <a:off x="5159404" y="8426625"/>
            <a:ext cx="2846884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171450" indent="-171450" algn="just">
              <a:buFont typeface="Wingdings" panose="05000000000000000000" pitchFamily="2" charset="2"/>
              <a:buChar char="Ø"/>
              <a:tabLst>
                <a:tab pos="180975" algn="l"/>
              </a:tabLst>
            </a:pPr>
            <a:r>
              <a:rPr lang="en-US" sz="1000" b="1" dirty="0" smtClean="0">
                <a:latin typeface="Segoe UI Semibold" pitchFamily="34" charset="0"/>
              </a:rPr>
              <a:t>Operating </a:t>
            </a:r>
            <a:r>
              <a:rPr lang="en-US" sz="1000" b="1" dirty="0">
                <a:latin typeface="Segoe UI Semibold" pitchFamily="34" charset="0"/>
              </a:rPr>
              <a:t>routinely since 2016 [</a:t>
            </a:r>
            <a:r>
              <a:rPr lang="en-US" sz="1000" b="1" dirty="0" smtClean="0">
                <a:latin typeface="Segoe UI Semibold" pitchFamily="34" charset="0"/>
              </a:rPr>
              <a:t>1]</a:t>
            </a:r>
          </a:p>
          <a:p>
            <a:pPr marL="171450" indent="-171450" algn="just">
              <a:buFont typeface="Wingdings" panose="05000000000000000000" pitchFamily="2" charset="2"/>
              <a:buChar char="Ø"/>
              <a:tabLst>
                <a:tab pos="180975" algn="l"/>
              </a:tabLst>
            </a:pPr>
            <a:r>
              <a:rPr lang="en-US" sz="1000" b="1" dirty="0" smtClean="0">
                <a:latin typeface="Segoe UI Semibold" pitchFamily="34" charset="0"/>
              </a:rPr>
              <a:t>&gt;4000 experiments performed</a:t>
            </a:r>
          </a:p>
          <a:p>
            <a:pPr marL="171450" indent="-171450" algn="just">
              <a:buFont typeface="Wingdings" panose="05000000000000000000" pitchFamily="2" charset="2"/>
              <a:buChar char="Ø"/>
              <a:tabLst>
                <a:tab pos="180975" algn="l"/>
              </a:tabLst>
            </a:pPr>
            <a:r>
              <a:rPr lang="en-US" sz="1000" b="1" dirty="0" smtClean="0">
                <a:latin typeface="Segoe UI Semibold" pitchFamily="34" charset="0"/>
              </a:rPr>
              <a:t>First plasma in </a:t>
            </a:r>
            <a:r>
              <a:rPr lang="en-US" sz="1000" b="1" dirty="0">
                <a:latin typeface="Segoe UI Semibold" pitchFamily="34" charset="0"/>
              </a:rPr>
              <a:t>D</a:t>
            </a:r>
            <a:r>
              <a:rPr lang="en-US" sz="1000" b="1" dirty="0" smtClean="0">
                <a:latin typeface="Segoe UI Semibold" pitchFamily="34" charset="0"/>
              </a:rPr>
              <a:t>ecember 2016</a:t>
            </a:r>
          </a:p>
          <a:p>
            <a:pPr marL="171450" indent="-171450" algn="just">
              <a:buFont typeface="Wingdings" panose="05000000000000000000" pitchFamily="2" charset="2"/>
              <a:buChar char="Ø"/>
              <a:tabLst>
                <a:tab pos="180975" algn="l"/>
              </a:tabLst>
            </a:pPr>
            <a:r>
              <a:rPr lang="en-US" sz="1000" b="1" dirty="0" smtClean="0">
                <a:latin typeface="Segoe UI Semibold" pitchFamily="34" charset="0"/>
              </a:rPr>
              <a:t>37 s flattop plasma discharge achieved</a:t>
            </a:r>
          </a:p>
          <a:p>
            <a:pPr marL="171450" indent="-171450" algn="just">
              <a:buFont typeface="Wingdings" panose="05000000000000000000" pitchFamily="2" charset="2"/>
              <a:buChar char="Ø"/>
              <a:tabLst>
                <a:tab pos="180975" algn="l"/>
              </a:tabLst>
            </a:pPr>
            <a:r>
              <a:rPr lang="en-US" sz="1000" b="1" dirty="0" smtClean="0">
                <a:latin typeface="Segoe UI Semibold" pitchFamily="34" charset="0"/>
              </a:rPr>
              <a:t>40+ acquisition units</a:t>
            </a:r>
          </a:p>
          <a:p>
            <a:pPr marL="171450" indent="-171450" algn="just">
              <a:buFont typeface="Wingdings" panose="05000000000000000000" pitchFamily="2" charset="2"/>
              <a:buChar char="Ø"/>
              <a:tabLst>
                <a:tab pos="180975" algn="l"/>
              </a:tabLst>
            </a:pPr>
            <a:r>
              <a:rPr lang="en-US" sz="1000" b="1" dirty="0" smtClean="0">
                <a:latin typeface="Segoe UI Semibold" pitchFamily="34" charset="0"/>
              </a:rPr>
              <a:t>Remote experiment from the ITER Remote Experimentation Center </a:t>
            </a:r>
            <a:r>
              <a:rPr lang="en-US" sz="1000" b="1" dirty="0">
                <a:latin typeface="Segoe UI Semibold" pitchFamily="34" charset="0"/>
              </a:rPr>
              <a:t>in </a:t>
            </a:r>
            <a:r>
              <a:rPr lang="en-US" sz="1000" b="1" dirty="0" err="1" smtClean="0">
                <a:latin typeface="Segoe UI Semibold" pitchFamily="34" charset="0"/>
              </a:rPr>
              <a:t>Rokkasho</a:t>
            </a:r>
            <a:r>
              <a:rPr lang="en-US" sz="1000" b="1" dirty="0" smtClean="0">
                <a:latin typeface="Segoe UI Semibold" pitchFamily="34" charset="0"/>
              </a:rPr>
              <a:t>, Japan [2].</a:t>
            </a:r>
          </a:p>
          <a:p>
            <a:pPr algn="just">
              <a:tabLst>
                <a:tab pos="180975" algn="l"/>
              </a:tabLst>
            </a:pPr>
            <a:endParaRPr lang="en-US" sz="1000" b="1" dirty="0" smtClean="0">
              <a:latin typeface="Segoe UI Semibold" pitchFamily="34" charset="0"/>
            </a:endParaRPr>
          </a:p>
        </p:txBody>
      </p:sp>
      <p:pic>
        <p:nvPicPr>
          <p:cNvPr id="61" name="Image 60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095828" y="8426624"/>
            <a:ext cx="2130019" cy="1593061"/>
          </a:xfrm>
          <a:prstGeom prst="rect">
            <a:avLst/>
          </a:prstGeom>
        </p:spPr>
      </p:pic>
      <p:pic>
        <p:nvPicPr>
          <p:cNvPr id="1030" name="Picture 6" descr="RÃ©sultat de recherche d'images pour &quot;QST logo&quot;"/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5551" y="9968718"/>
            <a:ext cx="504257" cy="504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Image 61"/>
          <p:cNvPicPr/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70" r="33842"/>
          <a:stretch>
            <a:fillRect/>
          </a:stretch>
        </p:blipFill>
        <p:spPr bwMode="auto">
          <a:xfrm>
            <a:off x="6271493" y="9650761"/>
            <a:ext cx="1613506" cy="97261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Text Box 565"/>
          <p:cNvSpPr txBox="1">
            <a:spLocks noChangeArrowheads="1"/>
          </p:cNvSpPr>
          <p:nvPr/>
        </p:nvSpPr>
        <p:spPr bwMode="auto">
          <a:xfrm>
            <a:off x="5157671" y="13539825"/>
            <a:ext cx="5140325" cy="307777"/>
          </a:xfrm>
          <a:prstGeom prst="rect">
            <a:avLst/>
          </a:prstGeom>
          <a:gradFill rotWithShape="1">
            <a:gsLst>
              <a:gs pos="0">
                <a:srgbClr val="B80016"/>
              </a:gs>
              <a:gs pos="100000">
                <a:srgbClr val="B80016">
                  <a:gamma/>
                  <a:shade val="46275"/>
                  <a:invGamma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1400" b="1" dirty="0" smtClean="0">
                <a:solidFill>
                  <a:schemeClr val="bg1"/>
                </a:solidFill>
                <a:latin typeface="Arial" pitchFamily="34" charset="0"/>
              </a:rPr>
              <a:t>Reference</a:t>
            </a:r>
            <a:endParaRPr lang="en-US" sz="1200" b="1" dirty="0"/>
          </a:p>
        </p:txBody>
      </p:sp>
      <p:sp>
        <p:nvSpPr>
          <p:cNvPr id="64" name="Text Box 163"/>
          <p:cNvSpPr txBox="1">
            <a:spLocks noChangeArrowheads="1"/>
          </p:cNvSpPr>
          <p:nvPr/>
        </p:nvSpPr>
        <p:spPr bwMode="auto">
          <a:xfrm>
            <a:off x="5159404" y="13847602"/>
            <a:ext cx="51816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tabLst>
                <a:tab pos="180975" algn="l"/>
              </a:tabLst>
            </a:pPr>
            <a:r>
              <a:rPr lang="en-US" sz="1000" b="1" dirty="0" smtClean="0">
                <a:latin typeface="Segoe UI Semibold" pitchFamily="34" charset="0"/>
              </a:rPr>
              <a:t>[1</a:t>
            </a:r>
            <a:r>
              <a:rPr lang="en-US" sz="1000" b="1" dirty="0">
                <a:latin typeface="Segoe UI Semibold" pitchFamily="34" charset="0"/>
              </a:rPr>
              <a:t>] </a:t>
            </a:r>
            <a:r>
              <a:rPr lang="en-US" sz="1000" b="1" dirty="0" smtClean="0">
                <a:latin typeface="Segoe UI Semibold" pitchFamily="34" charset="0"/>
              </a:rPr>
              <a:t>“WEST </a:t>
            </a:r>
            <a:r>
              <a:rPr lang="en-US" sz="1000" b="1" dirty="0">
                <a:latin typeface="Segoe UI Semibold" pitchFamily="34" charset="0"/>
              </a:rPr>
              <a:t>first plasma operation with all tungsten plasma facing components”, 27th IAEA Fusion Energy </a:t>
            </a:r>
            <a:r>
              <a:rPr lang="en-US" sz="1000" b="1" dirty="0" smtClean="0">
                <a:latin typeface="Segoe UI Semibold" pitchFamily="34" charset="0"/>
              </a:rPr>
              <a:t>Conference</a:t>
            </a:r>
            <a:r>
              <a:rPr lang="en-US" sz="1000" b="1" dirty="0">
                <a:latin typeface="Segoe UI Semibold" pitchFamily="34" charset="0"/>
              </a:rPr>
              <a:t>, J. </a:t>
            </a:r>
            <a:r>
              <a:rPr lang="en-US" sz="1000" b="1" dirty="0" err="1" smtClean="0">
                <a:latin typeface="Segoe UI Semibold" pitchFamily="34" charset="0"/>
              </a:rPr>
              <a:t>Bucalossi</a:t>
            </a:r>
            <a:r>
              <a:rPr lang="en-US" sz="1000" b="1" dirty="0" smtClean="0">
                <a:latin typeface="Segoe UI Semibold" pitchFamily="34" charset="0"/>
              </a:rPr>
              <a:t> </a:t>
            </a:r>
            <a:r>
              <a:rPr lang="en-US" sz="1000" b="1" dirty="0">
                <a:latin typeface="Segoe UI Semibold" pitchFamily="34" charset="0"/>
              </a:rPr>
              <a:t>and the WEST team</a:t>
            </a:r>
            <a:endParaRPr lang="en-US" sz="1000" b="1" dirty="0" smtClean="0">
              <a:latin typeface="Segoe UI Semibold" pitchFamily="34" charset="0"/>
            </a:endParaRPr>
          </a:p>
          <a:p>
            <a:pPr algn="just">
              <a:tabLst>
                <a:tab pos="180975" algn="l"/>
              </a:tabLst>
            </a:pPr>
            <a:r>
              <a:rPr lang="en-US" sz="1000" b="1" dirty="0" smtClean="0">
                <a:latin typeface="Segoe UI Semibold" pitchFamily="34" charset="0"/>
              </a:rPr>
              <a:t>[2] IFERC </a:t>
            </a:r>
            <a:r>
              <a:rPr lang="en-US" sz="1000" b="1" dirty="0" err="1">
                <a:latin typeface="Segoe UI Semibold" pitchFamily="34" charset="0"/>
              </a:rPr>
              <a:t>NewsLetter</a:t>
            </a:r>
            <a:r>
              <a:rPr lang="en-US" sz="1000" b="1" dirty="0">
                <a:latin typeface="Segoe UI Semibold" pitchFamily="34" charset="0"/>
              </a:rPr>
              <a:t> – </a:t>
            </a:r>
            <a:r>
              <a:rPr lang="en-US" sz="1000" b="1" dirty="0" smtClean="0">
                <a:latin typeface="Segoe UI Semibold" pitchFamily="34" charset="0"/>
              </a:rPr>
              <a:t>2019-01</a:t>
            </a:r>
            <a:endParaRPr lang="en-US" sz="1000" b="1" dirty="0">
              <a:latin typeface="Segoe UI Semibold" pitchFamily="34" charset="0"/>
            </a:endParaRPr>
          </a:p>
        </p:txBody>
      </p:sp>
      <p:sp>
        <p:nvSpPr>
          <p:cNvPr id="51" name="Text Box 17"/>
          <p:cNvSpPr txBox="1">
            <a:spLocks noChangeArrowheads="1"/>
          </p:cNvSpPr>
          <p:nvPr/>
        </p:nvSpPr>
        <p:spPr bwMode="auto">
          <a:xfrm>
            <a:off x="5162116" y="12603850"/>
            <a:ext cx="51435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171450" indent="-171450" algn="just">
              <a:buFont typeface="Wingdings" panose="05000000000000000000" pitchFamily="2" charset="2"/>
              <a:buChar char="Ø"/>
              <a:tabLst>
                <a:tab pos="180975" algn="l"/>
              </a:tabLst>
            </a:pPr>
            <a:r>
              <a:rPr lang="en-US" sz="1000" b="1" dirty="0" smtClean="0">
                <a:latin typeface="Segoe UI Semibold" pitchFamily="34" charset="0"/>
              </a:rPr>
              <a:t>WEST </a:t>
            </a:r>
            <a:r>
              <a:rPr lang="en-US" sz="1000" b="1" dirty="0">
                <a:latin typeface="Segoe UI Semibold" pitchFamily="34" charset="0"/>
              </a:rPr>
              <a:t>CODAC </a:t>
            </a:r>
            <a:r>
              <a:rPr lang="en-US" sz="1000" b="1" dirty="0" smtClean="0">
                <a:latin typeface="Segoe UI Semibold" pitchFamily="34" charset="0"/>
              </a:rPr>
              <a:t>infrastructure benefits from Tore Supra experience</a:t>
            </a:r>
          </a:p>
          <a:p>
            <a:pPr marL="171450" indent="-171450" algn="just">
              <a:buFont typeface="Wingdings" panose="05000000000000000000" pitchFamily="2" charset="2"/>
              <a:buChar char="Ø"/>
              <a:tabLst>
                <a:tab pos="180975" algn="l"/>
              </a:tabLst>
            </a:pPr>
            <a:r>
              <a:rPr lang="en-US" sz="1000" b="1" dirty="0" smtClean="0">
                <a:latin typeface="Segoe UI Semibold" pitchFamily="34" charset="0"/>
              </a:rPr>
              <a:t>Durable and up-to-date components</a:t>
            </a:r>
          </a:p>
          <a:p>
            <a:pPr marL="171450" indent="-171450" algn="just">
              <a:buFont typeface="Wingdings" panose="05000000000000000000" pitchFamily="2" charset="2"/>
              <a:buChar char="Ø"/>
              <a:tabLst>
                <a:tab pos="180975" algn="l"/>
              </a:tabLst>
            </a:pPr>
            <a:r>
              <a:rPr lang="en-US" sz="1000" b="1" dirty="0" smtClean="0">
                <a:latin typeface="Segoe UI Semibold" pitchFamily="34" charset="0"/>
              </a:rPr>
              <a:t>Easier maintenance for acquisition units</a:t>
            </a:r>
          </a:p>
          <a:p>
            <a:pPr marL="171450" indent="-171450" algn="just">
              <a:buFont typeface="Wingdings" panose="05000000000000000000" pitchFamily="2" charset="2"/>
              <a:buChar char="Ø"/>
              <a:tabLst>
                <a:tab pos="180975" algn="l"/>
              </a:tabLst>
            </a:pPr>
            <a:r>
              <a:rPr lang="en-US" sz="1000" b="1" dirty="0" smtClean="0">
                <a:latin typeface="Segoe UI Semibold" pitchFamily="34" charset="0"/>
              </a:rPr>
              <a:t>On-going upgrade</a:t>
            </a:r>
          </a:p>
          <a:p>
            <a:pPr marL="171450" indent="-171450" algn="just">
              <a:buFont typeface="Wingdings" panose="05000000000000000000" pitchFamily="2" charset="2"/>
              <a:buChar char="Ø"/>
              <a:tabLst>
                <a:tab pos="180975" algn="l"/>
              </a:tabLst>
            </a:pPr>
            <a:r>
              <a:rPr lang="en-US" sz="1000" b="1" dirty="0" smtClean="0">
                <a:latin typeface="Segoe UI Semibold" pitchFamily="34" charset="0"/>
              </a:rPr>
              <a:t>Still room for improvement</a:t>
            </a:r>
          </a:p>
          <a:p>
            <a:pPr marL="171450" indent="-171450" algn="just">
              <a:buFont typeface="Wingdings" panose="05000000000000000000" pitchFamily="2" charset="2"/>
              <a:buChar char="Ø"/>
              <a:tabLst>
                <a:tab pos="180975" algn="l"/>
              </a:tabLst>
            </a:pPr>
            <a:endParaRPr lang="en-US" sz="1000" b="1" dirty="0">
              <a:latin typeface="Segoe UI Semi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10423</TotalTime>
  <Words>474</Words>
  <Application>Microsoft Office PowerPoint</Application>
  <PresentationFormat>Personnalisé</PresentationFormat>
  <Paragraphs>80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Arial Black</vt:lpstr>
      <vt:lpstr>Calibri</vt:lpstr>
      <vt:lpstr>Segoe UI Semibold</vt:lpstr>
      <vt:lpstr>Times New Roman</vt:lpstr>
      <vt:lpstr>Wingdings</vt:lpstr>
      <vt:lpstr>Modèle par défaut</vt:lpstr>
      <vt:lpstr>Présentation PowerPoint</vt:lpstr>
    </vt:vector>
  </TitlesOfParts>
  <Company>CEA-CADARACHE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CEA</dc:creator>
  <cp:lastModifiedBy>BERNE Alexandre 231954</cp:lastModifiedBy>
  <cp:revision>467</cp:revision>
  <cp:lastPrinted>2019-05-06T10:17:14Z</cp:lastPrinted>
  <dcterms:created xsi:type="dcterms:W3CDTF">2001-11-30T13:17:05Z</dcterms:created>
  <dcterms:modified xsi:type="dcterms:W3CDTF">2019-05-10T08:08:23Z</dcterms:modified>
</cp:coreProperties>
</file>