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57" r:id="rId4"/>
    <p:sldId id="297" r:id="rId5"/>
    <p:sldId id="304" r:id="rId6"/>
    <p:sldId id="27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958" autoAdjust="0"/>
  </p:normalViewPr>
  <p:slideViewPr>
    <p:cSldViewPr>
      <p:cViewPr varScale="1">
        <p:scale>
          <a:sx n="109" d="100"/>
          <a:sy n="109" d="100"/>
        </p:scale>
        <p:origin x="16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438442-84F3-424E-A075-6E854FE60E08}" type="datetimeFigureOut">
              <a:rPr lang="zh-CN" altLang="en-US"/>
              <a:pPr>
                <a:defRPr/>
              </a:pPr>
              <a:t>2019/5/10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083C37-2752-6E4C-B2EF-ADA0E0D8B3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2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华文中宋" pitchFamily="2" charset="-122"/>
                <a:ea typeface="华文中宋" pitchFamily="2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83E9-44E3-5445-AFFA-0237D94FC9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133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EE7D-4394-AF4A-A2AC-528355136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0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BEBD-8C39-5247-AB13-9A4B17074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734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E1F16-5B11-EA40-940F-DF974E61C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85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714375"/>
            <a:ext cx="8229600" cy="7032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AC65-69E5-F54F-9120-D42CA9355A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4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algn="ctr">
              <a:defRPr/>
            </a:pPr>
            <a:endParaRPr lang="zh-CN" altLang="en-US" sz="3600" b="1" kern="0" dirty="0">
              <a:ea typeface="+mj-ea"/>
              <a:cs typeface="+mj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3263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00"/>
              </a:spcBef>
              <a:spcAft>
                <a:spcPts val="300"/>
              </a:spcAft>
              <a:defRPr b="1" baseline="0">
                <a:latin typeface="Century Gothic" pitchFamily="34" charset="0"/>
                <a:cs typeface="Verdana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1088" y="6381750"/>
            <a:ext cx="4429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D06F1-0282-A64A-AE15-C1C822BDA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265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5203-B858-FE4F-92B6-7CDD39693B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71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4CE-A046-A245-963D-74AF8CEC02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30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637B-F7DA-F44F-A4A3-DBEA992A9D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905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6B93-5189-634A-A68D-425BB94725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4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CD92-712C-644D-AA11-C84937388B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747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857232"/>
            <a:ext cx="492604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157E-ECC5-6D40-8937-9BA8AA8B64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482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D18E-CE29-F342-A163-DC53AAFE0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65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NM 2-2-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7600"/>
            <a:ext cx="823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3534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44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9B9F0C-414C-1540-ABA9-DBDBEDAD4D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>
            <a:off x="0" y="6165850"/>
            <a:ext cx="9163050" cy="946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381500" y="6165850"/>
            <a:ext cx="4762500" cy="5429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0" y="6210300"/>
            <a:ext cx="9180513" cy="647700"/>
            <a:chOff x="-19045" y="216550"/>
            <a:chExt cx="9180548" cy="649224"/>
          </a:xfrm>
        </p:grpSpPr>
        <p:sp>
          <p:nvSpPr>
            <p:cNvPr id="14" name="任意多边形 13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15" name="任意多边形 14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825" y="6334125"/>
            <a:ext cx="8893175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accent2"/>
                </a:solidFill>
                <a:latin typeface="Arial Black" charset="0"/>
              </a:rPr>
              <a:t>    ASIPP    	                                         EAST</a:t>
            </a:r>
            <a:endParaRPr lang="zh-CN" altLang="en-US" dirty="0" smtClean="0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921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9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8912" cy="2475707"/>
          </a:xfrm>
        </p:spPr>
        <p:txBody>
          <a:bodyPr/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MDSplus Log Data Management System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352928" cy="1872208"/>
          </a:xfrm>
        </p:spPr>
        <p:txBody>
          <a:bodyPr/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Wang*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Dai</a:t>
            </a:r>
            <a:r>
              <a:rPr lang="en-US" altLang="zh-CN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Q.H. Zhang</a:t>
            </a:r>
            <a:r>
              <a:rPr lang="en-US" altLang="zh-CN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Y.T.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en-US" altLang="zh-CN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en-US" altLang="zh-CN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zh-CN" altLang="zh-CN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Plasma Physics, Chinese Academy of Sciences, Hefei, China</a:t>
            </a:r>
            <a:endParaRPr lang="zh-CN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nuclear science and technology, University of Science and Technology of China</a:t>
            </a:r>
            <a:endParaRPr lang="zh-CN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 , Anhui Medical University, Hefei, China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-30638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4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12</a:t>
            </a:r>
            <a:r>
              <a:rPr lang="en-GB" altLang="zh-CN" sz="1400" baseline="300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th</a:t>
            </a:r>
            <a:r>
              <a:rPr lang="en-GB" altLang="zh-CN" sz="14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 </a:t>
            </a:r>
            <a:r>
              <a:rPr lang="en-GB" altLang="zh-CN" sz="14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IAEA Technical Meeting </a:t>
            </a:r>
            <a:endParaRPr lang="zh-CN" altLang="zh-CN" sz="1200" dirty="0"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4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on Control, Data Acquisition and Remote Participation for Fusion Research </a:t>
            </a:r>
            <a:endParaRPr lang="zh-CN" altLang="zh-CN" sz="1200" dirty="0"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2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13-17 </a:t>
            </a:r>
            <a:r>
              <a:rPr lang="en-GB" altLang="zh-CN" sz="12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May </a:t>
            </a:r>
            <a:r>
              <a:rPr lang="en-GB" altLang="zh-CN" sz="12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2019</a:t>
            </a:r>
            <a:r>
              <a:rPr lang="en-GB" altLang="zh-CN" sz="12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, Daejeon, </a:t>
            </a:r>
            <a:r>
              <a:rPr lang="en-GB" altLang="zh-CN" sz="1200" dirty="0" smtClean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Korea</a:t>
            </a:r>
            <a:endParaRPr lang="zh-CN" altLang="zh-CN" sz="1200" dirty="0">
              <a:effectLst/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44408" y="10734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P-469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566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System Architecture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Test Results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Summary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941168"/>
            <a:ext cx="453650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Distributed and Continuous Data Acquisition</a:t>
            </a:r>
            <a:r>
              <a:rPr lang="zh-CN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DAQ Nodes: ~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60; Channels</a:t>
            </a: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~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3000; Sampling Rate: 1Hz~60MHz; Stream: 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2~5GB/s; Data</a:t>
            </a: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~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100~200TB </a:t>
            </a: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(year)   Database: 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" y="1194497"/>
            <a:ext cx="4720138" cy="3458639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37987"/>
              </p:ext>
            </p:extLst>
          </p:nvPr>
        </p:nvGraphicFramePr>
        <p:xfrm>
          <a:off x="5004048" y="1139939"/>
          <a:ext cx="4032448" cy="29371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3602"/>
                <a:gridCol w="1750999"/>
                <a:gridCol w="749045"/>
                <a:gridCol w="728802"/>
              </a:tblGrid>
              <a:tr h="301754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Tree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Description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Signal</a:t>
                      </a:r>
                      <a:r>
                        <a:rPr lang="en-US" altLang="zh-CN" sz="1100" baseline="0" dirty="0" smtClean="0"/>
                        <a:t>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Size</a:t>
                      </a:r>
                      <a:endParaRPr lang="zh-CN" altLang="en-US" sz="11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east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Diagnostic DAQ</a:t>
                      </a:r>
                      <a:r>
                        <a:rPr lang="en-US" altLang="zh-CN" sz="1100" baseline="0" dirty="0" smtClean="0"/>
                        <a:t> raw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~3000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~500TB</a:t>
                      </a:r>
                      <a:endParaRPr lang="zh-CN" altLang="en-US" sz="1100" dirty="0"/>
                    </a:p>
                  </a:txBody>
                  <a:tcPr/>
                </a:tc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east_1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Diagnostic DAQ raw data (1kHz)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~3000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~20TB</a:t>
                      </a:r>
                      <a:endParaRPr lang="zh-CN" altLang="en-US" sz="1100" dirty="0"/>
                    </a:p>
                  </a:txBody>
                  <a:tcPr/>
                </a:tc>
              </a:tr>
              <a:tr h="25404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analysis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Analyzed</a:t>
                      </a:r>
                      <a:r>
                        <a:rPr lang="en-US" altLang="zh-CN" sz="1100" baseline="0" dirty="0" smtClean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~20TB</a:t>
                      </a:r>
                      <a:endParaRPr lang="zh-CN" altLang="en-US" sz="1100" dirty="0"/>
                    </a:p>
                  </a:txBody>
                  <a:tcPr/>
                </a:tc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 err="1" smtClean="0"/>
                        <a:t>eng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Engineering DAQ raw</a:t>
                      </a:r>
                      <a:r>
                        <a:rPr lang="en-US" altLang="zh-CN" sz="1100" baseline="0" dirty="0" smtClean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~2TB</a:t>
                      </a:r>
                      <a:endParaRPr lang="zh-CN" altLang="en-US" sz="1100" dirty="0"/>
                    </a:p>
                  </a:txBody>
                  <a:tcPr/>
                </a:tc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pcs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Plasma Control System</a:t>
                      </a:r>
                      <a:r>
                        <a:rPr lang="en-US" altLang="zh-CN" sz="1100" baseline="0" dirty="0" smtClean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~500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~5TB</a:t>
                      </a:r>
                      <a:endParaRPr lang="zh-CN" altLang="en-US" sz="1100" dirty="0"/>
                    </a:p>
                  </a:txBody>
                  <a:tcPr/>
                </a:tc>
              </a:tr>
              <a:tr h="273076">
                <a:tc>
                  <a:txBody>
                    <a:bodyPr/>
                    <a:lstStyle/>
                    <a:p>
                      <a:r>
                        <a:rPr lang="en-US" altLang="zh-CN" sz="1100" dirty="0" err="1" smtClean="0"/>
                        <a:t>efit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smtClean="0"/>
                        <a:t>EFIT calculation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~100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~2TB</a:t>
                      </a:r>
                      <a:endParaRPr lang="zh-CN" altLang="en-US" sz="1100" dirty="0"/>
                    </a:p>
                  </a:txBody>
                  <a:tcPr/>
                </a:tc>
              </a:tr>
              <a:tr h="273076">
                <a:tc>
                  <a:txBody>
                    <a:bodyPr/>
                    <a:lstStyle/>
                    <a:p>
                      <a:r>
                        <a:rPr lang="en-US" altLang="zh-CN" sz="1100" dirty="0" err="1" smtClean="0"/>
                        <a:t>Ccd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Camera DAQ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~10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 smtClean="0"/>
                        <a:t>~150TB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392488" y="4221088"/>
            <a:ext cx="4716016" cy="1944216"/>
          </a:xfrm>
        </p:spPr>
        <p:txBody>
          <a:bodyPr/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Management System 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operations of all users on MDSplus database. </a:t>
            </a:r>
          </a:p>
          <a:p>
            <a:pPr lvl="1"/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collection</a:t>
            </a: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Off-line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altLang="zh-CN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visualization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System Architecture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88206"/>
            <a:ext cx="8353425" cy="424570"/>
          </a:xfrm>
        </p:spPr>
        <p:txBody>
          <a:bodyPr/>
          <a:lstStyle/>
          <a:p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developed based on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Data Technology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52120" y="1640484"/>
            <a:ext cx="3253017" cy="4236788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logging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can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the detailed log information When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sends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to the server</a:t>
            </a: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log information is monitored by the Flume service in real time and Linux shell in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HDFS and </a:t>
            </a:r>
            <a:r>
              <a:rPr lang="en-US" altLang="zh-CN" sz="16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Mapreduce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for off-line data analysis;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Kafka and Spark Streaming use for real-time data analysis;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Zeppelin with traditional web can present server status perfectly</a:t>
            </a: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9" y="1420624"/>
            <a:ext cx="5260559" cy="481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2411760" y="6165304"/>
            <a:ext cx="3744416" cy="532557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n-US" altLang="zh-CN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CentOS 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64bit / Hadoop 2.7.3/ Spark 2.11 / Kafka 0.10.1 / Flume 1.7.0 / PHP / 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Echart</a:t>
            </a:r>
            <a:endParaRPr lang="en-US" altLang="zh-CN" sz="1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Test Results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5665501"/>
            <a:ext cx="4424027" cy="78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362" y="1988840"/>
            <a:ext cx="5418958" cy="263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07504" y="98072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Monitoring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 table does not directly reflect the value of the data. To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this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problem, building a data browser is quite necessary.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Zeppelin with traditional web can present server status perfectly.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7504" y="466591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Test: To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the log analysis system’s usability, the test method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adapts multiply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threads access data storage server. The following Table is an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offline and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comparison of the log information processing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Summary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353425" cy="496922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monitor the MDSplus data storage server on EAST, a new  log data management system has been designed which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optimization and collection, off-line data analysis, real-time data analysis and data browser.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 data management system has been implemented and adopted in the campaign of EAST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work:</a:t>
            </a:r>
          </a:p>
          <a:p>
            <a:pPr lvl="1"/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 data analysis components will be added into the log  data management system to mining more useful data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machine learning algorithm will be implemented according to the requirements.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T plasma control_tm201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EAST plasma control_tm2011.potx</Template>
  <TotalTime>18294</TotalTime>
  <Words>480</Words>
  <Application>Microsoft Office PowerPoint</Application>
  <PresentationFormat>全屏显示(4:3)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MS Mincho;ＭＳ 明朝</vt:lpstr>
      <vt:lpstr>黑体</vt:lpstr>
      <vt:lpstr>华文中宋</vt:lpstr>
      <vt:lpstr>宋体</vt:lpstr>
      <vt:lpstr>Arial</vt:lpstr>
      <vt:lpstr>Arial Black</vt:lpstr>
      <vt:lpstr>Calibri</vt:lpstr>
      <vt:lpstr>Century Gothic</vt:lpstr>
      <vt:lpstr>Times New Roman</vt:lpstr>
      <vt:lpstr>Verdana</vt:lpstr>
      <vt:lpstr>Wingdings</vt:lpstr>
      <vt:lpstr>EAST plasma control_tm2011</vt:lpstr>
      <vt:lpstr>EAST MDSplus Log Data Management System</vt:lpstr>
      <vt:lpstr>OUTLINE</vt:lpstr>
      <vt:lpstr>1. Introduction</vt:lpstr>
      <vt:lpstr>2. System Architecture</vt:lpstr>
      <vt:lpstr>3. Test Results</vt:lpstr>
      <vt:lpstr>4. Summary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bjxiao</dc:creator>
  <cp:keywords/>
  <dc:description/>
  <cp:lastModifiedBy>王 枫</cp:lastModifiedBy>
  <cp:revision>1037</cp:revision>
  <dcterms:created xsi:type="dcterms:W3CDTF">2011-03-14T00:13:06Z</dcterms:created>
  <dcterms:modified xsi:type="dcterms:W3CDTF">2019-05-10T07:48:34Z</dcterms:modified>
  <cp:category/>
</cp:coreProperties>
</file>