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351" r:id="rId2"/>
    <p:sldId id="352" r:id="rId3"/>
    <p:sldId id="353" r:id="rId4"/>
    <p:sldId id="359" r:id="rId5"/>
    <p:sldId id="358" r:id="rId6"/>
    <p:sldId id="305" r:id="rId7"/>
    <p:sldId id="307" r:id="rId8"/>
    <p:sldId id="379" r:id="rId9"/>
    <p:sldId id="377" r:id="rId10"/>
    <p:sldId id="360" r:id="rId11"/>
    <p:sldId id="378" r:id="rId12"/>
    <p:sldId id="365" r:id="rId13"/>
    <p:sldId id="370" r:id="rId14"/>
    <p:sldId id="374" r:id="rId15"/>
    <p:sldId id="373" r:id="rId16"/>
    <p:sldId id="371" r:id="rId17"/>
    <p:sldId id="375" r:id="rId18"/>
    <p:sldId id="367" r:id="rId19"/>
    <p:sldId id="376" r:id="rId20"/>
    <p:sldId id="380" r:id="rId21"/>
    <p:sldId id="381" r:id="rId22"/>
    <p:sldId id="372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e" initials="X" lastIdx="1" clrIdx="0">
    <p:extLst>
      <p:ext uri="{19B8F6BF-5375-455C-9EA6-DF929625EA0E}">
        <p15:presenceInfo xmlns:p15="http://schemas.microsoft.com/office/powerpoint/2012/main" userId="X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 autoAdjust="0"/>
    <p:restoredTop sz="92466" autoAdjust="0"/>
  </p:normalViewPr>
  <p:slideViewPr>
    <p:cSldViewPr>
      <p:cViewPr varScale="1">
        <p:scale>
          <a:sx n="62" d="100"/>
          <a:sy n="62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2189C-0240-4460-BB51-4F0B59A49629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C8BEF-4841-4A77-952A-D943AAFED8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8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Tagged Image</a:t>
            </a:r>
          </a:p>
          <a:p>
            <a:r>
              <a:rPr lang="en-US" altLang="zh-CN" dirty="0"/>
              <a:t>File Format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C8BEF-4841-4A77-952A-D943AAFED81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13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http://aappsbulletin.org/img/201408/active_01_01.png"/>
          <p:cNvPicPr>
            <a:picLocks noChangeAspect="1" noChangeArrowheads="1"/>
          </p:cNvPicPr>
          <p:nvPr/>
        </p:nvPicPr>
        <p:blipFill>
          <a:blip r:embed="rId2"/>
          <a:srcRect r="4184"/>
          <a:stretch>
            <a:fillRect/>
          </a:stretch>
        </p:blipFill>
        <p:spPr bwMode="auto">
          <a:xfrm>
            <a:off x="4343400" y="1295400"/>
            <a:ext cx="4765675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56" descr="iland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3085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66800" y="5630863"/>
            <a:ext cx="6858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791C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Institute of Plasma Physics, Chinese Academy of Sciences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001000" cy="685800"/>
          </a:xfrm>
        </p:spPr>
        <p:txBody>
          <a:bodyPr/>
          <a:lstStyle>
            <a:lvl1pPr>
              <a:defRPr sz="36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3810000" cy="4114800"/>
          </a:xfrm>
          <a:solidFill>
            <a:srgbClr val="003366">
              <a:alpha val="0"/>
            </a:srgbClr>
          </a:solidFill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solidFill>
                  <a:srgbClr val="00217B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CCD2B0BD-E07A-41DC-938B-7B4B2963DD05}" type="slidenum">
              <a:rPr lang="en-US" altLang="zh-CN" sz="1000">
                <a:solidFill>
                  <a:srgbClr val="000090"/>
                </a:solidFill>
              </a:rPr>
              <a:pPr algn="ctr" eaLnBrk="1" hangingPunct="1"/>
              <a:t>‹#›</a:t>
            </a:fld>
            <a:endParaRPr lang="en-US" altLang="zh-CN" sz="1000">
              <a:solidFill>
                <a:srgbClr val="0000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257800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NSTX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3175"/>
            <a:ext cx="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DABE3A81-2DAA-4154-AD45-DE2DDFC9FD90}" type="slidenum">
              <a:rPr lang="en-US" altLang="zh-CN" sz="1000">
                <a:solidFill>
                  <a:srgbClr val="000090"/>
                </a:solidFill>
              </a:rPr>
              <a:pPr algn="ctr" eaLnBrk="1" hangingPunct="1"/>
              <a:t>‹#›</a:t>
            </a:fld>
            <a:endParaRPr lang="en-US" altLang="zh-CN" sz="1000">
              <a:solidFill>
                <a:srgbClr val="00009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29200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95250"/>
            <a:ext cx="8001000" cy="781050"/>
          </a:xfrm>
        </p:spPr>
        <p:txBody>
          <a:bodyPr/>
          <a:lstStyle>
            <a:lvl1pPr>
              <a:defRPr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66294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AFB5B0-A65E-4352-96F6-8107ADC9E31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2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5250"/>
            <a:ext cx="7924800" cy="781050"/>
          </a:xfrm>
          <a:prstGeom prst="rect">
            <a:avLst/>
          </a:prstGeom>
          <a:solidFill>
            <a:srgbClr val="003366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76200" y="876300"/>
            <a:ext cx="8220075" cy="114300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defRPr>
            </a:lvl1pPr>
            <a:lvl2pPr marL="504825" indent="-47625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defRPr>
            </a:lvl2pPr>
            <a:lvl3pPr marL="1009650" indent="-9525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defRPr>
            </a:lvl3pPr>
            <a:lvl4pPr marL="1514475" indent="-142875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defRPr>
            </a:lvl4pPr>
            <a:lvl5pPr marL="2020888" indent="-192088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3100" baseline="-25000">
              <a:latin typeface="Arial" charset="0"/>
              <a:ea typeface="MS PGothic" pitchFamily="34" charset="-128"/>
            </a:endParaRPr>
          </a:p>
        </p:txBody>
      </p:sp>
      <p:pic>
        <p:nvPicPr>
          <p:cNvPr id="1029" name="Picture 20" descr="NM 2-2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00" y="19050"/>
            <a:ext cx="838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8264525" y="666750"/>
            <a:ext cx="9556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ASIPP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181"/>
        </a:buClr>
        <a:buChar char="•"/>
        <a:defRPr sz="2000" b="1">
          <a:solidFill>
            <a:srgbClr val="000000"/>
          </a:solidFill>
          <a:latin typeface="华文中宋" panose="02010600040101010101" pitchFamily="2" charset="-122"/>
          <a:ea typeface="华文中宋" panose="02010600040101010101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181"/>
        </a:buClr>
        <a:buChar char="–"/>
        <a:defRPr sz="2000">
          <a:solidFill>
            <a:srgbClr val="000000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4181"/>
        </a:buClr>
        <a:buChar char="•"/>
        <a:defRPr>
          <a:solidFill>
            <a:srgbClr val="000000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4181"/>
        </a:buClr>
        <a:buChar char="–"/>
        <a:defRPr sz="1600">
          <a:solidFill>
            <a:srgbClr val="000000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181"/>
        </a:buClr>
        <a:buChar char="»"/>
        <a:defRPr sz="1600">
          <a:solidFill>
            <a:srgbClr val="000000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4181"/>
        </a:buClr>
        <a:buChar char="»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4181"/>
        </a:buClr>
        <a:buChar char="»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4181"/>
        </a:buClr>
        <a:buChar char="»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4181"/>
        </a:buClr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em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4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emf"/><Relationship Id="rId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 txBox="1">
            <a:spLocks noChangeArrowheads="1"/>
          </p:cNvSpPr>
          <p:nvPr/>
        </p:nvSpPr>
        <p:spPr bwMode="auto">
          <a:xfrm>
            <a:off x="432048" y="836712"/>
            <a:ext cx="82078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华文中宋" pitchFamily="2" charset="-122"/>
              </a:rPr>
              <a:t>Development High-Speed Visible Diagnostics for Real-Time Plasma Boundary Reconstruction on EAST</a:t>
            </a:r>
          </a:p>
        </p:txBody>
      </p:sp>
      <p:sp>
        <p:nvSpPr>
          <p:cNvPr id="8" name="Text Box 56"/>
          <p:cNvSpPr>
            <a:spLocks noChangeArrowheads="1"/>
          </p:cNvSpPr>
          <p:nvPr/>
        </p:nvSpPr>
        <p:spPr bwMode="auto">
          <a:xfrm>
            <a:off x="1979712" y="4653136"/>
            <a:ext cx="51125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CN" sz="2000" kern="0" dirty="0"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By: Biao Shen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  <a:p>
            <a:pPr algn="ctr">
              <a:spcBef>
                <a:spcPct val="50000"/>
              </a:spcBef>
              <a:defRPr/>
            </a:pPr>
            <a:fld id="{893111B7-ECBA-4481-B1B3-E21FA8DD45AD}" type="datetime1">
              <a:rPr lang="en-US" altLang="zh-CN" sz="160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5/6/2019</a:t>
            </a:fld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421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400239"/>
            <a:ext cx="8388424" cy="46166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Offline edge detection — some results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24469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58" y="1631054"/>
            <a:ext cx="2865165" cy="34563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" y="1628800"/>
            <a:ext cx="2848453" cy="34563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79" y="1628800"/>
            <a:ext cx="274390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6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161" y="399720"/>
            <a:ext cx="8388424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Architectures of IAPS: Hardware and Optics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24469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FD485870-CD73-4FB7-BA22-3E6F4F28C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79" y="4996703"/>
            <a:ext cx="978679" cy="1247817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FA658C8A-0480-4691-9D19-B387AEC50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72" y="2780928"/>
            <a:ext cx="1247816" cy="124781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9368400F-E5E3-431D-B5A3-C6CF0153A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280" y="4349716"/>
            <a:ext cx="588965" cy="719846"/>
          </a:xfrm>
          <a:prstGeom prst="rect">
            <a:avLst/>
          </a:prstGeom>
        </p:spPr>
      </p:pic>
      <p:cxnSp>
        <p:nvCxnSpPr>
          <p:cNvPr id="69" name="连接符: 曲线 68">
            <a:extLst>
              <a:ext uri="{FF2B5EF4-FFF2-40B4-BE49-F238E27FC236}">
                <a16:creationId xmlns:a16="http://schemas.microsoft.com/office/drawing/2014/main" id="{DA4CCF12-78F1-47E1-83EA-34ED33089480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288528" y="4243945"/>
            <a:ext cx="919631" cy="585884"/>
          </a:xfrm>
          <a:prstGeom prst="curvedConnector3">
            <a:avLst/>
          </a:prstGeom>
          <a:solidFill>
            <a:schemeClr val="accent1"/>
          </a:solidFill>
          <a:ln w="635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70" name="图片 69">
            <a:extLst>
              <a:ext uri="{FF2B5EF4-FFF2-40B4-BE49-F238E27FC236}">
                <a16:creationId xmlns:a16="http://schemas.microsoft.com/office/drawing/2014/main" id="{B535F87C-12C1-48E5-A725-A29A703D7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020" y="2492896"/>
            <a:ext cx="545486" cy="351260"/>
          </a:xfrm>
          <a:prstGeom prst="rect">
            <a:avLst/>
          </a:prstGeom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4C73E67D-BA57-4F16-A796-2B110EED22A8}"/>
              </a:ext>
            </a:extLst>
          </p:cNvPr>
          <p:cNvSpPr txBox="1"/>
          <p:nvPr/>
        </p:nvSpPr>
        <p:spPr>
          <a:xfrm>
            <a:off x="8636386" y="3933056"/>
            <a:ext cx="400110" cy="13967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RFM Switch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7E724A4F-4EE0-49E5-8389-BAA24462472E}"/>
              </a:ext>
            </a:extLst>
          </p:cNvPr>
          <p:cNvSpPr txBox="1"/>
          <p:nvPr/>
        </p:nvSpPr>
        <p:spPr>
          <a:xfrm>
            <a:off x="6661653" y="6317379"/>
            <a:ext cx="18399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DAQ Machine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A2E48180-E700-4850-8540-019BA9F1E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639" y="5047741"/>
            <a:ext cx="936251" cy="4349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CDA450-8908-4E90-8920-7486D6D8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877563" y="5558585"/>
            <a:ext cx="1042327" cy="705256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54C3F6-43AD-4247-A7B9-FA736C7F0D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52" b="74719" l="33015" r="69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0" r="24420" b="19600"/>
          <a:stretch/>
        </p:blipFill>
        <p:spPr>
          <a:xfrm>
            <a:off x="3380676" y="4740711"/>
            <a:ext cx="1368261" cy="1746192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2F64299C-C04A-43A4-A805-085A82C0EF17}"/>
              </a:ext>
            </a:extLst>
          </p:cNvPr>
          <p:cNvSpPr txBox="1"/>
          <p:nvPr/>
        </p:nvSpPr>
        <p:spPr>
          <a:xfrm>
            <a:off x="5407648" y="4749082"/>
            <a:ext cx="2088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GPU: </a:t>
            </a:r>
            <a:r>
              <a:rPr lang="en-US" altLang="zh-CN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Nividia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Quadro GP100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869B964-81CD-4A23-8DFB-70F1E6D2E9E2}"/>
              </a:ext>
            </a:extLst>
          </p:cNvPr>
          <p:cNvSpPr txBox="1"/>
          <p:nvPr/>
        </p:nvSpPr>
        <p:spPr>
          <a:xfrm>
            <a:off x="5710809" y="6226050"/>
            <a:ext cx="14898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Grabber</a:t>
            </a:r>
          </a:p>
        </p:txBody>
      </p:sp>
      <p:cxnSp>
        <p:nvCxnSpPr>
          <p:cNvPr id="45" name="连接符: 曲线 44">
            <a:extLst>
              <a:ext uri="{FF2B5EF4-FFF2-40B4-BE49-F238E27FC236}">
                <a16:creationId xmlns:a16="http://schemas.microsoft.com/office/drawing/2014/main" id="{F6679FCE-4DD4-41D4-9EFE-58E0E27AC2C3}"/>
              </a:ext>
            </a:extLst>
          </p:cNvPr>
          <p:cNvCxnSpPr>
            <a:cxnSpLocks/>
          </p:cNvCxnSpPr>
          <p:nvPr/>
        </p:nvCxnSpPr>
        <p:spPr bwMode="auto">
          <a:xfrm>
            <a:off x="4581228" y="5613807"/>
            <a:ext cx="1322412" cy="373532"/>
          </a:xfrm>
          <a:prstGeom prst="curvedConnector3">
            <a:avLst/>
          </a:prstGeom>
          <a:solidFill>
            <a:schemeClr val="accent1"/>
          </a:solidFill>
          <a:ln w="635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46" name="图片 45">
            <a:extLst>
              <a:ext uri="{FF2B5EF4-FFF2-40B4-BE49-F238E27FC236}">
                <a16:creationId xmlns:a16="http://schemas.microsoft.com/office/drawing/2014/main" id="{C61B6381-96EE-4ECB-B657-C51039B83C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658" y="1268760"/>
            <a:ext cx="1513962" cy="1897938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7386624B-87AE-4921-9BA6-A0CC39202ABE}"/>
              </a:ext>
            </a:extLst>
          </p:cNvPr>
          <p:cNvSpPr txBox="1"/>
          <p:nvPr/>
        </p:nvSpPr>
        <p:spPr>
          <a:xfrm>
            <a:off x="3417742" y="6471190"/>
            <a:ext cx="14898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</a:p>
        </p:txBody>
      </p:sp>
      <p:pic>
        <p:nvPicPr>
          <p:cNvPr id="20" name="图片 19" descr="D:\Backup\桌面\绘图1.emf">
            <a:extLst>
              <a:ext uri="{FF2B5EF4-FFF2-40B4-BE49-F238E27FC236}">
                <a16:creationId xmlns:a16="http://schemas.microsoft.com/office/drawing/2014/main" id="{D17B835A-5084-47A7-B8A2-5BE977800FBA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r="5107"/>
          <a:stretch/>
        </p:blipFill>
        <p:spPr bwMode="auto">
          <a:xfrm>
            <a:off x="625725" y="3218878"/>
            <a:ext cx="2604627" cy="297884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516E0530-63FA-48C6-BAD7-FA6D5EF247FA}"/>
              </a:ext>
            </a:extLst>
          </p:cNvPr>
          <p:cNvSpPr txBox="1"/>
          <p:nvPr/>
        </p:nvSpPr>
        <p:spPr>
          <a:xfrm>
            <a:off x="1683620" y="3681279"/>
            <a:ext cx="14898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</a:p>
        </p:txBody>
      </p:sp>
      <p:pic>
        <p:nvPicPr>
          <p:cNvPr id="22" name="图片 21" descr="D:\Backup\桌面\绘图2.emf">
            <a:extLst>
              <a:ext uri="{FF2B5EF4-FFF2-40B4-BE49-F238E27FC236}">
                <a16:creationId xmlns:a16="http://schemas.microsoft.com/office/drawing/2014/main" id="{6BE69141-8323-46BB-B79E-F4C2FF65723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65" y="2824979"/>
            <a:ext cx="2497596" cy="19001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连接符: 曲线 22">
            <a:extLst>
              <a:ext uri="{FF2B5EF4-FFF2-40B4-BE49-F238E27FC236}">
                <a16:creationId xmlns:a16="http://schemas.microsoft.com/office/drawing/2014/main" id="{99DB6C11-5C2D-46D0-A613-A4E0B5C5F12B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564749" y="4457699"/>
            <a:ext cx="1563554" cy="1003002"/>
          </a:xfrm>
          <a:prstGeom prst="curvedConnector3">
            <a:avLst/>
          </a:prstGeom>
          <a:solidFill>
            <a:schemeClr val="accent1"/>
          </a:solidFill>
          <a:ln w="635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27" name="图片 26" descr="D:\Backup\桌面\绘图3.emf">
            <a:extLst>
              <a:ext uri="{FF2B5EF4-FFF2-40B4-BE49-F238E27FC236}">
                <a16:creationId xmlns:a16="http://schemas.microsoft.com/office/drawing/2014/main" id="{B5A489F6-6327-452E-B7EA-908C9FC8D030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04" y="1110068"/>
            <a:ext cx="2829233" cy="17047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连接符: 曲线 27">
            <a:extLst>
              <a:ext uri="{FF2B5EF4-FFF2-40B4-BE49-F238E27FC236}">
                <a16:creationId xmlns:a16="http://schemas.microsoft.com/office/drawing/2014/main" id="{B698742E-1010-483E-B522-86068E167C4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4309" y="2747714"/>
            <a:ext cx="1658960" cy="721450"/>
          </a:xfrm>
          <a:prstGeom prst="curvedConnector3">
            <a:avLst/>
          </a:prstGeom>
          <a:solidFill>
            <a:schemeClr val="accent1"/>
          </a:solidFill>
          <a:ln w="635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2DEE596C-818E-4078-8E0D-0274589895EE}"/>
              </a:ext>
            </a:extLst>
          </p:cNvPr>
          <p:cNvSpPr txBox="1"/>
          <p:nvPr/>
        </p:nvSpPr>
        <p:spPr>
          <a:xfrm>
            <a:off x="5863008" y="3646006"/>
            <a:ext cx="1743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Front-end reflecting mirrors</a:t>
            </a:r>
            <a:endParaRPr lang="zh-CN" altLang="zh-CN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E0550CE-1E11-49EB-87A2-BD142088B0CF}"/>
              </a:ext>
            </a:extLst>
          </p:cNvPr>
          <p:cNvSpPr txBox="1"/>
          <p:nvPr/>
        </p:nvSpPr>
        <p:spPr>
          <a:xfrm>
            <a:off x="4489587" y="1763810"/>
            <a:ext cx="1743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Back-end transmitting lenses</a:t>
            </a:r>
            <a:endParaRPr lang="zh-CN" altLang="zh-CN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0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390976"/>
            <a:ext cx="8388424" cy="48469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Architectures of IAPS: Hardware and Optics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24469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33B265-FD2C-4BFF-90F1-DCFDC3DAC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0" r="24420" b="19600"/>
          <a:stretch/>
        </p:blipFill>
        <p:spPr>
          <a:xfrm>
            <a:off x="293113" y="1708924"/>
            <a:ext cx="3491880" cy="44563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4470F0B-5FC8-433F-92A3-297C6865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528" y="1708924"/>
            <a:ext cx="4581525" cy="44481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139D568-1147-4787-9AD1-B53DE625EC67}"/>
              </a:ext>
            </a:extLst>
          </p:cNvPr>
          <p:cNvSpPr txBox="1"/>
          <p:nvPr/>
        </p:nvSpPr>
        <p:spPr>
          <a:xfrm>
            <a:off x="395536" y="102311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used in IAPS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76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399768"/>
            <a:ext cx="8388424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Architectures of IAPS: Hardware and Optics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24469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BBA41D-402D-4662-9FEA-77D48F902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844824"/>
            <a:ext cx="4176464" cy="284691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66B2E8E-080B-443C-90A4-2E30EB0FDA64}"/>
              </a:ext>
            </a:extLst>
          </p:cNvPr>
          <p:cNvSpPr txBox="1"/>
          <p:nvPr/>
        </p:nvSpPr>
        <p:spPr>
          <a:xfrm>
            <a:off x="395536" y="102311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grabber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D9CFEC-4916-4B3C-91BB-A7F641ACC509}"/>
              </a:ext>
            </a:extLst>
          </p:cNvPr>
          <p:cNvSpPr txBox="1"/>
          <p:nvPr/>
        </p:nvSpPr>
        <p:spPr>
          <a:xfrm>
            <a:off x="539552" y="1909482"/>
            <a:ext cx="3888432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 QSFP+ channel at 40 Gbps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/>
              <a:t>4 x SFP+ channels at 10 Gbps each </a:t>
            </a:r>
            <a:endParaRPr lang="da-D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PCIe Gen3 x8 Half-length card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pt-B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TTL configurable I/Os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Rate of up to 50 Gbps through PCIe </a:t>
            </a:r>
          </a:p>
        </p:txBody>
      </p:sp>
    </p:spTree>
    <p:extLst>
      <p:ext uri="{BB962C8B-B14F-4D97-AF65-F5344CB8AC3E}">
        <p14:creationId xmlns:p14="http://schemas.microsoft.com/office/powerpoint/2010/main" val="137358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A85EFD-BA91-410F-ADED-5B60B520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84" y="404664"/>
            <a:ext cx="7924800" cy="476772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Architectures of IAPS: Software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F094B18-0D8B-4EBB-94AF-67568592AAF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077519"/>
              </p:ext>
            </p:extLst>
          </p:nvPr>
        </p:nvGraphicFramePr>
        <p:xfrm>
          <a:off x="4788024" y="1196752"/>
          <a:ext cx="6019800" cy="524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Visio" r:id="rId3" imgW="6105545" imgH="5314950" progId="Visio.Drawing.15">
                  <p:embed/>
                </p:oleObj>
              </mc:Choice>
              <mc:Fallback>
                <p:oleObj name="Visio" r:id="rId3" imgW="6105545" imgH="53149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8024" y="1196752"/>
                        <a:ext cx="6019800" cy="524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7B5F6BC2-AD76-4EEC-B444-25AEBC1D989F}"/>
              </a:ext>
            </a:extLst>
          </p:cNvPr>
          <p:cNvSpPr txBox="1"/>
          <p:nvPr/>
        </p:nvSpPr>
        <p:spPr>
          <a:xfrm>
            <a:off x="395536" y="1484784"/>
            <a:ext cx="41764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DAQ machine can load 1 or 2 framer grabber cards and the card only connects 1 camera.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machines can be deployed if need.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server provides graphical user interface and manages DAQ machines.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DAQ machine stores image data temporarily.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data will be stored at database server.</a:t>
            </a:r>
          </a:p>
        </p:txBody>
      </p:sp>
    </p:spTree>
    <p:extLst>
      <p:ext uri="{BB962C8B-B14F-4D97-AF65-F5344CB8AC3E}">
        <p14:creationId xmlns:p14="http://schemas.microsoft.com/office/powerpoint/2010/main" val="98509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9A0F1-AD70-4ED1-9D1B-0B8F8CA4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84" y="414634"/>
            <a:ext cx="7924800" cy="461665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Architectures of IAPS: Software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内容占位符 8">
            <a:extLst>
              <a:ext uri="{FF2B5EF4-FFF2-40B4-BE49-F238E27FC236}">
                <a16:creationId xmlns:a16="http://schemas.microsoft.com/office/drawing/2014/main" id="{B00377FB-7F80-471A-9784-71077E9FF44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311047"/>
              </p:ext>
            </p:extLst>
          </p:nvPr>
        </p:nvGraphicFramePr>
        <p:xfrm>
          <a:off x="729072" y="2276872"/>
          <a:ext cx="7685856" cy="347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Visio" r:id="rId3" imgW="6067456" imgH="2743200" progId="Visio.Drawing.15">
                  <p:embed/>
                </p:oleObj>
              </mc:Choice>
              <mc:Fallback>
                <p:oleObj name="Visio" r:id="rId3" imgW="6067456" imgH="27432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072" y="2276872"/>
                        <a:ext cx="7685856" cy="3475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9347B19E-9863-4CC1-B3D2-2FFED132662A}"/>
              </a:ext>
            </a:extLst>
          </p:cNvPr>
          <p:cNvSpPr txBox="1"/>
          <p:nvPr/>
        </p:nvSpPr>
        <p:spPr>
          <a:xfrm>
            <a:off x="228600" y="1268760"/>
            <a:ext cx="779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Architectures of software installed on DAQ machine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388424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Architectures of IAPS: Software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24469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F89E2A81-D6ED-478B-B8BC-57EC87F01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112568" cy="511256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77421E3-9B8C-4679-ADE7-7FBB8CC0CD16}"/>
              </a:ext>
            </a:extLst>
          </p:cNvPr>
          <p:cNvSpPr txBox="1"/>
          <p:nvPr/>
        </p:nvSpPr>
        <p:spPr>
          <a:xfrm>
            <a:off x="395536" y="105273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Acquistion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Processing Module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8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21622A-9745-4E03-8522-143D6CC8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Architectures of IAPS: Software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CB96E69-DA79-4B31-96AC-90E12E6EA83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635065"/>
              </p:ext>
            </p:extLst>
          </p:nvPr>
        </p:nvGraphicFramePr>
        <p:xfrm>
          <a:off x="539552" y="4149080"/>
          <a:ext cx="4176465" cy="1700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Visio" r:id="rId3" imgW="6610423" imgH="2619270" progId="Visio.Drawing.15">
                  <p:embed/>
                </p:oleObj>
              </mc:Choice>
              <mc:Fallback>
                <p:oleObj name="Visio" r:id="rId3" imgW="6610423" imgH="261927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149080"/>
                        <a:ext cx="4176465" cy="1700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39501AF-C7A5-46D8-8F11-484EF7269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36766"/>
            <a:ext cx="3168352" cy="188452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F4A5672-3150-4DA6-A8F6-91F74061EB6B}"/>
              </a:ext>
            </a:extLst>
          </p:cNvPr>
          <p:cNvSpPr txBox="1"/>
          <p:nvPr/>
        </p:nvSpPr>
        <p:spPr>
          <a:xfrm>
            <a:off x="395536" y="1052736"/>
            <a:ext cx="775786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/>
              <a:t>Graphical User Interface: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server connect with DAQ machines through TCP/IP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web server were built on host server and can receive 16 frames per second from every DAQ machine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module which named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NetCam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used in web server to manage received image data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can uses the GUI from browser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10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32" y="332656"/>
            <a:ext cx="8388424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Architectures of IAPS: Hardware and Optics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24469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8BABEB-AE38-4D22-A064-0A24BD99D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7618"/>
            <a:ext cx="4536503" cy="34023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77C9F9-488F-4875-9459-04E6665A6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90371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61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55915DC-F0DF-4675-B876-AA3B9FBE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332656"/>
            <a:ext cx="8388424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Realtime boundary reconstruction result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4FF4240-A5D8-486A-9EBC-9B0D628E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83732"/>
            <a:ext cx="3168352" cy="425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8E57C9D1-85FF-424B-96A8-5456EF07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70" y="1196752"/>
            <a:ext cx="3168352" cy="425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9102156-F677-49C3-A153-C5EA5255474C}"/>
              </a:ext>
            </a:extLst>
          </p:cNvPr>
          <p:cNvSpPr/>
          <p:nvPr/>
        </p:nvSpPr>
        <p:spPr>
          <a:xfrm>
            <a:off x="611560" y="5631631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Realtime edge detection result EAST # 83807  at 1.40s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646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369505" y="941819"/>
            <a:ext cx="20040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4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Outline</a:t>
            </a:r>
            <a:endParaRPr lang="zh-CN" altLang="en-US" sz="44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2088" y="2158399"/>
            <a:ext cx="88924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p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Introduction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p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Optical Plasma boundary reconstruction 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p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Image acquisition &amp; processing system for EAST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p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Conclusion</a:t>
            </a:r>
          </a:p>
          <a:p>
            <a:pPr>
              <a:spcBef>
                <a:spcPct val="50000"/>
              </a:spcBef>
              <a:defRPr/>
            </a:pPr>
            <a:br>
              <a:rPr lang="en-US" altLang="zh-CN" sz="2800" dirty="0"/>
            </a:b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  <a:defRPr/>
            </a:pP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itchFamily="2" charset="-122"/>
              <a:ea typeface="华文中宋" pitchFamily="2" charset="-122"/>
              <a:cs typeface="Times New Roman" pitchFamily="18" charset="0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  <a:defRPr/>
            </a:pP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itchFamily="2" charset="-122"/>
              <a:ea typeface="华文中宋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3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55915DC-F0DF-4675-B876-AA3B9FBE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332656"/>
            <a:ext cx="8388424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Realtime boundary reconstruction result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3426C9C-D791-477C-8DE9-1C8043E5D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" y="1236319"/>
            <a:ext cx="4499455" cy="341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5A8C660D-F52E-4223-A7AE-B4323FBF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65" y="1179382"/>
            <a:ext cx="4619823" cy="345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EDD16A4-79F8-4F6F-A07E-9536A1D6BA95}"/>
              </a:ext>
            </a:extLst>
          </p:cNvPr>
          <p:cNvSpPr/>
          <p:nvPr/>
        </p:nvSpPr>
        <p:spPr>
          <a:xfrm>
            <a:off x="435418" y="4797152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Realtime boundary reconstruction result EAST # 83807, result for example  at 1.00s and 1.40s. Red is from </a:t>
            </a:r>
            <a:r>
              <a:rPr lang="en-US" altLang="zh-CN" sz="2400" kern="0" dirty="0">
                <a:solidFill>
                  <a:srgbClr val="FF0000"/>
                </a:solidFill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Realtime Optical reconstruction</a:t>
            </a:r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blue is from </a:t>
            </a:r>
            <a:r>
              <a:rPr lang="en-US" altLang="zh-CN" sz="2400" kern="0" dirty="0">
                <a:solidFill>
                  <a:srgbClr val="FF0000"/>
                </a:solidFill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Offline EFIT </a:t>
            </a:r>
          </a:p>
          <a:p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Time consuming : including edge detection and boundary reconstruction </a:t>
            </a:r>
            <a:r>
              <a:rPr lang="en-US" altLang="zh-CN" sz="2400" kern="0" dirty="0">
                <a:solidFill>
                  <a:srgbClr val="FF0000"/>
                </a:solidFill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&lt;100 </a:t>
            </a:r>
            <a:r>
              <a:rPr lang="el-GR" altLang="zh-CN" sz="2400" kern="0" dirty="0">
                <a:solidFill>
                  <a:srgbClr val="FF0000"/>
                </a:solidFill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sz="2400" kern="0" dirty="0">
                <a:solidFill>
                  <a:srgbClr val="FF0000"/>
                </a:solidFill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39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55915DC-F0DF-4675-B876-AA3B9FBE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332656"/>
            <a:ext cx="8388424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Conclusion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9102156-F677-49C3-A153-C5EA5255474C}"/>
              </a:ext>
            </a:extLst>
          </p:cNvPr>
          <p:cNvSpPr/>
          <p:nvPr/>
        </p:nvSpPr>
        <p:spPr>
          <a:xfrm>
            <a:off x="153579" y="1340768"/>
            <a:ext cx="8676456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Through Optics, plasma shape reconstruction can be achieved in real-time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 reducing the number of reconstruction points, the minimum reconstruction time consuming can be </a:t>
            </a:r>
            <a:r>
              <a:rPr lang="en-US" altLang="zh-CN" sz="2400" kern="0" dirty="0">
                <a:solidFill>
                  <a:srgbClr val="FF0000"/>
                </a:solidFill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less than 60 microseconds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potential for faster single point reconstruction, like for VDE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FOV of single optical path is not enough for the whole plasma imaging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brightness of plasma imaging region varies greatly, and the single optical path can not meet the demand</a:t>
            </a:r>
            <a:endParaRPr lang="zh-CN" altLang="en-US" sz="2400" kern="0" dirty="0">
              <a:latin typeface="Times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05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>
            <a:spLocks noChangeArrowheads="1"/>
          </p:cNvSpPr>
          <p:nvPr/>
        </p:nvSpPr>
        <p:spPr bwMode="auto">
          <a:xfrm>
            <a:off x="539552" y="2924944"/>
            <a:ext cx="8568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华文新魏" pitchFamily="2" charset="-122"/>
                <a:ea typeface="华文新魏" pitchFamily="2" charset="-122"/>
                <a:sym typeface="华文新魏" pitchFamily="2" charset="-122"/>
              </a:rPr>
              <a:t>Thank you for your kind attention</a:t>
            </a:r>
            <a:r>
              <a:rPr lang="en-US" sz="4000" dirty="0">
                <a:latin typeface="华文新魏" pitchFamily="2" charset="-122"/>
                <a:ea typeface="华文新魏" pitchFamily="2" charset="-122"/>
                <a:sym typeface="华文新魏" pitchFamily="2" charset="-122"/>
              </a:rPr>
              <a:t>!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4527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32656"/>
            <a:ext cx="8532440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  Introduction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1628800"/>
            <a:ext cx="871296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96000" indent="-342900">
              <a:spcBef>
                <a:spcPts val="1200"/>
              </a:spcBef>
              <a:buFont typeface="Wingdings" pitchFamily="2" charset="2"/>
              <a:buChar char="u"/>
              <a:defRPr/>
            </a:pPr>
            <a:r>
              <a:rPr lang="en-US" altLang="zh-CN" sz="2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Large distance to the magnetic pick-up coils result in weak magnetic signals.</a:t>
            </a:r>
          </a:p>
          <a:p>
            <a:pPr marL="396000" indent="-342900">
              <a:spcBef>
                <a:spcPts val="1200"/>
              </a:spcBef>
              <a:buFont typeface="Wingdings" pitchFamily="2" charset="2"/>
              <a:buChar char="u"/>
              <a:defRPr/>
            </a:pPr>
            <a:r>
              <a:rPr lang="en-US" altLang="zh-CN" sz="2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Large scale of transients of the flux distribution make magnetic reconstruction problematic.</a:t>
            </a:r>
          </a:p>
          <a:p>
            <a:pPr marL="396000" indent="-342900">
              <a:spcBef>
                <a:spcPts val="1200"/>
              </a:spcBef>
              <a:buFont typeface="Wingdings" pitchFamily="2" charset="2"/>
              <a:buChar char="u"/>
              <a:defRPr/>
            </a:pPr>
            <a:r>
              <a:rPr lang="en-US" altLang="zh-CN" sz="2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The camera data do not suffer from drift.</a:t>
            </a:r>
          </a:p>
          <a:p>
            <a:pPr marL="396000" indent="-342900">
              <a:spcBef>
                <a:spcPts val="1200"/>
              </a:spcBef>
              <a:buFont typeface="Wingdings" pitchFamily="2" charset="2"/>
              <a:buChar char="u"/>
              <a:defRPr/>
            </a:pPr>
            <a:r>
              <a:rPr lang="en-US" altLang="zh-CN" sz="2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The camera data contains much information:  plasma boundary, filament structures, ELMs, and  hot spots of PFCs, etc.</a:t>
            </a:r>
          </a:p>
        </p:txBody>
      </p:sp>
    </p:spTree>
    <p:extLst>
      <p:ext uri="{BB962C8B-B14F-4D97-AF65-F5344CB8AC3E}">
        <p14:creationId xmlns:p14="http://schemas.microsoft.com/office/powerpoint/2010/main" val="372796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6" y="332656"/>
            <a:ext cx="8388424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Online edge detection algorithm—traditional 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520" y="4643888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            (a)</a:t>
            </a:r>
            <a:r>
              <a:rPr lang="en-US" altLang="zh-CN" sz="1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 Sobel                                                      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(b) Canny                                                (c) Roberts </a:t>
            </a:r>
          </a:p>
        </p:txBody>
      </p:sp>
      <p:sp>
        <p:nvSpPr>
          <p:cNvPr id="4" name="矩形 3"/>
          <p:cNvSpPr/>
          <p:nvPr/>
        </p:nvSpPr>
        <p:spPr>
          <a:xfrm>
            <a:off x="144016" y="5085184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Traditional gradient operators such as Sobel</a:t>
            </a:r>
            <a:r>
              <a:rPr lang="zh-CN" altLang="en-US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Canny and Roberts extract for plasma edge extraction are not suitable. </a:t>
            </a:r>
          </a:p>
          <a:p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 are not only some </a:t>
            </a:r>
            <a:r>
              <a:rPr lang="en-US" altLang="zh-CN" sz="2400" kern="0" dirty="0">
                <a:solidFill>
                  <a:srgbClr val="FF0000"/>
                </a:solidFill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unextracted edge, </a:t>
            </a:r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but also many </a:t>
            </a:r>
            <a:r>
              <a:rPr lang="en-US" altLang="zh-CN" sz="2400" kern="0" dirty="0">
                <a:solidFill>
                  <a:srgbClr val="FF0000"/>
                </a:solidFill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false edges</a:t>
            </a:r>
            <a:r>
              <a:rPr lang="en-US" altLang="zh-CN" sz="2400" kern="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6AE82D-E513-4DF1-80EF-C104FA54F9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9" y="1268760"/>
            <a:ext cx="2476783" cy="3218437"/>
          </a:xfrm>
          <a:prstGeom prst="rect">
            <a:avLst/>
          </a:prstGeom>
          <a:noFill/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2898EB-164D-4284-BED1-F9813BB43F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592288" cy="3218437"/>
          </a:xfrm>
          <a:prstGeom prst="rect">
            <a:avLst/>
          </a:prstGeom>
          <a:noFill/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2CDCC7D-8E1C-41B1-94B1-7BEA5DE2B87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268760"/>
            <a:ext cx="2520279" cy="3218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100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6" y="332656"/>
            <a:ext cx="8388424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Online edge detection algorithm—ours 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9512" y="1261209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u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Step1: Three-channel color digital images to gray image 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u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Step2: Appoint Regions Of Interest (ROIs)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u"/>
              <a:defRPr/>
            </a:pPr>
            <a:r>
              <a:rPr lang="en-US" altLang="zh-CN" sz="2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Step3: Plasma edge extraction (algorithm based on global contrast)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41" y="3140968"/>
            <a:ext cx="1832129" cy="22968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83352" y="3140968"/>
            <a:ext cx="1800000" cy="2296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534" y="3140968"/>
            <a:ext cx="1800000" cy="229815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CAE8A07-A1DD-4D33-9726-68E49E8A4E0B}"/>
              </a:ext>
            </a:extLst>
          </p:cNvPr>
          <p:cNvSpPr txBox="1"/>
          <p:nvPr/>
        </p:nvSpPr>
        <p:spPr>
          <a:xfrm>
            <a:off x="386041" y="5437768"/>
            <a:ext cx="18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Image of plasma in EAST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3BE99E-48CB-44A4-AC50-8ABF8D0A47F8}"/>
              </a:ext>
            </a:extLst>
          </p:cNvPr>
          <p:cNvSpPr txBox="1"/>
          <p:nvPr/>
        </p:nvSpPr>
        <p:spPr>
          <a:xfrm>
            <a:off x="2483352" y="5437768"/>
            <a:ext cx="18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With ROIs for the plasma boundary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CE5E83-0D5D-40CA-AB01-9736B38A0FED}"/>
              </a:ext>
            </a:extLst>
          </p:cNvPr>
          <p:cNvSpPr txBox="1"/>
          <p:nvPr/>
        </p:nvSpPr>
        <p:spPr>
          <a:xfrm>
            <a:off x="4557923" y="5437768"/>
            <a:ext cx="176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Gray image of plasma in EAST</a:t>
            </a:r>
            <a:endParaRPr lang="zh-CN" altLang="en-US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8FF790-7606-4C0D-BEAC-C8C0322A936E}"/>
              </a:ext>
            </a:extLst>
          </p:cNvPr>
          <p:cNvSpPr txBox="1"/>
          <p:nvPr/>
        </p:nvSpPr>
        <p:spPr>
          <a:xfrm>
            <a:off x="6623105" y="5425119"/>
            <a:ext cx="176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of edge extraction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7BF5917-E954-4C5C-856F-011DF6B0676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65" y="3139613"/>
            <a:ext cx="1767871" cy="2298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30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42338"/>
            <a:ext cx="3600400" cy="4418910"/>
          </a:xfrm>
          <a:prstGeom prst="rect">
            <a:avLst/>
          </a:prstGeom>
          <a:noFill/>
        </p:spPr>
      </p:pic>
      <p:pic>
        <p:nvPicPr>
          <p:cNvPr id="10" name="图片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6780"/>
          <a:stretch/>
        </p:blipFill>
        <p:spPr bwMode="auto">
          <a:xfrm>
            <a:off x="3779912" y="980727"/>
            <a:ext cx="5292080" cy="2538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l="8035" r="10009"/>
          <a:stretch/>
        </p:blipFill>
        <p:spPr>
          <a:xfrm>
            <a:off x="3779912" y="3933056"/>
            <a:ext cx="5210599" cy="223224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40152" y="357301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(b) R-observer</a:t>
            </a:r>
            <a:endParaRPr lang="zh-CN" altLang="en-US" sz="1400" dirty="0">
              <a:solidFill>
                <a:srgbClr val="000000"/>
              </a:solidFill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5536" y="579390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(a) Reconstruction result</a:t>
            </a:r>
          </a:p>
          <a:p>
            <a:pPr algn="ctr"/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of one frame image</a:t>
            </a:r>
            <a:endParaRPr lang="zh-CN" altLang="en-US" sz="1400" dirty="0">
              <a:solidFill>
                <a:srgbClr val="000000"/>
              </a:solidFill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40152" y="623731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(c) Z-observer</a:t>
            </a:r>
            <a:endParaRPr lang="zh-CN" altLang="en-US" sz="1400" dirty="0">
              <a:solidFill>
                <a:srgbClr val="000000"/>
              </a:solidFill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80490554-4CA0-419A-8915-908AF7A0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332656"/>
            <a:ext cx="8388424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Online boundary reconstruction result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1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1052736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u"/>
            </a:pPr>
            <a:endParaRPr lang="zh-CN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l="8263" r="8263"/>
          <a:stretch/>
        </p:blipFill>
        <p:spPr>
          <a:xfrm>
            <a:off x="251520" y="1386345"/>
            <a:ext cx="8626252" cy="125056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903376"/>
            <a:ext cx="6477719" cy="1605744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DFAF8FD8-C192-497B-BFC1-DA019D4B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332656"/>
            <a:ext cx="8388424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Online boundary reconstruction result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A4E437-9A76-4D38-B731-FC4C71BAB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4775584"/>
            <a:ext cx="4680520" cy="16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1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6" y="332656"/>
            <a:ext cx="8388424" cy="471636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Online boundary reconstruction algorithm </a:t>
            </a:r>
            <a:endParaRPr lang="zh-CN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9512" y="1261209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u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Step1: Three-channel color digital images to gray image 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u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Step2: Appoint Regions Of Interest (ROIs)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u"/>
              <a:defRPr/>
            </a:pPr>
            <a:r>
              <a:rPr lang="en-US" altLang="zh-CN" sz="24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Step3: Plasma edge extraction (algorithm based on global contrast)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41" y="3140968"/>
            <a:ext cx="1832129" cy="22968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83352" y="3140968"/>
            <a:ext cx="1800000" cy="2296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534" y="3140968"/>
            <a:ext cx="1800000" cy="229815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CAE8A07-A1DD-4D33-9726-68E49E8A4E0B}"/>
              </a:ext>
            </a:extLst>
          </p:cNvPr>
          <p:cNvSpPr txBox="1"/>
          <p:nvPr/>
        </p:nvSpPr>
        <p:spPr>
          <a:xfrm>
            <a:off x="386041" y="5437768"/>
            <a:ext cx="18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Image of plasma in EAST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3BE99E-48CB-44A4-AC50-8ABF8D0A47F8}"/>
              </a:ext>
            </a:extLst>
          </p:cNvPr>
          <p:cNvSpPr txBox="1"/>
          <p:nvPr/>
        </p:nvSpPr>
        <p:spPr>
          <a:xfrm>
            <a:off x="2483352" y="5437768"/>
            <a:ext cx="18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With ROIs for the plasma boundary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CE5E83-0D5D-40CA-AB01-9736B38A0FED}"/>
              </a:ext>
            </a:extLst>
          </p:cNvPr>
          <p:cNvSpPr txBox="1"/>
          <p:nvPr/>
        </p:nvSpPr>
        <p:spPr>
          <a:xfrm>
            <a:off x="4557923" y="5437768"/>
            <a:ext cx="176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Gray image of plasma in EAST</a:t>
            </a:r>
            <a:endParaRPr lang="zh-CN" altLang="en-US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8FF790-7606-4C0D-BEAC-C8C0322A936E}"/>
              </a:ext>
            </a:extLst>
          </p:cNvPr>
          <p:cNvSpPr txBox="1"/>
          <p:nvPr/>
        </p:nvSpPr>
        <p:spPr>
          <a:xfrm>
            <a:off x="6623105" y="5425119"/>
            <a:ext cx="176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of edge extraction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7BF5917-E954-4C5C-856F-011DF6B0676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65" y="3139613"/>
            <a:ext cx="1767871" cy="2298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80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B6BFB-6DDF-4878-8380-44CECCB1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00152"/>
            <a:ext cx="7924800" cy="467550"/>
          </a:xfrm>
        </p:spPr>
        <p:txBody>
          <a:bodyPr/>
          <a:lstStyle/>
          <a:p>
            <a:r>
              <a:rPr lang="en-US" altLang="zh-CN" sz="2700" dirty="0">
                <a:latin typeface="Times New Roman" pitchFamily="18" charset="0"/>
                <a:cs typeface="Times New Roman" pitchFamily="18" charset="0"/>
              </a:rPr>
              <a:t>Offline edge detection — algorithm</a:t>
            </a:r>
            <a:endParaRPr lang="zh-CN" altLang="en-US" sz="27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067217B-9B80-44F3-865C-F7B876766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16925"/>
            <a:ext cx="1522612" cy="1944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C7E90B0-DC3D-4D28-8950-926010063907}"/>
              </a:ext>
            </a:extLst>
          </p:cNvPr>
          <p:cNvSpPr txBox="1"/>
          <p:nvPr/>
        </p:nvSpPr>
        <p:spPr>
          <a:xfrm>
            <a:off x="897579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image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BB6D868-4B7C-4E4D-B2AB-7FDDF4952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68" y="1616724"/>
            <a:ext cx="1553832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E8DD10-4B6E-4714-84C1-DF2F3D869982}"/>
              </a:ext>
            </a:extLst>
          </p:cNvPr>
          <p:cNvSpPr txBox="1"/>
          <p:nvPr/>
        </p:nvSpPr>
        <p:spPr>
          <a:xfrm>
            <a:off x="3318957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filtering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D1582A5C-684B-4634-B822-BC424F410B40}"/>
              </a:ext>
            </a:extLst>
          </p:cNvPr>
          <p:cNvSpPr/>
          <p:nvPr/>
        </p:nvSpPr>
        <p:spPr bwMode="auto">
          <a:xfrm>
            <a:off x="2588571" y="2539072"/>
            <a:ext cx="859397" cy="2649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2F0D4B0A-8C77-4177-BE52-09600CD7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05" y="1620389"/>
            <a:ext cx="1556536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D1514B3-55C8-4584-865F-552F30B04A11}"/>
              </a:ext>
            </a:extLst>
          </p:cNvPr>
          <p:cNvSpPr txBox="1"/>
          <p:nvPr/>
        </p:nvSpPr>
        <p:spPr>
          <a:xfrm>
            <a:off x="5221035" y="1268760"/>
            <a:ext cx="247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Threshold segmentation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0751A4B0-40A0-4E54-A2C5-53E076823505}"/>
              </a:ext>
            </a:extLst>
          </p:cNvPr>
          <p:cNvSpPr/>
          <p:nvPr/>
        </p:nvSpPr>
        <p:spPr bwMode="auto">
          <a:xfrm>
            <a:off x="5001800" y="2539072"/>
            <a:ext cx="798804" cy="2649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F6B036A-6179-42D8-96C7-435E0A70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04" y="3717032"/>
            <a:ext cx="1555200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CFD1457A-919B-4B28-895C-4647A1F5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84" y="3717032"/>
            <a:ext cx="1560316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FDCB54E-F016-47FA-A04D-6A5EB060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4" y="3717032"/>
            <a:ext cx="1555200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箭头: 右弧形 8">
            <a:extLst>
              <a:ext uri="{FF2B5EF4-FFF2-40B4-BE49-F238E27FC236}">
                <a16:creationId xmlns:a16="http://schemas.microsoft.com/office/drawing/2014/main" id="{36BFA744-CB53-4454-862F-B03915CE20A2}"/>
              </a:ext>
            </a:extLst>
          </p:cNvPr>
          <p:cNvSpPr/>
          <p:nvPr/>
        </p:nvSpPr>
        <p:spPr bwMode="auto">
          <a:xfrm>
            <a:off x="7355804" y="2587992"/>
            <a:ext cx="816596" cy="235317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78992C-58B1-46D1-8BE0-8799C1BFC24F}"/>
              </a:ext>
            </a:extLst>
          </p:cNvPr>
          <p:cNvSpPr txBox="1"/>
          <p:nvPr/>
        </p:nvSpPr>
        <p:spPr>
          <a:xfrm>
            <a:off x="5464192" y="5710208"/>
            <a:ext cx="236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Morphological filtering</a:t>
            </a:r>
            <a:endParaRPr lang="zh-CN" altLang="en-US" dirty="0"/>
          </a:p>
        </p:txBody>
      </p:sp>
      <p:sp>
        <p:nvSpPr>
          <p:cNvPr id="13" name="箭头: 左 12">
            <a:extLst>
              <a:ext uri="{FF2B5EF4-FFF2-40B4-BE49-F238E27FC236}">
                <a16:creationId xmlns:a16="http://schemas.microsoft.com/office/drawing/2014/main" id="{7EAF13BB-F723-466A-BDC4-2B4DD089E3EA}"/>
              </a:ext>
            </a:extLst>
          </p:cNvPr>
          <p:cNvSpPr/>
          <p:nvPr/>
        </p:nvSpPr>
        <p:spPr bwMode="auto">
          <a:xfrm>
            <a:off x="5001800" y="4581406"/>
            <a:ext cx="798804" cy="26490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ED5190D-544C-481F-8AD8-A3BD8BA4FEDC}"/>
              </a:ext>
            </a:extLst>
          </p:cNvPr>
          <p:cNvSpPr/>
          <p:nvPr/>
        </p:nvSpPr>
        <p:spPr>
          <a:xfrm>
            <a:off x="3077758" y="5734997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Morphological filtering</a:t>
            </a:r>
          </a:p>
          <a:p>
            <a:pPr algn="ctr"/>
            <a:r>
              <a:rPr lang="en-US" altLang="zh-CN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&amp; original image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9667BE4-2DE4-43DA-9C87-6959C7AF8469}"/>
              </a:ext>
            </a:extLst>
          </p:cNvPr>
          <p:cNvSpPr txBox="1"/>
          <p:nvPr/>
        </p:nvSpPr>
        <p:spPr>
          <a:xfrm>
            <a:off x="755576" y="5710208"/>
            <a:ext cx="222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global edge extraction</a:t>
            </a:r>
            <a:endParaRPr lang="zh-CN" altLang="en-US" dirty="0"/>
          </a:p>
        </p:txBody>
      </p:sp>
      <p:sp>
        <p:nvSpPr>
          <p:cNvPr id="21" name="箭头: 左 20">
            <a:extLst>
              <a:ext uri="{FF2B5EF4-FFF2-40B4-BE49-F238E27FC236}">
                <a16:creationId xmlns:a16="http://schemas.microsoft.com/office/drawing/2014/main" id="{E3FD99EE-A7AE-4C30-BA73-72556A28B1C8}"/>
              </a:ext>
            </a:extLst>
          </p:cNvPr>
          <p:cNvSpPr/>
          <p:nvPr/>
        </p:nvSpPr>
        <p:spPr bwMode="auto">
          <a:xfrm>
            <a:off x="2582514" y="4538756"/>
            <a:ext cx="858970" cy="26490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63078"/>
      </p:ext>
    </p:extLst>
  </p:cSld>
  <p:clrMapOvr>
    <a:masterClrMapping/>
  </p:clrMapOvr>
</p:sld>
</file>

<file path=ppt/theme/theme1.xml><?xml version="1.0" encoding="utf-8"?>
<a:theme xmlns:a="http://schemas.openxmlformats.org/drawingml/2006/main" name="GA_pppl_2008">
  <a:themeElements>
    <a:clrScheme name="">
      <a:dk1>
        <a:srgbClr val="000000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0000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GA_pppl_200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GA_pppl_2008 1">
        <a:dk1>
          <a:srgbClr val="990033"/>
        </a:dk1>
        <a:lt1>
          <a:srgbClr val="FFFFCC"/>
        </a:lt1>
        <a:dk2>
          <a:srgbClr val="000000"/>
        </a:dk2>
        <a:lt2>
          <a:srgbClr val="FFFFFF"/>
        </a:lt2>
        <a:accent1>
          <a:srgbClr val="CC3300"/>
        </a:accent1>
        <a:accent2>
          <a:srgbClr val="FF9900"/>
        </a:accent2>
        <a:accent3>
          <a:srgbClr val="AAAAAA"/>
        </a:accent3>
        <a:accent4>
          <a:srgbClr val="DADAAE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_pppl_2008 2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_pppl_2008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_pppl_2008 4">
        <a:dk1>
          <a:srgbClr val="7A5A00"/>
        </a:dk1>
        <a:lt1>
          <a:srgbClr val="FFFF99"/>
        </a:lt1>
        <a:dk2>
          <a:srgbClr val="000066"/>
        </a:dk2>
        <a:lt2>
          <a:srgbClr val="CCFF33"/>
        </a:lt2>
        <a:accent1>
          <a:srgbClr val="006600"/>
        </a:accent1>
        <a:accent2>
          <a:srgbClr val="4F0777"/>
        </a:accent2>
        <a:accent3>
          <a:srgbClr val="AAAAB8"/>
        </a:accent3>
        <a:accent4>
          <a:srgbClr val="DADA82"/>
        </a:accent4>
        <a:accent5>
          <a:srgbClr val="AAB8AA"/>
        </a:accent5>
        <a:accent6>
          <a:srgbClr val="47066B"/>
        </a:accent6>
        <a:hlink>
          <a:srgbClr val="CC99FF"/>
        </a:hlink>
        <a:folHlink>
          <a:srgbClr val="0058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_pppl_2008 5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_pppl_2008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CCCC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B9B900"/>
        </a:accent6>
        <a:hlink>
          <a:srgbClr val="0080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_pppl_2008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_pppl_2008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_pppl_2008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asipp_f_CN</Template>
  <TotalTime>13418</TotalTime>
  <Words>682</Words>
  <Application>Microsoft Office PowerPoint</Application>
  <PresentationFormat>全屏显示(4:3)</PresentationFormat>
  <Paragraphs>99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华文新魏</vt:lpstr>
      <vt:lpstr>华文中宋</vt:lpstr>
      <vt:lpstr>Arial</vt:lpstr>
      <vt:lpstr>Calibri</vt:lpstr>
      <vt:lpstr>Century Gothic</vt:lpstr>
      <vt:lpstr>Helvetica</vt:lpstr>
      <vt:lpstr>Times</vt:lpstr>
      <vt:lpstr>Times New Roman</vt:lpstr>
      <vt:lpstr>Wingdings</vt:lpstr>
      <vt:lpstr>GA_pppl_2008</vt:lpstr>
      <vt:lpstr>Visio</vt:lpstr>
      <vt:lpstr>PowerPoint 演示文稿</vt:lpstr>
      <vt:lpstr>PowerPoint 演示文稿</vt:lpstr>
      <vt:lpstr>  Introduction</vt:lpstr>
      <vt:lpstr>Online edge detection algorithm—traditional </vt:lpstr>
      <vt:lpstr>Online edge detection algorithm—ours </vt:lpstr>
      <vt:lpstr>Online boundary reconstruction result</vt:lpstr>
      <vt:lpstr>Online boundary reconstruction result</vt:lpstr>
      <vt:lpstr>Online boundary reconstruction algorithm </vt:lpstr>
      <vt:lpstr>Offline edge detection — algorithm</vt:lpstr>
      <vt:lpstr>Offline edge detection — some results</vt:lpstr>
      <vt:lpstr>Architectures of IAPS: Hardware and Optics</vt:lpstr>
      <vt:lpstr>Architectures of IAPS: Hardware and Optics</vt:lpstr>
      <vt:lpstr>Architectures of IAPS: Hardware and Optics</vt:lpstr>
      <vt:lpstr>Architectures of IAPS: Software</vt:lpstr>
      <vt:lpstr>Architectures of IAPS: Software</vt:lpstr>
      <vt:lpstr>Architectures of IAPS: Software</vt:lpstr>
      <vt:lpstr>Architectures of IAPS: Software</vt:lpstr>
      <vt:lpstr>Architectures of IAPS: Hardware and Optics</vt:lpstr>
      <vt:lpstr>Realtime boundary reconstruction result</vt:lpstr>
      <vt:lpstr>Realtime boundary reconstruction result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jpqian</dc:creator>
  <cp:lastModifiedBy>Zhang Tom</cp:lastModifiedBy>
  <cp:revision>463</cp:revision>
  <dcterms:created xsi:type="dcterms:W3CDTF">2015-08-24T13:04:13Z</dcterms:created>
  <dcterms:modified xsi:type="dcterms:W3CDTF">2019-05-06T15:16:35Z</dcterms:modified>
</cp:coreProperties>
</file>