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73" r:id="rId2"/>
    <p:sldId id="274" r:id="rId3"/>
    <p:sldId id="288" r:id="rId4"/>
    <p:sldId id="289" r:id="rId5"/>
    <p:sldId id="290" r:id="rId6"/>
    <p:sldId id="291" r:id="rId7"/>
    <p:sldId id="292" r:id="rId8"/>
    <p:sldId id="280" r:id="rId9"/>
    <p:sldId id="281" r:id="rId10"/>
    <p:sldId id="284" r:id="rId11"/>
    <p:sldId id="287" r:id="rId12"/>
    <p:sldId id="285" r:id="rId13"/>
    <p:sldId id="294" r:id="rId14"/>
    <p:sldId id="295" r:id="rId15"/>
    <p:sldId id="277" r:id="rId16"/>
    <p:sldId id="278" r:id="rId17"/>
    <p:sldId id="282" r:id="rId18"/>
    <p:sldId id="276" r:id="rId19"/>
    <p:sldId id="283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CB3"/>
    <a:srgbClr val="0063B3"/>
    <a:srgbClr val="006EB4"/>
    <a:srgbClr val="3F7EC1"/>
    <a:srgbClr val="007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38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74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533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35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03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3.wmf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tif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46392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0168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7-X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4247260"/>
            <a:ext cx="12209760" cy="22691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0" y="189217"/>
            <a:ext cx="576000" cy="512050"/>
          </a:xfrm>
          <a:prstGeom prst="rect">
            <a:avLst/>
          </a:prstGeom>
        </p:spPr>
      </p:pic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490520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488564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A. Winter - IAEA TM on Control and Data Acquisition and remote participation in fusion devices, Daejeon 2019</a:t>
            </a:r>
            <a:endParaRPr lang="en-US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490519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472"/>
            <a:ext cx="9144000" cy="748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3" name="Titel 7"/>
          <p:cNvSpPr>
            <a:spLocks noGrp="1"/>
          </p:cNvSpPr>
          <p:nvPr>
            <p:ph type="title"/>
          </p:nvPr>
        </p:nvSpPr>
        <p:spPr>
          <a:xfrm>
            <a:off x="1524000" y="1136247"/>
            <a:ext cx="9144000" cy="131639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24" name="Gruppierung 14"/>
          <p:cNvGrpSpPr/>
          <p:nvPr userDrawn="1"/>
        </p:nvGrpSpPr>
        <p:grpSpPr>
          <a:xfrm>
            <a:off x="2556644" y="3368453"/>
            <a:ext cx="7353189" cy="743526"/>
            <a:chOff x="2556095" y="5284515"/>
            <a:chExt cx="7353189" cy="743526"/>
          </a:xfrm>
        </p:grpSpPr>
        <p:pic>
          <p:nvPicPr>
            <p:cNvPr id="25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3078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7" name="Grafik 26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8" name="Grafik 27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79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UG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2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18" name="Picture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0" y="191104"/>
            <a:ext cx="576000" cy="51204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628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UG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9" y="191103"/>
            <a:ext cx="576000" cy="512049"/>
          </a:xfrm>
          <a:prstGeom prst="rect">
            <a:avLst/>
          </a:prstGeom>
        </p:spPr>
      </p:pic>
      <p:sp>
        <p:nvSpPr>
          <p:cNvPr id="32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24000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33" name="Titel 7"/>
          <p:cNvSpPr>
            <a:spLocks noGrp="1"/>
          </p:cNvSpPr>
          <p:nvPr userDrawn="1">
            <p:ph type="title"/>
          </p:nvPr>
        </p:nvSpPr>
        <p:spPr>
          <a:xfrm>
            <a:off x="1524000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34" name="Gruppierung 33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35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36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37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17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04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UG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1" y="191104"/>
            <a:ext cx="576000" cy="51205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490520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488564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A. Winter - IAEA TM on Control and Data Acquisition and remote participation in fusion devices, Daejeon 2019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490519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472"/>
            <a:ext cx="9144000" cy="677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9" name="Titel 7"/>
          <p:cNvSpPr>
            <a:spLocks noGrp="1"/>
          </p:cNvSpPr>
          <p:nvPr>
            <p:ph type="title"/>
          </p:nvPr>
        </p:nvSpPr>
        <p:spPr>
          <a:xfrm>
            <a:off x="1524000" y="1136247"/>
            <a:ext cx="9144000" cy="131639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4"/>
          <p:cNvGrpSpPr/>
          <p:nvPr userDrawn="1"/>
        </p:nvGrpSpPr>
        <p:grpSpPr>
          <a:xfrm>
            <a:off x="2556644" y="3368453"/>
            <a:ext cx="7353189" cy="743526"/>
            <a:chOff x="2556095" y="5284515"/>
            <a:chExt cx="73531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3078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53956"/>
            <a:ext cx="12192001" cy="226248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257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99" y="191123"/>
            <a:ext cx="814751" cy="543221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8368" y="188639"/>
            <a:ext cx="9095472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de-DE" sz="28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58"/>
            <a:ext cx="1117572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0" y="6356358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1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97682" y="908050"/>
            <a:ext cx="11196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8368" y="1089026"/>
            <a:ext cx="11234209" cy="5188222"/>
          </a:xfrm>
          <a:prstGeom prst="rect">
            <a:avLst/>
          </a:prstGeom>
        </p:spPr>
        <p:txBody>
          <a:bodyPr/>
          <a:lstStyle>
            <a:lvl1pPr>
              <a:defRPr lang="de-DE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0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94" y="188640"/>
            <a:ext cx="803164" cy="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817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65009" y="539846"/>
            <a:ext cx="11352661" cy="41770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14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292154" y="1010129"/>
            <a:ext cx="11596486" cy="4965079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1814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88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9" y="191123"/>
            <a:ext cx="607440" cy="540000"/>
          </a:xfrm>
          <a:prstGeom prst="rect">
            <a:avLst/>
          </a:prstGeom>
        </p:spPr>
      </p:pic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0800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9" y="191124"/>
            <a:ext cx="607443" cy="540000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4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89025"/>
            <a:ext cx="11233150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0166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6466" y="147362"/>
            <a:ext cx="600317" cy="612000"/>
          </a:xfrm>
          <a:prstGeom prst="rect">
            <a:avLst/>
          </a:prstGeom>
          <a:noFill/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6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89026"/>
            <a:ext cx="11233150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0391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71" y="277807"/>
            <a:ext cx="1110547" cy="333491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4" y="188639"/>
            <a:ext cx="8334933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4" y="1089025"/>
            <a:ext cx="11233151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9746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o machine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  <p:grpSp>
        <p:nvGrpSpPr>
          <p:cNvPr id="2" name="Gruppierung 1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8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1048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o machine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33144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7" name="Titel 7"/>
          <p:cNvSpPr>
            <a:spLocks noGrp="1"/>
          </p:cNvSpPr>
          <p:nvPr userDrawn="1">
            <p:ph type="title"/>
          </p:nvPr>
        </p:nvSpPr>
        <p:spPr>
          <a:xfrm>
            <a:off x="1533144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5" name="Gruppierung 1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7" name="Grafik 2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8" name="Grafik 21" descr="eurofusion_logo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20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9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7-X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1" y="189217"/>
            <a:ext cx="575532" cy="511634"/>
          </a:xfrm>
          <a:prstGeom prst="rect">
            <a:avLst/>
          </a:prstGeom>
        </p:spPr>
      </p:pic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2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18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61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7-X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1" y="189217"/>
            <a:ext cx="576000" cy="512050"/>
          </a:xfrm>
          <a:prstGeom prst="rect">
            <a:avLst/>
          </a:prstGeom>
        </p:spPr>
      </p:pic>
      <p:sp>
        <p:nvSpPr>
          <p:cNvPr id="3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24000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34" name="Titel 7"/>
          <p:cNvSpPr>
            <a:spLocks noGrp="1"/>
          </p:cNvSpPr>
          <p:nvPr userDrawn="1">
            <p:ph type="title"/>
          </p:nvPr>
        </p:nvSpPr>
        <p:spPr>
          <a:xfrm>
            <a:off x="1524000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35" name="Gruppierung 3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36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37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38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18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701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A. Winter - IAEA TM on Control and Data Acquisition and remote participation in fusion devices, Daejeon 2019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717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1" r:id="rId2"/>
    <p:sldLayoutId id="2147483662" r:id="rId3"/>
    <p:sldLayoutId id="2147483663" r:id="rId4"/>
    <p:sldLayoutId id="2147483664" r:id="rId5"/>
    <p:sldLayoutId id="2147483655" r:id="rId6"/>
    <p:sldLayoutId id="2147483656" r:id="rId7"/>
    <p:sldLayoutId id="2147483657" r:id="rId8"/>
    <p:sldLayoutId id="2147483659" r:id="rId9"/>
    <p:sldLayoutId id="2147483665" r:id="rId10"/>
    <p:sldLayoutId id="2147483666" r:id="rId11"/>
    <p:sldLayoutId id="2147483660" r:id="rId12"/>
    <p:sldLayoutId id="2147483658" r:id="rId13"/>
    <p:sldLayoutId id="2147483667" r:id="rId14"/>
    <p:sldLayoutId id="2147483668" r:id="rId1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  <p15:guide id="9" orient="horz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Axel Winter</a:t>
            </a:r>
            <a:r>
              <a:rPr lang="de-DE" dirty="0"/>
              <a:t>, Torsten Bluhm, Hans-Stephan Bosch, Simon </a:t>
            </a:r>
            <a:r>
              <a:rPr lang="de-DE" dirty="0" smtClean="0"/>
              <a:t>Dumke, </a:t>
            </a:r>
            <a:r>
              <a:rPr lang="de-DE" dirty="0"/>
              <a:t>Heike Laqua, Steffen Pingel, Jörg Schacht, Anett </a:t>
            </a:r>
            <a:r>
              <a:rPr lang="de-DE" dirty="0" smtClean="0"/>
              <a:t>Spring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/>
              <a:t>W7-X Team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Strategy for diagnostics integration into W7-X </a:t>
            </a:r>
            <a:r>
              <a:rPr lang="en-US" dirty="0" err="1"/>
              <a:t>CoDaC</a:t>
            </a:r>
            <a:r>
              <a:rPr lang="en-US" dirty="0"/>
              <a:t> for </a:t>
            </a:r>
            <a:r>
              <a:rPr lang="en-US" dirty="0" smtClean="0"/>
              <a:t>OP2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8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Camera</a:t>
            </a:r>
            <a:r>
              <a:rPr lang="de-DE" dirty="0" smtClean="0"/>
              <a:t> Integration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spcBef>
                <a:spcPts val="500"/>
              </a:spcBef>
              <a:buNone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Challenges in design of imaging systems for plasma </a:t>
            </a: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diagnostics</a:t>
            </a:r>
            <a:endParaRPr lang="en-GB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/>
            <a:r>
              <a:rPr lang="en-GB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Plasma </a:t>
            </a:r>
            <a:r>
              <a:rPr lang="en-GB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diagnostics - monitor plasma temperature, density, radiative properties, </a:t>
            </a:r>
            <a:r>
              <a:rPr lang="en-GB" b="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divertor</a:t>
            </a:r>
            <a:r>
              <a:rPr lang="en-GB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/first-wall </a:t>
            </a:r>
            <a:r>
              <a:rPr lang="en-GB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protection</a:t>
            </a:r>
          </a:p>
          <a:p>
            <a:pPr lvl="1"/>
            <a:r>
              <a:rPr lang="en-GB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Dozens </a:t>
            </a:r>
            <a:r>
              <a:rPr lang="en-GB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cameras </a:t>
            </a:r>
          </a:p>
          <a:p>
            <a:pPr lvl="1"/>
            <a:r>
              <a:rPr lang="en-GB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1-8 </a:t>
            </a:r>
            <a:r>
              <a:rPr lang="en-GB" b="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Mpx</a:t>
            </a:r>
            <a:r>
              <a:rPr lang="en-GB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@ 50-50k FPS  </a:t>
            </a:r>
          </a:p>
          <a:p>
            <a:pPr lvl="1"/>
            <a:r>
              <a:rPr lang="en-GB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Throughput can easily exceed 8 Gb/s per camera</a:t>
            </a:r>
          </a:p>
          <a:p>
            <a:pPr lvl="1"/>
            <a:r>
              <a:rPr lang="en-GB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Scalability and high reliability </a:t>
            </a:r>
          </a:p>
          <a:p>
            <a:pPr lvl="1"/>
            <a:r>
              <a:rPr lang="en-GB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good synchronization </a:t>
            </a:r>
            <a:r>
              <a:rPr lang="en-GB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accuracy</a:t>
            </a:r>
            <a:endParaRPr lang="en-GB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buNone/>
            </a:pPr>
            <a:r>
              <a:rPr lang="de-DE" dirty="0" smtClean="0"/>
              <a:t>Call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highly</a:t>
            </a:r>
            <a:r>
              <a:rPr lang="de-DE" dirty="0" smtClean="0"/>
              <a:t> versatile </a:t>
            </a:r>
            <a:r>
              <a:rPr lang="de-DE" dirty="0" err="1" smtClean="0"/>
              <a:t>solution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Identical</a:t>
            </a:r>
            <a:r>
              <a:rPr lang="de-DE" dirty="0" smtClean="0"/>
              <a:t> </a:t>
            </a:r>
            <a:r>
              <a:rPr lang="de-DE" dirty="0" err="1" smtClean="0"/>
              <a:t>framegrabber</a:t>
            </a:r>
            <a:r>
              <a:rPr lang="de-DE" dirty="0" smtClean="0"/>
              <a:t> </a:t>
            </a:r>
            <a:r>
              <a:rPr lang="de-DE" dirty="0" err="1" smtClean="0"/>
              <a:t>hard</a:t>
            </a:r>
            <a:r>
              <a:rPr lang="de-DE" dirty="0" smtClean="0"/>
              <a:t>-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cameras</a:t>
            </a:r>
            <a:endParaRPr lang="de-DE" dirty="0" smtClean="0"/>
          </a:p>
          <a:p>
            <a:pPr lvl="1"/>
            <a:r>
              <a:rPr lang="de-DE" dirty="0" err="1" smtClean="0"/>
              <a:t>Cost-effective</a:t>
            </a:r>
            <a:r>
              <a:rPr lang="de-DE" dirty="0" smtClean="0"/>
              <a:t>, </a:t>
            </a:r>
            <a:r>
              <a:rPr lang="de-DE" dirty="0" err="1" smtClean="0"/>
              <a:t>scalable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endParaRPr lang="de-DE" dirty="0" smtClean="0"/>
          </a:p>
          <a:p>
            <a:pPr lvl="1"/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abstraction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r>
              <a:rPr lang="de-DE" dirty="0" smtClean="0"/>
              <a:t> API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cameras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facilitate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endParaRPr lang="de-DE" dirty="0" smtClean="0"/>
          </a:p>
          <a:p>
            <a:pPr lvl="1"/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Lodz University,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their</a:t>
            </a:r>
            <a:r>
              <a:rPr lang="de-DE" dirty="0" smtClean="0"/>
              <a:t> prototype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ITER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49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60"/>
          <p:cNvPicPr/>
          <p:nvPr/>
        </p:nvPicPr>
        <p:blipFill>
          <a:blip r:embed="rId2"/>
          <a:stretch/>
        </p:blipFill>
        <p:spPr>
          <a:xfrm>
            <a:off x="5592449" y="5236246"/>
            <a:ext cx="1436976" cy="968326"/>
          </a:xfrm>
          <a:prstGeom prst="rect">
            <a:avLst/>
          </a:prstGeom>
          <a:ln>
            <a:noFill/>
          </a:ln>
        </p:spPr>
      </p:pic>
      <p:sp>
        <p:nvSpPr>
          <p:cNvPr id="262" name="Line 1"/>
          <p:cNvSpPr/>
          <p:nvPr/>
        </p:nvSpPr>
        <p:spPr>
          <a:xfrm>
            <a:off x="2633911" y="5791441"/>
            <a:ext cx="3069903" cy="0"/>
          </a:xfrm>
          <a:prstGeom prst="line">
            <a:avLst/>
          </a:prstGeom>
          <a:ln w="72000">
            <a:solidFill>
              <a:srgbClr val="FF66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3" name="Picture 262"/>
          <p:cNvPicPr/>
          <p:nvPr/>
        </p:nvPicPr>
        <p:blipFill>
          <a:blip r:embed="rId3"/>
          <a:stretch/>
        </p:blipFill>
        <p:spPr>
          <a:xfrm>
            <a:off x="1523520" y="1415196"/>
            <a:ext cx="1773686" cy="1177994"/>
          </a:xfrm>
          <a:prstGeom prst="rect">
            <a:avLst/>
          </a:prstGeom>
          <a:ln>
            <a:noFill/>
          </a:ln>
        </p:spPr>
      </p:pic>
      <p:sp>
        <p:nvSpPr>
          <p:cNvPr id="264" name="TextShape 2"/>
          <p:cNvSpPr txBox="1"/>
          <p:nvPr/>
        </p:nvSpPr>
        <p:spPr>
          <a:xfrm>
            <a:off x="1872313" y="844651"/>
            <a:ext cx="8515390" cy="4177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</a:pPr>
            <a:r>
              <a:rPr lang="en-GB" sz="1814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 Acquisition and Processing with MTCA.4 – Initial Solution </a:t>
            </a:r>
          </a:p>
        </p:txBody>
      </p:sp>
      <p:pic>
        <p:nvPicPr>
          <p:cNvPr id="265" name="Picture 264"/>
          <p:cNvPicPr/>
          <p:nvPr/>
        </p:nvPicPr>
        <p:blipFill>
          <a:blip r:embed="rId4"/>
          <a:stretch/>
        </p:blipFill>
        <p:spPr>
          <a:xfrm>
            <a:off x="5056849" y="2362294"/>
            <a:ext cx="2573820" cy="2261604"/>
          </a:xfrm>
          <a:prstGeom prst="rect">
            <a:avLst/>
          </a:prstGeom>
          <a:ln>
            <a:noFill/>
          </a:ln>
        </p:spPr>
      </p:pic>
      <p:pic>
        <p:nvPicPr>
          <p:cNvPr id="266" name="Picture 265"/>
          <p:cNvPicPr/>
          <p:nvPr/>
        </p:nvPicPr>
        <p:blipFill>
          <a:blip r:embed="rId3"/>
          <a:stretch/>
        </p:blipFill>
        <p:spPr>
          <a:xfrm>
            <a:off x="1523520" y="4354465"/>
            <a:ext cx="1773686" cy="1177994"/>
          </a:xfrm>
          <a:prstGeom prst="rect">
            <a:avLst/>
          </a:prstGeom>
          <a:ln>
            <a:noFill/>
          </a:ln>
        </p:spPr>
      </p:pic>
      <p:pic>
        <p:nvPicPr>
          <p:cNvPr id="267" name="Picture 266"/>
          <p:cNvPicPr/>
          <p:nvPr/>
        </p:nvPicPr>
        <p:blipFill>
          <a:blip r:embed="rId3"/>
          <a:stretch/>
        </p:blipFill>
        <p:spPr>
          <a:xfrm>
            <a:off x="1523520" y="2980520"/>
            <a:ext cx="1773686" cy="1177994"/>
          </a:xfrm>
          <a:prstGeom prst="rect">
            <a:avLst/>
          </a:prstGeom>
          <a:ln>
            <a:noFill/>
          </a:ln>
        </p:spPr>
      </p:pic>
      <p:pic>
        <p:nvPicPr>
          <p:cNvPr id="268" name="Picture 267"/>
          <p:cNvPicPr/>
          <p:nvPr/>
        </p:nvPicPr>
        <p:blipFill>
          <a:blip r:embed="rId5"/>
          <a:stretch/>
        </p:blipFill>
        <p:spPr>
          <a:xfrm>
            <a:off x="3609422" y="3031794"/>
            <a:ext cx="1077405" cy="922604"/>
          </a:xfrm>
          <a:prstGeom prst="rect">
            <a:avLst/>
          </a:prstGeom>
          <a:ln>
            <a:noFill/>
          </a:ln>
        </p:spPr>
      </p:pic>
      <p:sp>
        <p:nvSpPr>
          <p:cNvPr id="269" name="TextShape 3"/>
          <p:cNvSpPr txBox="1"/>
          <p:nvPr/>
        </p:nvSpPr>
        <p:spPr>
          <a:xfrm>
            <a:off x="7846867" y="1349879"/>
            <a:ext cx="3996789" cy="30045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Bef>
                <a:spcPts val="500"/>
              </a:spcBef>
            </a:pPr>
            <a:r>
              <a:rPr lang="en-GB" sz="1814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Micro Telecommunication Computing Architecture:</a:t>
            </a:r>
            <a:endParaRPr lang="en-GB" sz="181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900" indent="-342900">
              <a:spcBef>
                <a:spcPts val="500"/>
              </a:spcBef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RAMI (Reliability, Availability, Maintainability and </a:t>
            </a:r>
            <a:r>
              <a:rPr lang="en-GB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Inspectability</a:t>
            </a: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342900" indent="-342900">
              <a:spcBef>
                <a:spcPts val="500"/>
              </a:spcBef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Extensions 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precision timing </a:t>
            </a: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synchronization</a:t>
            </a:r>
            <a:endParaRPr lang="en-GB" sz="181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900" indent="-342900">
              <a:spcBef>
                <a:spcPts val="500"/>
              </a:spcBef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Intelligent Platform Management</a:t>
            </a:r>
          </a:p>
          <a:p>
            <a:pPr marL="342900" indent="-342900">
              <a:spcBef>
                <a:spcPts val="500"/>
              </a:spcBef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Good price to performance </a:t>
            </a: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ratio</a:t>
            </a:r>
          </a:p>
          <a:p>
            <a:pPr marL="342900" indent="-342900">
              <a:spcBef>
                <a:spcPts val="500"/>
              </a:spcBef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Additional </a:t>
            </a:r>
            <a:r>
              <a:rPr lang="en-GB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PCIe</a:t>
            </a: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extender enables use of standard PC with higher throughput</a:t>
            </a:r>
          </a:p>
          <a:p>
            <a:pPr marL="342900" indent="-342900">
              <a:spcBef>
                <a:spcPts val="500"/>
              </a:spcBef>
              <a:spcAft>
                <a:spcPts val="1116"/>
              </a:spcAft>
              <a:buFont typeface="Arial" panose="020B0604020202020204" pitchFamily="34" charset="0"/>
              <a:buChar char="•"/>
            </a:pPr>
            <a:endParaRPr lang="en-GB" sz="181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0" name="Picture 269"/>
          <p:cNvPicPr/>
          <p:nvPr/>
        </p:nvPicPr>
        <p:blipFill>
          <a:blip r:embed="rId6"/>
          <a:stretch/>
        </p:blipFill>
        <p:spPr>
          <a:xfrm>
            <a:off x="3441557" y="5344346"/>
            <a:ext cx="1478126" cy="817443"/>
          </a:xfrm>
          <a:prstGeom prst="rect">
            <a:avLst/>
          </a:prstGeom>
          <a:ln>
            <a:noFill/>
          </a:ln>
        </p:spPr>
      </p:pic>
      <p:sp>
        <p:nvSpPr>
          <p:cNvPr id="271" name="Line 4"/>
          <p:cNvSpPr/>
          <p:nvPr/>
        </p:nvSpPr>
        <p:spPr>
          <a:xfrm>
            <a:off x="3123789" y="1937733"/>
            <a:ext cx="391903" cy="849122"/>
          </a:xfrm>
          <a:prstGeom prst="line">
            <a:avLst/>
          </a:prstGeom>
          <a:ln w="108000">
            <a:solidFill>
              <a:srgbClr val="3333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Line 5"/>
          <p:cNvSpPr/>
          <p:nvPr/>
        </p:nvSpPr>
        <p:spPr>
          <a:xfrm flipV="1">
            <a:off x="3091130" y="4093197"/>
            <a:ext cx="457220" cy="783805"/>
          </a:xfrm>
          <a:prstGeom prst="line">
            <a:avLst/>
          </a:prstGeom>
          <a:ln w="108000">
            <a:solidFill>
              <a:srgbClr val="3333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8988" tIns="48988" rIns="48988" bIns="48988" anchor="ctr" anchorCtr="1"/>
          <a:lstStyle/>
          <a:p>
            <a:pPr algn="ctr"/>
            <a:r>
              <a:rPr lang="en-GB" sz="2177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273" name="Line 6"/>
          <p:cNvSpPr/>
          <p:nvPr/>
        </p:nvSpPr>
        <p:spPr>
          <a:xfrm>
            <a:off x="3091130" y="3505343"/>
            <a:ext cx="457220" cy="0"/>
          </a:xfrm>
          <a:prstGeom prst="line">
            <a:avLst/>
          </a:prstGeom>
          <a:ln w="108000">
            <a:solidFill>
              <a:srgbClr val="3333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Line 7"/>
          <p:cNvSpPr/>
          <p:nvPr/>
        </p:nvSpPr>
        <p:spPr>
          <a:xfrm>
            <a:off x="4724058" y="3505343"/>
            <a:ext cx="457220" cy="0"/>
          </a:xfrm>
          <a:prstGeom prst="line">
            <a:avLst/>
          </a:prstGeom>
          <a:ln w="108000">
            <a:solidFill>
              <a:srgbClr val="3333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Line 8"/>
          <p:cNvSpPr/>
          <p:nvPr/>
        </p:nvSpPr>
        <p:spPr>
          <a:xfrm>
            <a:off x="6095717" y="4615734"/>
            <a:ext cx="0" cy="522537"/>
          </a:xfrm>
          <a:prstGeom prst="line">
            <a:avLst/>
          </a:prstGeom>
          <a:ln w="108000">
            <a:solidFill>
              <a:srgbClr val="3333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Line 9"/>
          <p:cNvSpPr/>
          <p:nvPr/>
        </p:nvSpPr>
        <p:spPr>
          <a:xfrm flipV="1">
            <a:off x="2666570" y="3929904"/>
            <a:ext cx="0" cy="555195"/>
          </a:xfrm>
          <a:prstGeom prst="line">
            <a:avLst/>
          </a:prstGeom>
          <a:ln w="72000">
            <a:solidFill>
              <a:srgbClr val="FF66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Line 10"/>
          <p:cNvSpPr/>
          <p:nvPr/>
        </p:nvSpPr>
        <p:spPr>
          <a:xfrm flipV="1">
            <a:off x="2666570" y="5268904"/>
            <a:ext cx="0" cy="522537"/>
          </a:xfrm>
          <a:prstGeom prst="line">
            <a:avLst/>
          </a:prstGeom>
          <a:ln w="72000">
            <a:solidFill>
              <a:srgbClr val="FF66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Line 11"/>
          <p:cNvSpPr/>
          <p:nvPr/>
        </p:nvSpPr>
        <p:spPr>
          <a:xfrm flipV="1">
            <a:off x="2633911" y="2394952"/>
            <a:ext cx="0" cy="718488"/>
          </a:xfrm>
          <a:prstGeom prst="line">
            <a:avLst/>
          </a:prstGeom>
          <a:ln w="72000">
            <a:solidFill>
              <a:srgbClr val="FF66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TextShape 12"/>
          <p:cNvSpPr txBox="1"/>
          <p:nvPr/>
        </p:nvSpPr>
        <p:spPr>
          <a:xfrm>
            <a:off x="3503282" y="6236577"/>
            <a:ext cx="1514703" cy="258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Timing module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0" name="TextShape 13"/>
          <p:cNvSpPr txBox="1"/>
          <p:nvPr/>
        </p:nvSpPr>
        <p:spPr>
          <a:xfrm>
            <a:off x="6286443" y="6175179"/>
            <a:ext cx="552256" cy="258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CPU 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1" name="TextShape 14"/>
          <p:cNvSpPr txBox="1"/>
          <p:nvPr/>
        </p:nvSpPr>
        <p:spPr>
          <a:xfrm>
            <a:off x="3764550" y="4110179"/>
            <a:ext cx="913133" cy="5176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Frame 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Grabber 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2" name="TextShape 15"/>
          <p:cNvSpPr txBox="1"/>
          <p:nvPr/>
        </p:nvSpPr>
        <p:spPr>
          <a:xfrm>
            <a:off x="5627394" y="1884499"/>
            <a:ext cx="1604514" cy="5176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MTCA.4 12-slot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Chassis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3" name="TextShape 16"/>
          <p:cNvSpPr txBox="1"/>
          <p:nvPr/>
        </p:nvSpPr>
        <p:spPr>
          <a:xfrm>
            <a:off x="6291668" y="4746368"/>
            <a:ext cx="937953" cy="258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 Gbps 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4" name="TextShape 17"/>
          <p:cNvSpPr txBox="1"/>
          <p:nvPr/>
        </p:nvSpPr>
        <p:spPr>
          <a:xfrm>
            <a:off x="6291668" y="4746695"/>
            <a:ext cx="937953" cy="258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 Gbps 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5" name="TextShape 18"/>
          <p:cNvSpPr txBox="1"/>
          <p:nvPr/>
        </p:nvSpPr>
        <p:spPr>
          <a:xfrm>
            <a:off x="4492509" y="2318205"/>
            <a:ext cx="937953" cy="258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 Gbps 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6" name="TextShape 19"/>
          <p:cNvSpPr txBox="1"/>
          <p:nvPr/>
        </p:nvSpPr>
        <p:spPr>
          <a:xfrm>
            <a:off x="3297206" y="1809385"/>
            <a:ext cx="1144029" cy="258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8-32 Gbps </a:t>
            </a:r>
            <a:endParaRPr lang="en-GB" sz="181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7" name="Line 20"/>
          <p:cNvSpPr/>
          <p:nvPr/>
        </p:nvSpPr>
        <p:spPr>
          <a:xfrm>
            <a:off x="4985326" y="2582739"/>
            <a:ext cx="0" cy="783805"/>
          </a:xfrm>
          <a:prstGeom prst="line">
            <a:avLst/>
          </a:prstGeom>
          <a:ln w="36000">
            <a:solidFill>
              <a:srgbClr val="66FF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generic</a:t>
            </a:r>
            <a:r>
              <a:rPr lang="de-DE" dirty="0" smtClean="0"/>
              <a:t>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151223" y="5955196"/>
            <a:ext cx="405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D. </a:t>
            </a:r>
            <a:r>
              <a:rPr lang="de-DE" dirty="0" err="1" smtClean="0"/>
              <a:t>Mankowski</a:t>
            </a:r>
            <a:r>
              <a:rPr lang="de-DE" dirty="0" smtClean="0"/>
              <a:t>, DMCS Univ. Lodz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710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MFG4 - Frame Grabber Card for </a:t>
            </a:r>
            <a:r>
              <a:rPr lang="nn-NO" dirty="0" smtClean="0"/>
              <a:t>MTCA.4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39788" y="1092173"/>
            <a:ext cx="7436666" cy="5109247"/>
          </a:xfrm>
        </p:spPr>
        <p:txBody>
          <a:bodyPr/>
          <a:lstStyle/>
          <a:p>
            <a:r>
              <a:rPr lang="de-DE" dirty="0"/>
              <a:t> </a:t>
            </a:r>
            <a:r>
              <a:rPr lang="de-DE" dirty="0" err="1"/>
              <a:t>Cost-effective</a:t>
            </a:r>
            <a:r>
              <a:rPr lang="de-DE" dirty="0"/>
              <a:t>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high-performance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acquisition</a:t>
            </a:r>
            <a:r>
              <a:rPr lang="de-DE" dirty="0"/>
              <a:t> </a:t>
            </a:r>
            <a:r>
              <a:rPr lang="de-DE" dirty="0" err="1"/>
              <a:t>systems</a:t>
            </a:r>
            <a:endParaRPr lang="de-DE" dirty="0"/>
          </a:p>
          <a:p>
            <a:r>
              <a:rPr lang="de-DE" dirty="0"/>
              <a:t>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FMC </a:t>
            </a:r>
            <a:r>
              <a:rPr lang="de-DE" dirty="0" err="1"/>
              <a:t>carrier</a:t>
            </a:r>
            <a:r>
              <a:rPr lang="de-DE" dirty="0"/>
              <a:t> </a:t>
            </a:r>
            <a:r>
              <a:rPr lang="de-DE" dirty="0" err="1"/>
              <a:t>module</a:t>
            </a:r>
            <a:r>
              <a:rPr lang="de-DE" dirty="0"/>
              <a:t> (HPC </a:t>
            </a:r>
            <a:r>
              <a:rPr lang="de-DE" dirty="0" err="1"/>
              <a:t>and</a:t>
            </a:r>
            <a:r>
              <a:rPr lang="de-DE" dirty="0"/>
              <a:t> LPC) </a:t>
            </a:r>
            <a:r>
              <a:rPr lang="de-DE" dirty="0" err="1"/>
              <a:t>with</a:t>
            </a:r>
            <a:r>
              <a:rPr lang="de-DE" dirty="0"/>
              <a:t> FMC </a:t>
            </a:r>
            <a:r>
              <a:rPr lang="de-DE" dirty="0" err="1"/>
              <a:t>extension</a:t>
            </a:r>
            <a:r>
              <a:rPr lang="de-DE" dirty="0"/>
              <a:t> </a:t>
            </a:r>
            <a:r>
              <a:rPr lang="de-DE" dirty="0" err="1"/>
              <a:t>modules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 </a:t>
            </a:r>
            <a:r>
              <a:rPr lang="de-DE" dirty="0" err="1"/>
              <a:t>Camera</a:t>
            </a:r>
            <a:r>
              <a:rPr lang="de-DE" dirty="0"/>
              <a:t> Link (Base, </a:t>
            </a:r>
            <a:r>
              <a:rPr lang="de-DE" dirty="0" err="1"/>
              <a:t>Full</a:t>
            </a:r>
            <a:r>
              <a:rPr lang="de-DE" dirty="0"/>
              <a:t>, Ext-</a:t>
            </a:r>
            <a:r>
              <a:rPr lang="de-DE" dirty="0" err="1"/>
              <a:t>Full</a:t>
            </a:r>
            <a:r>
              <a:rPr lang="de-DE" dirty="0" smtClean="0"/>
              <a:t>), </a:t>
            </a:r>
            <a:r>
              <a:rPr lang="de-DE" dirty="0" err="1" smtClean="0"/>
              <a:t>CoaXPress</a:t>
            </a:r>
            <a:endParaRPr lang="de-DE" dirty="0" smtClean="0"/>
          </a:p>
          <a:p>
            <a:pPr lvl="1"/>
            <a:r>
              <a:rPr lang="de-DE" dirty="0" smtClean="0"/>
              <a:t>(</a:t>
            </a:r>
            <a:r>
              <a:rPr lang="de-DE" dirty="0" err="1" smtClean="0"/>
              <a:t>Camera</a:t>
            </a:r>
            <a:r>
              <a:rPr lang="de-DE" dirty="0" smtClean="0"/>
              <a:t> Link HS, IEEE1394, </a:t>
            </a:r>
            <a:r>
              <a:rPr lang="de-DE" dirty="0" err="1" smtClean="0"/>
              <a:t>GigEVision</a:t>
            </a:r>
            <a:r>
              <a:rPr lang="de-DE" dirty="0" smtClean="0"/>
              <a:t>)</a:t>
            </a:r>
            <a:endParaRPr lang="de-DE" dirty="0"/>
          </a:p>
          <a:p>
            <a:pPr lvl="1"/>
            <a:r>
              <a:rPr lang="de-DE" dirty="0"/>
              <a:t> Universal IO </a:t>
            </a:r>
            <a:r>
              <a:rPr lang="de-DE" dirty="0" err="1"/>
              <a:t>module</a:t>
            </a:r>
            <a:endParaRPr lang="de-DE" dirty="0"/>
          </a:p>
          <a:p>
            <a:pPr lvl="1"/>
            <a:r>
              <a:rPr lang="de-DE" dirty="0"/>
              <a:t> Firmware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selected</a:t>
            </a:r>
            <a:r>
              <a:rPr lang="de-DE" dirty="0"/>
              <a:t> </a:t>
            </a:r>
            <a:r>
              <a:rPr lang="de-DE" dirty="0" err="1" smtClean="0"/>
              <a:t>protocols</a:t>
            </a:r>
            <a:endParaRPr lang="de-DE" dirty="0"/>
          </a:p>
          <a:p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all </a:t>
            </a:r>
            <a:r>
              <a:rPr lang="de-DE" dirty="0" err="1"/>
              <a:t>resources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acquisition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(FPGA </a:t>
            </a:r>
            <a:r>
              <a:rPr lang="de-DE" dirty="0" err="1"/>
              <a:t>processing</a:t>
            </a:r>
            <a:r>
              <a:rPr lang="de-DE" dirty="0"/>
              <a:t> power, SDRAM, </a:t>
            </a:r>
            <a:r>
              <a:rPr lang="de-DE" dirty="0" err="1"/>
              <a:t>clocks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, </a:t>
            </a:r>
            <a:r>
              <a:rPr lang="de-DE" dirty="0" err="1"/>
              <a:t>trigger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interlock </a:t>
            </a:r>
            <a:r>
              <a:rPr lang="de-DE" dirty="0" err="1"/>
              <a:t>signals</a:t>
            </a:r>
            <a:r>
              <a:rPr lang="de-DE" dirty="0"/>
              <a:t>)</a:t>
            </a:r>
          </a:p>
          <a:p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Xilinx</a:t>
            </a:r>
            <a:r>
              <a:rPr lang="de-DE" dirty="0"/>
              <a:t> </a:t>
            </a:r>
            <a:r>
              <a:rPr lang="de-DE" dirty="0" err="1"/>
              <a:t>Artix</a:t>
            </a:r>
            <a:r>
              <a:rPr lang="de-DE" dirty="0"/>
              <a:t> 7 (XC7A200T) FPGA</a:t>
            </a:r>
          </a:p>
          <a:p>
            <a:r>
              <a:rPr lang="de-DE" dirty="0"/>
              <a:t> RTM Zone 3 </a:t>
            </a:r>
            <a:r>
              <a:rPr lang="de-DE" dirty="0" err="1"/>
              <a:t>connector</a:t>
            </a:r>
            <a:r>
              <a:rPr lang="de-DE" dirty="0"/>
              <a:t> (D1.2 Digital Class)</a:t>
            </a:r>
          </a:p>
          <a:p>
            <a:endParaRPr lang="de-DE" dirty="0"/>
          </a:p>
        </p:txBody>
      </p:sp>
      <p:sp>
        <p:nvSpPr>
          <p:cNvPr id="7" name="TextShape 1"/>
          <p:cNvSpPr txBox="1"/>
          <p:nvPr/>
        </p:nvSpPr>
        <p:spPr>
          <a:xfrm>
            <a:off x="384480" y="595080"/>
            <a:ext cx="9386640" cy="460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GB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Picture 332"/>
          <p:cNvPicPr/>
          <p:nvPr/>
        </p:nvPicPr>
        <p:blipFill>
          <a:blip r:embed="rId2"/>
          <a:stretch/>
        </p:blipFill>
        <p:spPr>
          <a:xfrm>
            <a:off x="7963680" y="1864106"/>
            <a:ext cx="4037040" cy="3457080"/>
          </a:xfrm>
          <a:prstGeom prst="rect">
            <a:avLst/>
          </a:prstGeom>
          <a:ln>
            <a:noFill/>
          </a:ln>
        </p:spPr>
      </p:pic>
      <p:pic>
        <p:nvPicPr>
          <p:cNvPr id="10" name="Picture 333"/>
          <p:cNvPicPr/>
          <p:nvPr/>
        </p:nvPicPr>
        <p:blipFill>
          <a:blip r:embed="rId3"/>
          <a:stretch/>
        </p:blipFill>
        <p:spPr>
          <a:xfrm>
            <a:off x="7318920" y="1919906"/>
            <a:ext cx="386640" cy="3345120"/>
          </a:xfrm>
          <a:prstGeom prst="rect">
            <a:avLst/>
          </a:prstGeom>
          <a:ln>
            <a:noFill/>
          </a:ln>
        </p:spPr>
      </p:pic>
      <p:sp>
        <p:nvSpPr>
          <p:cNvPr id="11" name="Textfeld 10"/>
          <p:cNvSpPr txBox="1"/>
          <p:nvPr/>
        </p:nvSpPr>
        <p:spPr>
          <a:xfrm>
            <a:off x="8151223" y="5955196"/>
            <a:ext cx="405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D. </a:t>
            </a:r>
            <a:r>
              <a:rPr lang="de-DE" dirty="0" err="1" smtClean="0"/>
              <a:t>Mankowski</a:t>
            </a:r>
            <a:r>
              <a:rPr lang="de-DE" dirty="0" smtClean="0"/>
              <a:t>, DMCS Univ. Lodz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16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1872313" y="774979"/>
            <a:ext cx="8515390" cy="4177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GB" sz="1814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0" name="Picture 339"/>
          <p:cNvPicPr/>
          <p:nvPr/>
        </p:nvPicPr>
        <p:blipFill>
          <a:blip r:embed="rId2"/>
          <a:stretch/>
        </p:blipFill>
        <p:spPr>
          <a:xfrm>
            <a:off x="4070887" y="1632928"/>
            <a:ext cx="6531709" cy="3121177"/>
          </a:xfrm>
          <a:prstGeom prst="rect">
            <a:avLst/>
          </a:prstGeom>
          <a:ln>
            <a:noFill/>
          </a:ln>
        </p:spPr>
      </p:pic>
      <p:sp>
        <p:nvSpPr>
          <p:cNvPr id="341" name="TextShape 2"/>
          <p:cNvSpPr txBox="1"/>
          <p:nvPr/>
        </p:nvSpPr>
        <p:spPr>
          <a:xfrm>
            <a:off x="4985326" y="4822688"/>
            <a:ext cx="4964099" cy="4679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77">
              <a:spcAft>
                <a:spcPts val="1116"/>
              </a:spcAft>
            </a:pP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 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Acquisition and Processing Firmware</a:t>
            </a:r>
          </a:p>
        </p:txBody>
      </p:sp>
      <p:sp>
        <p:nvSpPr>
          <p:cNvPr id="342" name="TextShape 3"/>
          <p:cNvSpPr txBox="1"/>
          <p:nvPr/>
        </p:nvSpPr>
        <p:spPr>
          <a:xfrm>
            <a:off x="479425" y="1932911"/>
            <a:ext cx="3509101" cy="266521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40878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Three 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paths for image, camera control and triggering </a:t>
            </a:r>
            <a:endParaRPr lang="en-GB" sz="1814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0878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Allows 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acquiring image from CL </a:t>
            </a: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camera</a:t>
            </a:r>
          </a:p>
          <a:p>
            <a:pPr marL="440878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Powerful DMA over </a:t>
            </a:r>
            <a:r>
              <a:rPr lang="en-GB" sz="1814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PCIe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GB" sz="1814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0878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AXI Stream interface to CL receiver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Image </a:t>
            </a:r>
            <a:r>
              <a:rPr lang="de-DE" dirty="0" err="1"/>
              <a:t>Acquisition</a:t>
            </a:r>
            <a:r>
              <a:rPr lang="de-DE" dirty="0"/>
              <a:t> System - Firmware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151223" y="5955196"/>
            <a:ext cx="405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D. </a:t>
            </a:r>
            <a:r>
              <a:rPr lang="de-DE" dirty="0" err="1" smtClean="0"/>
              <a:t>Mankowski</a:t>
            </a:r>
            <a:r>
              <a:rPr lang="de-DE" dirty="0" smtClean="0"/>
              <a:t>, DMCS Univ. Lodz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59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1872313" y="539846"/>
            <a:ext cx="8515390" cy="4177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GB" sz="1814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TextShape 2"/>
          <p:cNvSpPr txBox="1"/>
          <p:nvPr/>
        </p:nvSpPr>
        <p:spPr>
          <a:xfrm>
            <a:off x="235130" y="1109901"/>
            <a:ext cx="11713029" cy="49650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40877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API 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EPICS, DOOCS and </a:t>
            </a: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QT and W7-X </a:t>
            </a:r>
            <a:r>
              <a:rPr lang="en-GB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CoDaC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0877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Library 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</a:t>
            </a: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number of cameras, e.g.:</a:t>
            </a:r>
          </a:p>
          <a:p>
            <a:pPr marL="898077" lvl="1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Microtron</a:t>
            </a:r>
            <a:endParaRPr lang="en-GB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98077" lvl="1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PCO</a:t>
            </a:r>
            <a:endParaRPr lang="en-GB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98077" lvl="1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Andor</a:t>
            </a:r>
            <a:endParaRPr lang="en-GB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0877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will be extended to all standard W7-X cameras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0877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Available nodes</a:t>
            </a: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898077" lvl="1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Frame </a:t>
            </a:r>
            <a:r>
              <a:rPr lang="en-GB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Grabber, </a:t>
            </a: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Camera </a:t>
            </a:r>
            <a:r>
              <a:rPr lang="en-GB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control, Camera </a:t>
            </a: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</a:t>
            </a:r>
          </a:p>
          <a:p>
            <a:pPr marL="440877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Linux driver with planned support for </a:t>
            </a:r>
            <a:r>
              <a:rPr lang="en-GB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GPUDirect</a:t>
            </a:r>
            <a:endParaRPr lang="en-GB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0877" indent="-342900">
              <a:spcAft>
                <a:spcPts val="1116"/>
              </a:spcAft>
              <a:buFont typeface="Arial" panose="020B0604020202020204" pitchFamily="34" charset="0"/>
              <a:buChar char="•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HMI panels in QT</a:t>
            </a:r>
          </a:p>
          <a:p>
            <a:pPr marL="97977">
              <a:spcAft>
                <a:spcPts val="1116"/>
              </a:spcAft>
            </a:pPr>
            <a:endParaRPr lang="en-GB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77">
              <a:spcAft>
                <a:spcPts val="1116"/>
              </a:spcAft>
            </a:pPr>
            <a:r>
              <a:rPr lang="en-GB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Result: identical API for all supported cameras with little additional effort for new camera (small camera library to translate control commands)</a:t>
            </a:r>
            <a:endParaRPr lang="en-GB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5" name="Picture 344"/>
          <p:cNvPicPr/>
          <p:nvPr/>
        </p:nvPicPr>
        <p:blipFill>
          <a:blip r:embed="rId2"/>
          <a:stretch/>
        </p:blipFill>
        <p:spPr>
          <a:xfrm>
            <a:off x="6805433" y="1632928"/>
            <a:ext cx="4702831" cy="3919026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Image </a:t>
            </a:r>
            <a:r>
              <a:rPr lang="de-DE" dirty="0" err="1"/>
              <a:t>Acquisition</a:t>
            </a:r>
            <a:r>
              <a:rPr lang="de-DE" dirty="0"/>
              <a:t> System - Software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9148663" y="6074980"/>
            <a:ext cx="271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D. </a:t>
            </a:r>
            <a:r>
              <a:rPr lang="de-DE" dirty="0" err="1" smtClean="0"/>
              <a:t>Mankowski</a:t>
            </a:r>
            <a:r>
              <a:rPr lang="de-DE" dirty="0" smtClean="0"/>
              <a:t>, DMCS Univ. Lodz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828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Generic</a:t>
            </a:r>
            <a:r>
              <a:rPr lang="de-DE" dirty="0" smtClean="0"/>
              <a:t> </a:t>
            </a:r>
            <a:r>
              <a:rPr lang="de-DE" dirty="0" err="1" smtClean="0"/>
              <a:t>Resource</a:t>
            </a:r>
            <a:r>
              <a:rPr lang="de-DE" dirty="0" smtClean="0"/>
              <a:t> Interface: </a:t>
            </a:r>
            <a:r>
              <a:rPr lang="de-DE" dirty="0" err="1" smtClean="0"/>
              <a:t>Concept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83474" y="1089026"/>
            <a:ext cx="11434355" cy="2838539"/>
          </a:xfrm>
        </p:spPr>
        <p:txBody>
          <a:bodyPr/>
          <a:lstStyle/>
          <a:p>
            <a:r>
              <a:rPr lang="de-DE" dirty="0" err="1" smtClean="0"/>
              <a:t>Generic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r>
              <a:rPr lang="de-DE" dirty="0" smtClean="0"/>
              <a:t>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simple </a:t>
            </a:r>
            <a:r>
              <a:rPr lang="de-DE" dirty="0" err="1" smtClean="0"/>
              <a:t>integration</a:t>
            </a:r>
            <a:r>
              <a:rPr lang="de-DE" dirty="0" smtClean="0"/>
              <a:t> of </a:t>
            </a:r>
            <a:r>
              <a:rPr lang="de-DE" dirty="0" err="1" smtClean="0"/>
              <a:t>components</a:t>
            </a:r>
            <a:endParaRPr lang="de-DE" dirty="0" smtClean="0"/>
          </a:p>
          <a:p>
            <a:r>
              <a:rPr lang="de-DE" dirty="0" smtClean="0"/>
              <a:t>Key </a:t>
            </a:r>
            <a:r>
              <a:rPr lang="de-DE" dirty="0" err="1" smtClean="0"/>
              <a:t>features</a:t>
            </a:r>
            <a:endParaRPr lang="de-DE" dirty="0" smtClean="0"/>
          </a:p>
          <a:p>
            <a:pPr lvl="1"/>
            <a:r>
              <a:rPr lang="de-DE" dirty="0" err="1" smtClean="0"/>
              <a:t>Abstraction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W7-X </a:t>
            </a:r>
            <a:r>
              <a:rPr lang="de-DE" dirty="0" err="1" smtClean="0"/>
              <a:t>CoDaC</a:t>
            </a:r>
            <a:r>
              <a:rPr lang="de-DE" dirty="0" smtClean="0"/>
              <a:t>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allow</a:t>
            </a:r>
            <a:r>
              <a:rPr lang="de-DE" dirty="0" smtClean="0"/>
              <a:t> „</a:t>
            </a:r>
            <a:r>
              <a:rPr lang="de-DE" dirty="0" err="1" smtClean="0"/>
              <a:t>integration</a:t>
            </a:r>
            <a:r>
              <a:rPr lang="de-DE" dirty="0" smtClean="0"/>
              <a:t> light“ of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(e.g. MDS+-</a:t>
            </a:r>
            <a:r>
              <a:rPr lang="de-DE" dirty="0" err="1" smtClean="0"/>
              <a:t>based</a:t>
            </a:r>
            <a:r>
              <a:rPr lang="de-DE" dirty="0" smtClean="0"/>
              <a:t>) </a:t>
            </a:r>
            <a:r>
              <a:rPr lang="de-DE" dirty="0" err="1" smtClean="0"/>
              <a:t>through</a:t>
            </a:r>
            <a:r>
              <a:rPr lang="de-DE" dirty="0" smtClean="0"/>
              <a:t> well-</a:t>
            </a:r>
            <a:r>
              <a:rPr lang="de-DE" dirty="0" err="1" smtClean="0"/>
              <a:t>defined</a:t>
            </a:r>
            <a:r>
              <a:rPr lang="de-DE" dirty="0" smtClean="0"/>
              <a:t>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Interfaces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archive</a:t>
            </a:r>
            <a:r>
              <a:rPr lang="de-DE" dirty="0" smtClean="0"/>
              <a:t>, </a:t>
            </a:r>
            <a:r>
              <a:rPr lang="de-DE" dirty="0" err="1" smtClean="0"/>
              <a:t>segment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operational </a:t>
            </a:r>
            <a:r>
              <a:rPr lang="de-DE" dirty="0" err="1" smtClean="0"/>
              <a:t>management</a:t>
            </a:r>
            <a:endParaRPr lang="de-DE" dirty="0" smtClean="0"/>
          </a:p>
          <a:p>
            <a:pPr lvl="2"/>
            <a:r>
              <a:rPr lang="de-DE" dirty="0" smtClean="0"/>
              <a:t>Setting / </a:t>
            </a:r>
            <a:r>
              <a:rPr lang="de-DE" dirty="0" err="1"/>
              <a:t>r</a:t>
            </a:r>
            <a:r>
              <a:rPr lang="de-DE" dirty="0" err="1" smtClean="0"/>
              <a:t>etrieval</a:t>
            </a:r>
            <a:r>
              <a:rPr lang="de-DE" dirty="0" smtClean="0"/>
              <a:t> of </a:t>
            </a:r>
            <a:r>
              <a:rPr lang="de-DE" dirty="0" err="1" smtClean="0"/>
              <a:t>property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, Report of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, </a:t>
            </a:r>
          </a:p>
          <a:p>
            <a:pPr lvl="2"/>
            <a:r>
              <a:rPr lang="de-DE" dirty="0" smtClean="0"/>
              <a:t>Data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different Codecs</a:t>
            </a:r>
          </a:p>
          <a:p>
            <a:pPr lvl="1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95" y="3784184"/>
            <a:ext cx="5331977" cy="26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Generic</a:t>
            </a:r>
            <a:r>
              <a:rPr lang="de-DE" dirty="0" smtClean="0"/>
              <a:t> </a:t>
            </a:r>
            <a:r>
              <a:rPr lang="de-DE" dirty="0" err="1" smtClean="0"/>
              <a:t>Resource</a:t>
            </a:r>
            <a:r>
              <a:rPr lang="de-DE" dirty="0" smtClean="0"/>
              <a:t> Interface: Status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69277" y="1089026"/>
            <a:ext cx="11658599" cy="5176539"/>
          </a:xfrm>
        </p:spPr>
        <p:txBody>
          <a:bodyPr/>
          <a:lstStyle/>
          <a:p>
            <a:r>
              <a:rPr lang="de-DE" dirty="0" err="1" smtClean="0"/>
              <a:t>Specification</a:t>
            </a:r>
            <a:r>
              <a:rPr lang="de-DE" dirty="0" smtClean="0"/>
              <a:t> &amp; Implementation of </a:t>
            </a:r>
            <a:r>
              <a:rPr lang="de-DE" dirty="0" err="1" smtClean="0"/>
              <a:t>version</a:t>
            </a:r>
            <a:r>
              <a:rPr lang="de-DE" dirty="0" smtClean="0"/>
              <a:t> 1 </a:t>
            </a:r>
            <a:r>
              <a:rPr lang="de-DE" dirty="0" err="1" smtClean="0"/>
              <a:t>released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smtClean="0"/>
              <a:t>First Implementation: XMCTS </a:t>
            </a:r>
            <a:r>
              <a:rPr lang="de-DE" dirty="0" err="1" smtClean="0"/>
              <a:t>Diagnostic</a:t>
            </a:r>
            <a:endParaRPr lang="de-DE" dirty="0" smtClean="0"/>
          </a:p>
          <a:p>
            <a:pPr lvl="1"/>
            <a:r>
              <a:rPr lang="de-DE" dirty="0" err="1" smtClean="0"/>
              <a:t>Based</a:t>
            </a:r>
            <a:r>
              <a:rPr lang="de-DE" dirty="0" smtClean="0"/>
              <a:t> on D-TACQ </a:t>
            </a:r>
            <a:r>
              <a:rPr lang="de-DE" dirty="0" err="1" smtClean="0"/>
              <a:t>hardware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MDS+</a:t>
            </a:r>
          </a:p>
          <a:p>
            <a:pPr lvl="1"/>
            <a:r>
              <a:rPr lang="de-DE" dirty="0" smtClean="0"/>
              <a:t>96 </a:t>
            </a:r>
            <a:r>
              <a:rPr lang="de-DE" dirty="0" err="1" smtClean="0"/>
              <a:t>channels</a:t>
            </a:r>
            <a:endParaRPr lang="de-DE" dirty="0" smtClean="0"/>
          </a:p>
          <a:p>
            <a:pPr lvl="1"/>
            <a:r>
              <a:rPr lang="de-DE" dirty="0" smtClean="0"/>
              <a:t>Data rate: </a:t>
            </a:r>
            <a:r>
              <a:rPr lang="de-DE" dirty="0" err="1" smtClean="0"/>
              <a:t>approx</a:t>
            </a:r>
            <a:r>
              <a:rPr lang="de-DE" dirty="0" smtClean="0"/>
              <a:t>. 3 Mbit/s</a:t>
            </a:r>
          </a:p>
          <a:p>
            <a:r>
              <a:rPr lang="de-DE" dirty="0" smtClean="0"/>
              <a:t>Future Work:</a:t>
            </a:r>
            <a:endParaRPr lang="de-DE" dirty="0"/>
          </a:p>
          <a:p>
            <a:pPr lvl="1"/>
            <a:r>
              <a:rPr lang="de-DE" dirty="0" smtClean="0"/>
              <a:t>Performance </a:t>
            </a:r>
            <a:r>
              <a:rPr lang="de-DE" dirty="0" err="1" smtClean="0"/>
              <a:t>Improvements</a:t>
            </a:r>
            <a:endParaRPr lang="de-DE" dirty="0" smtClean="0"/>
          </a:p>
          <a:p>
            <a:pPr lvl="1"/>
            <a:r>
              <a:rPr lang="de-DE" dirty="0" smtClean="0"/>
              <a:t>Enhanced Support </a:t>
            </a:r>
            <a:r>
              <a:rPr lang="de-DE" dirty="0" err="1" smtClean="0"/>
              <a:t>for</a:t>
            </a:r>
            <a:r>
              <a:rPr lang="de-DE" dirty="0" smtClean="0"/>
              <a:t> Signal </a:t>
            </a:r>
            <a:r>
              <a:rPr lang="de-DE" dirty="0" err="1" smtClean="0"/>
              <a:t>Meta</a:t>
            </a:r>
            <a:r>
              <a:rPr lang="de-DE" dirty="0" smtClean="0"/>
              <a:t> Information</a:t>
            </a:r>
            <a:br>
              <a:rPr lang="de-DE" dirty="0" smtClean="0"/>
            </a:br>
            <a:r>
              <a:rPr lang="de-DE" dirty="0" smtClean="0"/>
              <a:t>(Input Ranges, </a:t>
            </a:r>
            <a:r>
              <a:rPr lang="de-DE" dirty="0" err="1" smtClean="0"/>
              <a:t>Scaling</a:t>
            </a:r>
            <a:r>
              <a:rPr lang="de-DE" dirty="0" smtClean="0"/>
              <a:t> Parameters, …)</a:t>
            </a:r>
          </a:p>
          <a:p>
            <a:pPr lvl="1"/>
            <a:r>
              <a:rPr lang="de-DE" dirty="0" err="1" smtClean="0"/>
              <a:t>Combined</a:t>
            </a:r>
            <a:r>
              <a:rPr lang="de-DE" dirty="0" smtClean="0"/>
              <a:t> time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relative </a:t>
            </a: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of DAQ </a:t>
            </a:r>
            <a:r>
              <a:rPr lang="de-DE" dirty="0" err="1" smtClean="0"/>
              <a:t>device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absolute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timestamp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TTE </a:t>
            </a:r>
            <a:r>
              <a:rPr lang="de-DE" dirty="0" err="1" smtClean="0"/>
              <a:t>modules</a:t>
            </a:r>
            <a:endParaRPr lang="de-DE" dirty="0" smtClean="0"/>
          </a:p>
          <a:p>
            <a:pPr lvl="1"/>
            <a:r>
              <a:rPr lang="de-DE" dirty="0" err="1" smtClean="0"/>
              <a:t>Expect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/all MDS+-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integrated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beginning</a:t>
            </a:r>
            <a:r>
              <a:rPr lang="de-DE" dirty="0" smtClean="0"/>
              <a:t> of OP2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GeRI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integrated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time</a:t>
            </a:r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185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CoDaC Software Tool Chain</a:t>
            </a:r>
            <a:endParaRPr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11112500" y="6356350"/>
            <a:ext cx="1079500" cy="365125"/>
          </a:xfrm>
        </p:spPr>
        <p:txBody>
          <a:bodyPr/>
          <a:lstStyle/>
          <a:p>
            <a:fld id="{1B6B8A4C-2E29-4AEF-A4E5-1A64F0B79647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8569325" cy="365125"/>
          </a:xfrm>
        </p:spPr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38454" y="897307"/>
            <a:ext cx="2936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Integrated application tool chain: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28" y="1268761"/>
            <a:ext cx="9053345" cy="1414395"/>
          </a:xfrm>
          <a:prstGeom prst="rect">
            <a:avLst/>
          </a:prstGeom>
        </p:spPr>
      </p:pic>
      <p:pic>
        <p:nvPicPr>
          <p:cNvPr id="77" name="Grafik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28" y="2683156"/>
            <a:ext cx="9028959" cy="4005419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Upgrades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Real-time </a:t>
            </a:r>
            <a:r>
              <a:rPr lang="de-DE" dirty="0" err="1" smtClean="0"/>
              <a:t>systems</a:t>
            </a:r>
            <a:endParaRPr lang="de-DE" dirty="0" smtClean="0"/>
          </a:p>
          <a:p>
            <a:pPr lvl="1"/>
            <a:r>
              <a:rPr lang="de-DE" dirty="0" smtClean="0"/>
              <a:t>Migration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VxWorks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Real-time Linux – 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endParaRPr lang="de-DE" dirty="0" smtClean="0"/>
          </a:p>
          <a:p>
            <a:pPr lvl="1"/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enhanced</a:t>
            </a:r>
            <a:r>
              <a:rPr lang="de-DE" dirty="0" smtClean="0"/>
              <a:t> </a:t>
            </a:r>
            <a:r>
              <a:rPr lang="de-DE" dirty="0" err="1" smtClean="0"/>
              <a:t>feedback</a:t>
            </a:r>
            <a:r>
              <a:rPr lang="de-DE" dirty="0" smtClean="0"/>
              <a:t> </a:t>
            </a:r>
            <a:r>
              <a:rPr lang="de-DE" dirty="0" err="1" smtClean="0"/>
              <a:t>algorithms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coming</a:t>
            </a:r>
            <a:r>
              <a:rPr lang="de-DE" dirty="0" smtClean="0"/>
              <a:t> in</a:t>
            </a:r>
          </a:p>
          <a:p>
            <a:pPr lvl="1"/>
            <a:r>
              <a:rPr lang="de-DE" dirty="0" smtClean="0"/>
              <a:t>Real-time </a:t>
            </a:r>
            <a:r>
              <a:rPr lang="de-DE" dirty="0" err="1" smtClean="0"/>
              <a:t>protection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divertor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large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package</a:t>
            </a:r>
            <a:endParaRPr lang="de-DE" dirty="0" smtClean="0"/>
          </a:p>
          <a:p>
            <a:r>
              <a:rPr lang="de-DE" dirty="0" smtClean="0"/>
              <a:t>Archive/</a:t>
            </a:r>
            <a:r>
              <a:rPr lang="de-DE" dirty="0" err="1" smtClean="0"/>
              <a:t>Logbook</a:t>
            </a:r>
            <a:endParaRPr lang="de-DE" dirty="0" smtClean="0"/>
          </a:p>
          <a:p>
            <a:pPr lvl="1"/>
            <a:r>
              <a:rPr lang="de-DE" dirty="0" smtClean="0"/>
              <a:t>Performance </a:t>
            </a:r>
            <a:r>
              <a:rPr lang="de-DE" dirty="0" err="1" smtClean="0"/>
              <a:t>enhancements</a:t>
            </a:r>
            <a:endParaRPr lang="de-DE" dirty="0" smtClean="0"/>
          </a:p>
          <a:p>
            <a:pPr lvl="1"/>
            <a:r>
              <a:rPr lang="de-DE" dirty="0" smtClean="0"/>
              <a:t>Extension of API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cater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video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pPr lvl="1"/>
            <a:r>
              <a:rPr lang="de-DE" dirty="0" err="1" smtClean="0"/>
              <a:t>Lossless</a:t>
            </a:r>
            <a:r>
              <a:rPr lang="de-DE" dirty="0" smtClean="0"/>
              <a:t> </a:t>
            </a:r>
            <a:r>
              <a:rPr lang="de-DE" dirty="0" err="1" smtClean="0"/>
              <a:t>compression</a:t>
            </a:r>
            <a:r>
              <a:rPr lang="de-DE" dirty="0" smtClean="0"/>
              <a:t> </a:t>
            </a:r>
            <a:r>
              <a:rPr lang="de-DE" dirty="0" err="1" smtClean="0"/>
              <a:t>algorithms</a:t>
            </a:r>
            <a:endParaRPr lang="de-DE" dirty="0" smtClean="0"/>
          </a:p>
          <a:p>
            <a:pPr lvl="1"/>
            <a:r>
              <a:rPr lang="de-DE" dirty="0" err="1" smtClean="0"/>
              <a:t>Logbook</a:t>
            </a:r>
            <a:r>
              <a:rPr lang="de-DE" dirty="0" smtClean="0"/>
              <a:t> API </a:t>
            </a:r>
            <a:r>
              <a:rPr lang="de-DE" dirty="0" err="1" smtClean="0"/>
              <a:t>improvements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metadata</a:t>
            </a:r>
            <a:r>
              <a:rPr lang="de-DE" dirty="0" smtClean="0"/>
              <a:t> (</a:t>
            </a:r>
            <a:r>
              <a:rPr lang="de-DE" dirty="0" smtClean="0">
                <a:sym typeface="Wingdings" panose="05000000000000000000" pitchFamily="2" charset="2"/>
              </a:rPr>
              <a:t> Poster P/3-8)</a:t>
            </a:r>
            <a:endParaRPr lang="de-DE" dirty="0" smtClean="0"/>
          </a:p>
          <a:p>
            <a:r>
              <a:rPr lang="de-DE" dirty="0" smtClean="0"/>
              <a:t>General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components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especially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configuration</a:t>
            </a:r>
            <a:r>
              <a:rPr lang="de-DE" dirty="0" smtClean="0"/>
              <a:t>, </a:t>
            </a:r>
            <a:r>
              <a:rPr lang="de-DE" dirty="0" err="1" smtClean="0"/>
              <a:t>databases</a:t>
            </a:r>
            <a:r>
              <a:rPr lang="de-DE" dirty="0" smtClean="0"/>
              <a:t>, </a:t>
            </a:r>
            <a:r>
              <a:rPr lang="de-DE" dirty="0" err="1" smtClean="0"/>
              <a:t>physics</a:t>
            </a:r>
            <a:r>
              <a:rPr lang="de-DE" dirty="0" smtClean="0"/>
              <a:t> web </a:t>
            </a:r>
            <a:r>
              <a:rPr lang="de-DE" dirty="0" err="1" smtClean="0"/>
              <a:t>services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Useability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learned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OP 1.2a/b</a:t>
            </a:r>
          </a:p>
        </p:txBody>
      </p:sp>
    </p:spTree>
    <p:extLst>
      <p:ext uri="{BB962C8B-B14F-4D97-AF65-F5344CB8AC3E}">
        <p14:creationId xmlns:p14="http://schemas.microsoft.com/office/powerpoint/2010/main" val="35882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CoDaC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 at W7-X </a:t>
            </a:r>
            <a:r>
              <a:rPr lang="de-DE" dirty="0" err="1" smtClean="0"/>
              <a:t>has</a:t>
            </a:r>
            <a:r>
              <a:rPr lang="de-DE" dirty="0" smtClean="0"/>
              <a:t> a </a:t>
            </a:r>
            <a:r>
              <a:rPr lang="de-DE" dirty="0" err="1" smtClean="0"/>
              <a:t>number</a:t>
            </a:r>
            <a:r>
              <a:rPr lang="de-DE" dirty="0" smtClean="0"/>
              <a:t> of </a:t>
            </a:r>
            <a:r>
              <a:rPr lang="de-DE" dirty="0" err="1" smtClean="0"/>
              <a:t>challenges</a:t>
            </a:r>
            <a:r>
              <a:rPr lang="de-DE" dirty="0" smtClean="0"/>
              <a:t> </a:t>
            </a:r>
            <a:r>
              <a:rPr lang="de-DE" dirty="0" err="1" smtClean="0"/>
              <a:t>ahead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in 2021.</a:t>
            </a:r>
          </a:p>
          <a:p>
            <a:r>
              <a:rPr lang="de-DE" dirty="0" smtClean="0"/>
              <a:t>Major </a:t>
            </a:r>
            <a:r>
              <a:rPr lang="de-DE" dirty="0" err="1" smtClean="0"/>
              <a:t>upgrades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practically</a:t>
            </a:r>
            <a:r>
              <a:rPr lang="de-DE" dirty="0" smtClean="0"/>
              <a:t> all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r>
              <a:rPr lang="de-DE" dirty="0" smtClean="0"/>
              <a:t>Implementation of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diagnotics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 of a </a:t>
            </a:r>
            <a:r>
              <a:rPr lang="de-DE" dirty="0" err="1" smtClean="0"/>
              <a:t>number</a:t>
            </a:r>
            <a:r>
              <a:rPr lang="de-DE" dirty="0" smtClean="0"/>
              <a:t> of </a:t>
            </a:r>
            <a:r>
              <a:rPr lang="de-DE" dirty="0" err="1" smtClean="0"/>
              <a:t>upgraded</a:t>
            </a:r>
            <a:r>
              <a:rPr lang="de-DE" dirty="0" smtClean="0"/>
              <a:t> </a:t>
            </a:r>
            <a:r>
              <a:rPr lang="de-DE" dirty="0" err="1" smtClean="0"/>
              <a:t>exisiting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r>
              <a:rPr lang="de-DE" dirty="0" err="1" smtClean="0"/>
              <a:t>Efforts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standardize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hardware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r>
              <a:rPr lang="de-DE" dirty="0" smtClean="0"/>
              <a:t> </a:t>
            </a:r>
            <a:r>
              <a:rPr lang="de-DE" dirty="0" err="1" smtClean="0"/>
              <a:t>portfolio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underway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will </a:t>
            </a:r>
            <a:r>
              <a:rPr lang="de-DE" dirty="0" err="1" smtClean="0"/>
              <a:t>allow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achieve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goals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resource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endParaRPr lang="de-DE" dirty="0"/>
          </a:p>
          <a:p>
            <a:r>
              <a:rPr lang="de-DE" dirty="0" smtClean="0"/>
              <a:t>A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/>
              <a:t> </a:t>
            </a:r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endParaRPr lang="de-DE" dirty="0" smtClean="0"/>
          </a:p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on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towards</a:t>
            </a:r>
            <a:r>
              <a:rPr lang="de-DE" dirty="0" smtClean="0"/>
              <a:t> </a:t>
            </a:r>
            <a:r>
              <a:rPr lang="de-DE" dirty="0" err="1" smtClean="0"/>
              <a:t>achieving</a:t>
            </a:r>
            <a:r>
              <a:rPr lang="de-DE" dirty="0" smtClean="0"/>
              <a:t> an </a:t>
            </a:r>
            <a:r>
              <a:rPr lang="de-DE" dirty="0" err="1" smtClean="0"/>
              <a:t>environment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OP2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/all </a:t>
            </a:r>
            <a:r>
              <a:rPr lang="de-DE" dirty="0" err="1" smtClean="0"/>
              <a:t>diagnostics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integrated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W7-X </a:t>
            </a:r>
            <a:r>
              <a:rPr lang="de-DE" dirty="0" err="1" smtClean="0"/>
              <a:t>CoDaC</a:t>
            </a:r>
            <a:r>
              <a:rPr lang="de-DE" dirty="0" smtClean="0"/>
              <a:t> (</a:t>
            </a:r>
            <a:r>
              <a:rPr lang="de-DE" dirty="0" err="1" smtClean="0"/>
              <a:t>either</a:t>
            </a:r>
            <a:r>
              <a:rPr lang="de-DE" dirty="0" smtClean="0"/>
              <a:t> via </a:t>
            </a:r>
            <a:r>
              <a:rPr lang="de-DE" dirty="0" err="1" smtClean="0"/>
              <a:t>GeRI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natively</a:t>
            </a:r>
            <a:r>
              <a:rPr lang="de-DE" dirty="0" smtClean="0"/>
              <a:t>).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46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3200" dirty="0" smtClean="0"/>
              <a:t>W7-X –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machine</a:t>
            </a:r>
            <a:r>
              <a:rPr lang="de-DE" sz="3200" dirty="0" smtClean="0"/>
              <a:t> </a:t>
            </a:r>
            <a:r>
              <a:rPr lang="de-DE" sz="3200" dirty="0" err="1" smtClean="0"/>
              <a:t>before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after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current</a:t>
            </a:r>
            <a:r>
              <a:rPr lang="de-DE" sz="3200" dirty="0" smtClean="0"/>
              <a:t> upgrade</a:t>
            </a:r>
          </a:p>
          <a:p>
            <a:r>
              <a:rPr lang="de-DE" sz="3200" dirty="0" err="1" smtClean="0"/>
              <a:t>Challenges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CoDaC</a:t>
            </a:r>
            <a:r>
              <a:rPr lang="de-DE" sz="3200" dirty="0" smtClean="0"/>
              <a:t> </a:t>
            </a:r>
          </a:p>
          <a:p>
            <a:pPr lvl="1"/>
            <a:r>
              <a:rPr lang="de-DE" sz="2800" dirty="0" smtClean="0"/>
              <a:t>Upgrades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central</a:t>
            </a:r>
            <a:r>
              <a:rPr lang="de-DE" sz="2800" dirty="0" smtClean="0"/>
              <a:t> </a:t>
            </a:r>
            <a:r>
              <a:rPr lang="de-DE" sz="2800" dirty="0" err="1" smtClean="0"/>
              <a:t>systems</a:t>
            </a:r>
            <a:r>
              <a:rPr lang="de-DE" sz="2800" dirty="0" smtClean="0"/>
              <a:t>, interlock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safety</a:t>
            </a:r>
            <a:endParaRPr lang="de-DE" sz="2800" dirty="0" smtClean="0"/>
          </a:p>
          <a:p>
            <a:pPr lvl="1"/>
            <a:r>
              <a:rPr lang="de-DE" sz="2800" dirty="0" smtClean="0"/>
              <a:t>Integration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upgrades</a:t>
            </a:r>
            <a:r>
              <a:rPr lang="de-DE" sz="2800" dirty="0" smtClean="0"/>
              <a:t> of </a:t>
            </a:r>
            <a:r>
              <a:rPr lang="de-DE" sz="2800" dirty="0" err="1" smtClean="0"/>
              <a:t>new</a:t>
            </a:r>
            <a:r>
              <a:rPr lang="de-DE" sz="2800" dirty="0" smtClean="0"/>
              <a:t> </a:t>
            </a:r>
            <a:r>
              <a:rPr lang="de-DE" sz="2800" dirty="0" err="1" smtClean="0"/>
              <a:t>diagnostics</a:t>
            </a:r>
            <a:endParaRPr lang="de-DE" sz="2800" dirty="0" smtClean="0"/>
          </a:p>
          <a:p>
            <a:pPr lvl="2"/>
            <a:r>
              <a:rPr lang="de-DE" sz="2400" dirty="0" err="1" smtClean="0"/>
              <a:t>Standardization</a:t>
            </a:r>
            <a:r>
              <a:rPr lang="de-DE" sz="2400" dirty="0" smtClean="0"/>
              <a:t> of Hard- </a:t>
            </a:r>
            <a:r>
              <a:rPr lang="de-DE" sz="2400" dirty="0" err="1" smtClean="0"/>
              <a:t>and</a:t>
            </a:r>
            <a:r>
              <a:rPr lang="de-DE" sz="2400" dirty="0" smtClean="0"/>
              <a:t> Software</a:t>
            </a:r>
          </a:p>
          <a:p>
            <a:pPr lvl="2"/>
            <a:r>
              <a:rPr lang="de-DE" sz="2400" dirty="0" smtClean="0"/>
              <a:t>Integration of </a:t>
            </a:r>
            <a:r>
              <a:rPr lang="de-DE" sz="2400" dirty="0" err="1" smtClean="0"/>
              <a:t>Camera</a:t>
            </a:r>
            <a:r>
              <a:rPr lang="de-DE" sz="2400" dirty="0" smtClean="0"/>
              <a:t> Systems</a:t>
            </a:r>
          </a:p>
          <a:p>
            <a:pPr lvl="2"/>
            <a:r>
              <a:rPr lang="de-DE" sz="2400" dirty="0" err="1" smtClean="0"/>
              <a:t>Generic</a:t>
            </a:r>
            <a:r>
              <a:rPr lang="de-DE" sz="2400" dirty="0" smtClean="0"/>
              <a:t> </a:t>
            </a:r>
            <a:r>
              <a:rPr lang="de-DE" sz="2400" dirty="0" err="1" smtClean="0"/>
              <a:t>Resource</a:t>
            </a:r>
            <a:r>
              <a:rPr lang="de-DE" sz="2400" dirty="0" smtClean="0"/>
              <a:t> Interface (</a:t>
            </a:r>
            <a:r>
              <a:rPr lang="de-DE" sz="2400" dirty="0" err="1" smtClean="0"/>
              <a:t>GeRI</a:t>
            </a:r>
            <a:r>
              <a:rPr lang="de-DE" sz="2400" dirty="0" smtClean="0"/>
              <a:t>) </a:t>
            </a:r>
          </a:p>
          <a:p>
            <a:pPr lvl="1"/>
            <a:r>
              <a:rPr lang="de-DE" sz="2800" dirty="0" smtClean="0"/>
              <a:t>Upgrades </a:t>
            </a:r>
            <a:r>
              <a:rPr lang="de-DE" sz="2800" dirty="0" err="1" smtClean="0"/>
              <a:t>to</a:t>
            </a:r>
            <a:r>
              <a:rPr lang="de-DE" sz="2800" dirty="0" smtClean="0"/>
              <a:t> Central Software Systems</a:t>
            </a:r>
          </a:p>
          <a:p>
            <a:r>
              <a:rPr lang="de-DE" sz="3200" dirty="0" smtClean="0"/>
              <a:t>Outlook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Conclusion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0625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confinement</a:t>
            </a:r>
            <a:r>
              <a:rPr lang="de-DE" dirty="0" smtClean="0"/>
              <a:t> </a:t>
            </a:r>
            <a:r>
              <a:rPr lang="de-DE" dirty="0" err="1" smtClean="0"/>
              <a:t>schemes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589212" y="4034780"/>
            <a:ext cx="43211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de-DE" sz="20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urrents</a:t>
            </a:r>
            <a:r>
              <a:rPr lang="de-DE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in </a:t>
            </a:r>
            <a:r>
              <a:rPr lang="de-DE" sz="2000" b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de-DE" sz="20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oils</a:t>
            </a:r>
            <a:r>
              <a:rPr lang="de-DE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and</a:t>
            </a:r>
            <a:r>
              <a:rPr lang="de-DE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plasma</a:t>
            </a:r>
            <a:endParaRPr lang="de-DE" sz="20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496248" y="4034780"/>
            <a:ext cx="370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current</a:t>
            </a:r>
            <a:r>
              <a:rPr lang="de-DE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in </a:t>
            </a:r>
            <a:r>
              <a:rPr lang="de-DE" sz="20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coils</a:t>
            </a:r>
            <a:r>
              <a:rPr lang="de-DE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only</a:t>
            </a:r>
            <a:endParaRPr lang="de-DE" sz="20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89212" y="4538836"/>
            <a:ext cx="4760616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ZapfDingbats" pitchFamily="82" charset="2"/>
              <a:buNone/>
            </a:pPr>
            <a:r>
              <a:rPr lang="de-DE" sz="2000" b="1" dirty="0">
                <a:solidFill>
                  <a:srgbClr val="0063F4"/>
                </a:solidFill>
                <a:latin typeface="Calibri" pitchFamily="34" charset="0"/>
                <a:cs typeface="Arial" pitchFamily="34" charset="0"/>
                <a:sym typeface="ZapfDingbats" pitchFamily="82" charset="2"/>
              </a:rPr>
              <a:t>+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good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heat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isolation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endParaRPr lang="de-DE" sz="2000" b="1" dirty="0">
              <a:solidFill>
                <a:srgbClr val="0063F4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ts val="1000"/>
              </a:spcBef>
              <a:buFont typeface="ZapfDingbats" pitchFamily="82" charset="2"/>
              <a:buNone/>
            </a:pPr>
            <a:r>
              <a:rPr lang="de-DE" sz="2000" b="1" dirty="0">
                <a:solidFill>
                  <a:srgbClr val="0063F4"/>
                </a:solidFill>
                <a:latin typeface="Calibri" pitchFamily="34" charset="0"/>
                <a:cs typeface="Arial" pitchFamily="34" charset="0"/>
                <a:sym typeface="ZapfDingbats" pitchFamily="82" charset="2"/>
              </a:rPr>
              <a:t>+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highly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symmetric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endParaRPr lang="de-DE" sz="2000" b="1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ts val="1000"/>
              </a:spcBef>
              <a:buFont typeface="Courier New" pitchFamily="49" charset="0"/>
              <a:buChar char="o"/>
            </a:pP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steady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state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operation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with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current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drive</a:t>
            </a:r>
            <a:endParaRPr lang="de-DE" sz="2000" b="1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ts val="1000"/>
              </a:spcBef>
              <a:buFont typeface="Courier New" pitchFamily="49" charset="0"/>
              <a:buChar char="o"/>
            </a:pP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active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control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of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instabilities</a:t>
            </a:r>
            <a:endParaRPr lang="de-DE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604248" y="4538836"/>
            <a:ext cx="403244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Courier New" pitchFamily="49" charset="0"/>
              <a:buChar char="o"/>
            </a:pP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good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heat</a:t>
            </a:r>
            <a:r>
              <a:rPr lang="de-DE" sz="20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isolation</a:t>
            </a:r>
            <a:endParaRPr lang="de-DE" sz="2000" b="1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ts val="1000"/>
              </a:spcBef>
              <a:buFont typeface="Courier New" pitchFamily="49" charset="0"/>
              <a:buChar char="o"/>
            </a:pPr>
            <a:r>
              <a:rPr lang="de-DE" sz="2000" b="1" dirty="0">
                <a:latin typeface="Calibri" pitchFamily="34" charset="0"/>
                <a:cs typeface="Arial" pitchFamily="34" charset="0"/>
              </a:rPr>
              <a:t> quasi-</a:t>
            </a:r>
            <a:r>
              <a:rPr lang="de-DE" sz="2000" b="1" dirty="0" err="1">
                <a:latin typeface="Calibri" pitchFamily="34" charset="0"/>
                <a:cs typeface="Arial" pitchFamily="34" charset="0"/>
              </a:rPr>
              <a:t>symmetric</a:t>
            </a:r>
            <a:endParaRPr lang="de-DE" sz="2000" b="1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ts val="1000"/>
              </a:spcBef>
            </a:pP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  <a:sym typeface="ZapfDingbats" pitchFamily="82" charset="2"/>
              </a:rPr>
              <a:t>+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steady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state</a:t>
            </a:r>
            <a:r>
              <a:rPr lang="de-DE" sz="2000" b="1" dirty="0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63F4"/>
                </a:solidFill>
                <a:latin typeface="Calibri" pitchFamily="34" charset="0"/>
                <a:cs typeface="Arial" pitchFamily="34" charset="0"/>
              </a:rPr>
              <a:t>operation</a:t>
            </a:r>
            <a:endParaRPr lang="de-DE" sz="2000" b="1" dirty="0">
              <a:solidFill>
                <a:srgbClr val="0063F4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ts val="1000"/>
              </a:spcBef>
            </a:pPr>
            <a:r>
              <a:rPr lang="de-DE" sz="2000" b="1" dirty="0">
                <a:solidFill>
                  <a:srgbClr val="3366FF"/>
                </a:solidFill>
                <a:latin typeface="Calibri" pitchFamily="34" charset="0"/>
                <a:cs typeface="Arial" pitchFamily="34" charset="0"/>
                <a:sym typeface="ZapfDingbats" pitchFamily="82" charset="2"/>
              </a:rPr>
              <a:t>+</a:t>
            </a:r>
            <a:r>
              <a:rPr lang="de-DE" sz="2000" b="1" dirty="0" smtClean="0">
                <a:solidFill>
                  <a:srgbClr val="3366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3366FF"/>
                </a:solidFill>
                <a:latin typeface="Calibri" pitchFamily="34" charset="0"/>
                <a:cs typeface="Arial" pitchFamily="34" charset="0"/>
              </a:rPr>
              <a:t>no</a:t>
            </a:r>
            <a:r>
              <a:rPr lang="de-DE" sz="2000" b="1" dirty="0" smtClean="0">
                <a:solidFill>
                  <a:srgbClr val="3366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3366FF"/>
                </a:solidFill>
                <a:latin typeface="Calibri" pitchFamily="34" charset="0"/>
                <a:cs typeface="Arial" pitchFamily="34" charset="0"/>
              </a:rPr>
              <a:t>current-driven</a:t>
            </a:r>
            <a:r>
              <a:rPr lang="de-DE" sz="2000" b="1" dirty="0" smtClean="0">
                <a:solidFill>
                  <a:srgbClr val="3366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3366FF"/>
                </a:solidFill>
                <a:latin typeface="Calibri" pitchFamily="34" charset="0"/>
                <a:cs typeface="Arial" pitchFamily="34" charset="0"/>
              </a:rPr>
              <a:t>instabilities</a:t>
            </a:r>
            <a:endParaRPr lang="de-DE" sz="2000" b="1" dirty="0">
              <a:solidFill>
                <a:srgbClr val="0063F4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4" name="Grafik 13" descr="160113_Tokamak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082190" y="1586508"/>
            <a:ext cx="2603366" cy="2160240"/>
          </a:xfrm>
          <a:prstGeom prst="rect">
            <a:avLst/>
          </a:prstGeom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578586" y="980728"/>
            <a:ext cx="69415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 smtClean="0">
                <a:latin typeface="Calibri" pitchFamily="34" charset="0"/>
              </a:rPr>
              <a:t>Tokamak                   	  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</a:rPr>
              <a:t>                 optimized Stellarator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5" name="Grafik 9" descr="26_Wendelstein7-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82308" y="1643476"/>
            <a:ext cx="3816424" cy="22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Major elements and parameters of Wendelstein 7-X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6" name="Grafik 5" descr="16_Wendelstein7-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8328" y="1720772"/>
            <a:ext cx="5974366" cy="4224816"/>
          </a:xfrm>
          <a:prstGeom prst="rect">
            <a:avLst/>
          </a:prstGeom>
        </p:spPr>
      </p:pic>
      <p:pic>
        <p:nvPicPr>
          <p:cNvPr id="7" name="Grafik 6" descr="26_Wendelstein7-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8328" y="1720772"/>
            <a:ext cx="5974366" cy="4224816"/>
          </a:xfrm>
          <a:prstGeom prst="rect">
            <a:avLst/>
          </a:prstGeom>
        </p:spPr>
      </p:pic>
      <p:pic>
        <p:nvPicPr>
          <p:cNvPr id="10" name="Grafik 9" descr="36_Wendelstein7-X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8328" y="1720772"/>
            <a:ext cx="5974366" cy="4224816"/>
          </a:xfrm>
          <a:prstGeom prst="rect">
            <a:avLst/>
          </a:prstGeom>
        </p:spPr>
      </p:pic>
      <p:pic>
        <p:nvPicPr>
          <p:cNvPr id="11" name="Grafik 10" descr="46_Wendelstein7-X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8328" y="1720772"/>
            <a:ext cx="5974366" cy="4224816"/>
          </a:xfrm>
          <a:prstGeom prst="rect">
            <a:avLst/>
          </a:prstGeom>
        </p:spPr>
      </p:pic>
      <p:pic>
        <p:nvPicPr>
          <p:cNvPr id="12" name="Grafik 11" descr="56_Wendelstein7-X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58328" y="1720772"/>
            <a:ext cx="5974366" cy="4224816"/>
          </a:xfrm>
          <a:prstGeom prst="rect">
            <a:avLst/>
          </a:prstGeom>
        </p:spPr>
      </p:pic>
      <p:pic>
        <p:nvPicPr>
          <p:cNvPr id="13" name="Grafik 12" descr="66_Wendelstein7-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58328" y="1720772"/>
            <a:ext cx="5974366" cy="422481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60986" y="1205474"/>
            <a:ext cx="2829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070C0"/>
              </a:buClr>
            </a:pPr>
            <a:r>
              <a:rPr lang="de-DE" dirty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50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non-</a:t>
            </a:r>
            <a:r>
              <a:rPr lang="de-DE" dirty="0" err="1">
                <a:latin typeface="Arial "/>
                <a:ea typeface="Arial MT Condensed" pitchFamily="34" charset="0"/>
                <a:cs typeface="Arial" pitchFamily="34" charset="0"/>
              </a:rPr>
              <a:t>planar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 "/>
                <a:ea typeface="Arial MT Condensed" pitchFamily="34" charset="0"/>
                <a:cs typeface="Arial" pitchFamily="34" charset="0"/>
              </a:rPr>
              <a:t>NbTi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 "/>
                <a:ea typeface="Arial MT Condensed" pitchFamily="34" charset="0"/>
                <a:cs typeface="Arial" pitchFamily="34" charset="0"/>
              </a:rPr>
              <a:t>coils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b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</a:br>
            <a:r>
              <a:rPr lang="de-DE" dirty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5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 "/>
                <a:ea typeface="Arial MT Condensed" pitchFamily="34" charset="0"/>
                <a:cs typeface="Arial" pitchFamily="34" charset="0"/>
              </a:rPr>
              <a:t>types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DC </a:t>
            </a:r>
            <a:r>
              <a:rPr lang="de-DE" dirty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&lt;18 </a:t>
            </a:r>
            <a:r>
              <a:rPr lang="de-DE" dirty="0" err="1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kA</a:t>
            </a:r>
            <a:endParaRPr lang="de-DE" dirty="0">
              <a:latin typeface="Arial "/>
              <a:ea typeface="Arial MT Condens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482144" y="1205939"/>
            <a:ext cx="238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070C0"/>
              </a:buClr>
            </a:pPr>
            <a:r>
              <a:rPr lang="de-DE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20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 planar NbTi coils </a:t>
            </a:r>
            <a:br>
              <a:rPr lang="de-DE">
                <a:latin typeface="Arial "/>
                <a:ea typeface="Arial MT Condensed" pitchFamily="34" charset="0"/>
                <a:cs typeface="Arial" pitchFamily="34" charset="0"/>
              </a:rPr>
            </a:br>
            <a:r>
              <a:rPr lang="de-DE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2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 types DC </a:t>
            </a:r>
            <a:r>
              <a:rPr lang="de-DE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&lt;16 kA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60986" y="462214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070C0"/>
              </a:buClr>
            </a:pPr>
            <a:r>
              <a:rPr lang="de-DE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113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 NbTi bus 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bars</a:t>
            </a:r>
            <a:b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</a:b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14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 HTSC current leads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/>
            </a:r>
            <a:br>
              <a:rPr lang="de-DE">
                <a:latin typeface="Arial "/>
                <a:ea typeface="Arial MT Condensed" pitchFamily="34" charset="0"/>
                <a:cs typeface="Arial" pitchFamily="34" charset="0"/>
              </a:rPr>
            </a:b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about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1000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helium pipes</a:t>
            </a:r>
            <a:br>
              <a:rPr lang="de-DE">
                <a:latin typeface="Arial "/>
                <a:ea typeface="Arial MT Condensed" pitchFamily="34" charset="0"/>
                <a:cs typeface="Arial" pitchFamily="34" charset="0"/>
              </a:rPr>
            </a:b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10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central support 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ring elements</a:t>
            </a:r>
            <a:endParaRPr lang="de-DE">
              <a:latin typeface="Arial "/>
              <a:ea typeface="Arial MT Condensed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502855" y="4986753"/>
            <a:ext cx="2594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070C0"/>
              </a:buClr>
            </a:pP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cryostat vessel </a:t>
            </a:r>
            <a:r>
              <a:rPr lang="de-DE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420 m</a:t>
            </a:r>
            <a:r>
              <a:rPr lang="de-DE" baseline="3000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3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/>
            </a:r>
            <a:br>
              <a:rPr lang="de-DE">
                <a:latin typeface="Arial "/>
                <a:ea typeface="Arial MT Condensed" pitchFamily="34" charset="0"/>
                <a:cs typeface="Arial" pitchFamily="34" charset="0"/>
              </a:rPr>
            </a:b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thermal insulation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502855" y="2127466"/>
            <a:ext cx="334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070C0"/>
              </a:buClr>
            </a:pP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plasma vessel </a:t>
            </a:r>
            <a:r>
              <a:rPr lang="de-DE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80 </a:t>
            </a: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m</a:t>
            </a:r>
            <a:r>
              <a:rPr lang="de-DE" baseline="30000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3</a:t>
            </a: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buClr>
                <a:srgbClr val="0070C0"/>
              </a:buClr>
            </a:pP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265 m</a:t>
            </a:r>
            <a:r>
              <a:rPr lang="de-DE" baseline="30000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2</a:t>
            </a: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 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in-vessel components</a:t>
            </a:r>
            <a:endParaRPr lang="de-DE" baseline="30000" smtClean="0">
              <a:latin typeface="Arial "/>
              <a:ea typeface="Arial MT Condensed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889030" y="1239704"/>
            <a:ext cx="211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70C0"/>
              </a:buClr>
            </a:pPr>
            <a:r>
              <a:rPr lang="de-DE" b="1">
                <a:latin typeface="Arial "/>
                <a:ea typeface="Arial MT Condensed" pitchFamily="34" charset="0"/>
                <a:cs typeface="Arial" pitchFamily="34" charset="0"/>
              </a:rPr>
              <a:t>plasma </a:t>
            </a:r>
            <a:r>
              <a:rPr lang="de-DE" b="1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30 m</a:t>
            </a:r>
            <a:r>
              <a:rPr lang="de-DE" b="1" baseline="3000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60986" y="3173357"/>
            <a:ext cx="25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070C0"/>
              </a:buClr>
            </a:pPr>
            <a:r>
              <a:rPr lang="de-DE" dirty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254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 "/>
                <a:ea typeface="Arial MT Condensed" pitchFamily="34" charset="0"/>
                <a:cs typeface="Arial" pitchFamily="34" charset="0"/>
              </a:rPr>
              <a:t>ports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120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 "/>
                <a:ea typeface="Arial MT Condensed" pitchFamily="34" charset="0"/>
                <a:cs typeface="Arial" pitchFamily="34" charset="0"/>
              </a:rPr>
              <a:t>shapes</a:t>
            </a:r>
            <a:endParaRPr lang="de-DE" dirty="0">
              <a:latin typeface="Arial "/>
              <a:ea typeface="Arial MT Condensed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942892" y="3208526"/>
            <a:ext cx="278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070C0"/>
              </a:buClr>
            </a:pPr>
            <a:r>
              <a:rPr lang="de-DE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4.5 m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machine height</a:t>
            </a:r>
            <a:b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</a:b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16 </a:t>
            </a:r>
            <a:r>
              <a:rPr lang="de-DE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m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machine diameter</a:t>
            </a:r>
            <a:b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</a:b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735 </a:t>
            </a:r>
            <a:r>
              <a:rPr lang="de-DE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t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 device 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mass</a:t>
            </a:r>
            <a:b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</a:b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435 </a:t>
            </a:r>
            <a:r>
              <a:rPr lang="de-DE" dirty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t</a:t>
            </a:r>
            <a:r>
              <a:rPr lang="de-DE" dirty="0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err="1">
                <a:latin typeface="Arial "/>
                <a:ea typeface="Arial MT Condensed" pitchFamily="34" charset="0"/>
                <a:cs typeface="Arial" pitchFamily="34" charset="0"/>
              </a:rPr>
              <a:t>cold</a:t>
            </a:r>
            <a:r>
              <a:rPr lang="de-DE">
                <a:latin typeface="Arial "/>
                <a:ea typeface="Arial MT Condensed" pitchFamily="34" charset="0"/>
                <a:cs typeface="Arial" pitchFamily="34" charset="0"/>
              </a:rPr>
              <a:t> </a:t>
            </a:r>
            <a:r>
              <a:rPr lang="de-DE" smtClean="0">
                <a:latin typeface="Arial "/>
                <a:ea typeface="Arial MT Condensed" pitchFamily="34" charset="0"/>
                <a:cs typeface="Arial" pitchFamily="34" charset="0"/>
              </a:rPr>
              <a:t>mass </a:t>
            </a:r>
            <a:r>
              <a:rPr lang="de-DE" smtClean="0">
                <a:latin typeface="Arial "/>
                <a:ea typeface="Arial MT Condensed" pitchFamily="34" charset="0"/>
                <a:cs typeface="Times New Roman" panose="02020603050405020304" pitchFamily="18" charset="0"/>
              </a:rPr>
              <a:t>3.4 K</a:t>
            </a:r>
            <a:endParaRPr lang="de-DE" dirty="0">
              <a:latin typeface="Arial "/>
              <a:ea typeface="Arial MT Condensed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Datumsplatzhalter 2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30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Construction of W7-X, 4/5 modules in the final position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1811338" y="6356350"/>
            <a:ext cx="8569325" cy="365125"/>
          </a:xfrm>
        </p:spPr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>
          <a:xfrm>
            <a:off x="10634663" y="6356350"/>
            <a:ext cx="1079500" cy="365125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 descr="IPP-Greifswald-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5160" y="970848"/>
            <a:ext cx="8108608" cy="54726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  <p:sp>
        <p:nvSpPr>
          <p:cNvPr id="12" name="Datumsplatzhalt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43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View into the plasma vessel (May 2017, module 2)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1811338" y="6356350"/>
            <a:ext cx="8569325" cy="365125"/>
          </a:xfrm>
        </p:spPr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>
          <a:xfrm>
            <a:off x="10634663" y="6356350"/>
            <a:ext cx="1079500" cy="365125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6" name="Picture 2" descr="C:\Users\hsb\Documents\W7-X Bilder\170427_PV vor OP 1.2a\170427_Panorama_Module_2_red.jpg"/>
          <p:cNvPicPr>
            <a:picLocks noChangeAspect="1" noChangeArrowheads="1"/>
          </p:cNvPicPr>
          <p:nvPr/>
        </p:nvPicPr>
        <p:blipFill rotWithShape="1">
          <a:blip r:embed="rId3" cstate="print"/>
          <a:srcRect r="323"/>
          <a:stretch/>
        </p:blipFill>
        <p:spPr bwMode="auto">
          <a:xfrm>
            <a:off x="934236" y="942097"/>
            <a:ext cx="10215985" cy="5509221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 flipH="1">
            <a:off x="109741" y="6486985"/>
            <a:ext cx="1919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© T. Bräuer, IPP</a:t>
            </a:r>
            <a:endParaRPr lang="de-DE" sz="1400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04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Completion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2019-2021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1811338" y="6356350"/>
            <a:ext cx="8569325" cy="365125"/>
          </a:xfrm>
        </p:spPr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>
          <a:xfrm>
            <a:off x="10634663" y="6356350"/>
            <a:ext cx="1079500" cy="365125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7" name="Picture 2" descr="C:\Users\axl\AppData\Local\Microsoft\Windows\Temporary Internet Files\Content.Outlook\0XNPT4KQ\HHF Divertor 2015-10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830" y="980728"/>
            <a:ext cx="3748867" cy="2460979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8" name="Freihandform 7"/>
          <p:cNvSpPr/>
          <p:nvPr/>
        </p:nvSpPr>
        <p:spPr bwMode="auto">
          <a:xfrm>
            <a:off x="1644318" y="2713262"/>
            <a:ext cx="499566" cy="794773"/>
          </a:xfrm>
          <a:custGeom>
            <a:avLst/>
            <a:gdLst>
              <a:gd name="connsiteX0" fmla="*/ 294101 w 361834"/>
              <a:gd name="connsiteY0" fmla="*/ 1140178 h 1140178"/>
              <a:gd name="connsiteX1" fmla="*/ 590 w 361834"/>
              <a:gd name="connsiteY1" fmla="*/ 316089 h 1140178"/>
              <a:gd name="connsiteX2" fmla="*/ 361834 w 361834"/>
              <a:gd name="connsiteY2" fmla="*/ 0 h 1140178"/>
              <a:gd name="connsiteX3" fmla="*/ 361834 w 361834"/>
              <a:gd name="connsiteY3" fmla="*/ 0 h 11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34" h="1140178">
                <a:moveTo>
                  <a:pt x="294101" y="1140178"/>
                </a:moveTo>
                <a:cubicBezTo>
                  <a:pt x="141701" y="823148"/>
                  <a:pt x="-10699" y="506119"/>
                  <a:pt x="590" y="316089"/>
                </a:cubicBezTo>
                <a:cubicBezTo>
                  <a:pt x="11879" y="126059"/>
                  <a:pt x="361834" y="0"/>
                  <a:pt x="361834" y="0"/>
                </a:cubicBezTo>
                <a:lnTo>
                  <a:pt x="361834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90558" y="3356992"/>
            <a:ext cx="4639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0066FF"/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HHF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Divertors</a:t>
            </a: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buClr>
                <a:srgbClr val="0066FF"/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pumps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80975" indent="-180975">
              <a:buClr>
                <a:srgbClr val="0066FF"/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omplex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1480527" y="3833752"/>
            <a:ext cx="4268130" cy="2509932"/>
            <a:chOff x="105101" y="3324195"/>
            <a:chExt cx="5094897" cy="3413109"/>
          </a:xfrm>
        </p:grpSpPr>
        <p:pic>
          <p:nvPicPr>
            <p:cNvPr id="11" name="Picture 47" descr="E:\A Foto1 128GB\Foto\Bildarchiv\ReST G12\DCIM\145___04\IMG_0922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0296" t="19260" r="24281" b="7450"/>
            <a:stretch/>
          </p:blipFill>
          <p:spPr bwMode="auto">
            <a:xfrm rot="16200000">
              <a:off x="1815621" y="3352927"/>
              <a:ext cx="1800201" cy="496855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778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Freihandform 11"/>
            <p:cNvSpPr/>
            <p:nvPr/>
          </p:nvSpPr>
          <p:spPr bwMode="auto">
            <a:xfrm>
              <a:off x="105101" y="3324195"/>
              <a:ext cx="682052" cy="1627258"/>
            </a:xfrm>
            <a:custGeom>
              <a:avLst/>
              <a:gdLst>
                <a:gd name="connsiteX0" fmla="*/ 593943 w 593943"/>
                <a:gd name="connsiteY0" fmla="*/ 0 h 688622"/>
                <a:gd name="connsiteX1" fmla="*/ 6921 w 593943"/>
                <a:gd name="connsiteY1" fmla="*/ 124178 h 688622"/>
                <a:gd name="connsiteX2" fmla="*/ 277854 w 593943"/>
                <a:gd name="connsiteY2" fmla="*/ 553155 h 688622"/>
                <a:gd name="connsiteX3" fmla="*/ 368165 w 593943"/>
                <a:gd name="connsiteY3" fmla="*/ 688622 h 68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943" h="688622">
                  <a:moveTo>
                    <a:pt x="593943" y="0"/>
                  </a:moveTo>
                  <a:cubicBezTo>
                    <a:pt x="326772" y="15993"/>
                    <a:pt x="59602" y="31986"/>
                    <a:pt x="6921" y="124178"/>
                  </a:cubicBezTo>
                  <a:cubicBezTo>
                    <a:pt x="-45760" y="216370"/>
                    <a:pt x="217647" y="459081"/>
                    <a:pt x="277854" y="553155"/>
                  </a:cubicBezTo>
                  <a:cubicBezTo>
                    <a:pt x="338061" y="647229"/>
                    <a:pt x="353113" y="667925"/>
                    <a:pt x="368165" y="688622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Rechteck 15"/>
          <p:cNvSpPr/>
          <p:nvPr/>
        </p:nvSpPr>
        <p:spPr>
          <a:xfrm>
            <a:off x="7283369" y="5155461"/>
            <a:ext cx="4023858" cy="1323439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de-DE" sz="2000" dirty="0">
                <a:solidFill>
                  <a:srgbClr val="000000"/>
                </a:solidFill>
                <a:latin typeface="Calibri" pitchFamily="34" charset="0"/>
                <a:ea typeface=""/>
                <a:cs typeface="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</a:rPr>
              <a:t>pulse </a:t>
            </a:r>
            <a:r>
              <a:rPr lang="de-DE" sz="2000" dirty="0" err="1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</a:rPr>
              <a:t>length</a:t>
            </a: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</a:rPr>
              <a:t>up</a:t>
            </a: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</a:rPr>
              <a:t> 30 min </a:t>
            </a:r>
            <a:r>
              <a:rPr lang="de-DE" sz="2000" dirty="0" err="1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</a:rPr>
              <a:t>possible</a:t>
            </a:r>
            <a:endParaRPr lang="de-DE" sz="2000" dirty="0" smtClean="0">
              <a:solidFill>
                <a:srgbClr val="000000"/>
              </a:solidFill>
              <a:latin typeface="Calibri" pitchFamily="34" charset="0"/>
              <a:ea typeface=""/>
              <a:cs typeface="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full</a:t>
            </a: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heating</a:t>
            </a: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 power </a:t>
            </a:r>
          </a:p>
          <a:p>
            <a:pPr>
              <a:buClr>
                <a:srgbClr val="0070C0"/>
              </a:buClr>
              <a:tabLst>
                <a:tab pos="355600" algn="l"/>
              </a:tabLst>
            </a:pP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	10 MW ECRH, </a:t>
            </a:r>
            <a:r>
              <a:rPr lang="de-DE" sz="2000" dirty="0" err="1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steady</a:t>
            </a: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state</a:t>
            </a:r>
            <a:endParaRPr lang="de-DE" sz="2000" dirty="0" smtClean="0">
              <a:solidFill>
                <a:srgbClr val="000000"/>
              </a:solidFill>
              <a:latin typeface="Calibri" pitchFamily="34" charset="0"/>
              <a:ea typeface=""/>
              <a:cs typeface=""/>
              <a:sym typeface="Symbol"/>
            </a:endParaRPr>
          </a:p>
          <a:p>
            <a:pPr>
              <a:buClr>
                <a:srgbClr val="0070C0"/>
              </a:buClr>
              <a:tabLst>
                <a:tab pos="355600" algn="l"/>
              </a:tabLst>
            </a:pPr>
            <a:r>
              <a:rPr lang="de-DE" sz="2000" dirty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	</a:t>
            </a: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10 MW NBI, </a:t>
            </a:r>
            <a:r>
              <a:rPr lang="de-DE" sz="2000" dirty="0" err="1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for</a:t>
            </a:r>
            <a:r>
              <a:rPr lang="de-DE" sz="2000" dirty="0" smtClean="0">
                <a:solidFill>
                  <a:srgbClr val="000000"/>
                </a:solidFill>
                <a:latin typeface="Calibri" pitchFamily="34" charset="0"/>
                <a:ea typeface=""/>
                <a:cs typeface=""/>
                <a:sym typeface="Symbol"/>
              </a:rPr>
              <a:t> 10 s</a:t>
            </a:r>
            <a:endParaRPr lang="de-DE" sz="2000" dirty="0">
              <a:solidFill>
                <a:srgbClr val="000000"/>
              </a:solidFill>
              <a:latin typeface="Calibri" pitchFamily="34" charset="0"/>
              <a:ea typeface=""/>
              <a:cs typeface=""/>
              <a:sym typeface="Symbol"/>
            </a:endParaRP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grpSp>
        <p:nvGrpSpPr>
          <p:cNvPr id="32" name="Gruppieren 31"/>
          <p:cNvGrpSpPr/>
          <p:nvPr/>
        </p:nvGrpSpPr>
        <p:grpSpPr>
          <a:xfrm>
            <a:off x="2130442" y="934988"/>
            <a:ext cx="10943460" cy="3943638"/>
            <a:chOff x="2130442" y="934988"/>
            <a:chExt cx="10943460" cy="3943638"/>
          </a:xfrm>
        </p:grpSpPr>
        <p:sp>
          <p:nvSpPr>
            <p:cNvPr id="15" name="Freihandform 14"/>
            <p:cNvSpPr/>
            <p:nvPr/>
          </p:nvSpPr>
          <p:spPr bwMode="auto">
            <a:xfrm flipH="1">
              <a:off x="2130442" y="4203301"/>
              <a:ext cx="6863431" cy="547997"/>
            </a:xfrm>
            <a:custGeom>
              <a:avLst/>
              <a:gdLst>
                <a:gd name="connsiteX0" fmla="*/ 0 w 7687733"/>
                <a:gd name="connsiteY0" fmla="*/ 0 h 1354798"/>
                <a:gd name="connsiteX1" fmla="*/ 5960533 w 7687733"/>
                <a:gd name="connsiteY1" fmla="*/ 1354667 h 1354798"/>
                <a:gd name="connsiteX2" fmla="*/ 7687733 w 7687733"/>
                <a:gd name="connsiteY2" fmla="*/ 90311 h 1354798"/>
                <a:gd name="connsiteX3" fmla="*/ 7687733 w 7687733"/>
                <a:gd name="connsiteY3" fmla="*/ 90311 h 135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87733" h="1354798">
                  <a:moveTo>
                    <a:pt x="0" y="0"/>
                  </a:moveTo>
                  <a:cubicBezTo>
                    <a:pt x="2339622" y="669807"/>
                    <a:pt x="4679244" y="1339615"/>
                    <a:pt x="5960533" y="1354667"/>
                  </a:cubicBezTo>
                  <a:cubicBezTo>
                    <a:pt x="7241822" y="1369719"/>
                    <a:pt x="7687733" y="90311"/>
                    <a:pt x="7687733" y="90311"/>
                  </a:cubicBezTo>
                  <a:lnTo>
                    <a:pt x="7687733" y="90311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7" name="Grafik 26" descr="Übersicht-Kühlwassersystem-torusnah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8180" y="934988"/>
              <a:ext cx="6385722" cy="3727133"/>
            </a:xfrm>
            <a:prstGeom prst="rect">
              <a:avLst/>
            </a:prstGeom>
          </p:spPr>
        </p:pic>
        <p:grpSp>
          <p:nvGrpSpPr>
            <p:cNvPr id="28" name="Gruppieren 27"/>
            <p:cNvGrpSpPr/>
            <p:nvPr/>
          </p:nvGrpSpPr>
          <p:grpSpPr>
            <a:xfrm>
              <a:off x="6629378" y="2194027"/>
              <a:ext cx="4589598" cy="2684599"/>
              <a:chOff x="479425" y="2629988"/>
              <a:chExt cx="5964918" cy="3489067"/>
            </a:xfrm>
          </p:grpSpPr>
          <p:pic>
            <p:nvPicPr>
              <p:cNvPr id="29" name="Grafik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425" y="3531319"/>
                <a:ext cx="3450315" cy="2587736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101600" dist="114300" dir="2700000" algn="ctr" rotWithShape="0">
                  <a:schemeClr val="bg2">
                    <a:lumMod val="75000"/>
                    <a:alpha val="50000"/>
                  </a:schemeClr>
                </a:outerShdw>
              </a:effectLst>
            </p:spPr>
          </p:pic>
          <p:sp>
            <p:nvSpPr>
              <p:cNvPr id="30" name="Rechteck 29"/>
              <p:cNvSpPr/>
              <p:nvPr/>
            </p:nvSpPr>
            <p:spPr>
              <a:xfrm>
                <a:off x="5786845" y="2629988"/>
                <a:ext cx="657498" cy="670560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Freihandform 30"/>
              <p:cNvSpPr/>
              <p:nvPr/>
            </p:nvSpPr>
            <p:spPr>
              <a:xfrm>
                <a:off x="3910149" y="2890870"/>
                <a:ext cx="1872342" cy="737317"/>
              </a:xfrm>
              <a:custGeom>
                <a:avLst/>
                <a:gdLst>
                  <a:gd name="connsiteX0" fmla="*/ 1872342 w 1872342"/>
                  <a:gd name="connsiteY0" fmla="*/ 409679 h 737317"/>
                  <a:gd name="connsiteX1" fmla="*/ 1515291 w 1872342"/>
                  <a:gd name="connsiteY1" fmla="*/ 723187 h 737317"/>
                  <a:gd name="connsiteX2" fmla="*/ 923108 w 1872342"/>
                  <a:gd name="connsiteY2" fmla="*/ 376 h 737317"/>
                  <a:gd name="connsiteX3" fmla="*/ 0 w 1872342"/>
                  <a:gd name="connsiteY3" fmla="*/ 644810 h 73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2342" h="737317">
                    <a:moveTo>
                      <a:pt x="1872342" y="409679"/>
                    </a:moveTo>
                    <a:cubicBezTo>
                      <a:pt x="1772919" y="600541"/>
                      <a:pt x="1673497" y="791404"/>
                      <a:pt x="1515291" y="723187"/>
                    </a:cubicBezTo>
                    <a:cubicBezTo>
                      <a:pt x="1357085" y="654970"/>
                      <a:pt x="1175656" y="13439"/>
                      <a:pt x="923108" y="376"/>
                    </a:cubicBezTo>
                    <a:cubicBezTo>
                      <a:pt x="670559" y="-12687"/>
                      <a:pt x="335279" y="316061"/>
                      <a:pt x="0" y="64481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328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Upgrades </a:t>
            </a:r>
            <a:r>
              <a:rPr lang="de-DE" dirty="0" err="1" smtClean="0"/>
              <a:t>to</a:t>
            </a:r>
            <a:r>
              <a:rPr lang="de-DE" dirty="0" smtClean="0"/>
              <a:t> Central Systems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Large upgrade of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/>
              <a:t>C</a:t>
            </a:r>
            <a:r>
              <a:rPr lang="de-DE" dirty="0" smtClean="0"/>
              <a:t>entral </a:t>
            </a:r>
            <a:r>
              <a:rPr lang="de-DE" dirty="0" err="1" smtClean="0"/>
              <a:t>Safety</a:t>
            </a:r>
            <a:r>
              <a:rPr lang="de-DE" dirty="0" smtClean="0"/>
              <a:t> System (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poster</a:t>
            </a:r>
            <a:r>
              <a:rPr lang="de-DE" dirty="0" smtClean="0">
                <a:sym typeface="Wingdings" panose="05000000000000000000" pitchFamily="2" charset="2"/>
              </a:rPr>
              <a:t> P/3-3)</a:t>
            </a:r>
            <a:endParaRPr lang="de-DE" dirty="0" smtClean="0"/>
          </a:p>
          <a:p>
            <a:pPr lvl="1"/>
            <a:r>
              <a:rPr lang="de-DE" dirty="0" smtClean="0"/>
              <a:t>W7-X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covers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personnel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/</a:t>
            </a:r>
            <a:r>
              <a:rPr lang="de-DE" dirty="0" err="1" smtClean="0"/>
              <a:t>protection</a:t>
            </a:r>
            <a:endParaRPr lang="de-DE" dirty="0" smtClean="0"/>
          </a:p>
          <a:p>
            <a:pPr lvl="1"/>
            <a:r>
              <a:rPr lang="de-DE" dirty="0" smtClean="0"/>
              <a:t>Implementation of </a:t>
            </a:r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learned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OP 1.2a/b </a:t>
            </a:r>
          </a:p>
          <a:p>
            <a:pPr lvl="1"/>
            <a:r>
              <a:rPr lang="de-DE" dirty="0" smtClean="0"/>
              <a:t>Integration of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, e.g. ICRH, NBI</a:t>
            </a:r>
          </a:p>
          <a:p>
            <a:pPr lvl="1"/>
            <a:r>
              <a:rPr lang="de-DE" dirty="0" err="1" smtClean="0"/>
              <a:t>Preparation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</a:t>
            </a:r>
            <a:r>
              <a:rPr lang="de-DE" baseline="-25000" dirty="0" smtClean="0"/>
              <a:t>2</a:t>
            </a:r>
            <a:r>
              <a:rPr lang="de-DE" dirty="0" smtClean="0"/>
              <a:t>-Operation</a:t>
            </a:r>
          </a:p>
          <a:p>
            <a:pPr lvl="1"/>
            <a:r>
              <a:rPr lang="de-DE" dirty="0" smtClean="0"/>
              <a:t>Status: New </a:t>
            </a:r>
            <a:r>
              <a:rPr lang="de-DE" dirty="0" err="1" smtClean="0"/>
              <a:t>version</a:t>
            </a:r>
            <a:r>
              <a:rPr lang="de-DE" dirty="0" smtClean="0"/>
              <a:t> of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Specification</a:t>
            </a:r>
            <a:r>
              <a:rPr lang="de-DE" dirty="0" smtClean="0"/>
              <a:t> </a:t>
            </a:r>
            <a:r>
              <a:rPr lang="de-DE" dirty="0" err="1" smtClean="0"/>
              <a:t>released</a:t>
            </a:r>
            <a:r>
              <a:rPr lang="de-DE" dirty="0" smtClean="0"/>
              <a:t> May 2019, design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implementation</a:t>
            </a:r>
            <a:r>
              <a:rPr lang="de-DE" dirty="0" smtClean="0"/>
              <a:t> </a:t>
            </a:r>
            <a:r>
              <a:rPr lang="de-DE" dirty="0" err="1" smtClean="0"/>
              <a:t>starting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endParaRPr lang="de-DE" dirty="0" smtClean="0"/>
          </a:p>
          <a:p>
            <a:r>
              <a:rPr lang="de-DE" dirty="0" smtClean="0"/>
              <a:t>Upgrade of Fast Interlock System (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poster</a:t>
            </a:r>
            <a:r>
              <a:rPr lang="de-DE" dirty="0" smtClean="0">
                <a:sym typeface="Wingdings" panose="05000000000000000000" pitchFamily="2" charset="2"/>
              </a:rPr>
              <a:t> P/3-4)</a:t>
            </a:r>
            <a:endParaRPr lang="de-DE" dirty="0" smtClean="0"/>
          </a:p>
          <a:p>
            <a:pPr lvl="1"/>
            <a:r>
              <a:rPr lang="de-DE" dirty="0" err="1" smtClean="0"/>
              <a:t>Actively</a:t>
            </a:r>
            <a:r>
              <a:rPr lang="de-DE" dirty="0" smtClean="0"/>
              <a:t> </a:t>
            </a:r>
            <a:r>
              <a:rPr lang="de-DE" dirty="0" err="1" smtClean="0"/>
              <a:t>cooled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require</a:t>
            </a:r>
            <a:r>
              <a:rPr lang="de-DE" dirty="0" smtClean="0"/>
              <a:t> additional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protection</a:t>
            </a:r>
            <a:r>
              <a:rPr lang="de-DE" dirty="0" smtClean="0"/>
              <a:t> </a:t>
            </a:r>
            <a:r>
              <a:rPr lang="de-DE" dirty="0" err="1" smtClean="0"/>
              <a:t>schemes</a:t>
            </a:r>
            <a:r>
              <a:rPr lang="de-DE" dirty="0" smtClean="0"/>
              <a:t> (</a:t>
            </a:r>
            <a:r>
              <a:rPr lang="de-DE" dirty="0" err="1" smtClean="0"/>
              <a:t>hot</a:t>
            </a:r>
            <a:r>
              <a:rPr lang="de-DE" dirty="0" smtClean="0"/>
              <a:t> </a:t>
            </a:r>
            <a:r>
              <a:rPr lang="de-DE" dirty="0" err="1" smtClean="0"/>
              <a:t>spot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, etc.)</a:t>
            </a:r>
          </a:p>
          <a:p>
            <a:pPr lvl="1"/>
            <a:r>
              <a:rPr lang="de-DE" dirty="0" err="1" smtClean="0"/>
              <a:t>Functions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endParaRPr lang="de-DE" dirty="0" smtClean="0"/>
          </a:p>
          <a:p>
            <a:pPr lvl="1"/>
            <a:r>
              <a:rPr lang="de-DE" dirty="0" err="1" smtClean="0"/>
              <a:t>Pontential</a:t>
            </a:r>
            <a:r>
              <a:rPr lang="de-DE" dirty="0" smtClean="0"/>
              <a:t> </a:t>
            </a:r>
            <a:r>
              <a:rPr lang="de-DE" dirty="0" err="1" smtClean="0"/>
              <a:t>switch</a:t>
            </a:r>
            <a:r>
              <a:rPr lang="de-DE" dirty="0" smtClean="0"/>
              <a:t> of </a:t>
            </a:r>
            <a:r>
              <a:rPr lang="de-DE" dirty="0" err="1" smtClean="0"/>
              <a:t>technology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accomodate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r>
              <a:rPr lang="de-DE" dirty="0" smtClean="0"/>
              <a:t>   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17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W7-X </a:t>
            </a:r>
            <a:r>
              <a:rPr lang="de-DE" dirty="0" err="1" smtClean="0"/>
              <a:t>CoDaC</a:t>
            </a:r>
            <a:r>
              <a:rPr lang="de-DE" dirty="0" smtClean="0"/>
              <a:t> Hardware </a:t>
            </a:r>
            <a:r>
              <a:rPr lang="de-DE" dirty="0" err="1" smtClean="0"/>
              <a:t>Catalog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A. Winter - IAEA TM on Control and Data Acquisition and remote participation in fusion devices, Daejeon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62007" y="1022501"/>
            <a:ext cx="11233150" cy="5109247"/>
          </a:xfrm>
        </p:spPr>
        <p:txBody>
          <a:bodyPr/>
          <a:lstStyle/>
          <a:p>
            <a:r>
              <a:rPr lang="de-DE" dirty="0" err="1" smtClean="0"/>
              <a:t>Standardization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crucial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maintainability</a:t>
            </a:r>
            <a:endParaRPr lang="de-DE" dirty="0" smtClean="0"/>
          </a:p>
          <a:p>
            <a:r>
              <a:rPr lang="de-DE" dirty="0" smtClean="0"/>
              <a:t>10 </a:t>
            </a:r>
            <a:r>
              <a:rPr lang="de-DE" dirty="0" err="1" smtClean="0"/>
              <a:t>completely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12 </a:t>
            </a:r>
            <a:r>
              <a:rPr lang="de-DE" dirty="0" err="1" smtClean="0"/>
              <a:t>upgraded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integegrated</a:t>
            </a:r>
            <a:r>
              <a:rPr lang="de-DE" dirty="0" smtClean="0"/>
              <a:t> plus </a:t>
            </a:r>
            <a:r>
              <a:rPr lang="de-DE" dirty="0" err="1" smtClean="0"/>
              <a:t>full</a:t>
            </a:r>
            <a:r>
              <a:rPr lang="de-DE" dirty="0" smtClean="0"/>
              <a:t> ICRH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cryopumps</a:t>
            </a:r>
            <a:endParaRPr lang="de-DE" dirty="0" smtClean="0"/>
          </a:p>
          <a:p>
            <a:r>
              <a:rPr lang="de-DE" dirty="0" smtClean="0"/>
              <a:t>PLC-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standardized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long</a:t>
            </a:r>
            <a:r>
              <a:rPr lang="de-DE" dirty="0" smtClean="0"/>
              <a:t> time </a:t>
            </a:r>
            <a:r>
              <a:rPr lang="de-DE" dirty="0" err="1" smtClean="0"/>
              <a:t>to</a:t>
            </a:r>
            <a:r>
              <a:rPr lang="de-DE" dirty="0" smtClean="0"/>
              <a:t> Siemens PLCs </a:t>
            </a:r>
            <a:r>
              <a:rPr lang="de-DE" dirty="0" err="1" smtClean="0"/>
              <a:t>and</a:t>
            </a:r>
            <a:r>
              <a:rPr lang="de-DE" dirty="0" smtClean="0"/>
              <a:t> PCS7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environment</a:t>
            </a:r>
            <a:endParaRPr lang="de-DE" dirty="0" smtClean="0"/>
          </a:p>
          <a:p>
            <a:r>
              <a:rPr lang="de-DE" dirty="0" err="1" smtClean="0"/>
              <a:t>CoDaC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DAQ </a:t>
            </a:r>
            <a:r>
              <a:rPr lang="de-DE" dirty="0" err="1" smtClean="0"/>
              <a:t>hardware</a:t>
            </a:r>
            <a:r>
              <a:rPr lang="de-DE" dirty="0" smtClean="0"/>
              <a:t> </a:t>
            </a:r>
            <a:r>
              <a:rPr lang="de-DE" dirty="0" err="1" smtClean="0"/>
              <a:t>catalog</a:t>
            </a:r>
            <a:r>
              <a:rPr lang="de-DE" dirty="0" smtClean="0"/>
              <a:t> of </a:t>
            </a:r>
            <a:r>
              <a:rPr lang="de-DE" dirty="0" err="1" smtClean="0"/>
              <a:t>supported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encourage</a:t>
            </a:r>
            <a:r>
              <a:rPr lang="de-DE" dirty="0" smtClean="0"/>
              <a:t> </a:t>
            </a:r>
            <a:r>
              <a:rPr lang="de-DE" dirty="0" err="1" smtClean="0"/>
              <a:t>coherent</a:t>
            </a:r>
            <a:r>
              <a:rPr lang="de-DE" dirty="0" smtClean="0"/>
              <a:t> design </a:t>
            </a:r>
            <a:r>
              <a:rPr lang="de-DE" dirty="0" err="1" smtClean="0"/>
              <a:t>decisions</a:t>
            </a:r>
            <a:endParaRPr lang="de-DE" dirty="0" smtClean="0"/>
          </a:p>
          <a:p>
            <a:pPr lvl="1"/>
            <a:r>
              <a:rPr lang="de-DE" dirty="0" smtClean="0"/>
              <a:t>Standard </a:t>
            </a:r>
            <a:r>
              <a:rPr lang="de-DE" dirty="0" err="1" smtClean="0"/>
              <a:t>Industry</a:t>
            </a:r>
            <a:r>
              <a:rPr lang="de-DE" dirty="0" smtClean="0"/>
              <a:t> PCs </a:t>
            </a:r>
            <a:r>
              <a:rPr lang="de-DE" dirty="0" err="1" smtClean="0"/>
              <a:t>centrally</a:t>
            </a:r>
            <a:r>
              <a:rPr lang="de-DE" dirty="0" smtClean="0"/>
              <a:t> </a:t>
            </a:r>
            <a:r>
              <a:rPr lang="de-DE" dirty="0" err="1" smtClean="0"/>
              <a:t>managed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supplied</a:t>
            </a:r>
            <a:endParaRPr lang="de-DE" dirty="0" smtClean="0"/>
          </a:p>
          <a:p>
            <a:pPr lvl="1"/>
            <a:r>
              <a:rPr lang="de-DE" dirty="0" smtClean="0"/>
              <a:t>ADC </a:t>
            </a:r>
            <a:r>
              <a:rPr lang="de-DE" dirty="0" err="1" smtClean="0"/>
              <a:t>cards</a:t>
            </a:r>
            <a:r>
              <a:rPr lang="de-DE" dirty="0" smtClean="0"/>
              <a:t> </a:t>
            </a:r>
            <a:r>
              <a:rPr lang="de-DE" dirty="0" err="1" smtClean="0"/>
              <a:t>covering</a:t>
            </a:r>
            <a:r>
              <a:rPr lang="de-DE" dirty="0" smtClean="0"/>
              <a:t> </a:t>
            </a:r>
            <a:r>
              <a:rPr lang="de-DE" dirty="0" err="1" smtClean="0"/>
              <a:t>ranges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Hz-GHz </a:t>
            </a:r>
            <a:r>
              <a:rPr lang="de-DE" dirty="0" err="1" smtClean="0"/>
              <a:t>available</a:t>
            </a:r>
            <a:r>
              <a:rPr lang="de-DE" dirty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PLC </a:t>
            </a:r>
            <a:r>
              <a:rPr lang="de-DE" dirty="0" err="1" smtClean="0"/>
              <a:t>periphery</a:t>
            </a:r>
            <a:r>
              <a:rPr lang="de-DE" dirty="0" smtClean="0"/>
              <a:t> (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) </a:t>
            </a:r>
            <a:r>
              <a:rPr lang="de-DE" dirty="0" err="1" smtClean="0"/>
              <a:t>or</a:t>
            </a:r>
            <a:r>
              <a:rPr lang="de-DE" dirty="0" smtClean="0"/>
              <a:t> AMC/</a:t>
            </a:r>
            <a:r>
              <a:rPr lang="de-DE" dirty="0" err="1" smtClean="0"/>
              <a:t>PXIe</a:t>
            </a:r>
            <a:r>
              <a:rPr lang="de-DE" dirty="0" smtClean="0"/>
              <a:t> form </a:t>
            </a:r>
            <a:r>
              <a:rPr lang="de-DE" dirty="0" err="1" smtClean="0"/>
              <a:t>factor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frequencies</a:t>
            </a:r>
            <a:endParaRPr lang="de-DE" dirty="0" smtClean="0"/>
          </a:p>
          <a:p>
            <a:pPr lvl="1"/>
            <a:r>
              <a:rPr lang="de-DE" dirty="0" smtClean="0"/>
              <a:t>General </a:t>
            </a:r>
            <a:r>
              <a:rPr lang="de-DE" dirty="0" err="1"/>
              <a:t>s</a:t>
            </a:r>
            <a:r>
              <a:rPr lang="de-DE" dirty="0" err="1" smtClean="0"/>
              <a:t>trategy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supported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µTCA.4 but </a:t>
            </a:r>
            <a:r>
              <a:rPr lang="de-DE" dirty="0" err="1" smtClean="0"/>
              <a:t>complementary</a:t>
            </a:r>
            <a:r>
              <a:rPr lang="de-DE" dirty="0" smtClean="0"/>
              <a:t> NI DAQ Hardware </a:t>
            </a:r>
            <a:r>
              <a:rPr lang="de-DE" dirty="0" err="1" smtClean="0"/>
              <a:t>is</a:t>
            </a:r>
            <a:r>
              <a:rPr lang="de-DE" dirty="0" smtClean="0"/>
              <a:t> also </a:t>
            </a:r>
            <a:r>
              <a:rPr lang="de-DE" dirty="0" err="1" smtClean="0"/>
              <a:t>supported</a:t>
            </a:r>
            <a:endParaRPr lang="de-DE" dirty="0" smtClean="0"/>
          </a:p>
          <a:p>
            <a:pPr lvl="1"/>
            <a:r>
              <a:rPr lang="de-DE" dirty="0" smtClean="0"/>
              <a:t>AMC </a:t>
            </a:r>
            <a:r>
              <a:rPr lang="de-DE" dirty="0" err="1" smtClean="0"/>
              <a:t>Framegrabber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Camera</a:t>
            </a:r>
            <a:r>
              <a:rPr lang="de-DE" dirty="0" smtClean="0"/>
              <a:t> Link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Camera</a:t>
            </a:r>
            <a:r>
              <a:rPr lang="de-DE" dirty="0" smtClean="0"/>
              <a:t> Link HS </a:t>
            </a:r>
            <a:r>
              <a:rPr lang="de-DE" dirty="0" err="1" smtClean="0"/>
              <a:t>standards</a:t>
            </a:r>
            <a:r>
              <a:rPr lang="de-DE" dirty="0" smtClean="0"/>
              <a:t> (plus a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legacy</a:t>
            </a:r>
            <a:r>
              <a:rPr lang="de-DE" dirty="0" smtClean="0"/>
              <a:t> </a:t>
            </a:r>
            <a:r>
              <a:rPr lang="de-DE" dirty="0" err="1" smtClean="0"/>
              <a:t>cameras</a:t>
            </a:r>
            <a:r>
              <a:rPr lang="de-DE" dirty="0" smtClean="0"/>
              <a:t>)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intend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deploy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new</a:t>
            </a:r>
            <a:r>
              <a:rPr lang="de-DE" dirty="0" smtClean="0"/>
              <a:t>/</a:t>
            </a:r>
            <a:r>
              <a:rPr lang="de-DE" dirty="0" err="1" smtClean="0"/>
              <a:t>upgraded</a:t>
            </a:r>
            <a:r>
              <a:rPr lang="de-DE" dirty="0" smtClean="0"/>
              <a:t> </a:t>
            </a:r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at W7-X</a:t>
            </a:r>
          </a:p>
          <a:p>
            <a:pPr lvl="1"/>
            <a:r>
              <a:rPr lang="de-DE" dirty="0" smtClean="0"/>
              <a:t>High </a:t>
            </a:r>
            <a:r>
              <a:rPr lang="de-DE" dirty="0" err="1" smtClean="0"/>
              <a:t>channel</a:t>
            </a:r>
            <a:r>
              <a:rPr lang="de-DE" dirty="0" smtClean="0"/>
              <a:t> </a:t>
            </a:r>
            <a:r>
              <a:rPr lang="de-DE" dirty="0" err="1" smtClean="0"/>
              <a:t>count</a:t>
            </a:r>
            <a:r>
              <a:rPr lang="de-DE" dirty="0" smtClean="0"/>
              <a:t> ATCA DAQ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magnetics</a:t>
            </a:r>
            <a:r>
              <a:rPr lang="de-DE" dirty="0" smtClean="0"/>
              <a:t> (</a:t>
            </a:r>
            <a:r>
              <a:rPr lang="de-DE" dirty="0" err="1" smtClean="0"/>
              <a:t>developed</a:t>
            </a:r>
            <a:r>
              <a:rPr lang="de-DE" dirty="0" smtClean="0"/>
              <a:t> in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IST)</a:t>
            </a:r>
          </a:p>
          <a:p>
            <a:pPr marL="457200" lvl="1" indent="0">
              <a:buNone/>
            </a:pP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1570</Words>
  <Application>Microsoft Office PowerPoint</Application>
  <PresentationFormat>Breitbild</PresentationFormat>
  <Paragraphs>233</Paragraphs>
  <Slides>19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30" baseType="lpstr">
      <vt:lpstr>Arial</vt:lpstr>
      <vt:lpstr>Arial </vt:lpstr>
      <vt:lpstr>Arial MT Condensed</vt:lpstr>
      <vt:lpstr>Arial Narrow</vt:lpstr>
      <vt:lpstr>Calibri</vt:lpstr>
      <vt:lpstr>Courier New</vt:lpstr>
      <vt:lpstr>Symbol</vt:lpstr>
      <vt:lpstr>Times New Roman</vt:lpstr>
      <vt:lpstr>Wingdings</vt:lpstr>
      <vt:lpstr>ZapfDingbats</vt:lpstr>
      <vt:lpstr>Office</vt:lpstr>
      <vt:lpstr> Strategy for diagnostics integration into W7-X CoDaC for OP2</vt:lpstr>
      <vt:lpstr>Overview</vt:lpstr>
      <vt:lpstr>The two magnetic confinement schemes</vt:lpstr>
      <vt:lpstr>Major elements and parameters of Wendelstein 7-X</vt:lpstr>
      <vt:lpstr>Construction of W7-X, 4/5 modules in the final position</vt:lpstr>
      <vt:lpstr>View into the plasma vessel (May 2017, module 2)</vt:lpstr>
      <vt:lpstr>Completion phase 2019-2021</vt:lpstr>
      <vt:lpstr>Upgrades to Central Systems </vt:lpstr>
      <vt:lpstr>W7-X CoDaC Hardware Catalog</vt:lpstr>
      <vt:lpstr>Camera Integration</vt:lpstr>
      <vt:lpstr>Highly generic interface required </vt:lpstr>
      <vt:lpstr>MFG4 - Frame Grabber Card for MTCA.4</vt:lpstr>
      <vt:lpstr>Image Acquisition System - Firmware </vt:lpstr>
      <vt:lpstr>Image Acquisition System - Software </vt:lpstr>
      <vt:lpstr>Generic Resource Interface: Concept</vt:lpstr>
      <vt:lpstr>Generic Resource Interface: Status</vt:lpstr>
      <vt:lpstr>CoDaC Software Tool Chain</vt:lpstr>
      <vt:lpstr>Upgrades to central software</vt:lpstr>
      <vt:lpstr>Outlook and Conclusion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Kurz</dc:creator>
  <cp:lastModifiedBy>Axel Winter</cp:lastModifiedBy>
  <cp:revision>98</cp:revision>
  <dcterms:created xsi:type="dcterms:W3CDTF">2018-08-24T10:28:29Z</dcterms:created>
  <dcterms:modified xsi:type="dcterms:W3CDTF">2019-05-14T23:49:22Z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7X-KKS">
    <vt:lpwstr> </vt:lpwstr>
  </property>
  <property fmtid="{D5CDD505-2E9C-101B-9397-08002B2CF9AE}" pid="3" name="W7X-DOKKENZ">
    <vt:lpwstr> </vt:lpwstr>
  </property>
  <property fmtid="{D5CDD505-2E9C-101B-9397-08002B2CF9AE}" pid="4" name="STICHWORT">
    <vt:lpwstr> </vt:lpwstr>
  </property>
  <property fmtid="{D5CDD505-2E9C-101B-9397-08002B2CF9AE}" pid="5" name="VERSION_W7X">
    <vt:lpwstr> </vt:lpwstr>
  </property>
</Properties>
</file>