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315" r:id="rId3"/>
    <p:sldId id="351" r:id="rId4"/>
    <p:sldId id="311" r:id="rId5"/>
    <p:sldId id="312" r:id="rId6"/>
    <p:sldId id="313" r:id="rId7"/>
    <p:sldId id="314" r:id="rId8"/>
    <p:sldId id="322" r:id="rId9"/>
    <p:sldId id="323" r:id="rId10"/>
    <p:sldId id="362" r:id="rId11"/>
    <p:sldId id="357" r:id="rId12"/>
    <p:sldId id="341" r:id="rId13"/>
    <p:sldId id="327" r:id="rId14"/>
    <p:sldId id="334" r:id="rId15"/>
    <p:sldId id="354" r:id="rId16"/>
    <p:sldId id="328" r:id="rId17"/>
    <p:sldId id="337" r:id="rId18"/>
    <p:sldId id="329" r:id="rId19"/>
    <p:sldId id="332" r:id="rId20"/>
    <p:sldId id="333" r:id="rId21"/>
    <p:sldId id="335" r:id="rId22"/>
    <p:sldId id="336" r:id="rId23"/>
    <p:sldId id="339" r:id="rId24"/>
    <p:sldId id="338" r:id="rId25"/>
    <p:sldId id="345" r:id="rId26"/>
    <p:sldId id="360" r:id="rId27"/>
    <p:sldId id="355" r:id="rId2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74AF4F-6FAD-4F16-98E2-FCDEB95D0480}">
          <p14:sldIdLst>
            <p14:sldId id="272"/>
            <p14:sldId id="315"/>
            <p14:sldId id="351"/>
            <p14:sldId id="311"/>
            <p14:sldId id="312"/>
            <p14:sldId id="313"/>
            <p14:sldId id="314"/>
            <p14:sldId id="322"/>
            <p14:sldId id="323"/>
            <p14:sldId id="362"/>
            <p14:sldId id="357"/>
            <p14:sldId id="341"/>
            <p14:sldId id="327"/>
            <p14:sldId id="334"/>
            <p14:sldId id="354"/>
            <p14:sldId id="328"/>
            <p14:sldId id="337"/>
            <p14:sldId id="329"/>
            <p14:sldId id="332"/>
            <p14:sldId id="333"/>
            <p14:sldId id="335"/>
            <p14:sldId id="336"/>
            <p14:sldId id="339"/>
            <p14:sldId id="338"/>
            <p14:sldId id="345"/>
          </p14:sldIdLst>
        </p14:section>
        <p14:section name="Untitled Section" id="{3333A316-BE20-44F1-B18B-DAF0E53AD9F9}">
          <p14:sldIdLst>
            <p14:sldId id="360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D9D9D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69" autoAdjust="0"/>
  </p:normalViewPr>
  <p:slideViewPr>
    <p:cSldViewPr>
      <p:cViewPr>
        <p:scale>
          <a:sx n="90" d="100"/>
          <a:sy n="90" d="100"/>
        </p:scale>
        <p:origin x="-27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r">
              <a:defRPr sz="1300"/>
            </a:lvl1pPr>
          </a:lstStyle>
          <a:p>
            <a:fld id="{A1B5A547-021D-40C4-BDE9-0F9A045D0DE5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r">
              <a:defRPr sz="1300"/>
            </a:lvl1pPr>
          </a:lstStyle>
          <a:p>
            <a:fld id="{1897EFF7-9FE5-4F21-9C86-A6E084C7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1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r">
              <a:defRPr sz="1300"/>
            </a:lvl1pPr>
          </a:lstStyle>
          <a:p>
            <a:fld id="{A324821F-2BEB-4ADB-AC2D-A3A4238C3729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6" rIns="93491" bIns="467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1" tIns="46746" rIns="93491" bIns="467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r">
              <a:defRPr sz="1300"/>
            </a:lvl1pPr>
          </a:lstStyle>
          <a:p>
            <a:fld id="{14D3501D-45AF-417E-B5B4-CF1ABC43E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501D-45AF-417E-B5B4-CF1ABC43E0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501D-45AF-417E-B5B4-CF1ABC43E0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2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9A1-9F20-4129-9F24-729F5496AAD4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7DE-BBD0-49AC-88BA-2B8C629A479A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FE1-781D-4C4C-B513-37854B838081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BDC9-DF5A-42D0-AA5D-D9224C8C7952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4FFF-6E34-4ACD-AD2D-D1EBE790C960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D994-3B1B-4EB7-8384-9FA059AB9F63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CE55-C5B6-486E-AD3E-9E4E5E756E61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246-C7AD-4580-9F93-AC45C8C81587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4AE1-4DA5-4830-BBC5-B1FBCF9992AF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A9C9-311C-40C5-962C-4DDE0C99CE0E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821E-9C9E-4811-80A1-9D76DE622146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2186-CE93-42EF-8094-165E4DDD49C3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mp"/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mp"/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b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products/silicon-devices/fpga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orangepi.org/orangepizero/" TargetMode="External"/><Relationship Id="rId4" Type="http://schemas.openxmlformats.org/officeDocument/2006/relationships/hyperlink" Target="https://shop.trenz-electronic.de/en/TE0725-03-35-2C-FPGA-Module-with-Xilinx-Artix-7-XC7A35T-2CSG324C-2x50-pin-header-3.5-x-7.3-c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87742"/>
            <a:ext cx="8610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Design and Development of a Cost Optimized  Timing System  for Steady State Superconducting Tokamak  (SST-1)</a:t>
            </a:r>
            <a:endParaRPr lang="en-US" sz="2800" b="1" u="sng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495491"/>
            <a:ext cx="8610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J. DHONGDE</a:t>
            </a:r>
            <a:r>
              <a:rPr lang="en-US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A. Kumar, D. Raju &amp; SST-1 Operations Division</a:t>
            </a:r>
            <a:endParaRPr lang="en-US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557" y="28956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Institute for Plasma Research,</a:t>
            </a:r>
          </a:p>
          <a:p>
            <a:pPr algn="ctr"/>
            <a:r>
              <a:rPr lang="en-US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Gandhinagar</a:t>
            </a:r>
          </a:p>
          <a:p>
            <a:pPr algn="ctr"/>
            <a:r>
              <a:rPr lang="en-US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endParaRPr lang="en-US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120826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12th IAEA Technical Meeting on Control, Data Acquisition  and Remote Participation for Fusion Research (CODAC 2019), </a:t>
            </a:r>
            <a:r>
              <a:rPr lang="en-US" sz="16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Daejeon</a:t>
            </a:r>
            <a:r>
              <a:rPr lang="en-US" sz="16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Republic of </a:t>
            </a:r>
            <a:r>
              <a:rPr lang="en-US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Korea</a:t>
            </a:r>
            <a:endParaRPr lang="en-US" sz="16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152" y="5757446"/>
            <a:ext cx="8610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May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497" y="4286071"/>
            <a:ext cx="718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</a:p>
          <a:p>
            <a:pPr algn="ctr"/>
            <a:r>
              <a:rPr lang="en-US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Praveena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Kumari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Rachana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Rajpal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Front End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Electronics Division (Resources for prototype development) 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Vasava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Drafting section ( For design of 1U Rack mountable enclosures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Vijaykumar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Patel  &amp; Workshop division ( For fabrication of 1U Rack mountable enclosures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Hitesh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Chudasma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Atish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Sharma,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Kirti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Mahajan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Data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Acqusition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Control Division (For testing and validation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200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Institute for Plasma </a:t>
            </a:r>
            <a:r>
              <a:rPr lang="en-US" sz="12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12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8610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 - 443</a:t>
            </a:r>
            <a:endParaRPr lang="en-US" sz="16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014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10</a:t>
            </a:fld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Complete Sub System module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74657" y="4038601"/>
            <a:ext cx="8816945" cy="2667001"/>
            <a:chOff x="98455" y="457200"/>
            <a:chExt cx="8816945" cy="26670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44" b="19995"/>
            <a:stretch/>
          </p:blipFill>
          <p:spPr>
            <a:xfrm>
              <a:off x="6330726" y="492559"/>
              <a:ext cx="2584674" cy="2326841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22332" y="487419"/>
              <a:ext cx="3673668" cy="240818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4" name="Rectangle 53"/>
            <p:cNvSpPr/>
            <p:nvPr/>
          </p:nvSpPr>
          <p:spPr>
            <a:xfrm>
              <a:off x="98455" y="457200"/>
              <a:ext cx="2147297" cy="265457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Arial" pitchFamily="34" charset="0"/>
                <a:buChar char="•"/>
              </a:pPr>
              <a:endParaRPr lang="en-US" sz="9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050" b="1" dirty="0" smtClean="0">
                  <a:solidFill>
                    <a:srgbClr val="002060"/>
                  </a:solidFill>
                </a:rPr>
                <a:t>OrangePi (open-source </a:t>
              </a:r>
              <a:r>
                <a:rPr lang="en-US" sz="1050" b="1" dirty="0">
                  <a:solidFill>
                    <a:srgbClr val="002060"/>
                  </a:solidFill>
                </a:rPr>
                <a:t>single-board computer) </a:t>
              </a:r>
              <a:r>
                <a:rPr lang="en-US" sz="1050" b="1" dirty="0" smtClean="0">
                  <a:solidFill>
                    <a:srgbClr val="002060"/>
                  </a:solidFill>
                </a:rPr>
                <a:t> runs </a:t>
              </a:r>
              <a:r>
                <a:rPr lang="en-US" sz="1050" b="1" dirty="0">
                  <a:solidFill>
                    <a:srgbClr val="002060"/>
                  </a:solidFill>
                </a:rPr>
                <a:t>Linux</a:t>
              </a:r>
            </a:p>
            <a:p>
              <a:pPr lvl="0" algn="just"/>
              <a:endParaRPr lang="en-US" sz="1050" b="1" dirty="0" smtClean="0">
                <a:solidFill>
                  <a:srgbClr val="002060"/>
                </a:solidFill>
              </a:endParaRPr>
            </a:p>
            <a:p>
              <a:pPr lvl="0" algn="just"/>
              <a:r>
                <a:rPr lang="en-US" sz="1050" b="1" dirty="0" smtClean="0">
                  <a:solidFill>
                    <a:srgbClr val="002060"/>
                  </a:solidFill>
                </a:rPr>
                <a:t>Orange </a:t>
              </a:r>
              <a:r>
                <a:rPr lang="en-US" sz="1050" b="1" dirty="0">
                  <a:solidFill>
                    <a:srgbClr val="002060"/>
                  </a:solidFill>
                </a:rPr>
                <a:t>Pi  provides Ethernet interface (10/100Mbps) to sub system and central module ( for non real time data communication)</a:t>
              </a:r>
            </a:p>
            <a:p>
              <a:pPr lvl="0" algn="just"/>
              <a:endParaRPr lang="en-US" sz="1050" b="1" dirty="0" smtClean="0">
                <a:solidFill>
                  <a:srgbClr val="002060"/>
                </a:solidFill>
              </a:endParaRPr>
            </a:p>
            <a:p>
              <a:pPr lvl="0" algn="just"/>
              <a:r>
                <a:rPr lang="en-US" sz="1050" b="1" dirty="0" smtClean="0">
                  <a:solidFill>
                    <a:srgbClr val="002060"/>
                  </a:solidFill>
                </a:rPr>
                <a:t>OrangePi </a:t>
              </a:r>
              <a:r>
                <a:rPr lang="en-US" sz="1050" b="1" dirty="0">
                  <a:solidFill>
                    <a:srgbClr val="002060"/>
                  </a:solidFill>
                </a:rPr>
                <a:t>to FPGA communication – UART 9600bps</a:t>
              </a:r>
            </a:p>
            <a:p>
              <a:pPr lvl="1" algn="just"/>
              <a:endParaRPr lang="en-US" sz="1050" b="1" dirty="0">
                <a:solidFill>
                  <a:srgbClr val="002060"/>
                </a:solidFill>
              </a:endParaRPr>
            </a:p>
            <a:p>
              <a:pPr algn="just"/>
              <a:r>
                <a:rPr lang="en-US" sz="1050" b="1" dirty="0" smtClean="0">
                  <a:solidFill>
                    <a:srgbClr val="002060"/>
                  </a:solidFill>
                </a:rPr>
                <a:t>Timing </a:t>
              </a:r>
              <a:r>
                <a:rPr lang="en-US" sz="1050" b="1" dirty="0">
                  <a:solidFill>
                    <a:srgbClr val="002060"/>
                  </a:solidFill>
                </a:rPr>
                <a:t>System configurations for either sub system module or central module are communicated to FPGA through OrangePi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30726" y="2693314"/>
              <a:ext cx="2584673" cy="4308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Optical Transmitter and receiver test with 10MHz signal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93349" y="2819400"/>
              <a:ext cx="370265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100" b="1" dirty="0" smtClean="0">
                  <a:solidFill>
                    <a:srgbClr val="002060"/>
                  </a:solidFill>
                </a:rPr>
                <a:t>10 bit data Transmit at 6.25Mbps (8 bit data, 1 start, 1 stop)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0" y="496045"/>
            <a:ext cx="8915400" cy="3542555"/>
            <a:chOff x="0" y="3125689"/>
            <a:chExt cx="8915400" cy="3542555"/>
          </a:xfrm>
        </p:grpSpPr>
        <p:grpSp>
          <p:nvGrpSpPr>
            <p:cNvPr id="59" name="Group 58"/>
            <p:cNvGrpSpPr/>
            <p:nvPr/>
          </p:nvGrpSpPr>
          <p:grpSpPr>
            <a:xfrm>
              <a:off x="844756" y="3125689"/>
              <a:ext cx="8070644" cy="3542555"/>
              <a:chOff x="685800" y="3048000"/>
              <a:chExt cx="8070644" cy="354255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85800" y="3048000"/>
                <a:ext cx="7771969" cy="3542555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265694" y="6093022"/>
                <a:ext cx="208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Input Output Interface</a:t>
                </a:r>
                <a:endParaRPr lang="en-IN" sz="1400" b="1" dirty="0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999752" y="3636485"/>
                <a:ext cx="4172018" cy="1587355"/>
                <a:chOff x="1981200" y="1479629"/>
                <a:chExt cx="4172018" cy="1587355"/>
              </a:xfrm>
            </p:grpSpPr>
            <p:cxnSp>
              <p:nvCxnSpPr>
                <p:cNvPr id="87" name="AutoShape 6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93739" y="1912338"/>
                  <a:ext cx="4761" cy="8321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4867468" y="2133600"/>
                  <a:ext cx="1310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9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2989492" y="1600200"/>
                  <a:ext cx="805573" cy="27679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Transmit FIFO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Text Box 613"/>
                <p:cNvSpPr txBox="1">
                  <a:spLocks noChangeArrowheads="1"/>
                </p:cNvSpPr>
                <p:nvPr/>
              </p:nvSpPr>
              <p:spPr bwMode="auto">
                <a:xfrm>
                  <a:off x="2989492" y="2667000"/>
                  <a:ext cx="853219" cy="27679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effectLst/>
                      <a:latin typeface="Calibri"/>
                      <a:ea typeface="Times New Roman"/>
                      <a:cs typeface="Times New Roman"/>
                    </a:rPr>
                    <a:t>Receive FIFO</a:t>
                  </a:r>
                  <a:endParaRPr lang="en-IN" sz="9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9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5113153" y="1479629"/>
                  <a:ext cx="1040065" cy="15873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0"/>
                  </a:schemeClr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92" name="Text Box 620"/>
                <p:cNvSpPr txBox="1">
                  <a:spLocks noChangeArrowheads="1"/>
                </p:cNvSpPr>
                <p:nvPr/>
              </p:nvSpPr>
              <p:spPr bwMode="auto">
                <a:xfrm>
                  <a:off x="5219071" y="1640247"/>
                  <a:ext cx="796564" cy="3538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>
                      <a:effectLst/>
                      <a:latin typeface="Calibri"/>
                      <a:ea typeface="Times New Roman"/>
                      <a:cs typeface="Times New Roman"/>
                    </a:rPr>
                    <a:t>    </a:t>
                  </a:r>
                  <a:r>
                    <a:rPr lang="en-US" sz="8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Transmit Section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3" name="Text Box 621"/>
                <p:cNvSpPr txBox="1">
                  <a:spLocks noChangeArrowheads="1"/>
                </p:cNvSpPr>
                <p:nvPr/>
              </p:nvSpPr>
              <p:spPr bwMode="auto">
                <a:xfrm>
                  <a:off x="5258380" y="2641805"/>
                  <a:ext cx="796564" cy="35419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dirty="0">
                      <a:effectLst/>
                      <a:latin typeface="Calibri"/>
                      <a:ea typeface="Times New Roman"/>
                      <a:cs typeface="Times New Roman"/>
                    </a:rPr>
                    <a:t>   </a:t>
                  </a:r>
                  <a:r>
                    <a:rPr lang="en-US" sz="9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Receive Section</a:t>
                  </a:r>
                  <a:endParaRPr lang="en-IN" sz="9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4" name="Text Box 622"/>
                <p:cNvSpPr txBox="1">
                  <a:spLocks noChangeArrowheads="1"/>
                </p:cNvSpPr>
                <p:nvPr/>
              </p:nvSpPr>
              <p:spPr bwMode="auto">
                <a:xfrm>
                  <a:off x="5219069" y="2227738"/>
                  <a:ext cx="835874" cy="1717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 smtClean="0">
                      <a:latin typeface="Calibri"/>
                      <a:ea typeface="Times New Roman"/>
                      <a:cs typeface="Times New Roman"/>
                    </a:rPr>
                    <a:t>UART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5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4998500" y="2744477"/>
                  <a:ext cx="1146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6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4993739" y="1911396"/>
                  <a:ext cx="1310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" name="AutoShape 604"/>
                <p:cNvCxnSpPr>
                  <a:cxnSpLocks noChangeShapeType="1"/>
                </p:cNvCxnSpPr>
                <p:nvPr/>
              </p:nvCxnSpPr>
              <p:spPr bwMode="auto">
                <a:xfrm>
                  <a:off x="3795065" y="1752600"/>
                  <a:ext cx="131808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AutoShape 604"/>
                <p:cNvCxnSpPr>
                  <a:cxnSpLocks noChangeShapeType="1"/>
                  <a:stCxn id="90" idx="3"/>
                </p:cNvCxnSpPr>
                <p:nvPr/>
              </p:nvCxnSpPr>
              <p:spPr bwMode="auto">
                <a:xfrm>
                  <a:off x="3842711" y="2805400"/>
                  <a:ext cx="1282060" cy="12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9" name="Rounded Rectangle 98"/>
                <p:cNvSpPr/>
                <p:nvPr/>
              </p:nvSpPr>
              <p:spPr>
                <a:xfrm>
                  <a:off x="2917960" y="2133600"/>
                  <a:ext cx="1120639" cy="286433"/>
                </a:xfrm>
                <a:prstGeom prst="roundRect">
                  <a:avLst/>
                </a:prstGeom>
                <a:solidFill>
                  <a:srgbClr val="FFC00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schemeClr val="tx1"/>
                      </a:solidFill>
                      <a:latin typeface="Calibri"/>
                      <a:ea typeface="Times New Roman"/>
                      <a:cs typeface="Times New Roman"/>
                    </a:rPr>
                    <a:t>Timing Logic</a:t>
                  </a:r>
                </a:p>
              </p:txBody>
            </p:sp>
            <p:sp>
              <p:nvSpPr>
                <p:cNvPr id="100" name="Text Box 597"/>
                <p:cNvSpPr txBox="1">
                  <a:spLocks noChangeArrowheads="1"/>
                </p:cNvSpPr>
                <p:nvPr/>
              </p:nvSpPr>
              <p:spPr bwMode="auto">
                <a:xfrm>
                  <a:off x="4212599" y="1828800"/>
                  <a:ext cx="642602" cy="37724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BAUD </a:t>
                  </a:r>
                  <a:r>
                    <a:rPr lang="en-US" sz="800" b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generator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219147" y="2438400"/>
                  <a:ext cx="581453" cy="1777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>
                      <a:effectLst/>
                      <a:latin typeface="Calibri"/>
                      <a:ea typeface="Times New Roman"/>
                      <a:cs typeface="Times New Roman"/>
                    </a:rPr>
                    <a:t>100MHz</a:t>
                  </a:r>
                  <a:endParaRPr lang="en-IN" sz="8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02" name="AutoShape 6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38599" y="2328407"/>
                  <a:ext cx="50150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" name="AutoShape 6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1907642"/>
                  <a:ext cx="0" cy="22595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" name="AutoShape 604"/>
                <p:cNvCxnSpPr>
                  <a:cxnSpLocks noChangeShapeType="1"/>
                </p:cNvCxnSpPr>
                <p:nvPr/>
              </p:nvCxnSpPr>
              <p:spPr bwMode="auto">
                <a:xfrm>
                  <a:off x="3429000" y="2438400"/>
                  <a:ext cx="0" cy="2244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AutoShape 604"/>
                <p:cNvCxnSpPr>
                  <a:cxnSpLocks noChangeShapeType="1"/>
                  <a:endCxn id="100" idx="2"/>
                </p:cNvCxnSpPr>
                <p:nvPr/>
              </p:nvCxnSpPr>
              <p:spPr bwMode="auto">
                <a:xfrm flipH="1" flipV="1">
                  <a:off x="4533900" y="2206045"/>
                  <a:ext cx="6202" cy="2323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6" name="Text Box 613"/>
                <p:cNvSpPr txBox="1">
                  <a:spLocks noChangeArrowheads="1"/>
                </p:cNvSpPr>
                <p:nvPr/>
              </p:nvSpPr>
              <p:spPr bwMode="auto">
                <a:xfrm>
                  <a:off x="1981200" y="1628201"/>
                  <a:ext cx="853219" cy="2767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RAM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07" name="AutoShape 604"/>
                <p:cNvCxnSpPr>
                  <a:cxnSpLocks noChangeShapeType="1"/>
                  <a:endCxn id="106" idx="2"/>
                </p:cNvCxnSpPr>
                <p:nvPr/>
              </p:nvCxnSpPr>
              <p:spPr bwMode="auto">
                <a:xfrm flipV="1">
                  <a:off x="2407809" y="1905000"/>
                  <a:ext cx="1" cy="3810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" name="AutoShape 6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13591" y="2286000"/>
                  <a:ext cx="504370" cy="1063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3459965" y="3200399"/>
                <a:ext cx="1156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Artix-7 FPGA</a:t>
                </a:r>
                <a:endParaRPr lang="en-IN" sz="1400" b="1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37770" y="3955870"/>
                <a:ext cx="678476" cy="81714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rgbClr val="002060"/>
                    </a:solidFill>
                  </a:rPr>
                  <a:t>Orange Pi</a:t>
                </a:r>
              </a:p>
              <a:p>
                <a:pPr algn="ctr"/>
                <a:r>
                  <a:rPr lang="en-US" sz="1100" b="1" dirty="0">
                    <a:solidFill>
                      <a:srgbClr val="002060"/>
                    </a:solidFill>
                  </a:rPr>
                  <a:t>Board</a:t>
                </a:r>
              </a:p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897248" y="3200399"/>
                <a:ext cx="4426922" cy="2233057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628970" y="3406846"/>
                <a:ext cx="1410898" cy="7919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Optical Transmitter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HFBR-1414Z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3325" y="4446102"/>
                <a:ext cx="1410898" cy="7919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Optical Receiver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AFBR-2418Z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Text Box 613"/>
              <p:cNvSpPr txBox="1">
                <a:spLocks noChangeArrowheads="1"/>
              </p:cNvSpPr>
              <p:nvPr/>
            </p:nvSpPr>
            <p:spPr bwMode="auto">
              <a:xfrm>
                <a:off x="2086797" y="5867399"/>
                <a:ext cx="1661467" cy="276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 smtClean="0">
                    <a:effectLst/>
                    <a:latin typeface="Calibri"/>
                    <a:ea typeface="Times New Roman"/>
                    <a:cs typeface="Times New Roman"/>
                  </a:rPr>
                  <a:t>Buffer  </a:t>
                </a:r>
                <a:r>
                  <a:rPr lang="en-US" sz="800" dirty="0" smtClean="0">
                    <a:latin typeface="Calibri"/>
                    <a:ea typeface="Times New Roman"/>
                    <a:cs typeface="Times New Roman"/>
                  </a:rPr>
                  <a:t>(Output)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4" name="Text Box 613"/>
              <p:cNvSpPr txBox="1">
                <a:spLocks noChangeArrowheads="1"/>
              </p:cNvSpPr>
              <p:nvPr/>
            </p:nvSpPr>
            <p:spPr bwMode="auto">
              <a:xfrm>
                <a:off x="4394808" y="5867399"/>
                <a:ext cx="1726284" cy="2767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 smtClean="0">
                    <a:effectLst/>
                    <a:latin typeface="Calibri"/>
                    <a:ea typeface="Times New Roman"/>
                    <a:cs typeface="Times New Roman"/>
                  </a:rPr>
                  <a:t>Opto – Coupler   ( Input)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97248" y="5738255"/>
                <a:ext cx="4426922" cy="66254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6" name="Straight Arrow Connector 75"/>
              <p:cNvCxnSpPr>
                <a:stCxn id="71" idx="1"/>
              </p:cNvCxnSpPr>
              <p:nvPr/>
            </p:nvCxnSpPr>
            <p:spPr>
              <a:xfrm flipH="1">
                <a:off x="6324170" y="3802806"/>
                <a:ext cx="304800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324170" y="4823856"/>
                <a:ext cx="304800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2917530" y="5433456"/>
                <a:ext cx="1" cy="281543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5257950" y="5421309"/>
                <a:ext cx="0" cy="29369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1516246" y="4485263"/>
                <a:ext cx="381002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ounded Rectangle 80"/>
              <p:cNvSpPr/>
              <p:nvPr/>
            </p:nvSpPr>
            <p:spPr>
              <a:xfrm>
                <a:off x="2010894" y="4655444"/>
                <a:ext cx="823095" cy="497407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latin typeface="Calibri"/>
                    <a:ea typeface="Times New Roman"/>
                    <a:cs typeface="Times New Roman"/>
                  </a:rPr>
                  <a:t>Configuration logic</a:t>
                </a:r>
                <a:endParaRPr lang="en-US" sz="800" b="1" dirty="0">
                  <a:solidFill>
                    <a:schemeClr val="tx1"/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82" name="AutoShape 604"/>
              <p:cNvCxnSpPr>
                <a:cxnSpLocks noChangeShapeType="1"/>
              </p:cNvCxnSpPr>
              <p:nvPr/>
            </p:nvCxnSpPr>
            <p:spPr bwMode="auto">
              <a:xfrm flipV="1">
                <a:off x="2285571" y="4064499"/>
                <a:ext cx="0" cy="5520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8039868" y="3828790"/>
                <a:ext cx="716576" cy="1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8043590" y="4846526"/>
                <a:ext cx="712854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 flipH="1" flipV="1">
              <a:off x="74205" y="4344110"/>
              <a:ext cx="761999" cy="153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0" y="3810000"/>
              <a:ext cx="988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Ethernet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</a:rPr>
                <a:t>10/100Mbps</a:t>
              </a:r>
              <a:endParaRPr lang="en-IN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987688" y="3200401"/>
            <a:ext cx="1622912" cy="82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i="1" dirty="0" smtClean="0">
                <a:solidFill>
                  <a:srgbClr val="FF0000"/>
                </a:solidFill>
              </a:rPr>
              <a:t>Note : Central module – additional  Multiple </a:t>
            </a:r>
            <a:r>
              <a:rPr lang="en-US" sz="1050" i="1" dirty="0">
                <a:solidFill>
                  <a:srgbClr val="FF0000"/>
                </a:solidFill>
              </a:rPr>
              <a:t>Transmitter and receiver sections are present.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-76200" y="6629400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Reference:(5,6,7,8)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0916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11</a:t>
            </a:fld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84322" y="838200"/>
            <a:ext cx="8754878" cy="5715000"/>
            <a:chOff x="8122" y="685800"/>
            <a:chExt cx="8754878" cy="5715000"/>
          </a:xfrm>
        </p:grpSpPr>
        <p:grpSp>
          <p:nvGrpSpPr>
            <p:cNvPr id="3" name="Group 2"/>
            <p:cNvGrpSpPr/>
            <p:nvPr/>
          </p:nvGrpSpPr>
          <p:grpSpPr>
            <a:xfrm>
              <a:off x="8122" y="1702871"/>
              <a:ext cx="8754878" cy="4697929"/>
              <a:chOff x="1996" y="1702871"/>
              <a:chExt cx="8754878" cy="469792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6230" y="1702871"/>
                <a:ext cx="7771969" cy="4164529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000182" y="2698829"/>
                <a:ext cx="4172018" cy="1587355"/>
                <a:chOff x="1981200" y="1479629"/>
                <a:chExt cx="4172018" cy="1587355"/>
              </a:xfrm>
            </p:grpSpPr>
            <p:cxnSp>
              <p:nvCxnSpPr>
                <p:cNvPr id="28" name="AutoShape 6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93739" y="1912338"/>
                  <a:ext cx="4761" cy="8321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4867468" y="2133600"/>
                  <a:ext cx="1310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2989492" y="1600200"/>
                  <a:ext cx="805573" cy="27679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Transmit FIFO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Text Box 613"/>
                <p:cNvSpPr txBox="1">
                  <a:spLocks noChangeArrowheads="1"/>
                </p:cNvSpPr>
                <p:nvPr/>
              </p:nvSpPr>
              <p:spPr bwMode="auto">
                <a:xfrm>
                  <a:off x="2989492" y="2667000"/>
                  <a:ext cx="853219" cy="27679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effectLst/>
                      <a:latin typeface="Calibri"/>
                      <a:ea typeface="Times New Roman"/>
                      <a:cs typeface="Times New Roman"/>
                    </a:rPr>
                    <a:t>Receive FIFO</a:t>
                  </a:r>
                  <a:endParaRPr lang="en-IN" sz="9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9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113153" y="1479629"/>
                  <a:ext cx="1040065" cy="15873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0"/>
                  </a:schemeClr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33" name="Text Box 620"/>
                <p:cNvSpPr txBox="1">
                  <a:spLocks noChangeArrowheads="1"/>
                </p:cNvSpPr>
                <p:nvPr/>
              </p:nvSpPr>
              <p:spPr bwMode="auto">
                <a:xfrm>
                  <a:off x="5219071" y="1640247"/>
                  <a:ext cx="796564" cy="3538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>
                      <a:effectLst/>
                      <a:latin typeface="Calibri"/>
                      <a:ea typeface="Times New Roman"/>
                      <a:cs typeface="Times New Roman"/>
                    </a:rPr>
                    <a:t>    </a:t>
                  </a:r>
                  <a:r>
                    <a:rPr lang="en-US" sz="8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Transmit Section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4" name="Text Box 621"/>
                <p:cNvSpPr txBox="1">
                  <a:spLocks noChangeArrowheads="1"/>
                </p:cNvSpPr>
                <p:nvPr/>
              </p:nvSpPr>
              <p:spPr bwMode="auto">
                <a:xfrm>
                  <a:off x="5258380" y="2641805"/>
                  <a:ext cx="796564" cy="35419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dirty="0">
                      <a:effectLst/>
                      <a:latin typeface="Calibri"/>
                      <a:ea typeface="Times New Roman"/>
                      <a:cs typeface="Times New Roman"/>
                    </a:rPr>
                    <a:t>   </a:t>
                  </a:r>
                  <a:r>
                    <a:rPr lang="en-US" sz="9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Receive Section</a:t>
                  </a:r>
                  <a:endParaRPr lang="en-IN" sz="9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5" name="Text Box 622"/>
                <p:cNvSpPr txBox="1">
                  <a:spLocks noChangeArrowheads="1"/>
                </p:cNvSpPr>
                <p:nvPr/>
              </p:nvSpPr>
              <p:spPr bwMode="auto">
                <a:xfrm>
                  <a:off x="5219069" y="2227738"/>
                  <a:ext cx="835874" cy="1717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 smtClean="0">
                      <a:latin typeface="Calibri"/>
                      <a:ea typeface="Times New Roman"/>
                      <a:cs typeface="Times New Roman"/>
                    </a:rPr>
                    <a:t>UART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6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4998500" y="2744477"/>
                  <a:ext cx="1146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4993739" y="1911396"/>
                  <a:ext cx="1310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AutoShape 604"/>
                <p:cNvCxnSpPr>
                  <a:cxnSpLocks noChangeShapeType="1"/>
                </p:cNvCxnSpPr>
                <p:nvPr/>
              </p:nvCxnSpPr>
              <p:spPr bwMode="auto">
                <a:xfrm>
                  <a:off x="3795065" y="1752600"/>
                  <a:ext cx="131808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AutoShape 604"/>
                <p:cNvCxnSpPr>
                  <a:cxnSpLocks noChangeShapeType="1"/>
                  <a:stCxn id="31" idx="3"/>
                </p:cNvCxnSpPr>
                <p:nvPr/>
              </p:nvCxnSpPr>
              <p:spPr bwMode="auto">
                <a:xfrm>
                  <a:off x="3842711" y="2805400"/>
                  <a:ext cx="1282060" cy="12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" name="Rounded Rectangle 39"/>
                <p:cNvSpPr/>
                <p:nvPr/>
              </p:nvSpPr>
              <p:spPr>
                <a:xfrm>
                  <a:off x="2917960" y="2133600"/>
                  <a:ext cx="1120639" cy="286433"/>
                </a:xfrm>
                <a:prstGeom prst="roundRect">
                  <a:avLst/>
                </a:prstGeom>
                <a:solidFill>
                  <a:srgbClr val="FFC00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schemeClr val="tx1"/>
                      </a:solidFill>
                      <a:latin typeface="Calibri"/>
                      <a:ea typeface="Times New Roman"/>
                      <a:cs typeface="Times New Roman"/>
                    </a:rPr>
                    <a:t>Timing Logic</a:t>
                  </a:r>
                </a:p>
              </p:txBody>
            </p:sp>
            <p:sp>
              <p:nvSpPr>
                <p:cNvPr id="41" name="Text Box 597"/>
                <p:cNvSpPr txBox="1">
                  <a:spLocks noChangeArrowheads="1"/>
                </p:cNvSpPr>
                <p:nvPr/>
              </p:nvSpPr>
              <p:spPr bwMode="auto">
                <a:xfrm>
                  <a:off x="4212599" y="1828800"/>
                  <a:ext cx="642602" cy="37724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BAUD </a:t>
                  </a:r>
                  <a:r>
                    <a:rPr lang="en-US" sz="800" b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generator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8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4219147" y="2438400"/>
                  <a:ext cx="581453" cy="1777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>
                      <a:effectLst/>
                      <a:latin typeface="Calibri"/>
                      <a:ea typeface="Times New Roman"/>
                      <a:cs typeface="Times New Roman"/>
                    </a:rPr>
                    <a:t>100MHz</a:t>
                  </a:r>
                  <a:endParaRPr lang="en-IN" sz="8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43" name="AutoShape 6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38599" y="2328407"/>
                  <a:ext cx="50150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AutoShape 6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1907642"/>
                  <a:ext cx="0" cy="22595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AutoShape 604"/>
                <p:cNvCxnSpPr>
                  <a:cxnSpLocks noChangeShapeType="1"/>
                </p:cNvCxnSpPr>
                <p:nvPr/>
              </p:nvCxnSpPr>
              <p:spPr bwMode="auto">
                <a:xfrm>
                  <a:off x="3429000" y="2438400"/>
                  <a:ext cx="0" cy="2244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AutoShape 604"/>
                <p:cNvCxnSpPr>
                  <a:cxnSpLocks noChangeShapeType="1"/>
                  <a:endCxn id="41" idx="2"/>
                </p:cNvCxnSpPr>
                <p:nvPr/>
              </p:nvCxnSpPr>
              <p:spPr bwMode="auto">
                <a:xfrm flipH="1" flipV="1">
                  <a:off x="4533900" y="2206045"/>
                  <a:ext cx="6202" cy="2323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" name="Text Box 613"/>
                <p:cNvSpPr txBox="1">
                  <a:spLocks noChangeArrowheads="1"/>
                </p:cNvSpPr>
                <p:nvPr/>
              </p:nvSpPr>
              <p:spPr bwMode="auto">
                <a:xfrm>
                  <a:off x="1981200" y="1628201"/>
                  <a:ext cx="853219" cy="2767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RAM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dirty="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IN" sz="8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48" name="AutoShape 604"/>
                <p:cNvCxnSpPr>
                  <a:cxnSpLocks noChangeShapeType="1"/>
                  <a:endCxn id="47" idx="2"/>
                </p:cNvCxnSpPr>
                <p:nvPr/>
              </p:nvCxnSpPr>
              <p:spPr bwMode="auto">
                <a:xfrm flipV="1">
                  <a:off x="2407809" y="1905000"/>
                  <a:ext cx="1" cy="3810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AutoShape 6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13591" y="2286000"/>
                  <a:ext cx="504370" cy="1063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3460395" y="2262743"/>
                <a:ext cx="1156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Artix-7 FPGA</a:t>
                </a:r>
                <a:endParaRPr lang="en-IN" sz="14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38200" y="3018214"/>
                <a:ext cx="678476" cy="81714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rgbClr val="002060"/>
                    </a:solidFill>
                  </a:rPr>
                  <a:t>Orange Pi</a:t>
                </a:r>
              </a:p>
              <a:p>
                <a:pPr algn="ctr"/>
                <a:r>
                  <a:rPr lang="en-US" sz="1100" b="1" dirty="0">
                    <a:solidFill>
                      <a:srgbClr val="002060"/>
                    </a:solidFill>
                  </a:rPr>
                  <a:t>Board</a:t>
                </a:r>
              </a:p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97678" y="2262743"/>
                <a:ext cx="4426922" cy="2233057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629400" y="2469190"/>
                <a:ext cx="1410898" cy="7919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Optical Transmitter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HFBR-1414Z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43755" y="3508446"/>
                <a:ext cx="1410898" cy="7919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Optical Receiver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2060"/>
                    </a:solidFill>
                  </a:rPr>
                  <a:t>AFBR-2418Z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7" idx="1"/>
              </p:cNvCxnSpPr>
              <p:nvPr/>
            </p:nvCxnSpPr>
            <p:spPr>
              <a:xfrm flipH="1" flipV="1">
                <a:off x="76201" y="3425245"/>
                <a:ext cx="761999" cy="1539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897678" y="4876800"/>
                <a:ext cx="4426922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Text Box 613"/>
              <p:cNvSpPr txBox="1">
                <a:spLocks noChangeArrowheads="1"/>
              </p:cNvSpPr>
              <p:nvPr/>
            </p:nvSpPr>
            <p:spPr bwMode="auto">
              <a:xfrm>
                <a:off x="2087227" y="4981001"/>
                <a:ext cx="1661467" cy="276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 smtClean="0">
                    <a:effectLst/>
                    <a:latin typeface="Calibri"/>
                    <a:ea typeface="Times New Roman"/>
                    <a:cs typeface="Times New Roman"/>
                  </a:rPr>
                  <a:t>Buffer  </a:t>
                </a:r>
                <a:r>
                  <a:rPr lang="en-US" sz="800" dirty="0" smtClean="0">
                    <a:latin typeface="Calibri"/>
                    <a:ea typeface="Times New Roman"/>
                    <a:cs typeface="Times New Roman"/>
                  </a:rPr>
                  <a:t>(Output)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" name="Text Box 613"/>
              <p:cNvSpPr txBox="1">
                <a:spLocks noChangeArrowheads="1"/>
              </p:cNvSpPr>
              <p:nvPr/>
            </p:nvSpPr>
            <p:spPr bwMode="auto">
              <a:xfrm>
                <a:off x="4395238" y="4981001"/>
                <a:ext cx="1726284" cy="2767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 smtClean="0">
                    <a:effectLst/>
                    <a:latin typeface="Calibri"/>
                    <a:ea typeface="Times New Roman"/>
                    <a:cs typeface="Times New Roman"/>
                  </a:rPr>
                  <a:t>Opto – Coupler   ( Input)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IN" sz="8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00400" y="5257800"/>
                <a:ext cx="208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Input Output Interface</a:t>
                </a:r>
                <a:endParaRPr lang="en-IN" sz="1400" b="1" dirty="0"/>
              </a:p>
            </p:txBody>
          </p:sp>
          <p:cxnSp>
            <p:nvCxnSpPr>
              <p:cNvPr id="16" name="Straight Arrow Connector 15"/>
              <p:cNvCxnSpPr>
                <a:stCxn id="9" idx="1"/>
              </p:cNvCxnSpPr>
              <p:nvPr/>
            </p:nvCxnSpPr>
            <p:spPr>
              <a:xfrm flipH="1">
                <a:off x="6324600" y="2865150"/>
                <a:ext cx="304800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6324600" y="3886200"/>
                <a:ext cx="304800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917961" y="4495800"/>
                <a:ext cx="0" cy="407695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258380" y="4483651"/>
                <a:ext cx="0" cy="393149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996" y="2891135"/>
                <a:ext cx="988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2060"/>
                    </a:solidFill>
                  </a:rPr>
                  <a:t>Ethernet</a:t>
                </a:r>
              </a:p>
              <a:p>
                <a:r>
                  <a:rPr lang="en-US" sz="1200" dirty="0" smtClean="0">
                    <a:solidFill>
                      <a:srgbClr val="002060"/>
                    </a:solidFill>
                  </a:rPr>
                  <a:t>10/100Mbps</a:t>
                </a:r>
                <a:endParaRPr lang="en-IN" sz="1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1516676" y="3547607"/>
                <a:ext cx="381002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2011324" y="3717788"/>
                <a:ext cx="823095" cy="497407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latin typeface="Calibri"/>
                    <a:ea typeface="Times New Roman"/>
                    <a:cs typeface="Times New Roman"/>
                  </a:rPr>
                  <a:t>Configuration logic</a:t>
                </a:r>
                <a:endParaRPr lang="en-US" sz="800" b="1" dirty="0">
                  <a:solidFill>
                    <a:schemeClr val="tx1"/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23" name="AutoShape 604"/>
              <p:cNvCxnSpPr>
                <a:cxnSpLocks noChangeShapeType="1"/>
              </p:cNvCxnSpPr>
              <p:nvPr/>
            </p:nvCxnSpPr>
            <p:spPr bwMode="auto">
              <a:xfrm flipV="1">
                <a:off x="2286001" y="3126843"/>
                <a:ext cx="0" cy="5520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8040298" y="2891134"/>
                <a:ext cx="716576" cy="1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8044020" y="3908870"/>
                <a:ext cx="712854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821338" y="5565577"/>
                <a:ext cx="0" cy="835223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238051" y="5565577"/>
                <a:ext cx="3" cy="759024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/>
            <p:cNvSpPr/>
            <p:nvPr/>
          </p:nvSpPr>
          <p:spPr>
            <a:xfrm>
              <a:off x="701695" y="914400"/>
              <a:ext cx="2041505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No use of dedicated discrete hardware resources for memory</a:t>
              </a:r>
            </a:p>
            <a:p>
              <a:pPr lvl="0" algn="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E.g. RAM, DPRAM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59299" y="685800"/>
              <a:ext cx="2484501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r"/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No use of dedicated discrete hardware resources for optical data transmission interface</a:t>
              </a:r>
            </a:p>
            <a:p>
              <a:pPr lvl="0" algn="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E.g. Serializer , Deserializer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43613" y="4620161"/>
              <a:ext cx="1914587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 </a:t>
              </a:r>
            </a:p>
            <a:p>
              <a:pPr lvl="0" algn="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No specific platform based development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E.g. VME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28600" y="5327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New Timing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System – What’s difference ?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869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&amp; Sub system modules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3800"/>
            <a:ext cx="4000500" cy="2869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20789"/>
            <a:ext cx="4571999" cy="11656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1"/>
            <a:ext cx="4038600" cy="2974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8589" r="3333" b="14905"/>
          <a:stretch/>
        </p:blipFill>
        <p:spPr>
          <a:xfrm>
            <a:off x="4419600" y="5014637"/>
            <a:ext cx="4550734" cy="1233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6200" y="3197425"/>
            <a:ext cx="1763518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Central Module board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9600" y="3200401"/>
            <a:ext cx="2906518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1U Rack mountable central module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6248401"/>
            <a:ext cx="2906518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system Module ( slave ) board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8337" y="6248401"/>
            <a:ext cx="312096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1U Rack mountable sub system module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533402"/>
            <a:ext cx="4571999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Maximum </a:t>
            </a:r>
            <a:r>
              <a:rPr lang="en-US" sz="1200" dirty="0"/>
              <a:t>Slave modules </a:t>
            </a:r>
            <a:r>
              <a:rPr lang="en-US" sz="1200" dirty="0" smtClean="0"/>
              <a:t> that </a:t>
            </a:r>
            <a:r>
              <a:rPr lang="en-US" sz="1200" dirty="0"/>
              <a:t>can be connected = </a:t>
            </a:r>
            <a:r>
              <a:rPr lang="en-US" sz="1200" dirty="0" smtClean="0"/>
              <a:t>8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/>
              <a:t>Synchronous </a:t>
            </a:r>
            <a:r>
              <a:rPr lang="en-US" sz="1200" dirty="0" smtClean="0"/>
              <a:t> &amp; Shut down sequence </a:t>
            </a:r>
            <a:r>
              <a:rPr lang="en-US" sz="1200" dirty="0"/>
              <a:t>event generation time </a:t>
            </a:r>
            <a:endParaRPr lang="en-US" sz="1200" dirty="0" smtClean="0"/>
          </a:p>
          <a:p>
            <a:pPr marL="0" lvl="1" algn="just"/>
            <a:r>
              <a:rPr lang="en-US" sz="1200" dirty="0" smtClean="0"/>
              <a:t>     resolution </a:t>
            </a:r>
            <a:r>
              <a:rPr lang="en-US" sz="1200" dirty="0"/>
              <a:t>= 10 </a:t>
            </a:r>
            <a:r>
              <a:rPr lang="en-US" sz="1200" dirty="0" err="1" smtClean="0"/>
              <a:t>μS</a:t>
            </a:r>
            <a:endParaRPr lang="en-US" sz="1200" dirty="0" smtClean="0"/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/>
              <a:t>Event time stamp resolution = </a:t>
            </a:r>
            <a:r>
              <a:rPr lang="en-US" sz="1200" dirty="0" smtClean="0"/>
              <a:t>1μs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/>
              <a:t>Maximum number of synchronous </a:t>
            </a:r>
            <a:r>
              <a:rPr lang="en-US" sz="1200" dirty="0" smtClean="0"/>
              <a:t> &amp; shut down </a:t>
            </a:r>
          </a:p>
          <a:p>
            <a:pPr marL="0" lvl="1" algn="just"/>
            <a:r>
              <a:rPr lang="en-US" sz="1200" dirty="0" smtClean="0"/>
              <a:t>     sequence </a:t>
            </a:r>
            <a:r>
              <a:rPr lang="en-US" sz="1200" dirty="0"/>
              <a:t>events = </a:t>
            </a:r>
            <a:r>
              <a:rPr lang="en-US" sz="1200" dirty="0" smtClean="0"/>
              <a:t> 255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Maximum </a:t>
            </a:r>
            <a:r>
              <a:rPr lang="en-US" sz="1200" dirty="0"/>
              <a:t>event time stamp duration = 4294.96s (~ 71.58 min</a:t>
            </a:r>
            <a:r>
              <a:rPr lang="en-US" sz="1200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98337" y="3733801"/>
            <a:ext cx="4571999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TTL Channel Outputs = 8  ( Low to High )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TTL Channel Inputs = 8  ( Rising edge i.e. low to high logic)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Minimum pulse width for channel outputs = 1µS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Maximum pulse width for channel output = 429.49 sec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Minimum pulse width at channel input = 500ns (as event)</a:t>
            </a:r>
          </a:p>
          <a:p>
            <a:pPr marL="171450" lvl="1" indent="-171450" algn="just">
              <a:buFont typeface="Arial" pitchFamily="34" charset="0"/>
              <a:buChar char="•"/>
            </a:pPr>
            <a:r>
              <a:rPr lang="en-US" sz="1200" dirty="0" smtClean="0"/>
              <a:t>Channel outputs for multiple events or same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7620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Timing System Client application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" y="381000"/>
            <a:ext cx="5250338" cy="45755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6"/>
          <a:stretch/>
        </p:blipFill>
        <p:spPr bwMode="auto">
          <a:xfrm>
            <a:off x="5380860" y="457200"/>
            <a:ext cx="3605966" cy="3581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7" name="Rectangle 6"/>
          <p:cNvSpPr/>
          <p:nvPr/>
        </p:nvSpPr>
        <p:spPr>
          <a:xfrm>
            <a:off x="61451" y="4953002"/>
            <a:ext cx="4472451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Timing System Client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Linux based application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Client-Server architecture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Connects &amp;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Configures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all Timing System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Issues commands to generate experiment sequences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 event information to operator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0225" y="4038602"/>
            <a:ext cx="3591377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Channel Pulse Definition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Configures experiment sequence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Configures sub system modules for trigger pulse outputs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54" y="5029201"/>
            <a:ext cx="3605966" cy="1374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00225" y="6424312"/>
            <a:ext cx="103877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log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13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9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Timing System  - Performance, Results &amp; Validation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02" y="6062246"/>
            <a:ext cx="8763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 Up - Central Module ( Master) – and Two Sub system modules (Slave)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38777" y="713869"/>
            <a:ext cx="6781800" cy="5105400"/>
            <a:chOff x="1219200" y="1143000"/>
            <a:chExt cx="6781800" cy="5105400"/>
          </a:xfrm>
        </p:grpSpPr>
        <p:sp>
          <p:nvSpPr>
            <p:cNvPr id="51" name="Rectangle 50"/>
            <p:cNvSpPr/>
            <p:nvPr/>
          </p:nvSpPr>
          <p:spPr>
            <a:xfrm>
              <a:off x="1219200" y="1143000"/>
              <a:ext cx="67818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37059" y="2575541"/>
              <a:ext cx="1854036" cy="84893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Central Module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04870" y="1385315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en-US" sz="1000" b="1" dirty="0" smtClean="0">
                  <a:solidFill>
                    <a:schemeClr val="bg1">
                      <a:lumMod val="85000"/>
                    </a:schemeClr>
                  </a:solidFill>
                </a:rPr>
                <a:t>Supply</a:t>
              </a:r>
              <a:endParaRPr lang="en-US" sz="1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32221" y="1371110"/>
              <a:ext cx="1366132" cy="48929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>
                      <a:lumMod val="85000"/>
                    </a:schemeClr>
                  </a:solidFill>
                </a:rPr>
                <a:t>ECRH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78999" y="1388741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LHCD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83023" y="2724332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>
                      <a:lumMod val="85000"/>
                    </a:schemeClr>
                  </a:solidFill>
                </a:rPr>
                <a:t>Ohmic Power Supply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78999" y="2781300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ICRH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2559425" y="2160021"/>
              <a:ext cx="1571351" cy="7433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510632" y="3781331"/>
              <a:ext cx="1470379" cy="89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298353" y="2258402"/>
              <a:ext cx="1463713" cy="1237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298353" y="3732738"/>
              <a:ext cx="1463713" cy="112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2" idx="1"/>
            </p:cNvCxnSpPr>
            <p:nvPr/>
          </p:nvCxnSpPr>
          <p:spPr>
            <a:xfrm flipH="1" flipV="1">
              <a:off x="3236212" y="2992399"/>
              <a:ext cx="500847" cy="7608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7" idx="1"/>
              <a:endCxn id="52" idx="3"/>
            </p:cNvCxnSpPr>
            <p:nvPr/>
          </p:nvCxnSpPr>
          <p:spPr>
            <a:xfrm flipH="1" flipV="1">
              <a:off x="5591095" y="3000007"/>
              <a:ext cx="487904" cy="10976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583398" y="1824432"/>
              <a:ext cx="4538" cy="345918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2"/>
            </p:cNvCxnSpPr>
            <p:nvPr/>
          </p:nvCxnSpPr>
          <p:spPr>
            <a:xfrm>
              <a:off x="6762065" y="1848107"/>
              <a:ext cx="0" cy="437740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762065" y="3732738"/>
              <a:ext cx="1" cy="3772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501724" y="3791773"/>
              <a:ext cx="0" cy="3182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610748" y="1875805"/>
              <a:ext cx="0" cy="640097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10748" y="3469895"/>
              <a:ext cx="0" cy="640097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127383" y="2160021"/>
              <a:ext cx="3394" cy="355881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93814" y="2258402"/>
              <a:ext cx="4538" cy="279770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81011" y="3435414"/>
              <a:ext cx="4538" cy="3459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89276" y="3444154"/>
              <a:ext cx="4538" cy="2873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524000" y="4074290"/>
              <a:ext cx="1886435" cy="65011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Sub 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system -1  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module</a:t>
              </a:r>
            </a:p>
            <a:p>
              <a:pPr algn="ctr"/>
              <a:endParaRPr lang="en-US" sz="7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32221" y="4155322"/>
              <a:ext cx="1366132" cy="459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DAQ Systems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33565" y="4074290"/>
              <a:ext cx="1886435" cy="650110"/>
            </a:xfrm>
            <a:prstGeom prst="rect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Sub system </a:t>
              </a:r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 -2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module</a:t>
              </a:r>
            </a:p>
            <a:p>
              <a:pPr algn="ctr"/>
              <a:endParaRPr lang="en-US" sz="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79611" y="5181600"/>
              <a:ext cx="2135389" cy="9336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FFC000"/>
                  </a:solidFill>
                </a:rPr>
                <a:t>OSCILLOSCOPE </a:t>
              </a:r>
              <a:r>
                <a:rPr lang="en-US" b="1" dirty="0" smtClean="0">
                  <a:solidFill>
                    <a:srgbClr val="FFC000"/>
                  </a:solidFill>
                </a:rPr>
                <a:t>                  </a:t>
              </a:r>
              <a:r>
                <a:rPr lang="en-US" sz="1400" b="1" dirty="0" smtClean="0">
                  <a:solidFill>
                    <a:srgbClr val="FFC000"/>
                  </a:solidFill>
                </a:rPr>
                <a:t>(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4 Analog, 16 </a:t>
              </a:r>
              <a:r>
                <a:rPr lang="en-US" sz="1200" b="1" dirty="0">
                  <a:solidFill>
                    <a:srgbClr val="FFC000"/>
                  </a:solidFill>
                </a:rPr>
                <a:t>DIGITAL CH)</a:t>
              </a:r>
              <a:endParaRPr lang="en-IN" sz="1200" b="1" dirty="0">
                <a:solidFill>
                  <a:srgbClr val="FFC000"/>
                </a:solidFill>
              </a:endParaRPr>
            </a:p>
          </p:txBody>
        </p:sp>
        <p:sp>
          <p:nvSpPr>
            <p:cNvPr id="78" name="Striped Right Arrow 77"/>
            <p:cNvSpPr/>
            <p:nvPr/>
          </p:nvSpPr>
          <p:spPr>
            <a:xfrm rot="16200000">
              <a:off x="1402487" y="4917305"/>
              <a:ext cx="914400" cy="547827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Input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Bent Arrow 78"/>
            <p:cNvSpPr/>
            <p:nvPr/>
          </p:nvSpPr>
          <p:spPr>
            <a:xfrm rot="10800000">
              <a:off x="5714995" y="4734016"/>
              <a:ext cx="961786" cy="1285783"/>
            </a:xfrm>
            <a:prstGeom prst="bentArrow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Bent Arrow 79"/>
            <p:cNvSpPr/>
            <p:nvPr/>
          </p:nvSpPr>
          <p:spPr>
            <a:xfrm rot="10800000" flipH="1">
              <a:off x="2497108" y="4734018"/>
              <a:ext cx="1082503" cy="1171612"/>
            </a:xfrm>
            <a:prstGeom prst="bentArrow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Striped Right Arrow 80"/>
            <p:cNvSpPr/>
            <p:nvPr/>
          </p:nvSpPr>
          <p:spPr>
            <a:xfrm rot="16200000">
              <a:off x="6753005" y="4917306"/>
              <a:ext cx="914400" cy="547827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</a:rPr>
                <a:t>Input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340298" y="5638800"/>
              <a:ext cx="10387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DI0 – DI7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781800" y="5662136"/>
              <a:ext cx="10387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DI0 – DI7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66423" y="5864423"/>
              <a:ext cx="11131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DO0 – DO7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67400" y="5940623"/>
              <a:ext cx="11131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DO0 – DO7</a:t>
              </a:r>
            </a:p>
          </p:txBody>
        </p:sp>
        <p:sp>
          <p:nvSpPr>
            <p:cNvPr id="86" name="Rectangle 85"/>
            <p:cNvSpPr/>
            <p:nvPr/>
          </p:nvSpPr>
          <p:spPr>
            <a:xfrm rot="16200000">
              <a:off x="2223177" y="5015824"/>
              <a:ext cx="7382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Output</a:t>
              </a:r>
            </a:p>
          </p:txBody>
        </p:sp>
        <p:sp>
          <p:nvSpPr>
            <p:cNvPr id="87" name="Rectangle 86"/>
            <p:cNvSpPr/>
            <p:nvPr/>
          </p:nvSpPr>
          <p:spPr>
            <a:xfrm rot="16200000">
              <a:off x="6185577" y="5005190"/>
              <a:ext cx="7382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Output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14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7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497450"/>
            <a:ext cx="7130901" cy="2652193"/>
            <a:chOff x="397425" y="457200"/>
            <a:chExt cx="7594714" cy="27791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05" b="41986"/>
            <a:stretch/>
          </p:blipFill>
          <p:spPr>
            <a:xfrm>
              <a:off x="397425" y="457200"/>
              <a:ext cx="6308175" cy="277915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6248400" y="1219200"/>
              <a:ext cx="60959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857998" y="990600"/>
              <a:ext cx="1134141" cy="77402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Output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Pulse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missed</a:t>
              </a:r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6"/>
          <a:stretch/>
        </p:blipFill>
        <p:spPr>
          <a:xfrm>
            <a:off x="4876800" y="3270450"/>
            <a:ext cx="3962400" cy="32827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898759" y="5053290"/>
            <a:ext cx="1788041" cy="954107"/>
            <a:chOff x="6898759" y="5053290"/>
            <a:chExt cx="1788041" cy="95410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98759" y="5586690"/>
              <a:ext cx="60959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552660" y="5053290"/>
              <a:ext cx="1134140" cy="9541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Sub system 1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Output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Pulses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missed</a:t>
              </a:r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898759" y="5434290"/>
              <a:ext cx="60959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934202" y="3726203"/>
            <a:ext cx="1752598" cy="954107"/>
            <a:chOff x="6934202" y="3726203"/>
            <a:chExt cx="1752598" cy="954107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6934202" y="4443690"/>
              <a:ext cx="60959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552660" y="3726203"/>
              <a:ext cx="1134140" cy="9541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Sub system 2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Output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Pulses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appeared</a:t>
              </a:r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934202" y="4138890"/>
              <a:ext cx="60959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18749" y="3886200"/>
            <a:ext cx="4015151" cy="2057398"/>
            <a:chOff x="377456" y="3675738"/>
            <a:chExt cx="3748453" cy="1762275"/>
          </a:xfrm>
        </p:grpSpPr>
        <p:sp>
          <p:nvSpPr>
            <p:cNvPr id="30" name="Rectangle 29"/>
            <p:cNvSpPr/>
            <p:nvPr/>
          </p:nvSpPr>
          <p:spPr>
            <a:xfrm>
              <a:off x="392109" y="3675738"/>
              <a:ext cx="3733800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Sampling data bits (@ Receiver -16 x Bit rate)</a:t>
              </a:r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IN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But, 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only single sampling point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 decode received data bit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456" y="4914793"/>
              <a:ext cx="3733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Multiple sampling points with averaging – to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decode received data bit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052084" y="4414402"/>
              <a:ext cx="0" cy="50039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914400" y="3022684"/>
            <a:ext cx="5870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  <a:endParaRPr lang="en-IN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Performance, Results &amp; Validation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15</a:t>
            </a:fld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1073" y="6581002"/>
            <a:ext cx="1031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Reference:(9)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40992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5084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16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Performance, Results &amp; Validation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1" y="838200"/>
            <a:ext cx="8763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Central Module (Master) – Experiment  events (Synchronous) sequence at resolution of 10 µs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57802" y="2057400"/>
            <a:ext cx="3733801" cy="3667779"/>
            <a:chOff x="5257800" y="2057401"/>
            <a:chExt cx="3733801" cy="3667779"/>
          </a:xfrm>
        </p:grpSpPr>
        <p:pic>
          <p:nvPicPr>
            <p:cNvPr id="5" name="Picture 4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t="33140" b="7364"/>
            <a:stretch/>
          </p:blipFill>
          <p:spPr bwMode="auto">
            <a:xfrm>
              <a:off x="5257800" y="2057401"/>
              <a:ext cx="3733801" cy="3360002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57800" y="5417403"/>
              <a:ext cx="37338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335" y="2057401"/>
            <a:ext cx="4821866" cy="4343400"/>
            <a:chOff x="207335" y="1524000"/>
            <a:chExt cx="4821866" cy="4343400"/>
          </a:xfrm>
        </p:grpSpPr>
        <p:grpSp>
          <p:nvGrpSpPr>
            <p:cNvPr id="9" name="Group 8"/>
            <p:cNvGrpSpPr/>
            <p:nvPr/>
          </p:nvGrpSpPr>
          <p:grpSpPr>
            <a:xfrm>
              <a:off x="228601" y="1524000"/>
              <a:ext cx="4800600" cy="3660577"/>
              <a:chOff x="228601" y="2057400"/>
              <a:chExt cx="4800600" cy="3660577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596" b="10969"/>
              <a:stretch/>
            </p:blipFill>
            <p:spPr bwMode="auto">
              <a:xfrm>
                <a:off x="228601" y="2057400"/>
                <a:ext cx="4800600" cy="33528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28601" y="5410200"/>
                <a:ext cx="48006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IN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07335" y="4913293"/>
              <a:ext cx="4821866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Pulse outputs corresponding to Synchronous Events on Two sub systems</a:t>
              </a:r>
            </a:p>
            <a:p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D0-D7    : Sub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system1  outputs 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D8-D15 :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Sub 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system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outputs</a:t>
              </a:r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57801" y="5483425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Log file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2" y="6400801"/>
            <a:ext cx="4800601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1" y="5801995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57801" y="5335805"/>
            <a:ext cx="0" cy="47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28599" y="5415177"/>
            <a:ext cx="2" cy="98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9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869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17</a:t>
            </a:fld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Performance, Results &amp; Validation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1" y="685800"/>
            <a:ext cx="8763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Central Module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(Master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Experiment  events (Synchronous) sequence test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15200" cy="40782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0" y="5486402"/>
            <a:ext cx="73152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Synchronous events at slaves-  Generate pulse outputs on receiving synchronous events (7x8) and shutdown events (7x8)  on all eight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outputs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two different slave modules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D0-D7   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Sub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system1 outputs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D8-D15 :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Sub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outputs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2000" y="5449889"/>
            <a:ext cx="0" cy="990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6440509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Performance, Results &amp; Validation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1" y="666689"/>
            <a:ext cx="8763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Central Module ( Master) board – Event log resolution of  1µs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269" t="50028" r="19872" b="28294"/>
          <a:stretch/>
        </p:blipFill>
        <p:spPr bwMode="auto">
          <a:xfrm>
            <a:off x="228600" y="1600200"/>
            <a:ext cx="4716780" cy="143700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8109" t="43149" r="20032" b="12243"/>
          <a:stretch/>
        </p:blipFill>
        <p:spPr bwMode="auto">
          <a:xfrm>
            <a:off x="3970020" y="3249633"/>
            <a:ext cx="4716780" cy="349567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3002" y="2093894"/>
            <a:ext cx="375506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time stamp at Master – Two asynchronous events generated simultaneously by two slaves</a:t>
            </a: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(* Note – Sub system1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Async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0xf7</a:t>
            </a: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Sub system 2 –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Async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0xee)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3037205"/>
            <a:ext cx="3733800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7337" y="5562602"/>
            <a:ext cx="3755065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time stamp at Master – 16 asynchronous events generated simultaneously by two slaves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(* Note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system1 – </a:t>
            </a:r>
            <a:r>
              <a:rPr lang="en-US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Async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events from 0xf7 to 0xfe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system2 - 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Async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events from 0xee to 0xf5)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2651" y="6705601"/>
            <a:ext cx="3733800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3312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18</a:t>
            </a:fld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4191000" y="6147377"/>
            <a:ext cx="3733800" cy="253423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" y="2318701"/>
            <a:ext cx="3733800" cy="272099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19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Performance, Results &amp; Validation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1" y="533400"/>
            <a:ext cx="8763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system Module – Event Latency Test on two different sub system modules (3m optical fiber)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1323201"/>
            <a:ext cx="7467600" cy="5077599"/>
            <a:chOff x="685800" y="1295400"/>
            <a:chExt cx="7467600" cy="5077599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95400"/>
              <a:ext cx="7467600" cy="41529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685800" y="4926450"/>
              <a:ext cx="7467600" cy="116955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1000  Pulses at 1 sec interval  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on any one of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input of slave module 1, 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which then generates an event to Master module.  Generate a channel pulse output for this event on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other 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slave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module 2.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Ch1: Pulse input also observed on oscilloscope ( as an input to sub system module 1)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Ch2: Output generated on sub system module 2 by the corresponding event generated due to above pulse input </a:t>
              </a:r>
              <a:endParaRPr lang="en-I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6096000"/>
              <a:ext cx="7086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baseline="30000" dirty="0"/>
                <a:t>#</a:t>
              </a:r>
              <a:r>
                <a:rPr lang="en-US" sz="1200" i="1" dirty="0"/>
                <a:t>Note- Voltage level of Ch1 on oscilloscope is less, as it is measured across </a:t>
              </a:r>
              <a:r>
                <a:rPr lang="en-US" sz="1200" i="1" dirty="0" err="1"/>
                <a:t>opto</a:t>
              </a:r>
              <a:r>
                <a:rPr lang="en-US" sz="1200" i="1" dirty="0"/>
                <a:t>-coupler input</a:t>
              </a:r>
              <a:r>
                <a:rPr lang="en-US" sz="1200" i="1" dirty="0" smtClean="0"/>
                <a:t>.</a:t>
              </a:r>
              <a:r>
                <a:rPr lang="en-US" sz="1200" dirty="0"/>
                <a:t> </a:t>
              </a:r>
              <a:endParaRPr lang="en-IN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SST-1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2000" u="sng" dirty="0"/>
          </a:p>
        </p:txBody>
      </p:sp>
      <p:sp>
        <p:nvSpPr>
          <p:cNvPr id="74" name="Rectangle 73"/>
          <p:cNvSpPr/>
          <p:nvPr/>
        </p:nvSpPr>
        <p:spPr>
          <a:xfrm>
            <a:off x="304800" y="6107668"/>
            <a:ext cx="8610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Spatially distributed &amp; Heterogeneous Platform systems</a:t>
            </a:r>
            <a:endParaRPr lang="en-US" sz="1600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1360654" y="620026"/>
            <a:ext cx="5971754" cy="5399775"/>
            <a:chOff x="1143001" y="620025"/>
            <a:chExt cx="5971754" cy="5399775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1" y="620025"/>
              <a:ext cx="5971754" cy="5399775"/>
              <a:chOff x="1025664" y="696224"/>
              <a:chExt cx="6955459" cy="590529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993592" y="1346700"/>
                <a:ext cx="5156815" cy="52548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5904" y="1752600"/>
                <a:ext cx="4028762" cy="434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09355" y="2438400"/>
                <a:ext cx="2981284" cy="2971800"/>
              </a:xfrm>
              <a:prstGeom prst="ellipse">
                <a:avLst/>
              </a:prstGeom>
              <a:solidFill>
                <a:schemeClr val="bg1">
                  <a:lumMod val="95000"/>
                  <a:alpha val="50196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492806" y="2895600"/>
                <a:ext cx="1933806" cy="2057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374517" y="1278667"/>
                <a:ext cx="1811869" cy="706840"/>
                <a:chOff x="3574900" y="943008"/>
                <a:chExt cx="1713485" cy="70684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3907271" y="943008"/>
                  <a:ext cx="1381114" cy="706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RCC Power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Supply</a:t>
                  </a:r>
                  <a:endParaRPr lang="en-US" dirty="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3574900" y="1093966"/>
                  <a:ext cx="420886" cy="505205"/>
                  <a:chOff x="3574900" y="1093966"/>
                  <a:chExt cx="420886" cy="505205"/>
                </a:xfrm>
              </p:grpSpPr>
              <p:sp>
                <p:nvSpPr>
                  <p:cNvPr id="72" name="Flowchart: Merge 71"/>
                  <p:cNvSpPr/>
                  <p:nvPr/>
                </p:nvSpPr>
                <p:spPr>
                  <a:xfrm>
                    <a:off x="3574900" y="109396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680121" y="1123684"/>
                    <a:ext cx="210444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5108271" y="3334358"/>
                <a:ext cx="445053" cy="505205"/>
                <a:chOff x="4397179" y="3467157"/>
                <a:chExt cx="420886" cy="505205"/>
              </a:xfrm>
            </p:grpSpPr>
            <p:sp>
              <p:nvSpPr>
                <p:cNvPr id="68" name="Flowchart: Merge 67"/>
                <p:cNvSpPr/>
                <p:nvPr/>
              </p:nvSpPr>
              <p:spPr>
                <a:xfrm>
                  <a:off x="4397179" y="3467157"/>
                  <a:ext cx="420886" cy="505205"/>
                </a:xfrm>
                <a:prstGeom prst="flowChartMerg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522456" y="3511420"/>
                  <a:ext cx="210444" cy="22288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5552022" y="3184837"/>
                <a:ext cx="1022328" cy="1009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Central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Control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Room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374519" y="4624060"/>
                <a:ext cx="1926958" cy="1043245"/>
                <a:chOff x="4346847" y="4421030"/>
                <a:chExt cx="1822324" cy="104324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346847" y="4421030"/>
                  <a:ext cx="420887" cy="505205"/>
                  <a:chOff x="4346847" y="4421030"/>
                  <a:chExt cx="420887" cy="505205"/>
                </a:xfrm>
              </p:grpSpPr>
              <p:sp>
                <p:nvSpPr>
                  <p:cNvPr id="66" name="Flowchart: Merge 65"/>
                  <p:cNvSpPr/>
                  <p:nvPr/>
                </p:nvSpPr>
                <p:spPr>
                  <a:xfrm>
                    <a:off x="4346847" y="4421030"/>
                    <a:ext cx="420887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4452068" y="4440223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4926204" y="4757435"/>
                  <a:ext cx="1242967" cy="706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Systems-2</a:t>
                  </a:r>
                  <a:endParaRPr lang="en-US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992790" y="4944735"/>
                <a:ext cx="1722523" cy="706840"/>
                <a:chOff x="3728779" y="4916270"/>
                <a:chExt cx="1628990" cy="706840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3728779" y="5016576"/>
                  <a:ext cx="420886" cy="505205"/>
                  <a:chOff x="3728779" y="5016576"/>
                  <a:chExt cx="420886" cy="505205"/>
                </a:xfrm>
              </p:grpSpPr>
              <p:sp>
                <p:nvSpPr>
                  <p:cNvPr id="62" name="Flowchart: Merge 61"/>
                  <p:cNvSpPr/>
                  <p:nvPr/>
                </p:nvSpPr>
                <p:spPr>
                  <a:xfrm>
                    <a:off x="3728779" y="501657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3834000" y="504629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4114802" y="4916270"/>
                  <a:ext cx="1242967" cy="706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Systems-1</a:t>
                  </a:r>
                  <a:endParaRPr lang="en-US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295400" y="4572000"/>
                <a:ext cx="1120342" cy="633603"/>
                <a:chOff x="1371600" y="4572000"/>
                <a:chExt cx="1059507" cy="63360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2010221" y="4700398"/>
                  <a:ext cx="420886" cy="505205"/>
                  <a:chOff x="2010221" y="4700398"/>
                  <a:chExt cx="420886" cy="505205"/>
                </a:xfrm>
              </p:grpSpPr>
              <p:sp>
                <p:nvSpPr>
                  <p:cNvPr id="58" name="Flowchart: Merge 57"/>
                  <p:cNvSpPr/>
                  <p:nvPr/>
                </p:nvSpPr>
                <p:spPr>
                  <a:xfrm>
                    <a:off x="2010221" y="470039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2115442" y="473011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1371600" y="4572000"/>
                  <a:ext cx="699562" cy="403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ICRH</a:t>
                  </a:r>
                  <a:endParaRPr lang="en-US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025664" y="2667000"/>
                <a:ext cx="1270002" cy="1009772"/>
                <a:chOff x="914402" y="3276600"/>
                <a:chExt cx="1201041" cy="1009772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694557" y="3419096"/>
                  <a:ext cx="420886" cy="505205"/>
                  <a:chOff x="1694557" y="3419096"/>
                  <a:chExt cx="420886" cy="505205"/>
                </a:xfrm>
              </p:grpSpPr>
              <p:sp>
                <p:nvSpPr>
                  <p:cNvPr id="54" name="Flowchart: Merge 53"/>
                  <p:cNvSpPr/>
                  <p:nvPr/>
                </p:nvSpPr>
                <p:spPr>
                  <a:xfrm>
                    <a:off x="1694557" y="341909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1799778" y="344881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914402" y="3276600"/>
                  <a:ext cx="915469" cy="1009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Ohmic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Power 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Supply</a:t>
                  </a:r>
                  <a:endParaRPr lang="en-US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437908" y="1916668"/>
                <a:ext cx="1054898" cy="603573"/>
                <a:chOff x="2355182" y="1916668"/>
                <a:chExt cx="997617" cy="603573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2931913" y="2015036"/>
                  <a:ext cx="420886" cy="505205"/>
                  <a:chOff x="2931913" y="2015036"/>
                  <a:chExt cx="420886" cy="505205"/>
                </a:xfrm>
              </p:grpSpPr>
              <p:sp>
                <p:nvSpPr>
                  <p:cNvPr id="50" name="Flowchart: Merge 49"/>
                  <p:cNvSpPr/>
                  <p:nvPr/>
                </p:nvSpPr>
                <p:spPr>
                  <a:xfrm>
                    <a:off x="2931913" y="201503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037134" y="204475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2355182" y="1916668"/>
                  <a:ext cx="763126" cy="403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LHCD</a:t>
                  </a:r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695610" y="1535668"/>
                <a:ext cx="1170120" cy="650129"/>
                <a:chOff x="2598892" y="1535668"/>
                <a:chExt cx="1106583" cy="650129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284589" y="1680592"/>
                  <a:ext cx="420886" cy="505205"/>
                  <a:chOff x="3284589" y="1680592"/>
                  <a:chExt cx="420886" cy="505205"/>
                </a:xfrm>
              </p:grpSpPr>
              <p:sp>
                <p:nvSpPr>
                  <p:cNvPr id="46" name="Flowchart: Merge 45"/>
                  <p:cNvSpPr/>
                  <p:nvPr/>
                </p:nvSpPr>
                <p:spPr>
                  <a:xfrm>
                    <a:off x="3284589" y="168059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389810" y="1710310"/>
                    <a:ext cx="210444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2598892" y="1535668"/>
                  <a:ext cx="756629" cy="403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ECRH</a:t>
                  </a:r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611822" y="4715470"/>
                <a:ext cx="1350578" cy="1009772"/>
                <a:chOff x="2667000" y="4715470"/>
                <a:chExt cx="1277242" cy="1009772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523356" y="4875416"/>
                  <a:ext cx="420886" cy="505205"/>
                  <a:chOff x="3523356" y="4875416"/>
                  <a:chExt cx="420886" cy="505205"/>
                </a:xfrm>
              </p:grpSpPr>
              <p:sp>
                <p:nvSpPr>
                  <p:cNvPr id="42" name="Flowchart: Merge 41"/>
                  <p:cNvSpPr/>
                  <p:nvPr/>
                </p:nvSpPr>
                <p:spPr>
                  <a:xfrm>
                    <a:off x="3523356" y="487541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628577" y="490513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2667000" y="4715470"/>
                  <a:ext cx="966816" cy="1009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Plasma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Control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System</a:t>
                  </a:r>
                  <a:endParaRPr lang="en-US" dirty="0"/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3895683" y="3352800"/>
                <a:ext cx="1189877" cy="11430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SST-1 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183089" y="696224"/>
                <a:ext cx="1635022" cy="706840"/>
                <a:chOff x="3823962" y="801470"/>
                <a:chExt cx="1546241" cy="70684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156333" y="801470"/>
                  <a:ext cx="1213870" cy="706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TF Power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Supply</a:t>
                  </a:r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38" name="Flowchart: Merge 37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6173286" y="1945692"/>
                <a:ext cx="1807837" cy="656163"/>
                <a:chOff x="3537177" y="801470"/>
                <a:chExt cx="1709673" cy="65616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3869548" y="801470"/>
                  <a:ext cx="1377302" cy="403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Cryogenics</a:t>
                  </a:r>
                  <a:endParaRPr lang="en-US" dirty="0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3537177" y="952428"/>
                  <a:ext cx="420886" cy="505205"/>
                  <a:chOff x="3537177" y="952428"/>
                  <a:chExt cx="420886" cy="505205"/>
                </a:xfrm>
              </p:grpSpPr>
              <p:sp>
                <p:nvSpPr>
                  <p:cNvPr id="34" name="Flowchart: Merge 33"/>
                  <p:cNvSpPr/>
                  <p:nvPr/>
                </p:nvSpPr>
                <p:spPr>
                  <a:xfrm>
                    <a:off x="3537177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3642398" y="982146"/>
                    <a:ext cx="210444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6439542" y="2695342"/>
                <a:ext cx="1507538" cy="656163"/>
                <a:chOff x="3500290" y="839095"/>
                <a:chExt cx="1425680" cy="65616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832661" y="839095"/>
                  <a:ext cx="1093309" cy="403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Vacuum</a:t>
                  </a:r>
                  <a:endParaRPr lang="en-US" dirty="0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3500290" y="990053"/>
                  <a:ext cx="420887" cy="505205"/>
                  <a:chOff x="3500290" y="990053"/>
                  <a:chExt cx="420887" cy="505205"/>
                </a:xfrm>
              </p:grpSpPr>
              <p:sp>
                <p:nvSpPr>
                  <p:cNvPr id="30" name="Flowchart: Merge 29"/>
                  <p:cNvSpPr/>
                  <p:nvPr/>
                </p:nvSpPr>
                <p:spPr>
                  <a:xfrm>
                    <a:off x="3500290" y="990053"/>
                    <a:ext cx="420887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3609163" y="1041721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4228060" y="2239437"/>
                <a:ext cx="1478113" cy="656163"/>
                <a:chOff x="3823962" y="801470"/>
                <a:chExt cx="1397852" cy="656163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156333" y="801470"/>
                  <a:ext cx="1065481" cy="403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Magnet</a:t>
                  </a:r>
                  <a:endParaRPr lang="en-US" dirty="0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26" name="Flowchart: Merge 25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5" name="Group 74"/>
            <p:cNvGrpSpPr/>
            <p:nvPr/>
          </p:nvGrpSpPr>
          <p:grpSpPr>
            <a:xfrm rot="1862358">
              <a:off x="4805481" y="3811983"/>
              <a:ext cx="1594834" cy="369332"/>
              <a:chOff x="455065" y="639563"/>
              <a:chExt cx="1594834" cy="369332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H="1">
                <a:off x="455065" y="989039"/>
                <a:ext cx="1594834" cy="1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754013" y="63956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~ 256 m</a:t>
                </a:r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57" name="TextBox 156"/>
          <p:cNvSpPr txBox="1"/>
          <p:nvPr/>
        </p:nvSpPr>
        <p:spPr>
          <a:xfrm>
            <a:off x="152404" y="6550225"/>
            <a:ext cx="85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baseline="30000" dirty="0" smtClean="0"/>
              <a:t>#</a:t>
            </a:r>
            <a:r>
              <a:rPr lang="en-US" sz="1200" i="1" dirty="0" smtClean="0"/>
              <a:t>Not actual scale (for visualization only)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06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20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Performance, Results &amp; Validation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86600" cy="4191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" y="575845"/>
            <a:ext cx="8763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system Module – Simultaneous Asynchronous events (3m optical fiber)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294294"/>
            <a:ext cx="7086600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Asynchronous events - Generate asynchronous events by simultaneously applying 7 consecutive pulses on all eight inputs of two different slave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modules. Configure pulse outputs for the generated asynchronous events.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D0-D7    : Sub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system1outputs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D8-D15 :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Sub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outputs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45" y="4267200"/>
            <a:ext cx="5037454" cy="259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21</a:t>
            </a:fld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2401" y="87870"/>
            <a:ext cx="876300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Field Testing – Similar to actual plasma shot scenario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3886200" cy="4572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47" y="777876"/>
            <a:ext cx="5037455" cy="28797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6200" y="5334002"/>
            <a:ext cx="16002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Generate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 sequence similar to actual scenario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6043136"/>
            <a:ext cx="160020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 file – registers all events with time stamp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0346" y="3684480"/>
            <a:ext cx="503745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 time event sequence generation (ECRH Launch trigger in reference to actual plasma shot scenario)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22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5327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New Timing System Cost (Estimations)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886201"/>
            <a:ext cx="54102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Version1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Module Costs* (Indian Rupees Rs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)(U.S $)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6172200"/>
            <a:ext cx="8952044" cy="307766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en-US" sz="1400" i="1" dirty="0" smtClean="0"/>
              <a:t>* Excludes the cost of material available with Institute for Plasma Research  Stores department, Workshop, Job hours etc.</a:t>
            </a:r>
            <a:endParaRPr lang="en-US" sz="1400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68200"/>
              </p:ext>
            </p:extLst>
          </p:nvPr>
        </p:nvGraphicFramePr>
        <p:xfrm>
          <a:off x="990600" y="1219200"/>
          <a:ext cx="6858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3429000"/>
              </a:tblGrid>
              <a:tr h="61139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Central module ( Per unit)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Rs. 41,698 /-  approx.  (</a:t>
                      </a:r>
                      <a:r>
                        <a:rPr lang="en-US" sz="1900" dirty="0" smtClean="0"/>
                        <a:t>600$)</a:t>
                      </a:r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</a:tr>
              <a:tr h="61139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Sub system module ( Per unit )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Rs. 25,168 /-  approx.  (</a:t>
                      </a:r>
                      <a:r>
                        <a:rPr lang="en-US" sz="1900" dirty="0" smtClean="0"/>
                        <a:t>360$)</a:t>
                      </a:r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</a:tr>
              <a:tr h="113941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Timing System with 1 Central module and 8 sub system modules  </a:t>
                      </a:r>
                      <a:br>
                        <a:rPr lang="en-US" sz="1900" dirty="0" smtClean="0"/>
                      </a:b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Rs. </a:t>
                      </a:r>
                      <a:r>
                        <a:rPr lang="en-US" sz="1900" dirty="0" smtClean="0"/>
                        <a:t>2,43,042</a:t>
                      </a:r>
                      <a:r>
                        <a:rPr lang="en-US" sz="1900" dirty="0" smtClean="0"/>
                        <a:t>/- approx.  (</a:t>
                      </a:r>
                      <a:r>
                        <a:rPr lang="en-US" sz="1900" dirty="0" smtClean="0"/>
                        <a:t>3475$)</a:t>
                      </a:r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1856" y="5864433"/>
            <a:ext cx="4973904" cy="307766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en-US" sz="1400" i="1" baseline="30000" dirty="0" smtClean="0"/>
              <a:t>#</a:t>
            </a:r>
            <a:r>
              <a:rPr lang="en-US" sz="1400" i="1" dirty="0" smtClean="0"/>
              <a:t> Version 1 ( Without Clock Synchronization &amp; GPS IRIGB interface)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619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2930"/>
            <a:ext cx="88392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Further Development   - Clock Synchronization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( In Progress)</a:t>
            </a:r>
            <a:endParaRPr lang="en-US" sz="20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6" b="21703"/>
          <a:stretch/>
        </p:blipFill>
        <p:spPr>
          <a:xfrm>
            <a:off x="4191001" y="3487752"/>
            <a:ext cx="4779100" cy="2836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8" name="Group 47"/>
          <p:cNvGrpSpPr/>
          <p:nvPr/>
        </p:nvGrpSpPr>
        <p:grpSpPr>
          <a:xfrm>
            <a:off x="80950" y="762001"/>
            <a:ext cx="3938505" cy="3844295"/>
            <a:chOff x="1075982" y="969051"/>
            <a:chExt cx="6781800" cy="5841658"/>
          </a:xfrm>
        </p:grpSpPr>
        <p:sp>
          <p:nvSpPr>
            <p:cNvPr id="49" name="Rectangle 48"/>
            <p:cNvSpPr/>
            <p:nvPr/>
          </p:nvSpPr>
          <p:spPr>
            <a:xfrm>
              <a:off x="1075982" y="969051"/>
              <a:ext cx="67818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93841" y="2401592"/>
              <a:ext cx="1854036" cy="84893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Central Module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61652" y="1211366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en-US" sz="900" b="1" dirty="0" smtClean="0">
                  <a:solidFill>
                    <a:schemeClr val="bg1">
                      <a:lumMod val="85000"/>
                    </a:schemeClr>
                  </a:solidFill>
                </a:rPr>
                <a:t>Supply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89003" y="1197161"/>
              <a:ext cx="1366132" cy="48929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>
                      <a:lumMod val="85000"/>
                    </a:schemeClr>
                  </a:solidFill>
                </a:rPr>
                <a:t>ECRH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35781" y="1214792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LHCD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39805" y="2550383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Ohmic Power Supply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35781" y="2607351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ICRH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2416207" y="1986072"/>
              <a:ext cx="1571351" cy="7433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367414" y="3607382"/>
              <a:ext cx="1470379" cy="8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155135" y="2084453"/>
              <a:ext cx="1463713" cy="1237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155135" y="3558789"/>
              <a:ext cx="1463713" cy="11219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0" idx="1"/>
            </p:cNvCxnSpPr>
            <p:nvPr/>
          </p:nvCxnSpPr>
          <p:spPr>
            <a:xfrm flipH="1" flipV="1">
              <a:off x="3092994" y="2818450"/>
              <a:ext cx="500847" cy="7608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5" idx="1"/>
              <a:endCxn id="50" idx="3"/>
            </p:cNvCxnSpPr>
            <p:nvPr/>
          </p:nvCxnSpPr>
          <p:spPr>
            <a:xfrm flipH="1" flipV="1">
              <a:off x="5447877" y="2826058"/>
              <a:ext cx="487904" cy="10976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40180" y="1650483"/>
              <a:ext cx="4538" cy="345918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3" idx="2"/>
            </p:cNvCxnSpPr>
            <p:nvPr/>
          </p:nvCxnSpPr>
          <p:spPr>
            <a:xfrm>
              <a:off x="6618847" y="1674158"/>
              <a:ext cx="0" cy="437740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618847" y="3558789"/>
              <a:ext cx="1" cy="377254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58506" y="3617824"/>
              <a:ext cx="0" cy="318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467530" y="1701856"/>
              <a:ext cx="0" cy="640097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67530" y="3295946"/>
              <a:ext cx="0" cy="640097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984165" y="1986072"/>
              <a:ext cx="3394" cy="355881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150596" y="2084453"/>
              <a:ext cx="4538" cy="279770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837793" y="3261465"/>
              <a:ext cx="4538" cy="3459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146058" y="3270205"/>
              <a:ext cx="4538" cy="287349"/>
            </a:xfrm>
            <a:prstGeom prst="line">
              <a:avLst/>
            </a:prstGeom>
            <a:ln w="38100">
              <a:solidFill>
                <a:srgbClr val="FF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380782" y="3900341"/>
              <a:ext cx="2124418" cy="65011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Sub </a:t>
              </a:r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system -1  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module</a:t>
              </a:r>
            </a:p>
            <a:p>
              <a:pPr algn="ctr"/>
              <a:endParaRPr lang="en-US" sz="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89003" y="3981373"/>
              <a:ext cx="1366132" cy="459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</a:rPr>
                <a:t>DAQ Systems</a:t>
              </a:r>
            </a:p>
          </p:txBody>
        </p:sp>
        <p:sp>
          <p:nvSpPr>
            <p:cNvPr id="74" name="Striped Right Arrow 73"/>
            <p:cNvSpPr/>
            <p:nvPr/>
          </p:nvSpPr>
          <p:spPr>
            <a:xfrm rot="16200000">
              <a:off x="1112114" y="4743356"/>
              <a:ext cx="914400" cy="547827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>
                      <a:lumMod val="65000"/>
                    </a:schemeClr>
                  </a:solidFill>
                </a:rPr>
                <a:t>Input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19199" y="5464851"/>
              <a:ext cx="749205" cy="514455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DI0 – DI7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5000" y="5486399"/>
              <a:ext cx="838201" cy="514455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DO0 – DO7</a:t>
              </a:r>
            </a:p>
          </p:txBody>
        </p:sp>
        <p:sp>
          <p:nvSpPr>
            <p:cNvPr id="77" name="Striped Right Arrow 76"/>
            <p:cNvSpPr/>
            <p:nvPr/>
          </p:nvSpPr>
          <p:spPr>
            <a:xfrm rot="5400000">
              <a:off x="1874114" y="4755287"/>
              <a:ext cx="914400" cy="547827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solidFill>
                    <a:schemeClr val="bg1">
                      <a:lumMod val="65000"/>
                    </a:schemeClr>
                  </a:solidFill>
                </a:rPr>
                <a:t>Output</a:t>
              </a:r>
              <a:endParaRPr lang="en-US" sz="7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932237" y="3968191"/>
              <a:ext cx="1366132" cy="4593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>
                      <a:lumMod val="85000"/>
                    </a:schemeClr>
                  </a:solidFill>
                </a:rPr>
                <a:t>Sub system </a:t>
              </a:r>
              <a:endParaRPr lang="en-US" sz="1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9" name="Striped Right Arrow 78"/>
            <p:cNvSpPr/>
            <p:nvPr/>
          </p:nvSpPr>
          <p:spPr>
            <a:xfrm rot="5400000">
              <a:off x="2589094" y="4871168"/>
              <a:ext cx="1131984" cy="547827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Clock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23191" y="5735030"/>
              <a:ext cx="1987296" cy="1075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Clock Outputs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(10MHz / 1MHz / 100kHz/10kHz/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1kHz)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4648200"/>
            <a:ext cx="3352800" cy="1447800"/>
            <a:chOff x="76200" y="4724400"/>
            <a:chExt cx="3352800" cy="14478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6200" y="5730949"/>
              <a:ext cx="3352800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80948" y="5257800"/>
              <a:ext cx="311945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27103" y="4724400"/>
              <a:ext cx="0" cy="1447800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27103" y="5502349"/>
              <a:ext cx="859800" cy="228600"/>
              <a:chOff x="727103" y="5502349"/>
              <a:chExt cx="859800" cy="2286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V="1">
                <a:off x="727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8105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8867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970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1039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11225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11987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1282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3439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14273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15035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15869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358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8882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0406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191503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3454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1503503" y="5502349"/>
                <a:ext cx="83400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1676400" y="5502349"/>
              <a:ext cx="859800" cy="228600"/>
              <a:chOff x="727103" y="5502349"/>
              <a:chExt cx="859800" cy="2286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flipV="1">
                <a:off x="727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8105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8867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970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1039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11225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11987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12821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13439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14273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15035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1586903" y="5502349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7358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8882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0406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184303" y="5502349"/>
                <a:ext cx="97800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345410" y="5502349"/>
                <a:ext cx="7469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1503503" y="5502349"/>
                <a:ext cx="83400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710305" y="5029200"/>
              <a:ext cx="169198" cy="228600"/>
              <a:chOff x="710305" y="5029200"/>
              <a:chExt cx="169198" cy="2286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727103" y="5029200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879503" y="5029200"/>
                <a:ext cx="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710305" y="5029200"/>
                <a:ext cx="16919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 138"/>
            <p:cNvSpPr/>
            <p:nvPr/>
          </p:nvSpPr>
          <p:spPr>
            <a:xfrm>
              <a:off x="76200" y="5334000"/>
              <a:ext cx="11541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Clock 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Outputs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6200" y="4856203"/>
              <a:ext cx="11541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Clock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Trigger</a:t>
              </a:r>
            </a:p>
            <a:p>
              <a:endParaRPr lang="en-US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23</a:t>
            </a:fld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191001" y="2819401"/>
            <a:ext cx="44727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Clocks and their calculated Cumulative Time Errors (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CTE) </a:t>
            </a:r>
            <a:endParaRPr lang="en-IN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04670"/>
              </p:ext>
            </p:extLst>
          </p:nvPr>
        </p:nvGraphicFramePr>
        <p:xfrm>
          <a:off x="4191000" y="762002"/>
          <a:ext cx="4785360" cy="205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49"/>
                <a:gridCol w="596671"/>
                <a:gridCol w="797560"/>
                <a:gridCol w="797560"/>
                <a:gridCol w="797560"/>
                <a:gridCol w="797560"/>
              </a:tblGrid>
              <a:tr h="599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Clock source under test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Frequency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(MHz)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Stability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(ppm)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CTE over 10 second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CTE over 60 second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CTE for 3600 second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99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Local Artix-7 oscillator SiT8008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r>
                        <a:rPr lang="en-US" sz="1000" dirty="0">
                          <a:effectLst/>
                        </a:rPr>
                        <a:t>MHz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 ppm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200 µs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1.2 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 dirty="0">
                          <a:effectLst/>
                        </a:rPr>
                        <a:t>72 ms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99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OCXO-2050 (Old Timing System)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0.1ppm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1 µs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6 µs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360 µs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59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Proposed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 dirty="0">
                          <a:effectLst/>
                        </a:rPr>
                        <a:t>20 MHz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0.02 ppm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0.2 µs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>
                          <a:effectLst/>
                        </a:rPr>
                        <a:t>1.2 µs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100" dirty="0">
                          <a:effectLst/>
                        </a:rPr>
                        <a:t>12 µs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-1073" y="6581002"/>
            <a:ext cx="111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Reference:(10)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41148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8756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24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-22932"/>
            <a:ext cx="8610600" cy="8679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Further Development  - GPS IRIG-B Interface, Event prioritization, Error handling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( In progress)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51760" y="990601"/>
            <a:ext cx="8077200" cy="415497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Propagation delay compensation        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prioritizing logic at Central sub system module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Error handling features ( Parity, CRC …)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 GPS IRIG-B interface for the modules.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(For GPS synchronization and GPS time)</a:t>
            </a:r>
            <a:endParaRPr lang="en-U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3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4958" y="64893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25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5327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760" y="685801"/>
            <a:ext cx="8077200" cy="563230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Platform independent, stand alone, 1U rack mountable timing system is designed, developed and tested.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performance test results are comparable  and acceptable.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development cost is observed to be optimized considering the simple design adopted.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Design can be implemented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FPGAs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make).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in-house design will be advantageous and it can be easily adapted for time synchronization applications in small, medium size tokamaks or experimental devices irrespective of hardware/ software platforms.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6278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27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979" y="685800"/>
            <a:ext cx="85964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Overview of time synchronization system of steady state superconducting tokamak SST-1 , 1A.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Kumar,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Masand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 Dhongde  et. al, Fusion Engineering and Design 112 (2016) 683–686 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3"/>
              </a:rPr>
              <a:t>https://www.xilinx.com/products/silicon-devices/fpga.html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HFBR-14xxZ and HFBR-24xxZ Series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Broadcomm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),  Low-Cost, 820 nm Miniature Link Fiber Optic Components with ST®, SMA, SC and FC Ports - Data sheet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AFBR-24x8xZ(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Avago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Technologies) DC-50MBd Miniature Link Fiber Optic Receiver-Data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sheet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N" sz="1400" b="1" dirty="0">
                <a:latin typeface="Times New Roman" pitchFamily="18" charset="0"/>
                <a:cs typeface="Times New Roman" pitchFamily="18" charset="0"/>
              </a:rPr>
              <a:t>Ultra-Compact UART Macros for Spartan-6, Virtex-6 and 7-Series, Ken Chapman, 29th March 2013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Design of High Speed UART, J.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Norhuzaimin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and H.H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Maimun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2005 Asia Pacific Conference on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Electomagnetics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Proceedings, December 20-21,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2005</a:t>
            </a:r>
          </a:p>
          <a:p>
            <a:pPr marL="342900" indent="-342900" algn="just">
              <a:buFont typeface="+mj-lt"/>
              <a:buAutoNum type="arabicParenR"/>
            </a:pPr>
            <a:endParaRPr lang="en-IN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FPGA Module with Xilinx Artix-7 XC7A35T (TE0725-03-35-2C),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Trenz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Electonic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4"/>
              </a:rPr>
              <a:t>https://shop.trenz-electronic.de/en/TE0725-03-35-2C-FPGA-Module-with-Xilinx-Artix-7-XC7A35T-2CSG324C-2x50-pin-header-3.5-x-7.3-cm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5"/>
              </a:rPr>
              <a:t>http://www.orangepi.org/orangepizero</a:t>
            </a:r>
            <a:r>
              <a:rPr lang="en-US" sz="1400" b="1" dirty="0">
                <a:hlinkClick r:id="rId5"/>
              </a:rPr>
              <a:t>/</a:t>
            </a:r>
            <a:endParaRPr lang="en-US" sz="1400" b="1" dirty="0"/>
          </a:p>
          <a:p>
            <a:pPr marL="342900" indent="-342900" algn="just">
              <a:buFont typeface="+mj-lt"/>
              <a:buAutoNum type="arabi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UART Receiver Synchronization: Investigating the Maximum Tolerable Clock Frequency Deviation, Indian Journal of Science and Technology, Vol 10(25), July 2017</a:t>
            </a:r>
            <a:endParaRPr lang="en-US" sz="1400" b="1" dirty="0" smtClean="0"/>
          </a:p>
          <a:p>
            <a:pPr marL="342900" indent="-342900" algn="just">
              <a:buFont typeface="+mj-lt"/>
              <a:buAutoNum type="arabi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AD9548 as a GPS Disciplined Stratum 2 Clock, Ken Gentile ( Analog Devices – AN 1002 Application Note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12420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989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2667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SST-1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sub systems – with Timing System interface </a:t>
            </a:r>
            <a:endParaRPr lang="en-US" sz="2000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762001" y="560034"/>
            <a:ext cx="6888036" cy="5993167"/>
            <a:chOff x="762000" y="560033"/>
            <a:chExt cx="6888036" cy="5993167"/>
          </a:xfrm>
        </p:grpSpPr>
        <p:grpSp>
          <p:nvGrpSpPr>
            <p:cNvPr id="213" name="Group 212"/>
            <p:cNvGrpSpPr/>
            <p:nvPr/>
          </p:nvGrpSpPr>
          <p:grpSpPr>
            <a:xfrm>
              <a:off x="762000" y="560033"/>
              <a:ext cx="6851206" cy="5993167"/>
              <a:chOff x="1025664" y="696224"/>
              <a:chExt cx="7097729" cy="590529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993592" y="1346700"/>
                <a:ext cx="5156815" cy="52548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25904" y="1752600"/>
                <a:ext cx="4028762" cy="434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09355" y="2438400"/>
                <a:ext cx="2981284" cy="2971800"/>
              </a:xfrm>
              <a:prstGeom prst="ellipse">
                <a:avLst/>
              </a:prstGeom>
              <a:solidFill>
                <a:schemeClr val="bg1">
                  <a:lumMod val="95000"/>
                  <a:alpha val="50196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92806" y="2895600"/>
                <a:ext cx="1933806" cy="2057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637883" y="1137129"/>
                <a:ext cx="1650441" cy="656163"/>
                <a:chOff x="3823962" y="801470"/>
                <a:chExt cx="1560822" cy="656163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4156333" y="801470"/>
                  <a:ext cx="1228451" cy="6368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RCC Power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Supply</a:t>
                  </a:r>
                  <a:endParaRPr lang="en-US" dirty="0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115" name="Flowchart: Merge 114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460326" y="3333731"/>
                <a:ext cx="445052" cy="505205"/>
                <a:chOff x="4730126" y="3466530"/>
                <a:chExt cx="420886" cy="505205"/>
              </a:xfrm>
            </p:grpSpPr>
            <p:sp>
              <p:nvSpPr>
                <p:cNvPr id="109" name="Flowchart: Merge 108"/>
                <p:cNvSpPr/>
                <p:nvPr/>
              </p:nvSpPr>
              <p:spPr>
                <a:xfrm>
                  <a:off x="4730126" y="3466530"/>
                  <a:ext cx="420886" cy="505205"/>
                </a:xfrm>
                <a:prstGeom prst="flowChartMerg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4835347" y="3496248"/>
                  <a:ext cx="210443" cy="22288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5867400" y="3239128"/>
                <a:ext cx="909324" cy="90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Central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Control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Room</a:t>
                </a:r>
                <a:endParaRPr lang="en-US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525350" y="4603702"/>
                <a:ext cx="1571932" cy="636855"/>
                <a:chOff x="4489489" y="4400672"/>
                <a:chExt cx="1486576" cy="63685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489489" y="4506554"/>
                  <a:ext cx="420886" cy="505205"/>
                  <a:chOff x="4489489" y="4506554"/>
                  <a:chExt cx="420886" cy="505205"/>
                </a:xfrm>
              </p:grpSpPr>
              <p:sp>
                <p:nvSpPr>
                  <p:cNvPr id="103" name="Flowchart: Merge 102"/>
                  <p:cNvSpPr/>
                  <p:nvPr/>
                </p:nvSpPr>
                <p:spPr>
                  <a:xfrm>
                    <a:off x="4489489" y="4506554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577668" y="452142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4870491" y="4400672"/>
                  <a:ext cx="1105574" cy="6368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Systems-2</a:t>
                  </a:r>
                  <a:endParaRPr lang="en-US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992789" y="4944735"/>
                <a:ext cx="1577242" cy="636855"/>
                <a:chOff x="3728779" y="4916270"/>
                <a:chExt cx="1491598" cy="63685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728779" y="5016576"/>
                  <a:ext cx="420886" cy="505205"/>
                  <a:chOff x="3728779" y="5016576"/>
                  <a:chExt cx="420886" cy="505205"/>
                </a:xfrm>
              </p:grpSpPr>
              <p:sp>
                <p:nvSpPr>
                  <p:cNvPr id="100" name="Flowchart: Merge 99"/>
                  <p:cNvSpPr/>
                  <p:nvPr/>
                </p:nvSpPr>
                <p:spPr>
                  <a:xfrm>
                    <a:off x="3728779" y="501657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3834000" y="504629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4" name="TextBox 123"/>
                <p:cNvSpPr txBox="1"/>
                <p:nvPr/>
              </p:nvSpPr>
              <p:spPr>
                <a:xfrm>
                  <a:off x="4114802" y="4916270"/>
                  <a:ext cx="1105575" cy="6368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Systems-1</a:t>
                  </a:r>
                  <a:endParaRPr lang="en-US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295400" y="4572000"/>
                <a:ext cx="1120342" cy="633603"/>
                <a:chOff x="1371600" y="4572000"/>
                <a:chExt cx="1059507" cy="63360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010221" y="4700398"/>
                  <a:ext cx="420886" cy="505205"/>
                  <a:chOff x="2010221" y="4700398"/>
                  <a:chExt cx="420886" cy="505205"/>
                </a:xfrm>
              </p:grpSpPr>
              <p:sp>
                <p:nvSpPr>
                  <p:cNvPr id="94" name="Flowchart: Merge 93"/>
                  <p:cNvSpPr/>
                  <p:nvPr/>
                </p:nvSpPr>
                <p:spPr>
                  <a:xfrm>
                    <a:off x="2010221" y="470039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2115442" y="473011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5" name="TextBox 124"/>
                <p:cNvSpPr txBox="1"/>
                <p:nvPr/>
              </p:nvSpPr>
              <p:spPr>
                <a:xfrm>
                  <a:off x="1371600" y="4572000"/>
                  <a:ext cx="622235" cy="363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ICRH</a:t>
                  </a:r>
                  <a:endParaRPr lang="en-US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025664" y="2667000"/>
                <a:ext cx="1270002" cy="909793"/>
                <a:chOff x="914402" y="3276600"/>
                <a:chExt cx="1201041" cy="90979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694557" y="3419096"/>
                  <a:ext cx="420886" cy="505205"/>
                  <a:chOff x="1694557" y="3419096"/>
                  <a:chExt cx="420886" cy="505205"/>
                </a:xfrm>
              </p:grpSpPr>
              <p:sp>
                <p:nvSpPr>
                  <p:cNvPr id="91" name="Flowchart: Merge 90"/>
                  <p:cNvSpPr/>
                  <p:nvPr/>
                </p:nvSpPr>
                <p:spPr>
                  <a:xfrm>
                    <a:off x="1694557" y="341909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1799778" y="344881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914402" y="3276600"/>
                  <a:ext cx="814277" cy="909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Ohmic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Power 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Supply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437908" y="1916668"/>
                <a:ext cx="1054898" cy="603573"/>
                <a:chOff x="2355182" y="1916668"/>
                <a:chExt cx="997617" cy="60357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931913" y="2015036"/>
                  <a:ext cx="420886" cy="505205"/>
                  <a:chOff x="2931913" y="2015036"/>
                  <a:chExt cx="420886" cy="505205"/>
                </a:xfrm>
              </p:grpSpPr>
              <p:sp>
                <p:nvSpPr>
                  <p:cNvPr id="85" name="Flowchart: Merge 84"/>
                  <p:cNvSpPr/>
                  <p:nvPr/>
                </p:nvSpPr>
                <p:spPr>
                  <a:xfrm>
                    <a:off x="2931913" y="201503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037134" y="204475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2355182" y="1916668"/>
                  <a:ext cx="678773" cy="363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LHCD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605299" y="1535668"/>
                <a:ext cx="1110034" cy="650129"/>
                <a:chOff x="2513483" y="1535668"/>
                <a:chExt cx="1049759" cy="65012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142356" y="1680592"/>
                  <a:ext cx="420886" cy="505205"/>
                  <a:chOff x="3142356" y="1680592"/>
                  <a:chExt cx="420886" cy="505205"/>
                </a:xfrm>
              </p:grpSpPr>
              <p:sp>
                <p:nvSpPr>
                  <p:cNvPr id="79" name="Flowchart: Merge 78"/>
                  <p:cNvSpPr/>
                  <p:nvPr/>
                </p:nvSpPr>
                <p:spPr>
                  <a:xfrm>
                    <a:off x="3142356" y="168059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3247577" y="171031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9" name="TextBox 128"/>
                <p:cNvSpPr txBox="1"/>
                <p:nvPr/>
              </p:nvSpPr>
              <p:spPr>
                <a:xfrm>
                  <a:off x="2513483" y="1535668"/>
                  <a:ext cx="672994" cy="363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ECRH</a:t>
                  </a:r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611822" y="4715470"/>
                <a:ext cx="1350578" cy="909793"/>
                <a:chOff x="2667000" y="4715470"/>
                <a:chExt cx="1277242" cy="909793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523356" y="4875416"/>
                  <a:ext cx="420886" cy="505205"/>
                  <a:chOff x="3523356" y="4875416"/>
                  <a:chExt cx="420886" cy="505205"/>
                </a:xfrm>
              </p:grpSpPr>
              <p:sp>
                <p:nvSpPr>
                  <p:cNvPr id="97" name="Flowchart: Merge 96"/>
                  <p:cNvSpPr/>
                  <p:nvPr/>
                </p:nvSpPr>
                <p:spPr>
                  <a:xfrm>
                    <a:off x="3523356" y="487541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3628577" y="490513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0" name="TextBox 129"/>
                <p:cNvSpPr txBox="1"/>
                <p:nvPr/>
              </p:nvSpPr>
              <p:spPr>
                <a:xfrm>
                  <a:off x="2667000" y="4715470"/>
                  <a:ext cx="859948" cy="909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Plasma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Control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System</a:t>
                  </a:r>
                  <a:endParaRPr lang="en-US" dirty="0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3895683" y="3352800"/>
                <a:ext cx="1047478" cy="11430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SST-1 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4183090" y="696224"/>
                <a:ext cx="1493142" cy="656163"/>
                <a:chOff x="3823962" y="801470"/>
                <a:chExt cx="1412065" cy="656163"/>
              </a:xfrm>
            </p:grpSpPr>
            <p:sp>
              <p:nvSpPr>
                <p:cNvPr id="194" name="TextBox 193"/>
                <p:cNvSpPr txBox="1"/>
                <p:nvPr/>
              </p:nvSpPr>
              <p:spPr>
                <a:xfrm>
                  <a:off x="4156333" y="801470"/>
                  <a:ext cx="1079694" cy="6368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rPr>
                    <a:t> TF Power</a:t>
                  </a:r>
                </a:p>
                <a:p>
                  <a:r>
                    <a:rPr lang="en-US" dirty="0" smtClean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rPr>
                    <a:t> Supply</a:t>
                  </a:r>
                  <a:endPara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grpSp>
              <p:nvGrpSpPr>
                <p:cNvPr id="195" name="Group 194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196" name="Flowchart: Merge 195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/>
              <p:cNvGrpSpPr/>
              <p:nvPr/>
            </p:nvGrpSpPr>
            <p:grpSpPr>
              <a:xfrm>
                <a:off x="6476538" y="1945692"/>
                <a:ext cx="1646855" cy="656163"/>
                <a:chOff x="3823962" y="801470"/>
                <a:chExt cx="1557432" cy="656163"/>
              </a:xfrm>
            </p:grpSpPr>
            <p:sp>
              <p:nvSpPr>
                <p:cNvPr id="199" name="TextBox 198"/>
                <p:cNvSpPr txBox="1"/>
                <p:nvPr/>
              </p:nvSpPr>
              <p:spPr>
                <a:xfrm>
                  <a:off x="4156333" y="801470"/>
                  <a:ext cx="1225061" cy="363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rPr>
                    <a:t> Cryogenics</a:t>
                  </a:r>
                  <a:endPara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grpSp>
              <p:nvGrpSpPr>
                <p:cNvPr id="200" name="Group 199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201" name="Flowchart: Merge 200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4228061" y="1864078"/>
                <a:ext cx="1353577" cy="656163"/>
                <a:chOff x="3823962" y="801470"/>
                <a:chExt cx="1280078" cy="656163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4156333" y="801470"/>
                  <a:ext cx="947707" cy="3639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rPr>
                    <a:t> Magnet</a:t>
                  </a:r>
                  <a:endPara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grpSp>
              <p:nvGrpSpPr>
                <p:cNvPr id="210" name="Group 209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211" name="Flowchart: Merge 210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3" name="Group 202"/>
            <p:cNvGrpSpPr/>
            <p:nvPr/>
          </p:nvGrpSpPr>
          <p:grpSpPr>
            <a:xfrm>
              <a:off x="6318209" y="2618601"/>
              <a:ext cx="1331827" cy="646331"/>
              <a:chOff x="3823962" y="868364"/>
              <a:chExt cx="1304830" cy="636855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4156333" y="868364"/>
                <a:ext cx="972459" cy="636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2">
                        <a:lumMod val="20000"/>
                        <a:lumOff val="80000"/>
                      </a:schemeClr>
                    </a:solidFill>
                  </a:defRPr>
                </a:lvl1pPr>
              </a:lstStyle>
              <a:p>
                <a:r>
                  <a:rPr lang="en-US" dirty="0"/>
                  <a:t> Vacuum</a:t>
                </a:r>
              </a:p>
              <a:p>
                <a:r>
                  <a:rPr lang="en-US" dirty="0"/>
                  <a:t> </a:t>
                </a: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>
                <a:off x="3823962" y="952428"/>
                <a:ext cx="420886" cy="505205"/>
                <a:chOff x="3823962" y="952428"/>
                <a:chExt cx="420886" cy="505205"/>
              </a:xfrm>
            </p:grpSpPr>
            <p:sp>
              <p:nvSpPr>
                <p:cNvPr id="206" name="Flowchart: Merge 205"/>
                <p:cNvSpPr/>
                <p:nvPr/>
              </p:nvSpPr>
              <p:spPr>
                <a:xfrm>
                  <a:off x="3823962" y="952428"/>
                  <a:ext cx="420886" cy="505205"/>
                </a:xfrm>
                <a:prstGeom prst="flowChartMerg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3929183" y="982146"/>
                  <a:ext cx="210443" cy="2228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</p:grpSp>
      </p:grpSp>
      <p:cxnSp>
        <p:nvCxnSpPr>
          <p:cNvPr id="105" name="Straight Arrow Connector 104"/>
          <p:cNvCxnSpPr/>
          <p:nvPr/>
        </p:nvCxnSpPr>
        <p:spPr>
          <a:xfrm rot="1862358" flipH="1">
            <a:off x="5072544" y="4313232"/>
            <a:ext cx="1594834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 rot="1862358">
            <a:off x="5460460" y="397300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~ 256 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95407" y="1490992"/>
            <a:ext cx="1066795" cy="261610"/>
            <a:chOff x="921090" y="1414790"/>
            <a:chExt cx="106679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22" name="Group 21"/>
            <p:cNvGrpSpPr/>
            <p:nvPr/>
          </p:nvGrpSpPr>
          <p:grpSpPr>
            <a:xfrm>
              <a:off x="921090" y="1414790"/>
              <a:ext cx="1066795" cy="261609"/>
              <a:chOff x="921090" y="1414790"/>
              <a:chExt cx="1066795" cy="261609"/>
            </a:xfrm>
            <a:grpFill/>
          </p:grpSpPr>
          <p:grpSp>
            <p:nvGrpSpPr>
              <p:cNvPr id="117" name="Group 116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126" name="Straight Connector 125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921090" y="1414790"/>
                <a:ext cx="696024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-50ms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69" name="Straight Connector 168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1136317" y="1844593"/>
            <a:ext cx="1073485" cy="261610"/>
            <a:chOff x="914400" y="1414790"/>
            <a:chExt cx="107348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281" name="Group 280"/>
            <p:cNvGrpSpPr/>
            <p:nvPr/>
          </p:nvGrpSpPr>
          <p:grpSpPr>
            <a:xfrm>
              <a:off x="914400" y="1414790"/>
              <a:ext cx="1073485" cy="261609"/>
              <a:chOff x="914400" y="1414790"/>
              <a:chExt cx="1073485" cy="261609"/>
            </a:xfrm>
            <a:grpFill/>
          </p:grpSpPr>
          <p:grpSp>
            <p:nvGrpSpPr>
              <p:cNvPr id="284" name="Group 28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288" name="Straight Connector 28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5" name="TextBox 284"/>
              <p:cNvSpPr txBox="1"/>
              <p:nvPr/>
            </p:nvSpPr>
            <p:spPr>
              <a:xfrm>
                <a:off x="914400" y="1414790"/>
                <a:ext cx="724878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150ms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82" name="Straight Connector 28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33402" y="3497209"/>
            <a:ext cx="1160783" cy="261610"/>
            <a:chOff x="533400" y="3497202"/>
            <a:chExt cx="1160783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291" name="Group 290"/>
            <p:cNvGrpSpPr/>
            <p:nvPr/>
          </p:nvGrpSpPr>
          <p:grpSpPr>
            <a:xfrm>
              <a:off x="533400" y="3497202"/>
              <a:ext cx="1160783" cy="261609"/>
              <a:chOff x="827102" y="1414790"/>
              <a:chExt cx="1160783" cy="261609"/>
            </a:xfrm>
            <a:grpFill/>
          </p:grpSpPr>
          <p:grpSp>
            <p:nvGrpSpPr>
              <p:cNvPr id="294" name="Group 29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298" name="Straight Connector 29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7" name="Straight Connector 29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" name="TextBox 294"/>
              <p:cNvSpPr txBox="1"/>
              <p:nvPr/>
            </p:nvSpPr>
            <p:spPr>
              <a:xfrm>
                <a:off x="827102" y="1414790"/>
                <a:ext cx="840295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-2441ms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92" name="Straight Connector 291"/>
            <p:cNvCxnSpPr/>
            <p:nvPr/>
          </p:nvCxnSpPr>
          <p:spPr>
            <a:xfrm flipV="1">
              <a:off x="1458898" y="3497202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1354539" y="3679609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299"/>
          <p:cNvGrpSpPr/>
          <p:nvPr/>
        </p:nvGrpSpPr>
        <p:grpSpPr>
          <a:xfrm>
            <a:off x="687519" y="4911093"/>
            <a:ext cx="997285" cy="261610"/>
            <a:chOff x="990600" y="1414790"/>
            <a:chExt cx="99728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01" name="Group 300"/>
            <p:cNvGrpSpPr/>
            <p:nvPr/>
          </p:nvGrpSpPr>
          <p:grpSpPr>
            <a:xfrm>
              <a:off x="990600" y="1414790"/>
              <a:ext cx="997285" cy="261609"/>
              <a:chOff x="990600" y="1414790"/>
              <a:chExt cx="997285" cy="261609"/>
            </a:xfrm>
            <a:grpFill/>
          </p:grpSpPr>
          <p:grpSp>
            <p:nvGrpSpPr>
              <p:cNvPr id="304" name="Group 30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308" name="Straight Connector 30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5" name="TextBox 304"/>
              <p:cNvSpPr txBox="1"/>
              <p:nvPr/>
            </p:nvSpPr>
            <p:spPr>
              <a:xfrm>
                <a:off x="990600" y="1414790"/>
                <a:ext cx="652743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50ms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02" name="Straight Connector 30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/>
        </p:nvGrpSpPr>
        <p:grpSpPr>
          <a:xfrm>
            <a:off x="2470105" y="5562603"/>
            <a:ext cx="997285" cy="261610"/>
            <a:chOff x="990600" y="1414790"/>
            <a:chExt cx="99728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11" name="Group 310"/>
            <p:cNvGrpSpPr/>
            <p:nvPr/>
          </p:nvGrpSpPr>
          <p:grpSpPr>
            <a:xfrm>
              <a:off x="990600" y="1414790"/>
              <a:ext cx="997285" cy="261609"/>
              <a:chOff x="990600" y="1414790"/>
              <a:chExt cx="997285" cy="261609"/>
            </a:xfrm>
            <a:grpFill/>
          </p:grpSpPr>
          <p:grpSp>
            <p:nvGrpSpPr>
              <p:cNvPr id="314" name="Group 31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316" name="Group 31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318" name="Straight Connector 31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" name="Straight Connector 31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5" name="TextBox 314"/>
              <p:cNvSpPr txBox="1"/>
              <p:nvPr/>
            </p:nvSpPr>
            <p:spPr>
              <a:xfrm>
                <a:off x="990600" y="1414790"/>
                <a:ext cx="580608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12" name="Straight Connector 31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/>
          <p:cNvGrpSpPr/>
          <p:nvPr/>
        </p:nvGrpSpPr>
        <p:grpSpPr>
          <a:xfrm>
            <a:off x="3784123" y="5562603"/>
            <a:ext cx="997285" cy="261610"/>
            <a:chOff x="990600" y="1414790"/>
            <a:chExt cx="99728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31" name="Group 330"/>
            <p:cNvGrpSpPr/>
            <p:nvPr/>
          </p:nvGrpSpPr>
          <p:grpSpPr>
            <a:xfrm>
              <a:off x="990600" y="1414790"/>
              <a:ext cx="997285" cy="261609"/>
              <a:chOff x="990600" y="1414790"/>
              <a:chExt cx="997285" cy="261609"/>
            </a:xfrm>
            <a:grpFill/>
          </p:grpSpPr>
          <p:grpSp>
            <p:nvGrpSpPr>
              <p:cNvPr id="334" name="Group 33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336" name="Group 33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338" name="Straight Connector 33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7" name="Straight Connector 33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5" name="TextBox 334"/>
              <p:cNvSpPr txBox="1"/>
              <p:nvPr/>
            </p:nvSpPr>
            <p:spPr>
              <a:xfrm>
                <a:off x="990600" y="1414790"/>
                <a:ext cx="580608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/>
          <p:cNvGrpSpPr/>
          <p:nvPr/>
        </p:nvGrpSpPr>
        <p:grpSpPr>
          <a:xfrm>
            <a:off x="5321424" y="5300992"/>
            <a:ext cx="997285" cy="261610"/>
            <a:chOff x="990600" y="1414790"/>
            <a:chExt cx="99728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41" name="Group 340"/>
            <p:cNvGrpSpPr/>
            <p:nvPr/>
          </p:nvGrpSpPr>
          <p:grpSpPr>
            <a:xfrm>
              <a:off x="990600" y="1414790"/>
              <a:ext cx="997285" cy="261609"/>
              <a:chOff x="990600" y="1414790"/>
              <a:chExt cx="997285" cy="261609"/>
            </a:xfrm>
            <a:grpFill/>
          </p:grpSpPr>
          <p:grpSp>
            <p:nvGrpSpPr>
              <p:cNvPr id="344" name="Group 34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348" name="Straight Connector 34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7" name="Straight Connector 34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5" name="TextBox 344"/>
              <p:cNvSpPr txBox="1"/>
              <p:nvPr/>
            </p:nvSpPr>
            <p:spPr>
              <a:xfrm>
                <a:off x="990600" y="1414790"/>
                <a:ext cx="580608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42" name="Straight Connector 34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/>
          <p:cNvGrpSpPr/>
          <p:nvPr/>
        </p:nvGrpSpPr>
        <p:grpSpPr>
          <a:xfrm>
            <a:off x="6248401" y="3266948"/>
            <a:ext cx="997285" cy="261610"/>
            <a:chOff x="990600" y="1414790"/>
            <a:chExt cx="99728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51" name="Group 350"/>
            <p:cNvGrpSpPr/>
            <p:nvPr/>
          </p:nvGrpSpPr>
          <p:grpSpPr>
            <a:xfrm>
              <a:off x="990600" y="1414790"/>
              <a:ext cx="997285" cy="261609"/>
              <a:chOff x="990600" y="1414790"/>
              <a:chExt cx="997285" cy="261609"/>
            </a:xfrm>
            <a:grpFill/>
          </p:grpSpPr>
          <p:grpSp>
            <p:nvGrpSpPr>
              <p:cNvPr id="354" name="Group 35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356" name="Group 35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358" name="Straight Connector 35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7" name="Straight Connector 35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5" name="TextBox 354"/>
              <p:cNvSpPr txBox="1"/>
              <p:nvPr/>
            </p:nvSpPr>
            <p:spPr>
              <a:xfrm>
                <a:off x="990600" y="1414790"/>
                <a:ext cx="580608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52" name="Straight Connector 35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0" name="Group 359"/>
          <p:cNvGrpSpPr/>
          <p:nvPr/>
        </p:nvGrpSpPr>
        <p:grpSpPr>
          <a:xfrm>
            <a:off x="6705602" y="1066803"/>
            <a:ext cx="1118965" cy="261610"/>
            <a:chOff x="868920" y="1414790"/>
            <a:chExt cx="1118965" cy="2616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61" name="Group 360"/>
            <p:cNvGrpSpPr/>
            <p:nvPr/>
          </p:nvGrpSpPr>
          <p:grpSpPr>
            <a:xfrm>
              <a:off x="868920" y="1414790"/>
              <a:ext cx="1118965" cy="261609"/>
              <a:chOff x="868920" y="1414790"/>
              <a:chExt cx="1118965" cy="261609"/>
            </a:xfrm>
            <a:grpFill/>
          </p:grpSpPr>
          <p:grpSp>
            <p:nvGrpSpPr>
              <p:cNvPr id="364" name="Group 363"/>
              <p:cNvGrpSpPr/>
              <p:nvPr/>
            </p:nvGrpSpPr>
            <p:grpSpPr>
              <a:xfrm>
                <a:off x="1764937" y="1443359"/>
                <a:ext cx="222948" cy="158359"/>
                <a:chOff x="7569779" y="5811548"/>
                <a:chExt cx="318085" cy="228608"/>
              </a:xfrm>
              <a:grpFill/>
            </p:grpSpPr>
            <p:grpSp>
              <p:nvGrpSpPr>
                <p:cNvPr id="366" name="Group 365"/>
                <p:cNvGrpSpPr/>
                <p:nvPr/>
              </p:nvGrpSpPr>
              <p:grpSpPr>
                <a:xfrm>
                  <a:off x="7569779" y="5811548"/>
                  <a:ext cx="169198" cy="228607"/>
                  <a:chOff x="710309" y="5029193"/>
                  <a:chExt cx="169198" cy="228607"/>
                </a:xfrm>
                <a:grpFill/>
              </p:grpSpPr>
              <p:cxnSp>
                <p:nvCxnSpPr>
                  <p:cNvPr id="368" name="Straight Connector 367"/>
                  <p:cNvCxnSpPr/>
                  <p:nvPr/>
                </p:nvCxnSpPr>
                <p:spPr>
                  <a:xfrm flipV="1">
                    <a:off x="879503" y="5029200"/>
                    <a:ext cx="0" cy="22860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368"/>
                  <p:cNvCxnSpPr/>
                  <p:nvPr/>
                </p:nvCxnSpPr>
                <p:spPr>
                  <a:xfrm>
                    <a:off x="710305" y="5029200"/>
                    <a:ext cx="169198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7" name="Straight Connector 366"/>
                <p:cNvCxnSpPr/>
                <p:nvPr/>
              </p:nvCxnSpPr>
              <p:spPr>
                <a:xfrm flipV="1">
                  <a:off x="7738973" y="6035821"/>
                  <a:ext cx="148891" cy="4335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5" name="TextBox 364"/>
              <p:cNvSpPr txBox="1"/>
              <p:nvPr/>
            </p:nvSpPr>
            <p:spPr>
              <a:xfrm>
                <a:off x="868920" y="1414790"/>
                <a:ext cx="768159" cy="26160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70C0"/>
                    </a:solidFill>
                  </a:rPr>
                  <a:t>t= -500ms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62" name="Straight Connector 361"/>
            <p:cNvCxnSpPr/>
            <p:nvPr/>
          </p:nvCxnSpPr>
          <p:spPr>
            <a:xfrm flipV="1">
              <a:off x="1752600" y="1414790"/>
              <a:ext cx="0" cy="191365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V="1">
              <a:off x="1648241" y="1597197"/>
              <a:ext cx="104359" cy="300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/>
              <a:pPr/>
              <a:t>3</a:t>
            </a:fld>
            <a:endParaRPr lang="en-US" sz="2400" b="1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3810002" y="5791201"/>
            <a:ext cx="1008609" cy="769441"/>
            <a:chOff x="7449591" y="5486400"/>
            <a:chExt cx="1008609" cy="769441"/>
          </a:xfrm>
        </p:grpSpPr>
        <p:sp>
          <p:nvSpPr>
            <p:cNvPr id="216" name="TextBox 215"/>
            <p:cNvSpPr txBox="1"/>
            <p:nvPr/>
          </p:nvSpPr>
          <p:spPr>
            <a:xfrm>
              <a:off x="7449591" y="5486400"/>
              <a:ext cx="1008609" cy="7694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</a:rPr>
                <a:t>Clock =</a:t>
              </a:r>
            </a:p>
            <a:p>
              <a:r>
                <a:rPr lang="en-US" sz="1100" b="1" dirty="0" smtClean="0">
                  <a:solidFill>
                    <a:srgbClr val="0070C0"/>
                  </a:solidFill>
                </a:rPr>
                <a:t>10kHz, </a:t>
              </a:r>
            </a:p>
            <a:p>
              <a:r>
                <a:rPr lang="en-US" sz="1100" b="1" dirty="0" smtClean="0">
                  <a:solidFill>
                    <a:srgbClr val="0070C0"/>
                  </a:solidFill>
                </a:rPr>
                <a:t>100kHz</a:t>
              </a:r>
            </a:p>
            <a:p>
              <a:r>
                <a:rPr lang="en-US" sz="1100" b="1" dirty="0" smtClean="0">
                  <a:solidFill>
                    <a:srgbClr val="0070C0"/>
                  </a:solidFill>
                </a:rPr>
                <a:t>1MHz, 10MHz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7924800" y="5562600"/>
              <a:ext cx="520899" cy="228600"/>
              <a:chOff x="8159559" y="5596979"/>
              <a:chExt cx="520899" cy="228600"/>
            </a:xfrm>
          </p:grpSpPr>
          <p:cxnSp>
            <p:nvCxnSpPr>
              <p:cNvPr id="218" name="Straight Arrow Connector 217"/>
              <p:cNvCxnSpPr/>
              <p:nvPr/>
            </p:nvCxnSpPr>
            <p:spPr>
              <a:xfrm>
                <a:off x="8159559" y="5825579"/>
                <a:ext cx="520899" cy="0"/>
              </a:xfrm>
              <a:prstGeom prst="straightConnector1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82284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83118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V="1">
                <a:off x="83880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84714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85404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86238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237173" y="5596979"/>
                <a:ext cx="74693" cy="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8389573" y="5596979"/>
                <a:ext cx="74693" cy="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541973" y="5596979"/>
                <a:ext cx="74693" cy="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Group 227"/>
          <p:cNvGrpSpPr/>
          <p:nvPr/>
        </p:nvGrpSpPr>
        <p:grpSpPr>
          <a:xfrm>
            <a:off x="5315993" y="5555161"/>
            <a:ext cx="1008609" cy="769441"/>
            <a:chOff x="7449591" y="5486400"/>
            <a:chExt cx="1008609" cy="769441"/>
          </a:xfrm>
        </p:grpSpPr>
        <p:sp>
          <p:nvSpPr>
            <p:cNvPr id="229" name="TextBox 228"/>
            <p:cNvSpPr txBox="1"/>
            <p:nvPr/>
          </p:nvSpPr>
          <p:spPr>
            <a:xfrm>
              <a:off x="7449591" y="5486400"/>
              <a:ext cx="1008609" cy="7694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</a:rPr>
                <a:t>Clock =</a:t>
              </a:r>
            </a:p>
            <a:p>
              <a:r>
                <a:rPr lang="en-US" sz="1100" b="1" dirty="0" smtClean="0">
                  <a:solidFill>
                    <a:srgbClr val="0070C0"/>
                  </a:solidFill>
                </a:rPr>
                <a:t>10kHz, </a:t>
              </a:r>
            </a:p>
            <a:p>
              <a:r>
                <a:rPr lang="en-US" sz="1100" b="1" dirty="0" smtClean="0">
                  <a:solidFill>
                    <a:srgbClr val="0070C0"/>
                  </a:solidFill>
                </a:rPr>
                <a:t>100kHz</a:t>
              </a:r>
            </a:p>
            <a:p>
              <a:r>
                <a:rPr lang="en-US" sz="1100" b="1" dirty="0" smtClean="0">
                  <a:solidFill>
                    <a:srgbClr val="0070C0"/>
                  </a:solidFill>
                </a:rPr>
                <a:t>1MHz, 10MHz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7924800" y="5562600"/>
              <a:ext cx="520899" cy="228600"/>
              <a:chOff x="8159559" y="5596979"/>
              <a:chExt cx="520899" cy="228600"/>
            </a:xfrm>
          </p:grpSpPr>
          <p:cxnSp>
            <p:nvCxnSpPr>
              <p:cNvPr id="231" name="Straight Arrow Connector 230"/>
              <p:cNvCxnSpPr/>
              <p:nvPr/>
            </p:nvCxnSpPr>
            <p:spPr>
              <a:xfrm>
                <a:off x="8159559" y="5825579"/>
                <a:ext cx="520899" cy="0"/>
              </a:xfrm>
              <a:prstGeom prst="straightConnector1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82284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83118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V="1">
                <a:off x="83880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84714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V="1">
                <a:off x="85404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8623866" y="5596979"/>
                <a:ext cx="0" cy="22860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8237173" y="5596979"/>
                <a:ext cx="74693" cy="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8389573" y="5596979"/>
                <a:ext cx="74693" cy="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8541973" y="5596979"/>
                <a:ext cx="74693" cy="0"/>
              </a:xfrm>
              <a:prstGeom prst="lin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3" name="TextBox 462"/>
          <p:cNvSpPr txBox="1"/>
          <p:nvPr/>
        </p:nvSpPr>
        <p:spPr>
          <a:xfrm>
            <a:off x="2362200" y="6504802"/>
            <a:ext cx="44676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All trigger </a:t>
            </a:r>
            <a:r>
              <a:rPr lang="en-US" sz="1200" b="1" dirty="0" smtClean="0"/>
              <a:t>timings </a:t>
            </a:r>
            <a:r>
              <a:rPr lang="en-US" sz="1200" b="1" dirty="0" smtClean="0"/>
              <a:t>are configurable for all Timing  system modules </a:t>
            </a:r>
          </a:p>
        </p:txBody>
      </p:sp>
    </p:spTree>
    <p:extLst>
      <p:ext uri="{BB962C8B-B14F-4D97-AF65-F5344CB8AC3E}">
        <p14:creationId xmlns:p14="http://schemas.microsoft.com/office/powerpoint/2010/main" val="35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22930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SST-1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old Timing System</a:t>
            </a:r>
            <a:endParaRPr lang="en-US" sz="2000" u="sng" dirty="0"/>
          </a:p>
        </p:txBody>
      </p:sp>
      <p:sp>
        <p:nvSpPr>
          <p:cNvPr id="93" name="Rectangle 92"/>
          <p:cNvSpPr/>
          <p:nvPr/>
        </p:nvSpPr>
        <p:spPr>
          <a:xfrm>
            <a:off x="2" y="703958"/>
            <a:ext cx="42932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VME Platform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 ~ 15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 Custom VME Timing System cards were in house designed and developed.</a:t>
            </a:r>
          </a:p>
          <a:p>
            <a:pPr lvl="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Master – Slave configuration connected in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star configuration. Optical Network – Multimode, 62.5/125 µm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Provide fast timing signals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clock &amp; triggers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to various sub systems during plasma discharges</a:t>
            </a:r>
          </a:p>
          <a:p>
            <a:pPr lvl="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Master VME Node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(Central Control Room)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Broadcast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experiment sequence @ minimum resolution of 1µs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Provide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20MHz Stable OCXO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based clock to slave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Record events with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32bit time stamp</a:t>
            </a:r>
          </a:p>
          <a:p>
            <a:pPr marL="742950" lvl="1" indent="-285750" algn="just">
              <a:buFontTx/>
              <a:buChar char="-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Slave VME Node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(ECRH, Power Supply etc.)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Recover &amp; regenerate different clocks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10MHz,1MHz etc.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from 20MHz clock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Generate different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channel outputs 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Provide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optically isolated channel inputs</a:t>
            </a:r>
            <a:endParaRPr lang="en-US" sz="1600" b="1" dirty="0"/>
          </a:p>
        </p:txBody>
      </p:sp>
      <p:sp>
        <p:nvSpPr>
          <p:cNvPr id="96" name="Rectangle 95"/>
          <p:cNvSpPr/>
          <p:nvPr/>
        </p:nvSpPr>
        <p:spPr>
          <a:xfrm>
            <a:off x="4332235" y="5305962"/>
            <a:ext cx="4583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Timing System card inventory got exhausted </a:t>
            </a:r>
          </a:p>
          <a:p>
            <a:pPr lvl="0" algn="just"/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 system hardware advancement also started ( Systems migrated from VME to PXI, PXIe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etc.)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4369481" y="762000"/>
            <a:ext cx="4545921" cy="4495800"/>
            <a:chOff x="2251036" y="1228357"/>
            <a:chExt cx="4454564" cy="4029443"/>
          </a:xfrm>
        </p:grpSpPr>
        <p:sp>
          <p:nvSpPr>
            <p:cNvPr id="2" name="Rectangle 1"/>
            <p:cNvSpPr/>
            <p:nvPr/>
          </p:nvSpPr>
          <p:spPr>
            <a:xfrm>
              <a:off x="2251036" y="1228357"/>
              <a:ext cx="4454564" cy="4029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251036" y="1228357"/>
              <a:ext cx="3964196" cy="3800843"/>
              <a:chOff x="1371601" y="883436"/>
              <a:chExt cx="5293227" cy="5060163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189262" y="1197147"/>
                <a:ext cx="4356238" cy="47464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638934" y="1563778"/>
                <a:ext cx="3403311" cy="39232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047331" y="2183232"/>
                <a:ext cx="2518450" cy="2684297"/>
              </a:xfrm>
              <a:prstGeom prst="ellipse">
                <a:avLst/>
              </a:prstGeom>
              <a:solidFill>
                <a:schemeClr val="bg1">
                  <a:lumMod val="95000"/>
                  <a:alpha val="50196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55728" y="2596200"/>
                <a:ext cx="1633590" cy="1858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5267789" y="883436"/>
                <a:ext cx="1150957" cy="717098"/>
                <a:chOff x="3823962" y="663731"/>
                <a:chExt cx="1288495" cy="793902"/>
              </a:xfrm>
            </p:grpSpPr>
            <p:sp>
              <p:nvSpPr>
                <p:cNvPr id="155" name="TextBox 154"/>
                <p:cNvSpPr txBox="1"/>
                <p:nvPr/>
              </p:nvSpPr>
              <p:spPr>
                <a:xfrm>
                  <a:off x="4156332" y="663731"/>
                  <a:ext cx="956125" cy="731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Power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 Supply</a:t>
                  </a:r>
                  <a:endParaRPr lang="en-US" sz="1200" b="1" dirty="0"/>
                </a:p>
              </p:txBody>
            </p:sp>
            <p:grpSp>
              <p:nvGrpSpPr>
                <p:cNvPr id="156" name="Group 155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157" name="Flowchart: Merge 156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sp>
            <p:nvSpPr>
              <p:cNvPr id="103" name="TextBox 102"/>
              <p:cNvSpPr txBox="1"/>
              <p:nvPr/>
            </p:nvSpPr>
            <p:spPr>
              <a:xfrm>
                <a:off x="5461675" y="2899796"/>
                <a:ext cx="862371" cy="7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Central</a:t>
                </a:r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Control</a:t>
                </a:r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Room</a:t>
                </a:r>
                <a:endParaRPr lang="en-US" sz="1200" b="1" dirty="0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5246428" y="3886203"/>
                <a:ext cx="1418400" cy="551969"/>
                <a:chOff x="4572000" y="4230470"/>
                <a:chExt cx="1587897" cy="611087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4572000" y="4336352"/>
                  <a:ext cx="420886" cy="505205"/>
                  <a:chOff x="4572000" y="4336352"/>
                  <a:chExt cx="420886" cy="505205"/>
                </a:xfrm>
              </p:grpSpPr>
              <p:sp>
                <p:nvSpPr>
                  <p:cNvPr id="153" name="Flowchart: Merge 152"/>
                  <p:cNvSpPr/>
                  <p:nvPr/>
                </p:nvSpPr>
                <p:spPr>
                  <a:xfrm>
                    <a:off x="4572000" y="433635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677221" y="436607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52" name="TextBox 151"/>
                <p:cNvSpPr txBox="1"/>
                <p:nvPr/>
              </p:nvSpPr>
              <p:spPr>
                <a:xfrm>
                  <a:off x="4953001" y="4230470"/>
                  <a:ext cx="1206896" cy="60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Systems-2</a:t>
                  </a:r>
                  <a:endParaRPr lang="en-US" sz="1200" b="1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4188320" y="4597803"/>
                <a:ext cx="1422886" cy="550871"/>
                <a:chOff x="3728779" y="4916270"/>
                <a:chExt cx="1592918" cy="609871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3728779" y="5016576"/>
                  <a:ext cx="420886" cy="505205"/>
                  <a:chOff x="3728779" y="5016576"/>
                  <a:chExt cx="420886" cy="505205"/>
                </a:xfrm>
              </p:grpSpPr>
              <p:sp>
                <p:nvSpPr>
                  <p:cNvPr id="149" name="Flowchart: Merge 148"/>
                  <p:cNvSpPr/>
                  <p:nvPr/>
                </p:nvSpPr>
                <p:spPr>
                  <a:xfrm>
                    <a:off x="3728779" y="501657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3834000" y="504629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48" name="TextBox 147"/>
                <p:cNvSpPr txBox="1"/>
                <p:nvPr/>
              </p:nvSpPr>
              <p:spPr>
                <a:xfrm>
                  <a:off x="4114801" y="4916270"/>
                  <a:ext cx="1206896" cy="60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Systems-1</a:t>
                  </a:r>
                  <a:endParaRPr lang="en-US" sz="1200" b="1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1599461" y="3923494"/>
                <a:ext cx="946413" cy="572306"/>
                <a:chOff x="1371600" y="4572000"/>
                <a:chExt cx="1059507" cy="633603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2010221" y="4700398"/>
                  <a:ext cx="420886" cy="505205"/>
                  <a:chOff x="2010221" y="4700398"/>
                  <a:chExt cx="420886" cy="505205"/>
                </a:xfrm>
              </p:grpSpPr>
              <p:sp>
                <p:nvSpPr>
                  <p:cNvPr id="145" name="Flowchart: Merge 144"/>
                  <p:cNvSpPr/>
                  <p:nvPr/>
                </p:nvSpPr>
                <p:spPr>
                  <a:xfrm>
                    <a:off x="2010221" y="470039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2115442" y="473011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44" name="TextBox 143"/>
                <p:cNvSpPr txBox="1"/>
                <p:nvPr/>
              </p:nvSpPr>
              <p:spPr>
                <a:xfrm>
                  <a:off x="1371600" y="4572000"/>
                  <a:ext cx="721320" cy="365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ICRH</a:t>
                  </a:r>
                  <a:endParaRPr lang="en-US" sz="1200" b="1" dirty="0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371601" y="2518798"/>
                <a:ext cx="1072839" cy="771219"/>
                <a:chOff x="914402" y="3276600"/>
                <a:chExt cx="1201041" cy="85382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1694557" y="3419096"/>
                  <a:ext cx="420886" cy="505205"/>
                  <a:chOff x="1694557" y="3419096"/>
                  <a:chExt cx="420886" cy="505205"/>
                </a:xfrm>
              </p:grpSpPr>
              <p:sp>
                <p:nvSpPr>
                  <p:cNvPr id="141" name="Flowchart: Merge 140"/>
                  <p:cNvSpPr/>
                  <p:nvPr/>
                </p:nvSpPr>
                <p:spPr>
                  <a:xfrm>
                    <a:off x="1694557" y="341909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1799778" y="344881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914402" y="3276600"/>
                  <a:ext cx="919682" cy="853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Ohmic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Power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Supply</a:t>
                  </a:r>
                  <a:endParaRPr lang="en-US" sz="1200" b="1" dirty="0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362199" y="1705246"/>
                <a:ext cx="1093526" cy="580754"/>
                <a:chOff x="2128598" y="1877285"/>
                <a:chExt cx="1224201" cy="642956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931913" y="2015036"/>
                  <a:ext cx="420886" cy="505205"/>
                  <a:chOff x="2931913" y="2015036"/>
                  <a:chExt cx="420886" cy="505205"/>
                </a:xfrm>
              </p:grpSpPr>
              <p:sp>
                <p:nvSpPr>
                  <p:cNvPr id="137" name="Flowchart: Merge 136"/>
                  <p:cNvSpPr/>
                  <p:nvPr/>
                </p:nvSpPr>
                <p:spPr>
                  <a:xfrm>
                    <a:off x="2931913" y="201503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3037134" y="204475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2128598" y="1877285"/>
                  <a:ext cx="772977" cy="365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LHCD</a:t>
                  </a:r>
                  <a:endParaRPr lang="en-US" sz="1200" b="1" dirty="0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590799" y="1295400"/>
                <a:ext cx="1052907" cy="659666"/>
                <a:chOff x="2384514" y="1455477"/>
                <a:chExt cx="1178728" cy="73032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3142356" y="1680592"/>
                  <a:ext cx="420886" cy="505205"/>
                  <a:chOff x="3142356" y="1680592"/>
                  <a:chExt cx="420886" cy="505205"/>
                </a:xfrm>
              </p:grpSpPr>
              <p:sp>
                <p:nvSpPr>
                  <p:cNvPr id="133" name="Flowchart: Merge 132"/>
                  <p:cNvSpPr/>
                  <p:nvPr/>
                </p:nvSpPr>
                <p:spPr>
                  <a:xfrm>
                    <a:off x="3142356" y="168059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3247577" y="171031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32" name="TextBox 131"/>
                <p:cNvSpPr txBox="1"/>
                <p:nvPr/>
              </p:nvSpPr>
              <p:spPr>
                <a:xfrm>
                  <a:off x="2384514" y="1455477"/>
                  <a:ext cx="767341" cy="365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ECRH</a:t>
                  </a:r>
                  <a:endParaRPr lang="en-US" sz="1200" b="1" dirty="0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3267748" y="2284589"/>
                <a:ext cx="1936445" cy="687213"/>
                <a:chOff x="3270279" y="2550612"/>
                <a:chExt cx="1867203" cy="760817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276598" y="2550612"/>
                  <a:ext cx="2" cy="42336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5137482" y="3008156"/>
                  <a:ext cx="0" cy="30327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270279" y="2973981"/>
                  <a:ext cx="1865891" cy="297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Straight Connector 110"/>
              <p:cNvCxnSpPr/>
              <p:nvPr/>
            </p:nvCxnSpPr>
            <p:spPr>
              <a:xfrm>
                <a:off x="3453328" y="1905000"/>
                <a:ext cx="2" cy="3824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325154" y="2291283"/>
                <a:ext cx="7780" cy="6805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446774" y="2286000"/>
                <a:ext cx="18500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5461676" y="1563778"/>
                <a:ext cx="1" cy="14550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2290725" y="2974756"/>
                <a:ext cx="2832857" cy="171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26" idx="1"/>
              </p:cNvCxnSpPr>
              <p:nvPr/>
            </p:nvCxnSpPr>
            <p:spPr>
              <a:xfrm flipH="1">
                <a:off x="5202832" y="3220110"/>
                <a:ext cx="8956" cy="3502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/>
              <p:cNvSpPr/>
              <p:nvPr/>
            </p:nvSpPr>
            <p:spPr>
              <a:xfrm>
                <a:off x="3796060" y="3009169"/>
                <a:ext cx="884861" cy="103242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SST</a:t>
                </a:r>
                <a:endParaRPr lang="en-US" sz="10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4343400" y="4330060"/>
                <a:ext cx="1" cy="3181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4343401" y="4330060"/>
                <a:ext cx="290325" cy="133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4621020" y="3659742"/>
                <a:ext cx="726326" cy="68365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5361779" y="3323498"/>
                <a:ext cx="0" cy="3362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461675" y="3048000"/>
                <a:ext cx="0" cy="9373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4488563" y="3542737"/>
                <a:ext cx="712972" cy="6353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2451884" y="4178101"/>
                <a:ext cx="203667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5117798" y="2991945"/>
                <a:ext cx="375959" cy="456330"/>
                <a:chOff x="4730126" y="3466530"/>
                <a:chExt cx="420886" cy="505205"/>
              </a:xfrm>
            </p:grpSpPr>
            <p:sp>
              <p:nvSpPr>
                <p:cNvPr id="126" name="Flowchart: Merge 125"/>
                <p:cNvSpPr/>
                <p:nvPr/>
              </p:nvSpPr>
              <p:spPr>
                <a:xfrm>
                  <a:off x="4730126" y="3466530"/>
                  <a:ext cx="420886" cy="505205"/>
                </a:xfrm>
                <a:prstGeom prst="flowChartMerg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4835347" y="3496248"/>
                  <a:ext cx="210443" cy="22288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4</a:t>
            </a:fld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-1073" y="6581002"/>
            <a:ext cx="1031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Reference:(1)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42897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2133663" y="1223091"/>
            <a:ext cx="4545921" cy="4495800"/>
            <a:chOff x="2251036" y="1228357"/>
            <a:chExt cx="4454564" cy="4029443"/>
          </a:xfrm>
        </p:grpSpPr>
        <p:sp>
          <p:nvSpPr>
            <p:cNvPr id="107" name="Rectangle 106"/>
            <p:cNvSpPr/>
            <p:nvPr/>
          </p:nvSpPr>
          <p:spPr>
            <a:xfrm>
              <a:off x="2251036" y="1228357"/>
              <a:ext cx="4454564" cy="4029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036" y="1228357"/>
              <a:ext cx="3964196" cy="3800843"/>
              <a:chOff x="1371601" y="883436"/>
              <a:chExt cx="5293227" cy="5060163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189262" y="1197147"/>
                <a:ext cx="4356238" cy="47464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638934" y="1563778"/>
                <a:ext cx="3403311" cy="39232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047331" y="2183232"/>
                <a:ext cx="2518450" cy="2684297"/>
              </a:xfrm>
              <a:prstGeom prst="ellipse">
                <a:avLst/>
              </a:prstGeom>
              <a:solidFill>
                <a:schemeClr val="bg1">
                  <a:lumMod val="95000"/>
                  <a:alpha val="50196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455728" y="2596200"/>
                <a:ext cx="1633590" cy="1858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5267789" y="883436"/>
                <a:ext cx="1150957" cy="717098"/>
                <a:chOff x="3823962" y="663731"/>
                <a:chExt cx="1288495" cy="793902"/>
              </a:xfrm>
            </p:grpSpPr>
            <p:sp>
              <p:nvSpPr>
                <p:cNvPr id="171" name="TextBox 170"/>
                <p:cNvSpPr txBox="1"/>
                <p:nvPr/>
              </p:nvSpPr>
              <p:spPr>
                <a:xfrm>
                  <a:off x="4156332" y="663731"/>
                  <a:ext cx="956125" cy="731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Power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 Supply</a:t>
                  </a:r>
                  <a:endParaRPr lang="en-US" sz="1200" b="1" dirty="0"/>
                </a:p>
              </p:txBody>
            </p:sp>
            <p:grpSp>
              <p:nvGrpSpPr>
                <p:cNvPr id="172" name="Group 171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173" name="Flowchart: Merge 172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sp>
            <p:nvSpPr>
              <p:cNvPr id="119" name="TextBox 118"/>
              <p:cNvSpPr txBox="1"/>
              <p:nvPr/>
            </p:nvSpPr>
            <p:spPr>
              <a:xfrm>
                <a:off x="5461675" y="2899796"/>
                <a:ext cx="862371" cy="7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Central</a:t>
                </a:r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Control</a:t>
                </a:r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Room</a:t>
                </a:r>
                <a:endParaRPr lang="en-US" sz="1200" b="1" dirty="0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5246428" y="3886203"/>
                <a:ext cx="1418400" cy="551969"/>
                <a:chOff x="4572000" y="4230470"/>
                <a:chExt cx="1587897" cy="611087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4572000" y="4336352"/>
                  <a:ext cx="420886" cy="505205"/>
                  <a:chOff x="4572000" y="4336352"/>
                  <a:chExt cx="420886" cy="505205"/>
                </a:xfrm>
              </p:grpSpPr>
              <p:sp>
                <p:nvSpPr>
                  <p:cNvPr id="169" name="Flowchart: Merge 168"/>
                  <p:cNvSpPr/>
                  <p:nvPr/>
                </p:nvSpPr>
                <p:spPr>
                  <a:xfrm>
                    <a:off x="4572000" y="433635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4677221" y="436607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68" name="TextBox 167"/>
                <p:cNvSpPr txBox="1"/>
                <p:nvPr/>
              </p:nvSpPr>
              <p:spPr>
                <a:xfrm>
                  <a:off x="4953001" y="4230470"/>
                  <a:ext cx="1206896" cy="60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Systems-2</a:t>
                  </a:r>
                  <a:endParaRPr lang="en-US" sz="1200" b="1" dirty="0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4188320" y="4597803"/>
                <a:ext cx="1422886" cy="550871"/>
                <a:chOff x="3728779" y="4916270"/>
                <a:chExt cx="1592918" cy="609871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3728779" y="5016576"/>
                  <a:ext cx="420886" cy="505205"/>
                  <a:chOff x="3728779" y="5016576"/>
                  <a:chExt cx="420886" cy="505205"/>
                </a:xfrm>
              </p:grpSpPr>
              <p:sp>
                <p:nvSpPr>
                  <p:cNvPr id="165" name="Flowchart: Merge 164"/>
                  <p:cNvSpPr/>
                  <p:nvPr/>
                </p:nvSpPr>
                <p:spPr>
                  <a:xfrm>
                    <a:off x="3728779" y="501657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3834000" y="504629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64" name="TextBox 163"/>
                <p:cNvSpPr txBox="1"/>
                <p:nvPr/>
              </p:nvSpPr>
              <p:spPr>
                <a:xfrm>
                  <a:off x="4114801" y="4916270"/>
                  <a:ext cx="1206896" cy="60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Systems-1</a:t>
                  </a:r>
                  <a:endParaRPr lang="en-US" sz="1200" b="1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599461" y="3923494"/>
                <a:ext cx="946413" cy="572306"/>
                <a:chOff x="1371600" y="4572000"/>
                <a:chExt cx="1059507" cy="633603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2010221" y="4700398"/>
                  <a:ext cx="420886" cy="505205"/>
                  <a:chOff x="2010221" y="4700398"/>
                  <a:chExt cx="420886" cy="505205"/>
                </a:xfrm>
              </p:grpSpPr>
              <p:sp>
                <p:nvSpPr>
                  <p:cNvPr id="161" name="Flowchart: Merge 160"/>
                  <p:cNvSpPr/>
                  <p:nvPr/>
                </p:nvSpPr>
                <p:spPr>
                  <a:xfrm>
                    <a:off x="2010221" y="470039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2115442" y="473011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60" name="TextBox 159"/>
                <p:cNvSpPr txBox="1"/>
                <p:nvPr/>
              </p:nvSpPr>
              <p:spPr>
                <a:xfrm>
                  <a:off x="1371600" y="4572000"/>
                  <a:ext cx="721320" cy="365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ICRH</a:t>
                  </a:r>
                  <a:endParaRPr lang="en-US" sz="1200" b="1" dirty="0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1371601" y="2518798"/>
                <a:ext cx="1072839" cy="771219"/>
                <a:chOff x="914402" y="3276600"/>
                <a:chExt cx="1201041" cy="85382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1694557" y="3419096"/>
                  <a:ext cx="420886" cy="505205"/>
                  <a:chOff x="1694557" y="3419096"/>
                  <a:chExt cx="420886" cy="505205"/>
                </a:xfrm>
              </p:grpSpPr>
              <p:sp>
                <p:nvSpPr>
                  <p:cNvPr id="157" name="Flowchart: Merge 156"/>
                  <p:cNvSpPr/>
                  <p:nvPr/>
                </p:nvSpPr>
                <p:spPr>
                  <a:xfrm>
                    <a:off x="1694557" y="341909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1799778" y="344881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56" name="TextBox 155"/>
                <p:cNvSpPr txBox="1"/>
                <p:nvPr/>
              </p:nvSpPr>
              <p:spPr>
                <a:xfrm>
                  <a:off x="914402" y="3276600"/>
                  <a:ext cx="919682" cy="853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Ohmic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Power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Supply</a:t>
                  </a:r>
                  <a:endParaRPr lang="en-US" sz="1200" b="1" dirty="0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2362199" y="1705246"/>
                <a:ext cx="1093526" cy="580754"/>
                <a:chOff x="2128598" y="1877285"/>
                <a:chExt cx="1224201" cy="642956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2931913" y="2015036"/>
                  <a:ext cx="420886" cy="505205"/>
                  <a:chOff x="2931913" y="2015036"/>
                  <a:chExt cx="420886" cy="505205"/>
                </a:xfrm>
              </p:grpSpPr>
              <p:sp>
                <p:nvSpPr>
                  <p:cNvPr id="153" name="Flowchart: Merge 152"/>
                  <p:cNvSpPr/>
                  <p:nvPr/>
                </p:nvSpPr>
                <p:spPr>
                  <a:xfrm>
                    <a:off x="2931913" y="201503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3037134" y="204475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52" name="TextBox 151"/>
                <p:cNvSpPr txBox="1"/>
                <p:nvPr/>
              </p:nvSpPr>
              <p:spPr>
                <a:xfrm>
                  <a:off x="2128598" y="1877285"/>
                  <a:ext cx="772977" cy="365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LHCD</a:t>
                  </a:r>
                  <a:endParaRPr lang="en-US" sz="1200" b="1" dirty="0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2590799" y="1295400"/>
                <a:ext cx="1052907" cy="659666"/>
                <a:chOff x="2384514" y="1455477"/>
                <a:chExt cx="1178728" cy="730320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3142356" y="1680592"/>
                  <a:ext cx="420886" cy="505205"/>
                  <a:chOff x="3142356" y="1680592"/>
                  <a:chExt cx="420886" cy="505205"/>
                </a:xfrm>
              </p:grpSpPr>
              <p:sp>
                <p:nvSpPr>
                  <p:cNvPr id="149" name="Flowchart: Merge 148"/>
                  <p:cNvSpPr/>
                  <p:nvPr/>
                </p:nvSpPr>
                <p:spPr>
                  <a:xfrm>
                    <a:off x="3142356" y="168059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3247577" y="171031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48" name="TextBox 147"/>
                <p:cNvSpPr txBox="1"/>
                <p:nvPr/>
              </p:nvSpPr>
              <p:spPr>
                <a:xfrm>
                  <a:off x="2384514" y="1455477"/>
                  <a:ext cx="767341" cy="365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ECRH</a:t>
                  </a:r>
                  <a:endParaRPr lang="en-US" sz="1200" b="1" dirty="0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3267748" y="2284589"/>
                <a:ext cx="1936445" cy="687213"/>
                <a:chOff x="3270279" y="2550612"/>
                <a:chExt cx="1867203" cy="760817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276598" y="2550612"/>
                  <a:ext cx="2" cy="42336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5137482" y="3008156"/>
                  <a:ext cx="0" cy="30327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3270279" y="2973981"/>
                  <a:ext cx="1865891" cy="297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/>
              <p:cNvCxnSpPr/>
              <p:nvPr/>
            </p:nvCxnSpPr>
            <p:spPr>
              <a:xfrm>
                <a:off x="3453328" y="1905000"/>
                <a:ext cx="2" cy="3824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325154" y="2291283"/>
                <a:ext cx="7780" cy="6805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3446774" y="2286000"/>
                <a:ext cx="18500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5461676" y="1563778"/>
                <a:ext cx="1" cy="14550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2290725" y="2974756"/>
                <a:ext cx="2832857" cy="171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42" idx="1"/>
              </p:cNvCxnSpPr>
              <p:nvPr/>
            </p:nvCxnSpPr>
            <p:spPr>
              <a:xfrm flipH="1">
                <a:off x="5202832" y="3220110"/>
                <a:ext cx="8956" cy="3502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3796060" y="3009169"/>
                <a:ext cx="884861" cy="103242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SST</a:t>
                </a:r>
                <a:endParaRPr lang="en-US" sz="10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4343400" y="4330060"/>
                <a:ext cx="1" cy="3181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4343401" y="4330060"/>
                <a:ext cx="290325" cy="133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4621020" y="3659742"/>
                <a:ext cx="726326" cy="68365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5361779" y="3323498"/>
                <a:ext cx="0" cy="3362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461675" y="3048000"/>
                <a:ext cx="0" cy="9373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4488563" y="3542737"/>
                <a:ext cx="712972" cy="6353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2451884" y="4178101"/>
                <a:ext cx="203667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/>
              <p:cNvGrpSpPr/>
              <p:nvPr/>
            </p:nvGrpSpPr>
            <p:grpSpPr>
              <a:xfrm>
                <a:off x="5117798" y="2991945"/>
                <a:ext cx="375959" cy="456330"/>
                <a:chOff x="4730126" y="3466530"/>
                <a:chExt cx="420886" cy="505205"/>
              </a:xfrm>
            </p:grpSpPr>
            <p:sp>
              <p:nvSpPr>
                <p:cNvPr id="142" name="Flowchart: Merge 141"/>
                <p:cNvSpPr/>
                <p:nvPr/>
              </p:nvSpPr>
              <p:spPr>
                <a:xfrm>
                  <a:off x="4730126" y="3466530"/>
                  <a:ext cx="420886" cy="505205"/>
                </a:xfrm>
                <a:prstGeom prst="flowChartMerg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4835347" y="3496248"/>
                  <a:ext cx="210443" cy="22288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2667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New Timing System Requirement </a:t>
            </a:r>
            <a:endParaRPr lang="en-US" sz="2000" u="sng" dirty="0"/>
          </a:p>
        </p:txBody>
      </p:sp>
      <p:sp>
        <p:nvSpPr>
          <p:cNvPr id="98" name="Rectangle 97"/>
          <p:cNvSpPr/>
          <p:nvPr/>
        </p:nvSpPr>
        <p:spPr>
          <a:xfrm>
            <a:off x="76140" y="4391562"/>
            <a:ext cx="204156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Timing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 which supports existing optical fiber network and star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topology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34477" y="1200291"/>
            <a:ext cx="231657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Timing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 – provide single interface to heterogeneous platform systems 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202" y="1191162"/>
            <a:ext cx="2041505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  Timing System with performance </a:t>
            </a:r>
          </a:p>
          <a:p>
            <a:pPr lvl="0"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parameters comparable </a:t>
            </a:r>
          </a:p>
          <a:p>
            <a:pPr lvl="0"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old system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705602" y="4149231"/>
            <a:ext cx="2328047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Easy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integration</a:t>
            </a:r>
          </a:p>
          <a:p>
            <a:pPr lvl="0" algn="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system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i.e. minimal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modification on hardware as well as on software part at sub system end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33800" y="1828802"/>
            <a:ext cx="101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VME &gt;&gt; PXIe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558055" y="1111383"/>
            <a:ext cx="13741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4286418" y="1111383"/>
            <a:ext cx="285584" cy="649864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330544" y="4059267"/>
            <a:ext cx="467802" cy="967395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152289" y="5026661"/>
            <a:ext cx="1178257" cy="266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endCxn id="100" idx="1"/>
          </p:cNvCxnSpPr>
          <p:nvPr/>
        </p:nvCxnSpPr>
        <p:spPr>
          <a:xfrm>
            <a:off x="5932223" y="1111385"/>
            <a:ext cx="802254" cy="6275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5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53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3312" y="645710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6</a:t>
            </a:fld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SST-1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Timing System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191799" y="1752601"/>
            <a:ext cx="3161003" cy="3177524"/>
            <a:chOff x="2251036" y="1228357"/>
            <a:chExt cx="4454564" cy="4029443"/>
          </a:xfrm>
        </p:grpSpPr>
        <p:sp>
          <p:nvSpPr>
            <p:cNvPr id="5" name="Rectangle 4"/>
            <p:cNvSpPr/>
            <p:nvPr/>
          </p:nvSpPr>
          <p:spPr>
            <a:xfrm>
              <a:off x="2251036" y="1228357"/>
              <a:ext cx="4454564" cy="4029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51036" y="1228357"/>
              <a:ext cx="4317934" cy="3800843"/>
              <a:chOff x="1371601" y="883436"/>
              <a:chExt cx="5765559" cy="506016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89262" y="1197147"/>
                <a:ext cx="4356238" cy="47464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38934" y="1563778"/>
                <a:ext cx="3403311" cy="39232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047331" y="2183232"/>
                <a:ext cx="2518450" cy="2684297"/>
              </a:xfrm>
              <a:prstGeom prst="ellipse">
                <a:avLst/>
              </a:prstGeom>
              <a:solidFill>
                <a:schemeClr val="bg1">
                  <a:lumMod val="95000"/>
                  <a:alpha val="50196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55728" y="2596200"/>
                <a:ext cx="1633590" cy="1858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267789" y="883436"/>
                <a:ext cx="1525145" cy="935296"/>
                <a:chOff x="3823962" y="663731"/>
                <a:chExt cx="1707398" cy="1035470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4156332" y="663731"/>
                  <a:ext cx="1375028" cy="1035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Power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 Supply</a:t>
                  </a:r>
                  <a:endParaRPr lang="en-US" sz="1200" b="1" dirty="0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3823962" y="952428"/>
                  <a:ext cx="420886" cy="505205"/>
                  <a:chOff x="3823962" y="952428"/>
                  <a:chExt cx="420886" cy="505205"/>
                </a:xfrm>
              </p:grpSpPr>
              <p:sp>
                <p:nvSpPr>
                  <p:cNvPr id="66" name="Flowchart: Merge 65"/>
                  <p:cNvSpPr/>
                  <p:nvPr/>
                </p:nvSpPr>
                <p:spPr>
                  <a:xfrm>
                    <a:off x="3823962" y="95242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3929183" y="98214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sp>
            <p:nvSpPr>
              <p:cNvPr id="12" name="TextBox 11"/>
              <p:cNvSpPr txBox="1"/>
              <p:nvPr/>
            </p:nvSpPr>
            <p:spPr>
              <a:xfrm>
                <a:off x="5461677" y="2899796"/>
                <a:ext cx="1240198" cy="1091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Central</a:t>
                </a:r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Control</a:t>
                </a:r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Room</a:t>
                </a:r>
                <a:endParaRPr lang="en-US" sz="1200" b="1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246430" y="3886204"/>
                <a:ext cx="1890730" cy="779413"/>
                <a:chOff x="4572000" y="4230470"/>
                <a:chExt cx="2116669" cy="862891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4572000" y="4336352"/>
                  <a:ext cx="420886" cy="505205"/>
                  <a:chOff x="4572000" y="4336352"/>
                  <a:chExt cx="420886" cy="505205"/>
                </a:xfrm>
              </p:grpSpPr>
              <p:sp>
                <p:nvSpPr>
                  <p:cNvPr id="62" name="Flowchart: Merge 61"/>
                  <p:cNvSpPr/>
                  <p:nvPr/>
                </p:nvSpPr>
                <p:spPr>
                  <a:xfrm>
                    <a:off x="4572000" y="433635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4677221" y="436607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4953001" y="4230470"/>
                  <a:ext cx="1735668" cy="8628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Systems-2</a:t>
                  </a:r>
                  <a:endParaRPr lang="en-US" sz="1200" b="1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188321" y="4597801"/>
                <a:ext cx="1895216" cy="779413"/>
                <a:chOff x="3728779" y="4916270"/>
                <a:chExt cx="2121690" cy="862891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728779" y="5016576"/>
                  <a:ext cx="420886" cy="505205"/>
                  <a:chOff x="3728779" y="5016576"/>
                  <a:chExt cx="420886" cy="505205"/>
                </a:xfrm>
              </p:grpSpPr>
              <p:sp>
                <p:nvSpPr>
                  <p:cNvPr id="58" name="Flowchart: Merge 57"/>
                  <p:cNvSpPr/>
                  <p:nvPr/>
                </p:nvSpPr>
                <p:spPr>
                  <a:xfrm>
                    <a:off x="3728779" y="501657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3834000" y="504629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4114802" y="4916270"/>
                  <a:ext cx="1735667" cy="8628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DAQ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Systems-1</a:t>
                  </a:r>
                  <a:endParaRPr lang="en-US" sz="1200" b="1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599461" y="3923494"/>
                <a:ext cx="946413" cy="572306"/>
                <a:chOff x="1371600" y="4572000"/>
                <a:chExt cx="1059507" cy="633603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2010221" y="4700398"/>
                  <a:ext cx="420886" cy="505205"/>
                  <a:chOff x="2010221" y="4700398"/>
                  <a:chExt cx="420886" cy="505205"/>
                </a:xfrm>
              </p:grpSpPr>
              <p:sp>
                <p:nvSpPr>
                  <p:cNvPr id="54" name="Flowchart: Merge 53"/>
                  <p:cNvSpPr/>
                  <p:nvPr/>
                </p:nvSpPr>
                <p:spPr>
                  <a:xfrm>
                    <a:off x="2010221" y="4700398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2115442" y="4730116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1371600" y="4572000"/>
                  <a:ext cx="1037348" cy="517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ICRH</a:t>
                  </a:r>
                  <a:endParaRPr lang="en-US" sz="1200" b="1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1" y="2518799"/>
                <a:ext cx="1181439" cy="1091179"/>
                <a:chOff x="914402" y="3276600"/>
                <a:chExt cx="1322618" cy="1208049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694557" y="3419096"/>
                  <a:ext cx="420886" cy="505205"/>
                  <a:chOff x="1694557" y="3419096"/>
                  <a:chExt cx="420886" cy="505205"/>
                </a:xfrm>
              </p:grpSpPr>
              <p:sp>
                <p:nvSpPr>
                  <p:cNvPr id="50" name="Flowchart: Merge 49"/>
                  <p:cNvSpPr/>
                  <p:nvPr/>
                </p:nvSpPr>
                <p:spPr>
                  <a:xfrm>
                    <a:off x="1694557" y="341909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1799778" y="344881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914402" y="3276600"/>
                  <a:ext cx="1322618" cy="1208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Ohmic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Power </a:t>
                  </a:r>
                </a:p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Supply</a:t>
                  </a:r>
                  <a:endParaRPr lang="en-US" sz="1200" b="1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62199" y="1705246"/>
                <a:ext cx="1093526" cy="580754"/>
                <a:chOff x="2128598" y="1877285"/>
                <a:chExt cx="1224201" cy="642956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931913" y="2015036"/>
                  <a:ext cx="420886" cy="505205"/>
                  <a:chOff x="2931913" y="2015036"/>
                  <a:chExt cx="420886" cy="505205"/>
                </a:xfrm>
              </p:grpSpPr>
              <p:sp>
                <p:nvSpPr>
                  <p:cNvPr id="46" name="Flowchart: Merge 45"/>
                  <p:cNvSpPr/>
                  <p:nvPr/>
                </p:nvSpPr>
                <p:spPr>
                  <a:xfrm>
                    <a:off x="2931913" y="2015036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037134" y="2044754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2128598" y="1877285"/>
                  <a:ext cx="1111638" cy="517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LHCD</a:t>
                  </a:r>
                  <a:endParaRPr lang="en-US" sz="1200" b="1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590799" y="1295400"/>
                <a:ext cx="1052907" cy="659666"/>
                <a:chOff x="2384514" y="1455477"/>
                <a:chExt cx="1178728" cy="73032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42356" y="1680592"/>
                  <a:ext cx="420886" cy="505205"/>
                  <a:chOff x="3142356" y="1680592"/>
                  <a:chExt cx="420886" cy="505205"/>
                </a:xfrm>
              </p:grpSpPr>
              <p:sp>
                <p:nvSpPr>
                  <p:cNvPr id="42" name="Flowchart: Merge 41"/>
                  <p:cNvSpPr/>
                  <p:nvPr/>
                </p:nvSpPr>
                <p:spPr>
                  <a:xfrm>
                    <a:off x="3142356" y="1680592"/>
                    <a:ext cx="420886" cy="505205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247577" y="1710310"/>
                    <a:ext cx="210443" cy="22288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2384514" y="1455477"/>
                  <a:ext cx="1103533" cy="517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70C0"/>
                      </a:solidFill>
                    </a:rPr>
                    <a:t>ECRH</a:t>
                  </a:r>
                  <a:endParaRPr lang="en-US" sz="1200" b="1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267748" y="2284589"/>
                <a:ext cx="1936445" cy="687213"/>
                <a:chOff x="3270279" y="2550612"/>
                <a:chExt cx="1867203" cy="76081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276598" y="2550612"/>
                  <a:ext cx="2" cy="42336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137482" y="3008156"/>
                  <a:ext cx="0" cy="30327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270279" y="2973981"/>
                  <a:ext cx="1865891" cy="297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3453328" y="1905000"/>
                <a:ext cx="2" cy="3824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25154" y="2291283"/>
                <a:ext cx="7780" cy="6805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446774" y="2286000"/>
                <a:ext cx="18500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5461676" y="1563778"/>
                <a:ext cx="1" cy="14550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2290725" y="2974756"/>
                <a:ext cx="2832857" cy="171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5" idx="1"/>
              </p:cNvCxnSpPr>
              <p:nvPr/>
            </p:nvCxnSpPr>
            <p:spPr>
              <a:xfrm flipH="1">
                <a:off x="5202832" y="3220110"/>
                <a:ext cx="8956" cy="3502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3796060" y="3009169"/>
                <a:ext cx="884861" cy="103242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SST</a:t>
                </a:r>
                <a:endParaRPr lang="en-US" sz="10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343400" y="4330060"/>
                <a:ext cx="1" cy="3181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343401" y="4330060"/>
                <a:ext cx="290325" cy="133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621020" y="3659742"/>
                <a:ext cx="726326" cy="68365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361779" y="3323498"/>
                <a:ext cx="0" cy="3362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61675" y="3048000"/>
                <a:ext cx="0" cy="9373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488563" y="3542737"/>
                <a:ext cx="712972" cy="6353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451884" y="4178101"/>
                <a:ext cx="203667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5117798" y="2991945"/>
                <a:ext cx="375959" cy="456330"/>
                <a:chOff x="4730126" y="3466530"/>
                <a:chExt cx="420886" cy="505205"/>
              </a:xfrm>
            </p:grpSpPr>
            <p:sp>
              <p:nvSpPr>
                <p:cNvPr id="35" name="Flowchart: Merge 34"/>
                <p:cNvSpPr/>
                <p:nvPr/>
              </p:nvSpPr>
              <p:spPr>
                <a:xfrm>
                  <a:off x="4730126" y="3466530"/>
                  <a:ext cx="420886" cy="505205"/>
                </a:xfrm>
                <a:prstGeom prst="flowChartMerg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835347" y="3496248"/>
                  <a:ext cx="210443" cy="22288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</p:grpSp>
      </p:grpSp>
      <p:sp>
        <p:nvSpPr>
          <p:cNvPr id="69" name="Rectangle 68"/>
          <p:cNvSpPr/>
          <p:nvPr/>
        </p:nvSpPr>
        <p:spPr>
          <a:xfrm>
            <a:off x="4178079" y="1778483"/>
            <a:ext cx="4648200" cy="317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/>
          <p:cNvSpPr/>
          <p:nvPr/>
        </p:nvSpPr>
        <p:spPr>
          <a:xfrm>
            <a:off x="3505200" y="3136668"/>
            <a:ext cx="533400" cy="3792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4281283"/>
            <a:ext cx="1066800" cy="3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DAQ Systems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620000" y="4281283"/>
            <a:ext cx="1066800" cy="3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Plasma Control System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360460" y="2068747"/>
            <a:ext cx="1066800" cy="3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Power </a:t>
            </a:r>
            <a:r>
              <a:rPr lang="en-US" sz="1000" b="1" dirty="0" smtClean="0">
                <a:solidFill>
                  <a:srgbClr val="0070C0"/>
                </a:solidFill>
              </a:rPr>
              <a:t>Supply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943600" y="2057401"/>
            <a:ext cx="1066800" cy="390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70C0"/>
                </a:solidFill>
              </a:rPr>
              <a:t>ECRH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7620000" y="2071484"/>
            <a:ext cx="1066800" cy="3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LHCD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4343400" y="3138284"/>
            <a:ext cx="1066800" cy="3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Ohmic Power Supply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7620000" y="3183787"/>
            <a:ext cx="1066800" cy="3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ICRH</a:t>
            </a:r>
          </a:p>
        </p:txBody>
      </p:sp>
      <p:cxnSp>
        <p:nvCxnSpPr>
          <p:cNvPr id="149" name="Straight Connector 148"/>
          <p:cNvCxnSpPr/>
          <p:nvPr/>
        </p:nvCxnSpPr>
        <p:spPr>
          <a:xfrm flipH="1">
            <a:off x="4871596" y="2687542"/>
            <a:ext cx="1227054" cy="5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833494" y="3982559"/>
            <a:ext cx="1148206" cy="7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7010400" y="2766123"/>
            <a:ext cx="1143000" cy="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7010400" y="3943746"/>
            <a:ext cx="1143000" cy="8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33" idx="1"/>
          </p:cNvCxnSpPr>
          <p:nvPr/>
        </p:nvCxnSpPr>
        <p:spPr>
          <a:xfrm flipH="1" flipV="1">
            <a:off x="5400095" y="3352402"/>
            <a:ext cx="391107" cy="6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48" idx="1"/>
            <a:endCxn id="133" idx="3"/>
          </p:cNvCxnSpPr>
          <p:nvPr/>
        </p:nvCxnSpPr>
        <p:spPr>
          <a:xfrm flipH="1" flipV="1">
            <a:off x="7239000" y="3358479"/>
            <a:ext cx="381000" cy="87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5791200" y="3019438"/>
            <a:ext cx="1447800" cy="67808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Central Module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890316" y="2419491"/>
            <a:ext cx="3544" cy="276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46" idx="2"/>
          </p:cNvCxnSpPr>
          <p:nvPr/>
        </p:nvCxnSpPr>
        <p:spPr>
          <a:xfrm>
            <a:off x="8153400" y="2438401"/>
            <a:ext cx="0" cy="349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143" idx="0"/>
          </p:cNvCxnSpPr>
          <p:nvPr/>
        </p:nvCxnSpPr>
        <p:spPr>
          <a:xfrm>
            <a:off x="8153400" y="3943745"/>
            <a:ext cx="0" cy="337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826538" y="3990901"/>
            <a:ext cx="0" cy="254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473456" y="2460525"/>
            <a:ext cx="0" cy="511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473456" y="3733801"/>
            <a:ext cx="0" cy="511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6096000" y="2687541"/>
            <a:ext cx="2650" cy="284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7006856" y="2766123"/>
            <a:ext cx="3544" cy="223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5981700" y="3706259"/>
            <a:ext cx="3544" cy="276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003312" y="3713241"/>
            <a:ext cx="3544" cy="229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4343400" y="4264872"/>
            <a:ext cx="1066800" cy="36691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0070C0"/>
                </a:solidFill>
              </a:rPr>
              <a:t>Sub </a:t>
            </a:r>
            <a:r>
              <a:rPr lang="en-US" sz="1000" b="1" dirty="0">
                <a:solidFill>
                  <a:srgbClr val="0070C0"/>
                </a:solidFill>
              </a:rPr>
              <a:t>system </a:t>
            </a:r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0070C0"/>
                </a:solidFill>
              </a:rPr>
              <a:t>module</a:t>
            </a:r>
            <a:endParaRPr lang="en-US" sz="1000" b="1" dirty="0">
              <a:solidFill>
                <a:srgbClr val="0070C0"/>
              </a:solidFill>
            </a:endParaRPr>
          </a:p>
          <a:p>
            <a:pPr algn="ctr"/>
            <a:endParaRPr lang="en-US" sz="800" dirty="0"/>
          </a:p>
        </p:txBody>
      </p:sp>
      <p:sp>
        <p:nvSpPr>
          <p:cNvPr id="113" name="Rectangle 112"/>
          <p:cNvSpPr/>
          <p:nvPr/>
        </p:nvSpPr>
        <p:spPr>
          <a:xfrm>
            <a:off x="312848" y="5410200"/>
            <a:ext cx="8610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Simplified block diagram- Timing System modules with fiber optic network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76200" y="655320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ym typeface="Wingdings" pitchFamily="2" charset="2"/>
              </a:rPr>
              <a:t>Central module(</a:t>
            </a:r>
            <a:r>
              <a:rPr lang="en-US" sz="1100" i="1" dirty="0"/>
              <a:t>Master </a:t>
            </a:r>
            <a:r>
              <a:rPr lang="en-US" sz="1100" i="1" dirty="0" smtClean="0"/>
              <a:t>)</a:t>
            </a:r>
            <a:r>
              <a:rPr lang="en-US" sz="1100" i="1" dirty="0" smtClean="0">
                <a:sym typeface="Wingdings" pitchFamily="2" charset="2"/>
              </a:rPr>
              <a:t>, Sub </a:t>
            </a:r>
            <a:r>
              <a:rPr lang="en-US" sz="1100" i="1" dirty="0" smtClean="0">
                <a:sym typeface="Wingdings" pitchFamily="2" charset="2"/>
              </a:rPr>
              <a:t>system module </a:t>
            </a:r>
            <a:r>
              <a:rPr lang="en-US" sz="1100" i="1" dirty="0">
                <a:sym typeface="Wingdings" pitchFamily="2" charset="2"/>
              </a:rPr>
              <a:t>(Slave </a:t>
            </a:r>
            <a:r>
              <a:rPr lang="en-US" sz="1100" i="1" dirty="0" smtClean="0">
                <a:sym typeface="Wingdings" pitchFamily="2" charset="2"/>
              </a:rPr>
              <a:t>)</a:t>
            </a:r>
            <a:endParaRPr lang="en-US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13957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SST-1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New Timing System </a:t>
            </a:r>
            <a:endParaRPr lang="en-US" sz="2000" u="sng" dirty="0"/>
          </a:p>
        </p:txBody>
      </p:sp>
      <p:grpSp>
        <p:nvGrpSpPr>
          <p:cNvPr id="54" name="Group 53"/>
          <p:cNvGrpSpPr/>
          <p:nvPr/>
        </p:nvGrpSpPr>
        <p:grpSpPr>
          <a:xfrm>
            <a:off x="4833606" y="635029"/>
            <a:ext cx="4098278" cy="5308571"/>
            <a:chOff x="4833606" y="711230"/>
            <a:chExt cx="4098278" cy="530857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705600" y="2320834"/>
              <a:ext cx="16612" cy="1381072"/>
            </a:xfrm>
            <a:prstGeom prst="line">
              <a:avLst/>
            </a:prstGeom>
            <a:ln w="76200">
              <a:solidFill>
                <a:srgbClr val="00B05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0" idx="2"/>
            </p:cNvCxnSpPr>
            <p:nvPr/>
          </p:nvCxnSpPr>
          <p:spPr>
            <a:xfrm flipV="1">
              <a:off x="5545988" y="3115593"/>
              <a:ext cx="16759" cy="1989808"/>
            </a:xfrm>
            <a:prstGeom prst="line">
              <a:avLst/>
            </a:prstGeom>
            <a:ln w="76200">
              <a:solidFill>
                <a:srgbClr val="00B05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4861242" y="711230"/>
              <a:ext cx="4070642" cy="2717770"/>
              <a:chOff x="2057400" y="1524000"/>
              <a:chExt cx="4938823" cy="316495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22921" y="2711631"/>
                <a:ext cx="1447800" cy="678081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Central Module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57400" y="1524000"/>
                <a:ext cx="4938823" cy="31649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651721" y="3973477"/>
                <a:ext cx="1066800" cy="3669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rgbClr val="0070C0"/>
                    </a:solidFill>
                  </a:rPr>
                  <a:t>Plasma Control System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92181" y="1760940"/>
                <a:ext cx="1066800" cy="3669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</a:rPr>
                  <a:t>Power </a:t>
                </a:r>
                <a:r>
                  <a:rPr lang="en-US" sz="1000" b="1" dirty="0" smtClean="0">
                    <a:solidFill>
                      <a:srgbClr val="0070C0"/>
                    </a:solidFill>
                  </a:rPr>
                  <a:t>Supply</a:t>
                </a:r>
                <a:endParaRPr lang="en-US" sz="1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75321" y="1749594"/>
                <a:ext cx="1066800" cy="390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70C0"/>
                    </a:solidFill>
                  </a:rPr>
                  <a:t>ECRH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51721" y="1763677"/>
                <a:ext cx="1066800" cy="3669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</a:rPr>
                  <a:t>LHCD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75121" y="2830477"/>
                <a:ext cx="1066800" cy="3669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0070C0"/>
                    </a:solidFill>
                  </a:rPr>
                  <a:t>Ohmic Power Supply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51721" y="2875980"/>
                <a:ext cx="1066800" cy="3669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</a:rPr>
                  <a:t>ICRH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>
                <a:off x="2903317" y="2379735"/>
                <a:ext cx="1227054" cy="5937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65215" y="3674753"/>
                <a:ext cx="1148206" cy="7142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042121" y="2458317"/>
                <a:ext cx="1143000" cy="988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042121" y="3635939"/>
                <a:ext cx="1143000" cy="8961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9" idx="1"/>
              </p:cNvCxnSpPr>
              <p:nvPr/>
            </p:nvCxnSpPr>
            <p:spPr>
              <a:xfrm flipH="1" flipV="1">
                <a:off x="3431814" y="3044595"/>
                <a:ext cx="391107" cy="6077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2" idx="1"/>
                <a:endCxn id="19" idx="3"/>
              </p:cNvCxnSpPr>
              <p:nvPr/>
            </p:nvCxnSpPr>
            <p:spPr>
              <a:xfrm flipH="1" flipV="1">
                <a:off x="5270721" y="3050672"/>
                <a:ext cx="381000" cy="8767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922037" y="2111684"/>
                <a:ext cx="3544" cy="276301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2"/>
              </p:cNvCxnSpPr>
              <p:nvPr/>
            </p:nvCxnSpPr>
            <p:spPr>
              <a:xfrm>
                <a:off x="6185121" y="2130594"/>
                <a:ext cx="0" cy="349644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7" idx="0"/>
              </p:cNvCxnSpPr>
              <p:nvPr/>
            </p:nvCxnSpPr>
            <p:spPr>
              <a:xfrm>
                <a:off x="6185121" y="3635939"/>
                <a:ext cx="0" cy="337538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858259" y="3683093"/>
                <a:ext cx="0" cy="254177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505177" y="2152718"/>
                <a:ext cx="0" cy="511276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05177" y="3425994"/>
                <a:ext cx="0" cy="511276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127721" y="2379735"/>
                <a:ext cx="2650" cy="284259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38577" y="2458317"/>
                <a:ext cx="3544" cy="223466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013421" y="3398452"/>
                <a:ext cx="3544" cy="276301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35033" y="3405433"/>
                <a:ext cx="3544" cy="229519"/>
              </a:xfrm>
              <a:prstGeom prst="line">
                <a:avLst/>
              </a:prstGeom>
              <a:ln w="38100">
                <a:solidFill>
                  <a:srgbClr val="FF000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2375121" y="3957065"/>
                <a:ext cx="1066800" cy="366917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srgbClr val="0070C0"/>
                    </a:solidFill>
                  </a:rPr>
                  <a:t>Sub </a:t>
                </a:r>
                <a:r>
                  <a:rPr lang="en-US" sz="900" b="1" dirty="0">
                    <a:solidFill>
                      <a:srgbClr val="0070C0"/>
                    </a:solidFill>
                  </a:rPr>
                  <a:t>system </a:t>
                </a:r>
                <a:endParaRPr lang="en-US" sz="900" b="1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srgbClr val="0070C0"/>
                    </a:solidFill>
                  </a:rPr>
                  <a:t>module</a:t>
                </a:r>
                <a:endParaRPr lang="en-US" sz="900" b="1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7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75321" y="3973477"/>
                <a:ext cx="1066800" cy="36691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</a:rPr>
                  <a:t>DAQ Systems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" t="8589" r="3333" b="14905"/>
            <a:stretch/>
          </p:blipFill>
          <p:spPr>
            <a:xfrm>
              <a:off x="4833606" y="5105400"/>
              <a:ext cx="4098278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56" name="Rectangle 55"/>
          <p:cNvSpPr/>
          <p:nvPr/>
        </p:nvSpPr>
        <p:spPr>
          <a:xfrm>
            <a:off x="194930" y="1066800"/>
            <a:ext cx="44577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 platform independent</a:t>
            </a: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Standalone, 1U Rack mountable modules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(Master)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 system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(Slave)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Master – Slave configuration connected in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star configuration. Optical Network – Multimode, 62.5/125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µm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real time event ( trigger) distribution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various sub systems during plasma discharges 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#</a:t>
            </a:r>
          </a:p>
          <a:p>
            <a:pPr lvl="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Modules designed using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Xilinx’s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Artix-7 FPGA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3581401"/>
            <a:ext cx="4130357" cy="10530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7</a:t>
            </a:fld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655320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baseline="30000" dirty="0" smtClean="0"/>
              <a:t># </a:t>
            </a:r>
            <a:r>
              <a:rPr lang="en-US" sz="1100" i="1" dirty="0" smtClean="0"/>
              <a:t>Version -1 development boards</a:t>
            </a:r>
          </a:p>
        </p:txBody>
      </p:sp>
    </p:spTree>
    <p:extLst>
      <p:ext uri="{BB962C8B-B14F-4D97-AF65-F5344CB8AC3E}">
        <p14:creationId xmlns:p14="http://schemas.microsoft.com/office/powerpoint/2010/main" val="7286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57947"/>
              </p:ext>
            </p:extLst>
          </p:nvPr>
        </p:nvGraphicFramePr>
        <p:xfrm>
          <a:off x="228600" y="506978"/>
          <a:ext cx="8610600" cy="6046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2114550"/>
                <a:gridCol w="2266950"/>
              </a:tblGrid>
              <a:tr h="414883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Few Specifications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Old</a:t>
                      </a:r>
                      <a:r>
                        <a:rPr lang="en-US" sz="1900" b="1" baseline="0" dirty="0" smtClean="0"/>
                        <a:t> </a:t>
                      </a:r>
                      <a:r>
                        <a:rPr lang="en-US" sz="1900" b="1" dirty="0" smtClean="0"/>
                        <a:t>Timing System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New Timing System</a:t>
                      </a:r>
                      <a:endParaRPr lang="en-US" sz="1900" b="1" dirty="0"/>
                    </a:p>
                  </a:txBody>
                  <a:tcPr/>
                </a:tc>
              </a:tr>
              <a:tr h="585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Synchronous, Shutdown sequence generation resolution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1 µs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 10 µs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8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Stamp resolution of 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50 ns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 1 µs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8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 latency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3.8 µs </a:t>
                      </a:r>
                    </a:p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(100m optical fiber)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 4µs</a:t>
                      </a:r>
                    </a:p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3m optical fiber)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 time, Deterministic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8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 of sub systems that can be connected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 system Asynchronous inputs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 system channel outputs ( as triggers)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4 (expandable)</a:t>
                      </a:r>
                    </a:p>
                    <a:p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8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number of events (reserve events, sync, shut down events …)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65535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8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output,</a:t>
                      </a:r>
                      <a:r>
                        <a:rPr lang="en-US" sz="1600" baseline="0" dirty="0" smtClean="0"/>
                        <a:t> Asynchronous input signal interface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TTL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TTL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8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Synchronous Clock</a:t>
                      </a:r>
                      <a:r>
                        <a:rPr lang="en-US" sz="1600" baseline="0" dirty="0" smtClean="0"/>
                        <a:t>  distribution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1kHz/10kHz/100kHz/1MHz/10MHz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Not in present version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1600" b="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835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GPS –</a:t>
                      </a:r>
                      <a:r>
                        <a:rPr lang="en-US" sz="1600" kern="1200" baseline="0" dirty="0" smtClean="0"/>
                        <a:t> IRIG B Interface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a:t>Not in present version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1600" b="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SST-1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New Timing System v/s Old</a:t>
            </a:r>
            <a:endParaRPr lang="en-US" sz="20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8</a:t>
            </a:fld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9639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baseline="30000" dirty="0" smtClean="0"/>
              <a:t># </a:t>
            </a:r>
            <a:r>
              <a:rPr lang="en-US" sz="1100" i="1" dirty="0" smtClean="0"/>
              <a:t>Version -1 does not include clock synchronization  </a:t>
            </a:r>
          </a:p>
        </p:txBody>
      </p:sp>
    </p:spTree>
    <p:extLst>
      <p:ext uri="{BB962C8B-B14F-4D97-AF65-F5344CB8AC3E}">
        <p14:creationId xmlns:p14="http://schemas.microsoft.com/office/powerpoint/2010/main" val="36418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"/>
            <a:ext cx="8610600" cy="4801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Timing System  - Central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&amp; Sub system modules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89390" y="685800"/>
            <a:ext cx="8221210" cy="5943600"/>
            <a:chOff x="389390" y="609600"/>
            <a:chExt cx="8221210" cy="5943600"/>
          </a:xfrm>
        </p:grpSpPr>
        <p:sp>
          <p:nvSpPr>
            <p:cNvPr id="4" name="Rectangle 3"/>
            <p:cNvSpPr/>
            <p:nvPr/>
          </p:nvSpPr>
          <p:spPr>
            <a:xfrm>
              <a:off x="389390" y="609600"/>
              <a:ext cx="3492795" cy="18855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6649" y="922257"/>
              <a:ext cx="1040407" cy="13603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Xilinx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Artix-7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FPGA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0204" y="922256"/>
              <a:ext cx="1189037" cy="58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</a:rPr>
                <a:t>Optical Transmitter</a:t>
              </a:r>
            </a:p>
            <a:p>
              <a:pPr algn="ctr"/>
              <a:r>
                <a:rPr lang="en-US" sz="1100" b="1" dirty="0">
                  <a:solidFill>
                    <a:srgbClr val="0070C0"/>
                  </a:solidFill>
                </a:rPr>
                <a:t>HFBR-1414Z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2302" y="1694275"/>
              <a:ext cx="1189037" cy="58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Optical Receiver</a:t>
              </a:r>
            </a:p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AFBR-2418Z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6" idx="1"/>
            </p:cNvCxnSpPr>
            <p:nvPr/>
          </p:nvCxnSpPr>
          <p:spPr>
            <a:xfrm>
              <a:off x="1727056" y="1216398"/>
              <a:ext cx="743148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727056" y="1946901"/>
              <a:ext cx="743148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17805" y="609600"/>
              <a:ext cx="3492795" cy="5943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08421" y="922257"/>
              <a:ext cx="1104919" cy="52465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Xilinx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Artix-7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FPGA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14143" y="4495800"/>
              <a:ext cx="3492795" cy="1885575"/>
              <a:chOff x="533400" y="1905000"/>
              <a:chExt cx="3581400" cy="257858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33400" y="1905000"/>
                <a:ext cx="3581400" cy="257858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38200" y="2332568"/>
                <a:ext cx="1066800" cy="1860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Xilinx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Artix-7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FPGA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667000" y="2332567"/>
                <a:ext cx="1219200" cy="804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70C0"/>
                    </a:solidFill>
                  </a:rPr>
                  <a:t>Optical Transmitter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70C0"/>
                    </a:solidFill>
                  </a:rPr>
                  <a:t>HFBR-1414Z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79405" y="3388327"/>
                <a:ext cx="1219200" cy="804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70C0"/>
                    </a:solidFill>
                  </a:rPr>
                  <a:t>Optical Receiver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70C0"/>
                    </a:solidFill>
                  </a:rPr>
                  <a:t>AFBR-2418Z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5" name="Straight Arrow Connector 34"/>
              <p:cNvCxnSpPr>
                <a:endCxn id="33" idx="1"/>
              </p:cNvCxnSpPr>
              <p:nvPr/>
            </p:nvCxnSpPr>
            <p:spPr>
              <a:xfrm>
                <a:off x="1905000" y="2734815"/>
                <a:ext cx="762000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905000" y="3733800"/>
                <a:ext cx="762000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5266434" y="1694276"/>
              <a:ext cx="1189037" cy="58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Optical Transmitter</a:t>
              </a:r>
            </a:p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HFBR-1414Z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66433" y="922256"/>
              <a:ext cx="1189037" cy="58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Optical Receiver</a:t>
              </a:r>
            </a:p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AFBR-2418Z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66433" y="5580475"/>
              <a:ext cx="1169448" cy="58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Optical Transmitter</a:t>
              </a:r>
            </a:p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HFBR-1414Z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46844" y="4808456"/>
              <a:ext cx="1189037" cy="58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Optical Receiver</a:t>
              </a:r>
            </a:p>
            <a:p>
              <a:pPr algn="ctr"/>
              <a:r>
                <a:rPr lang="en-US" sz="1100" b="1" dirty="0" smtClean="0">
                  <a:solidFill>
                    <a:srgbClr val="0070C0"/>
                  </a:solidFill>
                </a:rPr>
                <a:t>AFBR-2418Z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38" idx="1"/>
            </p:cNvCxnSpPr>
            <p:nvPr/>
          </p:nvCxnSpPr>
          <p:spPr>
            <a:xfrm>
              <a:off x="3671339" y="1216398"/>
              <a:ext cx="1595094" cy="0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683994" y="1961905"/>
              <a:ext cx="1595094" cy="0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671339" y="5129110"/>
              <a:ext cx="1595094" cy="0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3683994" y="5874617"/>
              <a:ext cx="1595094" cy="0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465273" y="1221782"/>
              <a:ext cx="743148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435881" y="5102598"/>
              <a:ext cx="743148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6435881" y="1961905"/>
              <a:ext cx="743148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6435881" y="5874617"/>
              <a:ext cx="743148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5787" y="1221782"/>
              <a:ext cx="0" cy="2131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" idx="2"/>
            </p:cNvCxnSpPr>
            <p:nvPr/>
          </p:nvCxnSpPr>
          <p:spPr>
            <a:xfrm flipH="1">
              <a:off x="3064722" y="2282559"/>
              <a:ext cx="12099" cy="1908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00600" y="1946901"/>
              <a:ext cx="0" cy="2320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23677" y="3352800"/>
              <a:ext cx="1309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616149" y="4176823"/>
              <a:ext cx="1448573" cy="14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348786" y="4267200"/>
              <a:ext cx="14518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823677" y="2614136"/>
              <a:ext cx="1309923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10-bit Serial</a:t>
              </a:r>
            </a:p>
            <a:p>
              <a:pPr algn="r"/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Asynchronous</a:t>
              </a:r>
            </a:p>
            <a:p>
              <a:pPr algn="r"/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6.25Mbps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48786" y="3743980"/>
              <a:ext cx="145181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62.5/125 µm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multimode fiber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32632" y="3643423"/>
              <a:ext cx="1415368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50MBd    </a:t>
              </a:r>
            </a:p>
            <a:p>
              <a:pPr algn="r"/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TTL Compatible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68186" y="609600"/>
              <a:ext cx="1451814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Central module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34633" y="609600"/>
              <a:ext cx="1451814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Sub system module -1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5368" y="4495800"/>
              <a:ext cx="1451814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Sub system module -8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791200" y="281940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791200" y="328422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806440" y="374904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257440" y="297180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2257440" y="343662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/>
              <a:pPr/>
              <a:t>9</a:t>
            </a:fld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-1073" y="6581002"/>
            <a:ext cx="1269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Reference:(2,3,4)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8156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2456</Words>
  <Application>Microsoft Office PowerPoint</Application>
  <PresentationFormat>On-screen Show (4:3)</PresentationFormat>
  <Paragraphs>589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DHONGDE Jasraj 240571</dc:creator>
  <cp:lastModifiedBy>jasraj</cp:lastModifiedBy>
  <cp:revision>781</cp:revision>
  <cp:lastPrinted>2019-05-09T06:10:53Z</cp:lastPrinted>
  <dcterms:created xsi:type="dcterms:W3CDTF">2006-08-16T00:00:00Z</dcterms:created>
  <dcterms:modified xsi:type="dcterms:W3CDTF">2019-05-10T04:31:26Z</dcterms:modified>
</cp:coreProperties>
</file>