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0" r:id="rId5"/>
    <p:sldId id="258" r:id="rId6"/>
    <p:sldId id="270" r:id="rId7"/>
    <p:sldId id="261" r:id="rId8"/>
    <p:sldId id="276" r:id="rId9"/>
    <p:sldId id="259" r:id="rId10"/>
    <p:sldId id="265" r:id="rId11"/>
    <p:sldId id="262" r:id="rId12"/>
    <p:sldId id="268" r:id="rId13"/>
    <p:sldId id="269" r:id="rId14"/>
    <p:sldId id="263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FCE2-36AE-4C35-BBC9-7DBC35B2CB2F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685C-5212-4781-A2D5-CF9F76FC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7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685C-5212-4781-A2D5-CF9F76FCC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6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685C-5212-4781-A2D5-CF9F76FCC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413C-B6DC-476B-8714-DD0A311CC685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8E10-0122-452E-84D2-75FE1A1FF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EF39-E198-494D-B015-2DD814B7094C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C260-2C1B-4950-B36A-8FA0933B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EC6F-976B-413F-800A-CB130BC4AD82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3FD8-B266-4702-AD01-775AF454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2D13-F22C-4187-B396-6B18D2808CEA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AB76-4BFF-451D-9D2D-AC7FD9B9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28600"/>
            <a:ext cx="9230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TWG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15000"/>
            <a:ext cx="152679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6C56-7511-4025-A646-9306B5269F9A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C646-A305-4043-8956-3827E40C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04A6-2F7E-4A39-88B5-3064A4533990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462D-A239-4919-9021-F97AD9E04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09A1-603F-41DF-AD4E-BED222962092}" type="datetime1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F4D6-1AC2-4D37-917A-148E45DE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E5FA-11AC-4766-8180-453D11E00403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1FAE-C098-47E3-B22D-EAC8D6AF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ABAF-4255-454E-A198-A40B3BA0F2FC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BBA1-069A-488A-BFA2-6F455D7CC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7C23-9ED8-42F5-B211-72DF032C2CD8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0772-A588-4377-9C59-E610B4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C75E-F971-4E66-8DB1-BEAE023F0258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F4EC-A547-4B64-AC15-4E8F252D5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5C44B-0C63-4C74-828B-777BF1400F53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ADAAA6-A04B-41D5-9359-4D6B9940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 descr="Galaxy Serpent_Header CD i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935" y="353401"/>
            <a:ext cx="4418865" cy="13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4665" y="247649"/>
            <a:ext cx="147693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ITWG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2266298" cy="13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217075"/>
            <a:ext cx="8258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Jim Borgardt (US-Department of State);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Frank Wong (US-Department of Homeland Security)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IAEA CN-218; Vienna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Session 2F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08 July 2014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272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Galaxy Serpent: A Web-Based Table-Top Exercise for National Nuclear Forensics Libraries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8" y="0"/>
            <a:ext cx="8229600" cy="69731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Galaxy Serpent: Scenario Example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80491" y="2019300"/>
            <a:ext cx="2895600" cy="14478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191" y="21504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Galaxy ‘A’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4790276" y="2019300"/>
            <a:ext cx="2925417" cy="1447800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6175" y="404207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Galaxy ‘D’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0975" y="404207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Galaxy ‘C’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52884" y="21672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Galaxy ‘B’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1247361" y="3924300"/>
            <a:ext cx="2925417" cy="1447800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85691" y="3924300"/>
            <a:ext cx="2895600" cy="1447800"/>
          </a:xfrm>
          <a:prstGeom prst="ellipse">
            <a:avLst/>
          </a:prstGeom>
          <a:solidFill>
            <a:schemeClr val="accent4">
              <a:alpha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80891" y="1943100"/>
            <a:ext cx="0" cy="335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80491" y="3663434"/>
            <a:ext cx="6324600" cy="32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9984" y="2720095"/>
            <a:ext cx="2286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NNFL Created from Reactors 3, </a:t>
            </a:r>
            <a:r>
              <a:rPr lang="en-US" i="1" dirty="0"/>
              <a:t>6</a:t>
            </a:r>
            <a:r>
              <a:rPr lang="en-US" i="1" dirty="0" smtClean="0"/>
              <a:t>, 8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90491" y="4585114"/>
            <a:ext cx="2286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NNFL Created from Reactors 5, </a:t>
            </a:r>
            <a:r>
              <a:rPr lang="en-US" i="1" dirty="0"/>
              <a:t>7</a:t>
            </a:r>
            <a:r>
              <a:rPr lang="en-US" i="1" dirty="0" smtClean="0"/>
              <a:t>, 11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67069" y="4601041"/>
            <a:ext cx="2286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NNFL Created from Reactors 2, 9, 10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1585291" y="2704189"/>
            <a:ext cx="2286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NNFL Created from Reactors 1, 4, 12</a:t>
            </a:r>
            <a:endParaRPr lang="en-US" i="1" dirty="0"/>
          </a:p>
        </p:txBody>
      </p:sp>
      <p:sp>
        <p:nvSpPr>
          <p:cNvPr id="39" name="Left-Right Arrow 38"/>
          <p:cNvSpPr/>
          <p:nvPr/>
        </p:nvSpPr>
        <p:spPr>
          <a:xfrm>
            <a:off x="3947491" y="2476500"/>
            <a:ext cx="1066800" cy="488963"/>
          </a:xfrm>
          <a:prstGeom prst="leftRightArrow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uri.edu/radiation/images/trefoi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33" y="5656796"/>
            <a:ext cx="1143000" cy="1050193"/>
          </a:xfrm>
          <a:prstGeom prst="rect">
            <a:avLst/>
          </a:prstGeom>
          <a:solidFill>
            <a:schemeClr val="accent6">
              <a:alpha val="15000"/>
            </a:schemeClr>
          </a:solidFill>
        </p:spPr>
      </p:pic>
      <p:sp>
        <p:nvSpPr>
          <p:cNvPr id="45" name="Rectangle 44"/>
          <p:cNvSpPr/>
          <p:nvPr/>
        </p:nvSpPr>
        <p:spPr>
          <a:xfrm>
            <a:off x="3886200" y="5656796"/>
            <a:ext cx="1185530" cy="1072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86200" y="5688449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from Hypothetical Spent Fuel Dirty Bomb Seizure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962343" y="5241121"/>
            <a:ext cx="985148" cy="4282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261691" y="3266108"/>
            <a:ext cx="838200" cy="2362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71730" y="5225194"/>
            <a:ext cx="1024270" cy="4517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709491" y="3344269"/>
            <a:ext cx="1133986" cy="22813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ITWG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62" y="5638800"/>
            <a:ext cx="1908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236535" y="5874603"/>
            <a:ext cx="121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II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516" y="914400"/>
            <a:ext cx="121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frank.wong\AppData\Local\Microsoft\Windows\Temporary Internet Files\Content.IE5\61I39NCC\MC9003552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03" y="724739"/>
            <a:ext cx="871097" cy="9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frank.wong\AppData\Local\Microsoft\Windows\Temporary Internet Files\Content.IE5\A9XVUCP1\MC9000713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37" y="822180"/>
            <a:ext cx="1348563" cy="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58364" y="773517"/>
            <a:ext cx="1928036" cy="101718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5743" y="982026"/>
            <a:ext cx="1990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Create NNFL from provided public domain data</a:t>
            </a:r>
            <a:endParaRPr lang="en-US" sz="1100" b="1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2516" y="838200"/>
            <a:ext cx="1213884" cy="968519"/>
          </a:xfrm>
          <a:prstGeom prst="roundRect">
            <a:avLst/>
          </a:prstGeom>
          <a:solidFill>
            <a:srgbClr val="FF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263116" y="5791200"/>
            <a:ext cx="1213884" cy="968519"/>
          </a:xfrm>
          <a:prstGeom prst="roundRect">
            <a:avLst/>
          </a:prstGeom>
          <a:solidFill>
            <a:srgbClr val="FF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Progress Posting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821" t="13036" r="2804" b="13551"/>
          <a:stretch>
            <a:fillRect/>
          </a:stretch>
        </p:blipFill>
        <p:spPr bwMode="auto">
          <a:xfrm>
            <a:off x="533400" y="1143000"/>
            <a:ext cx="8045109" cy="44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5867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Team Virgo</a:t>
            </a:r>
            <a:r>
              <a:rPr lang="en-US" sz="2000" i="1" dirty="0" smtClean="0">
                <a:solidFill>
                  <a:srgbClr val="7030A0"/>
                </a:solidFill>
              </a:rPr>
              <a:t>: Excerpt from Phase I progress; their NNFL is complete and PCA is used to cluster reactors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1981200"/>
            <a:ext cx="381000" cy="1224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Evaluation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272" y="990600"/>
            <a:ext cx="809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Technical assessment of results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1" name="Picture 3" descr="C:\Users\borgardt\Desktop\JNMM\8 - Hungary\Fi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3" y="1630414"/>
            <a:ext cx="4366666" cy="24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rgardt\Desktop\JNMM\9 - Sweden - SENT - need bios\GalaxySerpent_SWE_Fig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3" y="4032528"/>
            <a:ext cx="4366665" cy="28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rgardt\Desktop\JNMM\2 - Australia\Figure 1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30414"/>
            <a:ext cx="3787544" cy="27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rgardt\Desktop\JNMM\3 - Brazil\Figure 8    PCA of the NNFL's and Clio Canonical Distribution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94" y="4343400"/>
            <a:ext cx="3407206" cy="24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715000"/>
            <a:ext cx="735347" cy="109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2900" dirty="0" smtClean="0"/>
              <a:t>All teams benefited from the exercise</a:t>
            </a:r>
          </a:p>
          <a:p>
            <a:r>
              <a:rPr lang="en-US" sz="2900" dirty="0"/>
              <a:t>All teams that completed the exercise correctly answered </a:t>
            </a:r>
            <a:r>
              <a:rPr lang="en-US" sz="2900" dirty="0" smtClean="0"/>
              <a:t>“</a:t>
            </a:r>
            <a:r>
              <a:rPr lang="en-US" sz="2800" dirty="0"/>
              <a:t>Is it consistent with our material?</a:t>
            </a:r>
            <a:endParaRPr lang="en-US" sz="2900" dirty="0"/>
          </a:p>
          <a:p>
            <a:r>
              <a:rPr lang="en-US" sz="2900" dirty="0" smtClean="0"/>
              <a:t>All gained valuable insights into procedural issues, gaps in expertise, and similar critical infrastructure</a:t>
            </a:r>
          </a:p>
          <a:p>
            <a:r>
              <a:rPr lang="en-US" sz="2900" dirty="0" smtClean="0"/>
              <a:t>Contributions for variety of professional expertise</a:t>
            </a:r>
          </a:p>
          <a:p>
            <a:r>
              <a:rPr lang="en-US" sz="2900" dirty="0" smtClean="0"/>
              <a:t>Assignment of confidence levels</a:t>
            </a:r>
          </a:p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Lessons Learned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839200" cy="4525963"/>
          </a:xfrm>
        </p:spPr>
        <p:txBody>
          <a:bodyPr/>
          <a:lstStyle/>
          <a:p>
            <a:r>
              <a:rPr lang="en-US" sz="2600" dirty="0"/>
              <a:t>C</a:t>
            </a:r>
            <a:r>
              <a:rPr lang="en-US" sz="2600" dirty="0" smtClean="0"/>
              <a:t>ost effective international collaboration </a:t>
            </a:r>
            <a:r>
              <a:rPr lang="en-US" sz="2600" dirty="0"/>
              <a:t>of </a:t>
            </a:r>
            <a:r>
              <a:rPr lang="en-US" sz="2600" dirty="0" smtClean="0"/>
              <a:t>scientists</a:t>
            </a:r>
          </a:p>
          <a:p>
            <a:r>
              <a:rPr lang="en-US" sz="2600" dirty="0" smtClean="0"/>
              <a:t>Multiple analytical methodologies, with  </a:t>
            </a:r>
            <a:r>
              <a:rPr lang="en-US" sz="2600" dirty="0"/>
              <a:t>confirmed </a:t>
            </a:r>
            <a:r>
              <a:rPr lang="en-US" sz="2600" dirty="0" smtClean="0"/>
              <a:t>findings</a:t>
            </a:r>
          </a:p>
          <a:p>
            <a:r>
              <a:rPr lang="en-US" sz="2600" dirty="0"/>
              <a:t>C</a:t>
            </a:r>
            <a:r>
              <a:rPr lang="en-US" sz="2600" dirty="0" smtClean="0"/>
              <a:t>ommunity </a:t>
            </a:r>
            <a:r>
              <a:rPr lang="en-US" sz="2600" dirty="0"/>
              <a:t>of experts aware of </a:t>
            </a:r>
            <a:r>
              <a:rPr lang="en-US" sz="2600" dirty="0" smtClean="0"/>
              <a:t>NF </a:t>
            </a:r>
            <a:r>
              <a:rPr lang="en-US" sz="2600" dirty="0"/>
              <a:t>and </a:t>
            </a:r>
            <a:r>
              <a:rPr lang="en-US" sz="2600" dirty="0" smtClean="0"/>
              <a:t>NNFLs expanded</a:t>
            </a:r>
          </a:p>
          <a:p>
            <a:r>
              <a:rPr lang="en-US" sz="2600" dirty="0" smtClean="0"/>
              <a:t>Wide-ranging expertise provided valuable contributions</a:t>
            </a:r>
          </a:p>
          <a:p>
            <a:r>
              <a:rPr lang="en-US" sz="2600" dirty="0" smtClean="0"/>
              <a:t>Demonstrated efficacy </a:t>
            </a:r>
            <a:r>
              <a:rPr lang="en-US" sz="2600" dirty="0"/>
              <a:t>of NNFLs in drawing inferences </a:t>
            </a:r>
            <a:r>
              <a:rPr lang="en-US" sz="2600" dirty="0" smtClean="0"/>
              <a:t>of the origins </a:t>
            </a:r>
            <a:r>
              <a:rPr lang="en-US" sz="2600" dirty="0"/>
              <a:t>of a hypothetical seizure of spent nuclear </a:t>
            </a:r>
            <a:r>
              <a:rPr lang="en-US" sz="2600" dirty="0" smtClean="0"/>
              <a:t>fuel</a:t>
            </a:r>
          </a:p>
          <a:p>
            <a:r>
              <a:rPr lang="en-US" sz="2600" dirty="0" smtClean="0"/>
              <a:t>NNFLs provided </a:t>
            </a:r>
            <a:r>
              <a:rPr lang="en-US" sz="2600" dirty="0"/>
              <a:t>critical </a:t>
            </a:r>
            <a:r>
              <a:rPr lang="en-US" sz="2600" dirty="0" smtClean="0"/>
              <a:t>insights: especially about organizing existing data, re-purposed for an NNFL</a:t>
            </a:r>
          </a:p>
          <a:p>
            <a:r>
              <a:rPr lang="en-US" sz="2600" dirty="0" smtClean="0"/>
              <a:t>NNFLs can play a vital role in the investigative effort involving nuclear or other radioactive material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Future Efforts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/>
              <a:t>Journal of Nuclear Materials  Management (JNMM)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Partnered with JNMM to arrange a special issue, summer 2014, dedicated to the Galaxy Serpent TTX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10 articles, including 9 early round participants teams and 1 from organizers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Electronic release date: </a:t>
            </a:r>
            <a:r>
              <a:rPr lang="en-US" sz="2400" dirty="0" smtClean="0"/>
              <a:t>late </a:t>
            </a:r>
            <a:r>
              <a:rPr lang="en-US" sz="2400" dirty="0" smtClean="0"/>
              <a:t>July 2014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 smtClean="0"/>
              <a:t>Galaxy Serpent v2.0 – tentative outline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Planning phase: Q3, Q4 2014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Exercise: To begin Q1 2015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Similar web-based, virtual format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Anticipate feedstock as material of interest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53519"/>
            <a:ext cx="2590800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is Galaxy Serpent?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610600" cy="4525963"/>
          </a:xfrm>
        </p:spPr>
        <p:txBody>
          <a:bodyPr/>
          <a:lstStyle/>
          <a:p>
            <a:r>
              <a:rPr lang="en-US" sz="3000" dirty="0" smtClean="0"/>
              <a:t>First of its kind, entirely web-based, virtual table-top exercise using national nuclear forensics libraries (NNFLs)</a:t>
            </a:r>
          </a:p>
          <a:p>
            <a:r>
              <a:rPr lang="en-US" sz="3000" dirty="0" smtClean="0"/>
              <a:t>Conducted under the auspices of ITWG; co-led by US State Dept and </a:t>
            </a:r>
            <a:r>
              <a:rPr lang="en-US" sz="3000" dirty="0" err="1" smtClean="0"/>
              <a:t>Dept</a:t>
            </a:r>
            <a:r>
              <a:rPr lang="en-US" sz="3000" dirty="0" smtClean="0"/>
              <a:t> of Homeland Security</a:t>
            </a:r>
          </a:p>
          <a:p>
            <a:r>
              <a:rPr lang="en-US" sz="3000" dirty="0" smtClean="0"/>
              <a:t>Designed to address technical aspects of NNFLs</a:t>
            </a:r>
          </a:p>
          <a:p>
            <a:r>
              <a:rPr lang="en-US" sz="3000" dirty="0" smtClean="0"/>
              <a:t>16 countries initially volunteered at ITWG-17 to participate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Framework for Cooperation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National nuclear forensics libraries (NNFLs): </a:t>
            </a:r>
          </a:p>
          <a:p>
            <a:r>
              <a:rPr lang="en-US" sz="3000" dirty="0" smtClean="0"/>
              <a:t>Provides an organizational knowledge framework for States </a:t>
            </a:r>
            <a:r>
              <a:rPr lang="en-US" sz="3000" dirty="0"/>
              <a:t>investigating illicit uses of nuclear </a:t>
            </a:r>
            <a:r>
              <a:rPr lang="en-US" sz="3000" dirty="0" smtClean="0"/>
              <a:t>material</a:t>
            </a:r>
          </a:p>
          <a:p>
            <a:r>
              <a:rPr lang="en-US" sz="3000" dirty="0" smtClean="0"/>
              <a:t>Consists </a:t>
            </a:r>
            <a:r>
              <a:rPr lang="en-US" sz="3000" dirty="0"/>
              <a:t>of information pertaining to the inventory of nuclear </a:t>
            </a:r>
            <a:r>
              <a:rPr lang="en-US" sz="3000" dirty="0" smtClean="0"/>
              <a:t>or </a:t>
            </a:r>
            <a:r>
              <a:rPr lang="en-US" sz="3000" dirty="0"/>
              <a:t>other radioactive material produced, used, or stored by a </a:t>
            </a:r>
            <a:r>
              <a:rPr lang="en-US" sz="3000" dirty="0" smtClean="0"/>
              <a:t>State</a:t>
            </a:r>
          </a:p>
          <a:p>
            <a:r>
              <a:rPr lang="en-US" sz="3000" dirty="0" smtClean="0"/>
              <a:t>Allows </a:t>
            </a:r>
            <a:r>
              <a:rPr lang="en-US" sz="3000" dirty="0"/>
              <a:t>a </a:t>
            </a:r>
            <a:r>
              <a:rPr lang="en-US" sz="3000" dirty="0" smtClean="0"/>
              <a:t>State </a:t>
            </a:r>
            <a:r>
              <a:rPr lang="en-US" sz="3000" dirty="0"/>
              <a:t>to quickly </a:t>
            </a:r>
            <a:r>
              <a:rPr lang="en-US" sz="3000" dirty="0" smtClean="0"/>
              <a:t>assess the question “Is it </a:t>
            </a:r>
            <a:r>
              <a:rPr lang="en-US" sz="3000" dirty="0" smtClean="0"/>
              <a:t>consistent with our material?”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Purpose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678363"/>
          </a:xfrm>
        </p:spPr>
        <p:txBody>
          <a:bodyPr/>
          <a:lstStyle/>
          <a:p>
            <a:r>
              <a:rPr lang="en-US" sz="3000" dirty="0" smtClean="0"/>
              <a:t>Raises awareness about the technical aspects of creating and using NNFLs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</a:rPr>
              <a:t>Teams create their NNFL from provided, existing data (public domain)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</a:rPr>
              <a:t>Teams then use their NNFL to determine if seized material is or is not consistent with their material in their NNFL</a:t>
            </a:r>
          </a:p>
          <a:p>
            <a:r>
              <a:rPr lang="en-US" sz="3000" dirty="0" smtClean="0"/>
              <a:t>Teams encouraged to communicate, share approaches or methods, as needed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Conduct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449763"/>
          </a:xfrm>
        </p:spPr>
        <p:txBody>
          <a:bodyPr/>
          <a:lstStyle/>
          <a:p>
            <a:r>
              <a:rPr lang="en-US" sz="2900" dirty="0" smtClean="0"/>
              <a:t>3-4 teams, each from a different State or organization (i.e. “Galaxy”) play in each Round</a:t>
            </a:r>
          </a:p>
          <a:p>
            <a:r>
              <a:rPr lang="en-US" sz="2900" dirty="0" smtClean="0"/>
              <a:t>Five rounds were conducted; each about 8 weeks in duration (Feb 2013 – April 2014)</a:t>
            </a:r>
          </a:p>
          <a:p>
            <a:r>
              <a:rPr lang="en-US" sz="2900" dirty="0" smtClean="0"/>
              <a:t>Teams receive information and post progress on a dedicated web portal (provided and managed by State Dept)</a:t>
            </a:r>
          </a:p>
          <a:p>
            <a:endParaRPr lang="en-US" dirty="0"/>
          </a:p>
        </p:txBody>
      </p:sp>
      <p:pic>
        <p:nvPicPr>
          <p:cNvPr id="21507" name="Picture 3" descr="D:\Documents and Settings\frank.wong\Local Settings\Temporary Internet Files\Content.IE5\VY82RKXK\MP900442177[1].jpg"/>
          <p:cNvPicPr>
            <a:picLocks noChangeAspect="1" noChangeArrowheads="1"/>
          </p:cNvPicPr>
          <p:nvPr/>
        </p:nvPicPr>
        <p:blipFill>
          <a:blip r:embed="rId2" cstate="print"/>
          <a:srcRect l="6834" t="11538" r="11156" b="11539"/>
          <a:stretch>
            <a:fillRect/>
          </a:stretch>
        </p:blipFill>
        <p:spPr bwMode="auto">
          <a:xfrm>
            <a:off x="3124200" y="4876800"/>
            <a:ext cx="2377440" cy="1981200"/>
          </a:xfrm>
          <a:prstGeom prst="rect">
            <a:avLst/>
          </a:prstGeom>
          <a:noFill/>
        </p:spPr>
      </p:pic>
      <p:pic>
        <p:nvPicPr>
          <p:cNvPr id="21512" name="Picture 8" descr="D:\Documents and Settings\frank.wong\Local Settings\Temporary Internet Files\Content.IE5\5OG1057U\MP9003879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1371600" cy="192280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Participants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46038"/>
              </p:ext>
            </p:extLst>
          </p:nvPr>
        </p:nvGraphicFramePr>
        <p:xfrm>
          <a:off x="228601" y="1600198"/>
          <a:ext cx="8762999" cy="4978401"/>
        </p:xfrm>
        <a:graphic>
          <a:graphicData uri="http://schemas.openxmlformats.org/drawingml/2006/table">
            <a:tbl>
              <a:tblPr firstRow="1" firstCol="1" bandRow="1"/>
              <a:tblGrid>
                <a:gridCol w="1904999"/>
                <a:gridCol w="1735651"/>
                <a:gridCol w="1617151"/>
                <a:gridCol w="1752599"/>
                <a:gridCol w="1752599"/>
              </a:tblGrid>
              <a:tr h="1016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(Feb-Apr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‘13</a:t>
                      </a: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(May-July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‘13</a:t>
                      </a: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(Aug-Oct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‘13</a:t>
                      </a: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(Feb-Apr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‘14</a:t>
                      </a: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(Feb-Apr </a:t>
                      </a:r>
                      <a:r>
                        <a:rPr lang="en-US" sz="2000" kern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‘14</a:t>
                      </a:r>
                      <a:r>
                        <a:rPr lang="en-US" sz="2000" kern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Australia/ANSTO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Japan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Hungary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“Pisces”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JRC/ITU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South Africa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NECSA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Sweden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Aquarius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“Pegasus”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Canada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UK/AWE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“Shapley”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Seyfert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“Sagittarius”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“Cygnus”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“Hydra”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“Carina”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E5DFE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BD4B4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5240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Italicized text indicates the team in each round which was assigned the reactor that 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source of the hypothetical seizure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1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Web Portal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13036" r="312" b="32075"/>
          <a:stretch>
            <a:fillRect/>
          </a:stretch>
        </p:blipFill>
        <p:spPr bwMode="auto">
          <a:xfrm>
            <a:off x="0" y="1368287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52578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7030A0"/>
                </a:solidFill>
              </a:rPr>
              <a:t>Team Virgo</a:t>
            </a:r>
            <a:r>
              <a:rPr lang="en-US" sz="2000" i="1" u="sng" dirty="0">
                <a:solidFill>
                  <a:srgbClr val="7030A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Sample Home Page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Progress Reports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Phase I Injects: Reactor Data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Phase II Injects: Seized Material Data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6200" y="3124200"/>
            <a:ext cx="76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Artificialities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449763"/>
          </a:xfrm>
        </p:spPr>
        <p:txBody>
          <a:bodyPr/>
          <a:lstStyle/>
          <a:p>
            <a:r>
              <a:rPr lang="en-US" sz="2900" dirty="0" smtClean="0"/>
              <a:t>Uncertainties were developed, and not part of the original SFCOMPO data</a:t>
            </a:r>
          </a:p>
          <a:p>
            <a:r>
              <a:rPr lang="en-US" sz="2900" dirty="0" smtClean="0"/>
              <a:t>The “universe” </a:t>
            </a:r>
            <a:r>
              <a:rPr lang="en-US" sz="2900" dirty="0"/>
              <a:t>of data sets were intentionally constrained to </a:t>
            </a:r>
            <a:r>
              <a:rPr lang="en-US" sz="2900" dirty="0" smtClean="0"/>
              <a:t>low-enriched uranium (LEU) reactors to help </a:t>
            </a:r>
            <a:r>
              <a:rPr lang="en-US" sz="2900" dirty="0"/>
              <a:t>bound the </a:t>
            </a:r>
            <a:r>
              <a:rPr lang="en-US" sz="2900" dirty="0" smtClean="0"/>
              <a:t>problem</a:t>
            </a:r>
          </a:p>
          <a:p>
            <a:r>
              <a:rPr lang="en-US" sz="2900" dirty="0"/>
              <a:t>M</a:t>
            </a:r>
            <a:r>
              <a:rPr lang="en-US" sz="2900" dirty="0" smtClean="0"/>
              <a:t>odel NNFLs were </a:t>
            </a:r>
            <a:r>
              <a:rPr lang="en-US" sz="2900" dirty="0"/>
              <a:t>composed of just three </a:t>
            </a:r>
            <a:r>
              <a:rPr lang="en-US" sz="2900" dirty="0" smtClean="0"/>
              <a:t>reactors; a combination of BWR and PWRs</a:t>
            </a:r>
            <a:r>
              <a:rPr lang="en-US" sz="2900" dirty="0"/>
              <a:t>.  </a:t>
            </a:r>
            <a:br>
              <a:rPr lang="en-US" sz="2900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Galaxy Serpent: Scenario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sz="3000" dirty="0" smtClean="0"/>
              <a:t>Public domain spent fuel compositions are used (SFCOMPO; 14 nuclear reactors)</a:t>
            </a:r>
          </a:p>
          <a:p>
            <a:r>
              <a:rPr lang="en-US" sz="3000" dirty="0" smtClean="0"/>
              <a:t>Each Galaxy is provided data from ~3 reactors (i.e. “moons of Saturn”)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735289"/>
            <a:ext cx="1981200" cy="166199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Phase I</a:t>
            </a:r>
          </a:p>
          <a:p>
            <a:pPr algn="ctr"/>
            <a:endParaRPr lang="en-US" b="1" i="1" u="sng" dirty="0" smtClean="0"/>
          </a:p>
          <a:p>
            <a:pPr algn="ctr"/>
            <a:r>
              <a:rPr lang="en-US" sz="2000" i="1" dirty="0" smtClean="0"/>
              <a:t>Create an NNFL from the data provided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581400"/>
            <a:ext cx="3733800" cy="196977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Phase II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000" i="1" dirty="0" smtClean="0"/>
              <a:t>A dirty bomb with spent fuel was seized. Determine if this spent fuel is or is not consistent with spent fuel in your NNFL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00400" y="4114800"/>
            <a:ext cx="1676400" cy="91440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6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AAB76-4BFF-451D-9D2D-AC7FD9B9DC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874</Words>
  <Application>Microsoft Office PowerPoint</Application>
  <PresentationFormat>On-screen Show (4:3)</PresentationFormat>
  <Paragraphs>137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Galaxy Serpent?</vt:lpstr>
      <vt:lpstr>A Framework for Cooperation</vt:lpstr>
      <vt:lpstr> Galaxy Serpent: Purpose</vt:lpstr>
      <vt:lpstr> Galaxy Serpent: Conduct</vt:lpstr>
      <vt:lpstr> Galaxy Serpent: Participants</vt:lpstr>
      <vt:lpstr> Galaxy Serpent: Web Portal</vt:lpstr>
      <vt:lpstr> Galaxy Serpent: Artificialities</vt:lpstr>
      <vt:lpstr> Galaxy Serpent: Scenario</vt:lpstr>
      <vt:lpstr> Galaxy Serpent: Scenario Example</vt:lpstr>
      <vt:lpstr> Galaxy Serpent: Progress Posting</vt:lpstr>
      <vt:lpstr> Galaxy Serpent: Evaluation</vt:lpstr>
      <vt:lpstr> Galaxy Serpent: Results</vt:lpstr>
      <vt:lpstr> Lessons Learned</vt:lpstr>
      <vt:lpstr> Future Efforts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borgardtjd</dc:creator>
  <cp:lastModifiedBy>Borgardt, James (BORGARDT)</cp:lastModifiedBy>
  <cp:revision>78</cp:revision>
  <dcterms:created xsi:type="dcterms:W3CDTF">2013-08-12T13:34:34Z</dcterms:created>
  <dcterms:modified xsi:type="dcterms:W3CDTF">2014-07-09T10:01:50Z</dcterms:modified>
</cp:coreProperties>
</file>