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9" r:id="rId3"/>
    <p:sldId id="260" r:id="rId4"/>
    <p:sldId id="279" r:id="rId5"/>
    <p:sldId id="292" r:id="rId6"/>
    <p:sldId id="280" r:id="rId7"/>
    <p:sldId id="297" r:id="rId8"/>
    <p:sldId id="296" r:id="rId9"/>
    <p:sldId id="290" r:id="rId10"/>
    <p:sldId id="295" r:id="rId11"/>
    <p:sldId id="284" r:id="rId12"/>
    <p:sldId id="293" r:id="rId13"/>
    <p:sldId id="294" r:id="rId14"/>
    <p:sldId id="288" r:id="rId15"/>
    <p:sldId id="278" r:id="rId16"/>
  </p:sldIdLst>
  <p:sldSz cx="9144000" cy="6858000" type="screen4x3"/>
  <p:notesSz cx="6805613" cy="9944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MS PGothic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BDDEFF"/>
    <a:srgbClr val="006600"/>
    <a:srgbClr val="66FFCC"/>
    <a:srgbClr val="004494"/>
    <a:srgbClr val="3E6FD2"/>
    <a:srgbClr val="3166CF"/>
    <a:srgbClr val="2D5EC1"/>
    <a:srgbClr val="000000"/>
    <a:srgbClr val="37A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9389" autoAdjust="0"/>
  </p:normalViewPr>
  <p:slideViewPr>
    <p:cSldViewPr snapToGrid="0">
      <p:cViewPr>
        <p:scale>
          <a:sx n="130" d="100"/>
          <a:sy n="130" d="100"/>
        </p:scale>
        <p:origin x="-1086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00771-4552-1B48-962A-D7AE9BDD66D4}" type="doc">
      <dgm:prSet loTypeId="urn:microsoft.com/office/officeart/2005/8/layout/radial3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3995A7-640C-F249-8AB7-6CD0F036CC5F}">
      <dgm:prSet phldrT="[Text]" custT="1"/>
      <dgm:spPr/>
      <dgm:t>
        <a:bodyPr/>
        <a:lstStyle/>
        <a:p>
          <a:r>
            <a:rPr lang="en-US" sz="1800" b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/>
            </a:rPr>
            <a:t>Uranium ore concentrate</a:t>
          </a:r>
          <a:endParaRPr lang="en-US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28762D-CD0E-5A4D-AFCD-CC71179D7A6C}" type="parTrans" cxnId="{24224599-6717-0F44-94B6-C0F187DBF686}">
      <dgm:prSet/>
      <dgm:spPr/>
      <dgm:t>
        <a:bodyPr/>
        <a:lstStyle/>
        <a:p>
          <a:endParaRPr lang="en-US"/>
        </a:p>
      </dgm:t>
    </dgm:pt>
    <dgm:pt modelId="{3CD539E3-B2E2-644F-9362-E7E9A4CF6F70}" type="sibTrans" cxnId="{24224599-6717-0F44-94B6-C0F187DBF686}">
      <dgm:prSet/>
      <dgm:spPr/>
      <dgm:t>
        <a:bodyPr/>
        <a:lstStyle/>
        <a:p>
          <a:endParaRPr lang="en-US"/>
        </a:p>
      </dgm:t>
    </dgm:pt>
    <dgm:pt modelId="{724F4362-814D-3C41-826D-D373AA95E0BD}">
      <dgm:prSet phldrT="[Text]" custT="1"/>
      <dgm:spPr>
        <a:gradFill rotWithShape="0">
          <a:gsLst>
            <a:gs pos="0">
              <a:srgbClr val="92D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en-US" sz="900" b="1" dirty="0" smtClean="0"/>
            <a:t>Morphology</a:t>
          </a:r>
          <a:endParaRPr lang="en-US" sz="900" b="1" dirty="0"/>
        </a:p>
      </dgm:t>
    </dgm:pt>
    <dgm:pt modelId="{E45BC982-E2A4-3D48-A6D2-C8D5690E2637}" type="parTrans" cxnId="{09DCA545-1C24-5945-828F-EF8C39944909}">
      <dgm:prSet/>
      <dgm:spPr/>
      <dgm:t>
        <a:bodyPr/>
        <a:lstStyle/>
        <a:p>
          <a:endParaRPr lang="en-US"/>
        </a:p>
      </dgm:t>
    </dgm:pt>
    <dgm:pt modelId="{45B45751-417C-0F49-BB90-4DA8E002B36F}" type="sibTrans" cxnId="{09DCA545-1C24-5945-828F-EF8C39944909}">
      <dgm:prSet/>
      <dgm:spPr/>
      <dgm:t>
        <a:bodyPr/>
        <a:lstStyle/>
        <a:p>
          <a:endParaRPr lang="en-US"/>
        </a:p>
      </dgm:t>
    </dgm:pt>
    <dgm:pt modelId="{41ADFA87-2DBF-6749-AEBA-4001C9A1C163}">
      <dgm:prSet phldrT="[Text]" custT="1"/>
      <dgm:spPr/>
      <dgm:t>
        <a:bodyPr vert="horz"/>
        <a:lstStyle/>
        <a:p>
          <a:r>
            <a:rPr lang="en-US" sz="1050" b="1" dirty="0" smtClean="0"/>
            <a:t>Organic impurities</a:t>
          </a:r>
          <a:endParaRPr lang="en-US" sz="1050" b="1" dirty="0"/>
        </a:p>
      </dgm:t>
    </dgm:pt>
    <dgm:pt modelId="{F558B83E-7E45-8E45-9EE3-ACAAF23EF26A}" type="parTrans" cxnId="{2633B9B5-99BC-154F-9F2A-9A4408C5D67D}">
      <dgm:prSet/>
      <dgm:spPr/>
      <dgm:t>
        <a:bodyPr/>
        <a:lstStyle/>
        <a:p>
          <a:endParaRPr lang="en-US"/>
        </a:p>
      </dgm:t>
    </dgm:pt>
    <dgm:pt modelId="{7D844FB3-2FF1-6445-9FB9-700745F24EA9}" type="sibTrans" cxnId="{2633B9B5-99BC-154F-9F2A-9A4408C5D67D}">
      <dgm:prSet/>
      <dgm:spPr/>
      <dgm:t>
        <a:bodyPr/>
        <a:lstStyle/>
        <a:p>
          <a:endParaRPr lang="en-US"/>
        </a:p>
      </dgm:t>
    </dgm:pt>
    <dgm:pt modelId="{A89946EA-E1EC-574F-AB46-8B31D24D8392}">
      <dgm:prSet phldrT="[Text]" custT="1"/>
      <dgm:spPr/>
      <dgm:t>
        <a:bodyPr/>
        <a:lstStyle/>
        <a:p>
          <a:r>
            <a:rPr lang="en-US" sz="1000" b="1" dirty="0" smtClean="0"/>
            <a:t>Isotopes</a:t>
          </a:r>
          <a:endParaRPr lang="en-US" sz="1000" b="1" dirty="0"/>
        </a:p>
      </dgm:t>
    </dgm:pt>
    <dgm:pt modelId="{EA598D3F-F290-284D-A684-4268EEF87757}" type="parTrans" cxnId="{DC988813-04E0-2548-A773-51E7B9C1BF75}">
      <dgm:prSet/>
      <dgm:spPr/>
      <dgm:t>
        <a:bodyPr/>
        <a:lstStyle/>
        <a:p>
          <a:endParaRPr lang="en-US"/>
        </a:p>
      </dgm:t>
    </dgm:pt>
    <dgm:pt modelId="{F191F113-8D0B-FC48-BFD1-A113DD7A3CD0}" type="sibTrans" cxnId="{DC988813-04E0-2548-A773-51E7B9C1BF75}">
      <dgm:prSet/>
      <dgm:spPr/>
      <dgm:t>
        <a:bodyPr/>
        <a:lstStyle/>
        <a:p>
          <a:endParaRPr lang="en-US"/>
        </a:p>
      </dgm:t>
    </dgm:pt>
    <dgm:pt modelId="{C4992CFC-5A47-8440-877D-671D245259C0}">
      <dgm:prSet phldrT="[Text]" custT="1"/>
      <dgm:spPr/>
      <dgm:t>
        <a:bodyPr/>
        <a:lstStyle/>
        <a:p>
          <a:pPr algn="dist"/>
          <a:r>
            <a:rPr lang="en-US" sz="1100" b="1" spc="0" dirty="0" smtClean="0"/>
            <a:t>Trace elements</a:t>
          </a:r>
          <a:endParaRPr lang="en-US" sz="1100" b="1" spc="0" dirty="0"/>
        </a:p>
      </dgm:t>
    </dgm:pt>
    <dgm:pt modelId="{40C78223-98C1-FA43-9CED-A7100232A922}" type="sibTrans" cxnId="{1BAD962B-7F48-704F-9F8E-82DB37E04C11}">
      <dgm:prSet/>
      <dgm:spPr/>
      <dgm:t>
        <a:bodyPr/>
        <a:lstStyle/>
        <a:p>
          <a:endParaRPr lang="en-US"/>
        </a:p>
      </dgm:t>
    </dgm:pt>
    <dgm:pt modelId="{7A22ECEA-233F-7640-A35E-24B8B6F5A7C6}" type="parTrans" cxnId="{1BAD962B-7F48-704F-9F8E-82DB37E04C11}">
      <dgm:prSet/>
      <dgm:spPr/>
      <dgm:t>
        <a:bodyPr/>
        <a:lstStyle/>
        <a:p>
          <a:endParaRPr lang="en-US"/>
        </a:p>
      </dgm:t>
    </dgm:pt>
    <dgm:pt modelId="{931E9BEB-B0A7-174C-AE20-66BF79BD190F}">
      <dgm:prSet phldrT="[Text]" custT="1"/>
      <dgm:spPr/>
      <dgm:t>
        <a:bodyPr/>
        <a:lstStyle/>
        <a:p>
          <a:r>
            <a:rPr lang="en-US" sz="1050" b="1" dirty="0" smtClean="0"/>
            <a:t>Anionic impurities</a:t>
          </a:r>
          <a:endParaRPr lang="en-US" sz="1050" b="1" dirty="0"/>
        </a:p>
      </dgm:t>
    </dgm:pt>
    <dgm:pt modelId="{89C844F4-B7E1-F848-9D42-1A352496156E}" type="sibTrans" cxnId="{994DEA2F-8F06-DE40-A567-115762DD8567}">
      <dgm:prSet/>
      <dgm:spPr/>
      <dgm:t>
        <a:bodyPr/>
        <a:lstStyle/>
        <a:p>
          <a:endParaRPr lang="en-US"/>
        </a:p>
      </dgm:t>
    </dgm:pt>
    <dgm:pt modelId="{D1495021-38F7-5242-AC06-938005124561}" type="parTrans" cxnId="{994DEA2F-8F06-DE40-A567-115762DD8567}">
      <dgm:prSet/>
      <dgm:spPr/>
      <dgm:t>
        <a:bodyPr/>
        <a:lstStyle/>
        <a:p>
          <a:endParaRPr lang="en-US"/>
        </a:p>
      </dgm:t>
    </dgm:pt>
    <dgm:pt modelId="{D7E08766-8411-0141-AF00-A7307CAD44E6}">
      <dgm:prSet phldrT="[Text]"/>
      <dgm:spPr>
        <a:gradFill rotWithShape="0">
          <a:gsLst>
            <a:gs pos="0">
              <a:srgbClr val="92D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en-US" b="1" dirty="0" smtClean="0"/>
            <a:t>Composition</a:t>
          </a:r>
          <a:endParaRPr lang="en-US" b="1" dirty="0"/>
        </a:p>
      </dgm:t>
    </dgm:pt>
    <dgm:pt modelId="{0990E661-931D-974E-AE4C-FE9521C9F851}" type="sibTrans" cxnId="{F07CF75B-05EF-B548-8148-C9E98FF51794}">
      <dgm:prSet/>
      <dgm:spPr/>
      <dgm:t>
        <a:bodyPr/>
        <a:lstStyle/>
        <a:p>
          <a:endParaRPr lang="en-US"/>
        </a:p>
      </dgm:t>
    </dgm:pt>
    <dgm:pt modelId="{B72512F0-07E4-6642-9432-0796A4F38EAE}" type="parTrans" cxnId="{F07CF75B-05EF-B548-8148-C9E98FF51794}">
      <dgm:prSet/>
      <dgm:spPr/>
      <dgm:t>
        <a:bodyPr/>
        <a:lstStyle/>
        <a:p>
          <a:endParaRPr lang="en-US"/>
        </a:p>
      </dgm:t>
    </dgm:pt>
    <dgm:pt modelId="{1F611E88-624B-4046-B097-E22CF4F1D3A8}" type="pres">
      <dgm:prSet presAssocID="{95200771-4552-1B48-962A-D7AE9BDD66D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2553F6-DBBE-9E4D-B146-695878F5EC0D}" type="pres">
      <dgm:prSet presAssocID="{95200771-4552-1B48-962A-D7AE9BDD66D4}" presName="radial" presStyleCnt="0">
        <dgm:presLayoutVars>
          <dgm:animLvl val="ctr"/>
        </dgm:presLayoutVars>
      </dgm:prSet>
      <dgm:spPr/>
    </dgm:pt>
    <dgm:pt modelId="{C055C254-D5E6-0848-BA9A-9EC7D28EB371}" type="pres">
      <dgm:prSet presAssocID="{D83995A7-640C-F249-8AB7-6CD0F036CC5F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89A75806-F9A4-A848-9B77-DDA3807002B3}" type="pres">
      <dgm:prSet presAssocID="{724F4362-814D-3C41-826D-D373AA95E0BD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921CC-346E-614B-A5AF-ED114D013064}" type="pres">
      <dgm:prSet presAssocID="{41ADFA87-2DBF-6749-AEBA-4001C9A1C163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4F11F-A9D0-F04A-9E44-923FE21D9391}" type="pres">
      <dgm:prSet presAssocID="{C4992CFC-5A47-8440-877D-671D245259C0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A0693-6015-714A-B36C-BA5D2380A1B8}" type="pres">
      <dgm:prSet presAssocID="{A89946EA-E1EC-574F-AB46-8B31D24D8392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E541B-34BD-5844-AAB0-CD5950CE95F9}" type="pres">
      <dgm:prSet presAssocID="{931E9BEB-B0A7-174C-AE20-66BF79BD190F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7B565-8E8B-8049-9E5F-4B0617071533}" type="pres">
      <dgm:prSet presAssocID="{D7E08766-8411-0141-AF00-A7307CAD44E6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B8CEE2-ABD8-0B41-A602-DD51DDEBFE4D}" type="presOf" srcId="{C4992CFC-5A47-8440-877D-671D245259C0}" destId="{1C94F11F-A9D0-F04A-9E44-923FE21D9391}" srcOrd="0" destOrd="0" presId="urn:microsoft.com/office/officeart/2005/8/layout/radial3"/>
    <dgm:cxn modelId="{4A99D8F2-F474-734E-950B-53A0E2D05FB2}" type="presOf" srcId="{A89946EA-E1EC-574F-AB46-8B31D24D8392}" destId="{EB8A0693-6015-714A-B36C-BA5D2380A1B8}" srcOrd="0" destOrd="0" presId="urn:microsoft.com/office/officeart/2005/8/layout/radial3"/>
    <dgm:cxn modelId="{A4B503D2-BD57-7448-9196-4EF44B2B374B}" type="presOf" srcId="{931E9BEB-B0A7-174C-AE20-66BF79BD190F}" destId="{D1DE541B-34BD-5844-AAB0-CD5950CE95F9}" srcOrd="0" destOrd="0" presId="urn:microsoft.com/office/officeart/2005/8/layout/radial3"/>
    <dgm:cxn modelId="{1BAD962B-7F48-704F-9F8E-82DB37E04C11}" srcId="{D83995A7-640C-F249-8AB7-6CD0F036CC5F}" destId="{C4992CFC-5A47-8440-877D-671D245259C0}" srcOrd="2" destOrd="0" parTransId="{7A22ECEA-233F-7640-A35E-24B8B6F5A7C6}" sibTransId="{40C78223-98C1-FA43-9CED-A7100232A922}"/>
    <dgm:cxn modelId="{2633B9B5-99BC-154F-9F2A-9A4408C5D67D}" srcId="{D83995A7-640C-F249-8AB7-6CD0F036CC5F}" destId="{41ADFA87-2DBF-6749-AEBA-4001C9A1C163}" srcOrd="1" destOrd="0" parTransId="{F558B83E-7E45-8E45-9EE3-ACAAF23EF26A}" sibTransId="{7D844FB3-2FF1-6445-9FB9-700745F24EA9}"/>
    <dgm:cxn modelId="{DC988813-04E0-2548-A773-51E7B9C1BF75}" srcId="{D83995A7-640C-F249-8AB7-6CD0F036CC5F}" destId="{A89946EA-E1EC-574F-AB46-8B31D24D8392}" srcOrd="3" destOrd="0" parTransId="{EA598D3F-F290-284D-A684-4268EEF87757}" sibTransId="{F191F113-8D0B-FC48-BFD1-A113DD7A3CD0}"/>
    <dgm:cxn modelId="{FFF91A7A-A740-C44A-9C6D-E183FBE88F4C}" type="presOf" srcId="{D83995A7-640C-F249-8AB7-6CD0F036CC5F}" destId="{C055C254-D5E6-0848-BA9A-9EC7D28EB371}" srcOrd="0" destOrd="0" presId="urn:microsoft.com/office/officeart/2005/8/layout/radial3"/>
    <dgm:cxn modelId="{9678B81E-9F84-F042-AADB-9261704DAF57}" type="presOf" srcId="{724F4362-814D-3C41-826D-D373AA95E0BD}" destId="{89A75806-F9A4-A848-9B77-DDA3807002B3}" srcOrd="0" destOrd="0" presId="urn:microsoft.com/office/officeart/2005/8/layout/radial3"/>
    <dgm:cxn modelId="{F07CF75B-05EF-B548-8148-C9E98FF51794}" srcId="{D83995A7-640C-F249-8AB7-6CD0F036CC5F}" destId="{D7E08766-8411-0141-AF00-A7307CAD44E6}" srcOrd="5" destOrd="0" parTransId="{B72512F0-07E4-6642-9432-0796A4F38EAE}" sibTransId="{0990E661-931D-974E-AE4C-FE9521C9F851}"/>
    <dgm:cxn modelId="{55867B45-C088-BD48-B925-CB47812C5495}" type="presOf" srcId="{D7E08766-8411-0141-AF00-A7307CAD44E6}" destId="{0B47B565-8E8B-8049-9E5F-4B0617071533}" srcOrd="0" destOrd="0" presId="urn:microsoft.com/office/officeart/2005/8/layout/radial3"/>
    <dgm:cxn modelId="{1FBEAFA3-4ACB-2445-8F84-C87D4B2FD4DC}" type="presOf" srcId="{95200771-4552-1B48-962A-D7AE9BDD66D4}" destId="{1F611E88-624B-4046-B097-E22CF4F1D3A8}" srcOrd="0" destOrd="0" presId="urn:microsoft.com/office/officeart/2005/8/layout/radial3"/>
    <dgm:cxn modelId="{A5D2C42A-71DB-C048-9309-52229F1553C7}" type="presOf" srcId="{41ADFA87-2DBF-6749-AEBA-4001C9A1C163}" destId="{F41921CC-346E-614B-A5AF-ED114D013064}" srcOrd="0" destOrd="0" presId="urn:microsoft.com/office/officeart/2005/8/layout/radial3"/>
    <dgm:cxn modelId="{09DCA545-1C24-5945-828F-EF8C39944909}" srcId="{D83995A7-640C-F249-8AB7-6CD0F036CC5F}" destId="{724F4362-814D-3C41-826D-D373AA95E0BD}" srcOrd="0" destOrd="0" parTransId="{E45BC982-E2A4-3D48-A6D2-C8D5690E2637}" sibTransId="{45B45751-417C-0F49-BB90-4DA8E002B36F}"/>
    <dgm:cxn modelId="{24224599-6717-0F44-94B6-C0F187DBF686}" srcId="{95200771-4552-1B48-962A-D7AE9BDD66D4}" destId="{D83995A7-640C-F249-8AB7-6CD0F036CC5F}" srcOrd="0" destOrd="0" parTransId="{2F28762D-CD0E-5A4D-AFCD-CC71179D7A6C}" sibTransId="{3CD539E3-B2E2-644F-9362-E7E9A4CF6F70}"/>
    <dgm:cxn modelId="{994DEA2F-8F06-DE40-A567-115762DD8567}" srcId="{D83995A7-640C-F249-8AB7-6CD0F036CC5F}" destId="{931E9BEB-B0A7-174C-AE20-66BF79BD190F}" srcOrd="4" destOrd="0" parTransId="{D1495021-38F7-5242-AC06-938005124561}" sibTransId="{89C844F4-B7E1-F848-9D42-1A352496156E}"/>
    <dgm:cxn modelId="{2DF062AD-8B8F-3A42-99D5-D170A2F7F370}" type="presParOf" srcId="{1F611E88-624B-4046-B097-E22CF4F1D3A8}" destId="{712553F6-DBBE-9E4D-B146-695878F5EC0D}" srcOrd="0" destOrd="0" presId="urn:microsoft.com/office/officeart/2005/8/layout/radial3"/>
    <dgm:cxn modelId="{D2ABF7F9-5DE1-EA4B-9896-E1626E6BD7D7}" type="presParOf" srcId="{712553F6-DBBE-9E4D-B146-695878F5EC0D}" destId="{C055C254-D5E6-0848-BA9A-9EC7D28EB371}" srcOrd="0" destOrd="0" presId="urn:microsoft.com/office/officeart/2005/8/layout/radial3"/>
    <dgm:cxn modelId="{4B90564D-19E3-1B48-8B27-EF5BFF71B3FD}" type="presParOf" srcId="{712553F6-DBBE-9E4D-B146-695878F5EC0D}" destId="{89A75806-F9A4-A848-9B77-DDA3807002B3}" srcOrd="1" destOrd="0" presId="urn:microsoft.com/office/officeart/2005/8/layout/radial3"/>
    <dgm:cxn modelId="{0845A1F4-0680-FB4C-8547-9A05FBCC12C2}" type="presParOf" srcId="{712553F6-DBBE-9E4D-B146-695878F5EC0D}" destId="{F41921CC-346E-614B-A5AF-ED114D013064}" srcOrd="2" destOrd="0" presId="urn:microsoft.com/office/officeart/2005/8/layout/radial3"/>
    <dgm:cxn modelId="{3200CBDD-DBAC-CA4E-9EF3-358B9E0BDD41}" type="presParOf" srcId="{712553F6-DBBE-9E4D-B146-695878F5EC0D}" destId="{1C94F11F-A9D0-F04A-9E44-923FE21D9391}" srcOrd="3" destOrd="0" presId="urn:microsoft.com/office/officeart/2005/8/layout/radial3"/>
    <dgm:cxn modelId="{BF38A892-A5C4-8F4F-9284-2D7C59A76F69}" type="presParOf" srcId="{712553F6-DBBE-9E4D-B146-695878F5EC0D}" destId="{EB8A0693-6015-714A-B36C-BA5D2380A1B8}" srcOrd="4" destOrd="0" presId="urn:microsoft.com/office/officeart/2005/8/layout/radial3"/>
    <dgm:cxn modelId="{5CCD56C3-D090-FE44-B35B-FA8213CF2127}" type="presParOf" srcId="{712553F6-DBBE-9E4D-B146-695878F5EC0D}" destId="{D1DE541B-34BD-5844-AAB0-CD5950CE95F9}" srcOrd="5" destOrd="0" presId="urn:microsoft.com/office/officeart/2005/8/layout/radial3"/>
    <dgm:cxn modelId="{94243392-7943-B147-B1EB-BB22CEFD2CF8}" type="presParOf" srcId="{712553F6-DBBE-9E4D-B146-695878F5EC0D}" destId="{0B47B565-8E8B-8049-9E5F-4B0617071533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801C43-8A81-3440-9248-CCEF5688594E}" type="doc">
      <dgm:prSet loTypeId="urn:microsoft.com/office/officeart/2005/8/layout/hLis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EA46CD-E1F5-7043-8F55-94C866C23E58}">
      <dgm:prSet phldrT="[Text]" custT="1"/>
      <dgm:spPr/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Raman spectroscopy (Bulk analysis)</a:t>
          </a:r>
          <a:endParaRPr lang="en-US" sz="2400" dirty="0">
            <a:solidFill>
              <a:schemeClr val="tx1"/>
            </a:solidFill>
          </a:endParaRPr>
        </a:p>
      </dgm:t>
    </dgm:pt>
    <dgm:pt modelId="{5F5B80EC-FCF2-EB47-938D-D5E007DB1142}" type="parTrans" cxnId="{722A3253-DEB7-954E-AC66-A6BCFEE6B1EB}">
      <dgm:prSet/>
      <dgm:spPr/>
      <dgm:t>
        <a:bodyPr/>
        <a:lstStyle/>
        <a:p>
          <a:endParaRPr lang="en-US" sz="2400"/>
        </a:p>
      </dgm:t>
    </dgm:pt>
    <dgm:pt modelId="{502C8D9B-AAFD-D948-94F1-6F6FB57A2C91}" type="sibTrans" cxnId="{722A3253-DEB7-954E-AC66-A6BCFEE6B1EB}">
      <dgm:prSet/>
      <dgm:spPr/>
      <dgm:t>
        <a:bodyPr/>
        <a:lstStyle/>
        <a:p>
          <a:endParaRPr lang="en-US" sz="2400"/>
        </a:p>
      </dgm:t>
    </dgm:pt>
    <dgm:pt modelId="{72353C89-DDF7-5940-BA1B-F3AD405F4953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70C0"/>
              </a:solidFill>
            </a:rPr>
            <a:t>Hand-held</a:t>
          </a:r>
        </a:p>
        <a:p>
          <a:r>
            <a:rPr lang="en-US" sz="2000" dirty="0" smtClean="0">
              <a:solidFill>
                <a:srgbClr val="0070C0"/>
              </a:solidFill>
            </a:rPr>
            <a:t>(</a:t>
          </a:r>
          <a:r>
            <a:rPr lang="en-US" sz="2000" dirty="0" err="1" smtClean="0">
              <a:solidFill>
                <a:srgbClr val="0070C0"/>
              </a:solidFill>
            </a:rPr>
            <a:t>Ahura</a:t>
          </a:r>
          <a:r>
            <a:rPr lang="en-US" sz="2000" dirty="0" smtClean="0">
              <a:solidFill>
                <a:srgbClr val="0070C0"/>
              </a:solidFill>
            </a:rPr>
            <a:t> Scientific)</a:t>
          </a:r>
          <a:endParaRPr lang="en-US" sz="2000" dirty="0">
            <a:solidFill>
              <a:srgbClr val="0070C0"/>
            </a:solidFill>
          </a:endParaRPr>
        </a:p>
      </dgm:t>
    </dgm:pt>
    <dgm:pt modelId="{DF82DF23-467D-8047-878E-670D5EA2EABF}" type="parTrans" cxnId="{AEEE04F3-35BA-EB43-8961-5895B137B471}">
      <dgm:prSet/>
      <dgm:spPr/>
      <dgm:t>
        <a:bodyPr/>
        <a:lstStyle/>
        <a:p>
          <a:endParaRPr lang="en-US" sz="2400"/>
        </a:p>
      </dgm:t>
    </dgm:pt>
    <dgm:pt modelId="{7BDD8782-6BA0-9341-8720-30B54A171633}" type="sibTrans" cxnId="{AEEE04F3-35BA-EB43-8961-5895B137B471}">
      <dgm:prSet/>
      <dgm:spPr/>
      <dgm:t>
        <a:bodyPr/>
        <a:lstStyle/>
        <a:p>
          <a:endParaRPr lang="en-US" sz="2400"/>
        </a:p>
      </dgm:t>
    </dgm:pt>
    <dgm:pt modelId="{BC23876F-C810-7747-A589-58235858FEAC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0070C0"/>
              </a:solidFill>
            </a:rPr>
            <a:t>Bench-top</a:t>
          </a:r>
        </a:p>
        <a:p>
          <a:r>
            <a:rPr lang="en-US" sz="2000" b="1" dirty="0" smtClean="0">
              <a:solidFill>
                <a:srgbClr val="0070C0"/>
              </a:solidFill>
            </a:rPr>
            <a:t>(</a:t>
          </a:r>
          <a:r>
            <a:rPr lang="en-US" sz="2000" b="1" dirty="0" err="1" smtClean="0">
              <a:solidFill>
                <a:srgbClr val="0070C0"/>
              </a:solidFill>
            </a:rPr>
            <a:t>Bruker</a:t>
          </a:r>
          <a:r>
            <a:rPr lang="en-US" sz="2000" b="1" dirty="0" smtClean="0">
              <a:solidFill>
                <a:srgbClr val="0070C0"/>
              </a:solidFill>
            </a:rPr>
            <a:t> </a:t>
          </a:r>
          <a:r>
            <a:rPr lang="en-US" sz="2000" b="1" dirty="0" err="1" smtClean="0">
              <a:solidFill>
                <a:srgbClr val="0070C0"/>
              </a:solidFill>
            </a:rPr>
            <a:t>Senterra</a:t>
          </a:r>
          <a:r>
            <a:rPr lang="en-US" sz="2000" b="1" dirty="0" smtClean="0">
              <a:solidFill>
                <a:srgbClr val="0070C0"/>
              </a:solidFill>
            </a:rPr>
            <a:t>)</a:t>
          </a:r>
          <a:endParaRPr lang="en-US" sz="2000" b="1" dirty="0">
            <a:solidFill>
              <a:srgbClr val="0070C0"/>
            </a:solidFill>
          </a:endParaRPr>
        </a:p>
      </dgm:t>
    </dgm:pt>
    <dgm:pt modelId="{F4E9259B-369F-DD47-BAF1-8FCCA3B4A7DE}" type="parTrans" cxnId="{78B8732E-EAD3-3140-A188-E86BCE6C2EAF}">
      <dgm:prSet/>
      <dgm:spPr/>
      <dgm:t>
        <a:bodyPr/>
        <a:lstStyle/>
        <a:p>
          <a:endParaRPr lang="en-US" sz="2400"/>
        </a:p>
      </dgm:t>
    </dgm:pt>
    <dgm:pt modelId="{8C989B90-A255-DC47-8FEB-036E70E9421D}" type="sibTrans" cxnId="{78B8732E-EAD3-3140-A188-E86BCE6C2EAF}">
      <dgm:prSet/>
      <dgm:spPr/>
      <dgm:t>
        <a:bodyPr/>
        <a:lstStyle/>
        <a:p>
          <a:endParaRPr lang="en-US" sz="2400"/>
        </a:p>
      </dgm:t>
    </dgm:pt>
    <dgm:pt modelId="{A47FC305-D2D0-3A42-BA2D-A763EF4246E7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70C0"/>
              </a:solidFill>
            </a:rPr>
            <a:t>Laboratory</a:t>
          </a:r>
        </a:p>
        <a:p>
          <a:r>
            <a:rPr lang="en-US" sz="2000" dirty="0" smtClean="0">
              <a:solidFill>
                <a:srgbClr val="0070C0"/>
              </a:solidFill>
            </a:rPr>
            <a:t>(</a:t>
          </a:r>
          <a:r>
            <a:rPr lang="en-US" sz="2000" dirty="0" err="1" smtClean="0">
              <a:solidFill>
                <a:srgbClr val="0070C0"/>
              </a:solidFill>
            </a:rPr>
            <a:t>Jobin</a:t>
          </a:r>
          <a:r>
            <a:rPr lang="en-US" sz="2000" dirty="0" smtClean="0">
              <a:solidFill>
                <a:srgbClr val="0070C0"/>
              </a:solidFill>
            </a:rPr>
            <a:t> </a:t>
          </a:r>
          <a:r>
            <a:rPr lang="en-US" sz="2000" dirty="0" err="1" smtClean="0">
              <a:solidFill>
                <a:srgbClr val="0070C0"/>
              </a:solidFill>
            </a:rPr>
            <a:t>Yvon</a:t>
          </a:r>
          <a:r>
            <a:rPr lang="en-US" sz="2000" dirty="0" smtClean="0">
              <a:solidFill>
                <a:srgbClr val="0070C0"/>
              </a:solidFill>
            </a:rPr>
            <a:t> T64000)</a:t>
          </a:r>
          <a:endParaRPr lang="en-US" sz="2000" dirty="0">
            <a:solidFill>
              <a:srgbClr val="0070C0"/>
            </a:solidFill>
          </a:endParaRPr>
        </a:p>
      </dgm:t>
    </dgm:pt>
    <dgm:pt modelId="{D4291752-0BC5-7C49-86B7-2EE58B31F133}" type="parTrans" cxnId="{7927A1F1-7B36-E54B-ABF0-D9C5BD3A3A74}">
      <dgm:prSet/>
      <dgm:spPr/>
      <dgm:t>
        <a:bodyPr/>
        <a:lstStyle/>
        <a:p>
          <a:endParaRPr lang="en-US" sz="2400"/>
        </a:p>
      </dgm:t>
    </dgm:pt>
    <dgm:pt modelId="{0872305D-AEBA-5E42-8071-BD90BAB1645C}" type="sibTrans" cxnId="{7927A1F1-7B36-E54B-ABF0-D9C5BD3A3A74}">
      <dgm:prSet/>
      <dgm:spPr/>
      <dgm:t>
        <a:bodyPr/>
        <a:lstStyle/>
        <a:p>
          <a:endParaRPr lang="en-US" sz="2400"/>
        </a:p>
      </dgm:t>
    </dgm:pt>
    <dgm:pt modelId="{5C054871-D1F7-F24A-AB3A-5DB7FFDD12C9}" type="pres">
      <dgm:prSet presAssocID="{70801C43-8A81-3440-9248-CCEF5688594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7A2D8C-87A6-6E49-B12D-44DE19D6A2D7}" type="pres">
      <dgm:prSet presAssocID="{8CEA46CD-E1F5-7043-8F55-94C866C23E58}" presName="roof" presStyleLbl="dkBgShp" presStyleIdx="0" presStyleCnt="2"/>
      <dgm:spPr/>
      <dgm:t>
        <a:bodyPr/>
        <a:lstStyle/>
        <a:p>
          <a:endParaRPr lang="en-US"/>
        </a:p>
      </dgm:t>
    </dgm:pt>
    <dgm:pt modelId="{241FA5F5-8CCD-854B-9FE1-C08DCCCED866}" type="pres">
      <dgm:prSet presAssocID="{8CEA46CD-E1F5-7043-8F55-94C866C23E58}" presName="pillars" presStyleCnt="0"/>
      <dgm:spPr/>
    </dgm:pt>
    <dgm:pt modelId="{ADC9452F-4F21-9E44-A260-9671B91EF137}" type="pres">
      <dgm:prSet presAssocID="{8CEA46CD-E1F5-7043-8F55-94C866C23E58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209F27-1B3D-FC4A-8B40-6FF34E5B1BA1}" type="pres">
      <dgm:prSet presAssocID="{BC23876F-C810-7747-A589-58235858FEAC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9FA73E-12FD-A74A-BA6A-58643CF86DA7}" type="pres">
      <dgm:prSet presAssocID="{A47FC305-D2D0-3A42-BA2D-A763EF4246E7}" presName="pillarX" presStyleLbl="node1" presStyleIdx="2" presStyleCnt="3" custScaleX="136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B3BD8-8203-3C44-B2D0-51155A81A948}" type="pres">
      <dgm:prSet presAssocID="{8CEA46CD-E1F5-7043-8F55-94C866C23E58}" presName="base" presStyleLbl="dkBgShp" presStyleIdx="1" presStyleCnt="2" custLinFactNeighborX="0" custLinFactNeighborY="-6251"/>
      <dgm:spPr/>
    </dgm:pt>
  </dgm:ptLst>
  <dgm:cxnLst>
    <dgm:cxn modelId="{722A3253-DEB7-954E-AC66-A6BCFEE6B1EB}" srcId="{70801C43-8A81-3440-9248-CCEF5688594E}" destId="{8CEA46CD-E1F5-7043-8F55-94C866C23E58}" srcOrd="0" destOrd="0" parTransId="{5F5B80EC-FCF2-EB47-938D-D5E007DB1142}" sibTransId="{502C8D9B-AAFD-D948-94F1-6F6FB57A2C91}"/>
    <dgm:cxn modelId="{78B8732E-EAD3-3140-A188-E86BCE6C2EAF}" srcId="{8CEA46CD-E1F5-7043-8F55-94C866C23E58}" destId="{BC23876F-C810-7747-A589-58235858FEAC}" srcOrd="1" destOrd="0" parTransId="{F4E9259B-369F-DD47-BAF1-8FCCA3B4A7DE}" sibTransId="{8C989B90-A255-DC47-8FEB-036E70E9421D}"/>
    <dgm:cxn modelId="{54F21131-A82D-4F43-B597-52A9B73ACDDE}" type="presOf" srcId="{BC23876F-C810-7747-A589-58235858FEAC}" destId="{39209F27-1B3D-FC4A-8B40-6FF34E5B1BA1}" srcOrd="0" destOrd="0" presId="urn:microsoft.com/office/officeart/2005/8/layout/hList3"/>
    <dgm:cxn modelId="{6FB3196F-6A0C-9248-9C47-BFEE02EAF486}" type="presOf" srcId="{72353C89-DDF7-5940-BA1B-F3AD405F4953}" destId="{ADC9452F-4F21-9E44-A260-9671B91EF137}" srcOrd="0" destOrd="0" presId="urn:microsoft.com/office/officeart/2005/8/layout/hList3"/>
    <dgm:cxn modelId="{20D1DFE3-A016-504C-8E84-D6F7039C5C51}" type="presOf" srcId="{8CEA46CD-E1F5-7043-8F55-94C866C23E58}" destId="{AD7A2D8C-87A6-6E49-B12D-44DE19D6A2D7}" srcOrd="0" destOrd="0" presId="urn:microsoft.com/office/officeart/2005/8/layout/hList3"/>
    <dgm:cxn modelId="{7927A1F1-7B36-E54B-ABF0-D9C5BD3A3A74}" srcId="{8CEA46CD-E1F5-7043-8F55-94C866C23E58}" destId="{A47FC305-D2D0-3A42-BA2D-A763EF4246E7}" srcOrd="2" destOrd="0" parTransId="{D4291752-0BC5-7C49-86B7-2EE58B31F133}" sibTransId="{0872305D-AEBA-5E42-8071-BD90BAB1645C}"/>
    <dgm:cxn modelId="{6A9BEA9C-A5F8-104C-AB73-7A884DE35736}" type="presOf" srcId="{70801C43-8A81-3440-9248-CCEF5688594E}" destId="{5C054871-D1F7-F24A-AB3A-5DB7FFDD12C9}" srcOrd="0" destOrd="0" presId="urn:microsoft.com/office/officeart/2005/8/layout/hList3"/>
    <dgm:cxn modelId="{AEEE04F3-35BA-EB43-8961-5895B137B471}" srcId="{8CEA46CD-E1F5-7043-8F55-94C866C23E58}" destId="{72353C89-DDF7-5940-BA1B-F3AD405F4953}" srcOrd="0" destOrd="0" parTransId="{DF82DF23-467D-8047-878E-670D5EA2EABF}" sibTransId="{7BDD8782-6BA0-9341-8720-30B54A171633}"/>
    <dgm:cxn modelId="{0D40E494-1261-0145-B504-207303CDBF77}" type="presOf" srcId="{A47FC305-D2D0-3A42-BA2D-A763EF4246E7}" destId="{779FA73E-12FD-A74A-BA6A-58643CF86DA7}" srcOrd="0" destOrd="0" presId="urn:microsoft.com/office/officeart/2005/8/layout/hList3"/>
    <dgm:cxn modelId="{F93F8110-51CF-3B48-92DD-245B5C99AA3B}" type="presParOf" srcId="{5C054871-D1F7-F24A-AB3A-5DB7FFDD12C9}" destId="{AD7A2D8C-87A6-6E49-B12D-44DE19D6A2D7}" srcOrd="0" destOrd="0" presId="urn:microsoft.com/office/officeart/2005/8/layout/hList3"/>
    <dgm:cxn modelId="{45CF3F77-9744-0149-8D0D-108970B45275}" type="presParOf" srcId="{5C054871-D1F7-F24A-AB3A-5DB7FFDD12C9}" destId="{241FA5F5-8CCD-854B-9FE1-C08DCCCED866}" srcOrd="1" destOrd="0" presId="urn:microsoft.com/office/officeart/2005/8/layout/hList3"/>
    <dgm:cxn modelId="{003F3200-1B57-5249-AEF6-518EEB8BD482}" type="presParOf" srcId="{241FA5F5-8CCD-854B-9FE1-C08DCCCED866}" destId="{ADC9452F-4F21-9E44-A260-9671B91EF137}" srcOrd="0" destOrd="0" presId="urn:microsoft.com/office/officeart/2005/8/layout/hList3"/>
    <dgm:cxn modelId="{CD75BD4C-99AB-8E42-984E-6917E54E9D7E}" type="presParOf" srcId="{241FA5F5-8CCD-854B-9FE1-C08DCCCED866}" destId="{39209F27-1B3D-FC4A-8B40-6FF34E5B1BA1}" srcOrd="1" destOrd="0" presId="urn:microsoft.com/office/officeart/2005/8/layout/hList3"/>
    <dgm:cxn modelId="{9680662E-E9EB-B348-B954-05530667E058}" type="presParOf" srcId="{241FA5F5-8CCD-854B-9FE1-C08DCCCED866}" destId="{779FA73E-12FD-A74A-BA6A-58643CF86DA7}" srcOrd="2" destOrd="0" presId="urn:microsoft.com/office/officeart/2005/8/layout/hList3"/>
    <dgm:cxn modelId="{2DC3834E-CBA7-F949-8397-371A3B5C1D4C}" type="presParOf" srcId="{5C054871-D1F7-F24A-AB3A-5DB7FFDD12C9}" destId="{0BBB3BD8-8203-3C44-B2D0-51155A81A94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0E53F0-7F7F-1B4D-9C01-457D5CD25344}" type="doc">
      <dgm:prSet loTypeId="urn:microsoft.com/office/officeart/2008/layout/BendingPictureCaption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B10E13-5714-5047-A587-8BDF5186429E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0000"/>
              </a:solidFill>
            </a:rPr>
            <a:t>Sample 1</a:t>
          </a:r>
          <a:endParaRPr lang="en-US" sz="2000" dirty="0">
            <a:solidFill>
              <a:srgbClr val="000000"/>
            </a:solidFill>
          </a:endParaRPr>
        </a:p>
      </dgm:t>
    </dgm:pt>
    <dgm:pt modelId="{38F8326B-614A-8540-9E70-A0AAD5D633E1}" type="parTrans" cxnId="{F86534A1-A494-5E4F-AE59-906FA4D28862}">
      <dgm:prSet/>
      <dgm:spPr/>
      <dgm:t>
        <a:bodyPr/>
        <a:lstStyle/>
        <a:p>
          <a:endParaRPr lang="en-US"/>
        </a:p>
      </dgm:t>
    </dgm:pt>
    <dgm:pt modelId="{A2917974-7348-854B-9D3C-D3541AD311CF}" type="sibTrans" cxnId="{F86534A1-A494-5E4F-AE59-906FA4D28862}">
      <dgm:prSet/>
      <dgm:spPr/>
      <dgm:t>
        <a:bodyPr/>
        <a:lstStyle/>
        <a:p>
          <a:endParaRPr lang="en-US"/>
        </a:p>
      </dgm:t>
    </dgm:pt>
    <dgm:pt modelId="{C2059541-CFAA-D24D-AA7E-20A07635DBC3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</a:rPr>
            <a:t>Sample 2</a:t>
          </a:r>
          <a:endParaRPr lang="en-US" sz="2000" dirty="0">
            <a:solidFill>
              <a:schemeClr val="tx1"/>
            </a:solidFill>
          </a:endParaRPr>
        </a:p>
      </dgm:t>
    </dgm:pt>
    <dgm:pt modelId="{BC0C8273-4B89-104C-AD13-7ECAF71C83B9}" type="parTrans" cxnId="{2335BA9A-DD36-D641-8F46-AF23CE3CE0C5}">
      <dgm:prSet/>
      <dgm:spPr/>
      <dgm:t>
        <a:bodyPr/>
        <a:lstStyle/>
        <a:p>
          <a:endParaRPr lang="en-US"/>
        </a:p>
      </dgm:t>
    </dgm:pt>
    <dgm:pt modelId="{ACFDF157-4AAF-1E49-85E4-BF2DD6944E07}" type="sibTrans" cxnId="{2335BA9A-DD36-D641-8F46-AF23CE3CE0C5}">
      <dgm:prSet/>
      <dgm:spPr/>
      <dgm:t>
        <a:bodyPr/>
        <a:lstStyle/>
        <a:p>
          <a:endParaRPr lang="en-US"/>
        </a:p>
      </dgm:t>
    </dgm:pt>
    <dgm:pt modelId="{4B1BBC99-475C-EA42-949E-C6AF237F4C16}" type="pres">
      <dgm:prSet presAssocID="{520E53F0-7F7F-1B4D-9C01-457D5CD25344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9BE65838-D94B-684F-9D68-926E59046E66}" type="pres">
      <dgm:prSet presAssocID="{B8B10E13-5714-5047-A587-8BDF5186429E}" presName="composite" presStyleCnt="0"/>
      <dgm:spPr/>
    </dgm:pt>
    <dgm:pt modelId="{4F17CE13-D965-594A-8165-5103C397BAE6}" type="pres">
      <dgm:prSet presAssocID="{B8B10E13-5714-5047-A587-8BDF5186429E}" presName="Image" presStyleLbl="bgShp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GB"/>
        </a:p>
      </dgm:t>
    </dgm:pt>
    <dgm:pt modelId="{DF79B164-A46F-2240-9668-7B2CCD555A52}" type="pres">
      <dgm:prSet presAssocID="{B8B10E13-5714-5047-A587-8BDF5186429E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3FD7C-B2B2-D349-892A-34FC3259689A}" type="pres">
      <dgm:prSet presAssocID="{A2917974-7348-854B-9D3C-D3541AD311CF}" presName="sibTrans" presStyleCnt="0"/>
      <dgm:spPr/>
    </dgm:pt>
    <dgm:pt modelId="{3D929A24-41AB-FF49-B5AE-51F932BE45A9}" type="pres">
      <dgm:prSet presAssocID="{C2059541-CFAA-D24D-AA7E-20A07635DBC3}" presName="composite" presStyleCnt="0"/>
      <dgm:spPr/>
    </dgm:pt>
    <dgm:pt modelId="{6E69A671-45CB-8249-9866-40413B5558C2}" type="pres">
      <dgm:prSet presAssocID="{C2059541-CFAA-D24D-AA7E-20A07635DBC3}" presName="Image" presStyleLbl="bgShp" presStyleIdx="1" presStyleCnt="2" custLinFactNeighborX="-14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C60A106-A3A2-BB4B-9939-91F90F99257E}" type="pres">
      <dgm:prSet presAssocID="{C2059541-CFAA-D24D-AA7E-20A07635DBC3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35BA9A-DD36-D641-8F46-AF23CE3CE0C5}" srcId="{520E53F0-7F7F-1B4D-9C01-457D5CD25344}" destId="{C2059541-CFAA-D24D-AA7E-20A07635DBC3}" srcOrd="1" destOrd="0" parTransId="{BC0C8273-4B89-104C-AD13-7ECAF71C83B9}" sibTransId="{ACFDF157-4AAF-1E49-85E4-BF2DD6944E07}"/>
    <dgm:cxn modelId="{3FDACAC0-2AE8-410D-B8A3-F26269DFA4A5}" type="presOf" srcId="{C2059541-CFAA-D24D-AA7E-20A07635DBC3}" destId="{AC60A106-A3A2-BB4B-9939-91F90F99257E}" srcOrd="0" destOrd="0" presId="urn:microsoft.com/office/officeart/2008/layout/BendingPictureCaption"/>
    <dgm:cxn modelId="{7C5D58E9-8ACC-424B-B23B-5049D3ECE2B9}" type="presOf" srcId="{520E53F0-7F7F-1B4D-9C01-457D5CD25344}" destId="{4B1BBC99-475C-EA42-949E-C6AF237F4C16}" srcOrd="0" destOrd="0" presId="urn:microsoft.com/office/officeart/2008/layout/BendingPictureCaption"/>
    <dgm:cxn modelId="{F86534A1-A494-5E4F-AE59-906FA4D28862}" srcId="{520E53F0-7F7F-1B4D-9C01-457D5CD25344}" destId="{B8B10E13-5714-5047-A587-8BDF5186429E}" srcOrd="0" destOrd="0" parTransId="{38F8326B-614A-8540-9E70-A0AAD5D633E1}" sibTransId="{A2917974-7348-854B-9D3C-D3541AD311CF}"/>
    <dgm:cxn modelId="{FF7545AC-8728-4E97-B659-3D3195B83418}" type="presOf" srcId="{B8B10E13-5714-5047-A587-8BDF5186429E}" destId="{DF79B164-A46F-2240-9668-7B2CCD555A52}" srcOrd="0" destOrd="0" presId="urn:microsoft.com/office/officeart/2008/layout/BendingPictureCaption"/>
    <dgm:cxn modelId="{CB9BD3DE-63DC-4011-97D9-C4F668FF6762}" type="presParOf" srcId="{4B1BBC99-475C-EA42-949E-C6AF237F4C16}" destId="{9BE65838-D94B-684F-9D68-926E59046E66}" srcOrd="0" destOrd="0" presId="urn:microsoft.com/office/officeart/2008/layout/BendingPictureCaption"/>
    <dgm:cxn modelId="{C4B038DF-C014-49FC-A6D2-6AB8E83B53D5}" type="presParOf" srcId="{9BE65838-D94B-684F-9D68-926E59046E66}" destId="{4F17CE13-D965-594A-8165-5103C397BAE6}" srcOrd="0" destOrd="0" presId="urn:microsoft.com/office/officeart/2008/layout/BendingPictureCaption"/>
    <dgm:cxn modelId="{85EB1A28-C9A8-4E31-9DD4-617EC3004CD6}" type="presParOf" srcId="{9BE65838-D94B-684F-9D68-926E59046E66}" destId="{DF79B164-A46F-2240-9668-7B2CCD555A52}" srcOrd="1" destOrd="0" presId="urn:microsoft.com/office/officeart/2008/layout/BendingPictureCaption"/>
    <dgm:cxn modelId="{B7B78003-F165-45AE-AE0C-0B959ADA31D8}" type="presParOf" srcId="{4B1BBC99-475C-EA42-949E-C6AF237F4C16}" destId="{39F3FD7C-B2B2-D349-892A-34FC3259689A}" srcOrd="1" destOrd="0" presId="urn:microsoft.com/office/officeart/2008/layout/BendingPictureCaption"/>
    <dgm:cxn modelId="{F3B59765-DD05-484C-BB5C-4291596A99D8}" type="presParOf" srcId="{4B1BBC99-475C-EA42-949E-C6AF237F4C16}" destId="{3D929A24-41AB-FF49-B5AE-51F932BE45A9}" srcOrd="2" destOrd="0" presId="urn:microsoft.com/office/officeart/2008/layout/BendingPictureCaption"/>
    <dgm:cxn modelId="{EBCAEF5A-91A5-4DE3-8182-A5DA2C961379}" type="presParOf" srcId="{3D929A24-41AB-FF49-B5AE-51F932BE45A9}" destId="{6E69A671-45CB-8249-9866-40413B5558C2}" srcOrd="0" destOrd="0" presId="urn:microsoft.com/office/officeart/2008/layout/BendingPictureCaption"/>
    <dgm:cxn modelId="{30962F0A-8F72-4214-A115-CDF1C9562E2E}" type="presParOf" srcId="{3D929A24-41AB-FF49-B5AE-51F932BE45A9}" destId="{AC60A106-A3A2-BB4B-9939-91F90F99257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0E53F0-7F7F-1B4D-9C01-457D5CD25344}" type="doc">
      <dgm:prSet loTypeId="urn:microsoft.com/office/officeart/2008/layout/BendingPictureCaption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B10E13-5714-5047-A587-8BDF5186429E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0000"/>
              </a:solidFill>
            </a:rPr>
            <a:t>Sample 1</a:t>
          </a:r>
          <a:endParaRPr lang="en-US" sz="2000" dirty="0">
            <a:solidFill>
              <a:srgbClr val="000000"/>
            </a:solidFill>
          </a:endParaRPr>
        </a:p>
      </dgm:t>
    </dgm:pt>
    <dgm:pt modelId="{38F8326B-614A-8540-9E70-A0AAD5D633E1}" type="parTrans" cxnId="{F86534A1-A494-5E4F-AE59-906FA4D28862}">
      <dgm:prSet/>
      <dgm:spPr/>
      <dgm:t>
        <a:bodyPr/>
        <a:lstStyle/>
        <a:p>
          <a:endParaRPr lang="en-US"/>
        </a:p>
      </dgm:t>
    </dgm:pt>
    <dgm:pt modelId="{A2917974-7348-854B-9D3C-D3541AD311CF}" type="sibTrans" cxnId="{F86534A1-A494-5E4F-AE59-906FA4D28862}">
      <dgm:prSet/>
      <dgm:spPr/>
      <dgm:t>
        <a:bodyPr/>
        <a:lstStyle/>
        <a:p>
          <a:endParaRPr lang="en-US"/>
        </a:p>
      </dgm:t>
    </dgm:pt>
    <dgm:pt modelId="{C2059541-CFAA-D24D-AA7E-20A07635DBC3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</a:rPr>
            <a:t>Sample 2</a:t>
          </a:r>
          <a:endParaRPr lang="en-US" sz="2000" dirty="0">
            <a:solidFill>
              <a:schemeClr val="tx1"/>
            </a:solidFill>
          </a:endParaRPr>
        </a:p>
      </dgm:t>
    </dgm:pt>
    <dgm:pt modelId="{BC0C8273-4B89-104C-AD13-7ECAF71C83B9}" type="parTrans" cxnId="{2335BA9A-DD36-D641-8F46-AF23CE3CE0C5}">
      <dgm:prSet/>
      <dgm:spPr/>
      <dgm:t>
        <a:bodyPr/>
        <a:lstStyle/>
        <a:p>
          <a:endParaRPr lang="en-US"/>
        </a:p>
      </dgm:t>
    </dgm:pt>
    <dgm:pt modelId="{ACFDF157-4AAF-1E49-85E4-BF2DD6944E07}" type="sibTrans" cxnId="{2335BA9A-DD36-D641-8F46-AF23CE3CE0C5}">
      <dgm:prSet/>
      <dgm:spPr/>
      <dgm:t>
        <a:bodyPr/>
        <a:lstStyle/>
        <a:p>
          <a:endParaRPr lang="en-US"/>
        </a:p>
      </dgm:t>
    </dgm:pt>
    <dgm:pt modelId="{4B1BBC99-475C-EA42-949E-C6AF237F4C16}" type="pres">
      <dgm:prSet presAssocID="{520E53F0-7F7F-1B4D-9C01-457D5CD25344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9BE65838-D94B-684F-9D68-926E59046E66}" type="pres">
      <dgm:prSet presAssocID="{B8B10E13-5714-5047-A587-8BDF5186429E}" presName="composite" presStyleCnt="0"/>
      <dgm:spPr/>
    </dgm:pt>
    <dgm:pt modelId="{4F17CE13-D965-594A-8165-5103C397BAE6}" type="pres">
      <dgm:prSet presAssocID="{B8B10E13-5714-5047-A587-8BDF5186429E}" presName="Image" presStyleLbl="bgShp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F79B164-A46F-2240-9668-7B2CCD555A52}" type="pres">
      <dgm:prSet presAssocID="{B8B10E13-5714-5047-A587-8BDF5186429E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3FD7C-B2B2-D349-892A-34FC3259689A}" type="pres">
      <dgm:prSet presAssocID="{A2917974-7348-854B-9D3C-D3541AD311CF}" presName="sibTrans" presStyleCnt="0"/>
      <dgm:spPr/>
    </dgm:pt>
    <dgm:pt modelId="{3D929A24-41AB-FF49-B5AE-51F932BE45A9}" type="pres">
      <dgm:prSet presAssocID="{C2059541-CFAA-D24D-AA7E-20A07635DBC3}" presName="composite" presStyleCnt="0"/>
      <dgm:spPr/>
    </dgm:pt>
    <dgm:pt modelId="{6E69A671-45CB-8249-9866-40413B5558C2}" type="pres">
      <dgm:prSet presAssocID="{C2059541-CFAA-D24D-AA7E-20A07635DBC3}" presName="Image" presStyleLbl="bgShp" presStyleIdx="1" presStyleCnt="2" custLinFactNeighborX="-141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GB"/>
        </a:p>
      </dgm:t>
    </dgm:pt>
    <dgm:pt modelId="{AC60A106-A3A2-BB4B-9939-91F90F99257E}" type="pres">
      <dgm:prSet presAssocID="{C2059541-CFAA-D24D-AA7E-20A07635DBC3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C93AD3-4B6F-4F96-A5A7-EE5EB5B4B9EB}" type="presOf" srcId="{C2059541-CFAA-D24D-AA7E-20A07635DBC3}" destId="{AC60A106-A3A2-BB4B-9939-91F90F99257E}" srcOrd="0" destOrd="0" presId="urn:microsoft.com/office/officeart/2008/layout/BendingPictureCaption"/>
    <dgm:cxn modelId="{2335BA9A-DD36-D641-8F46-AF23CE3CE0C5}" srcId="{520E53F0-7F7F-1B4D-9C01-457D5CD25344}" destId="{C2059541-CFAA-D24D-AA7E-20A07635DBC3}" srcOrd="1" destOrd="0" parTransId="{BC0C8273-4B89-104C-AD13-7ECAF71C83B9}" sibTransId="{ACFDF157-4AAF-1E49-85E4-BF2DD6944E07}"/>
    <dgm:cxn modelId="{DBBFEE88-CDF4-4C09-BFC9-DF4D36D1511E}" type="presOf" srcId="{B8B10E13-5714-5047-A587-8BDF5186429E}" destId="{DF79B164-A46F-2240-9668-7B2CCD555A52}" srcOrd="0" destOrd="0" presId="urn:microsoft.com/office/officeart/2008/layout/BendingPictureCaption"/>
    <dgm:cxn modelId="{F86534A1-A494-5E4F-AE59-906FA4D28862}" srcId="{520E53F0-7F7F-1B4D-9C01-457D5CD25344}" destId="{B8B10E13-5714-5047-A587-8BDF5186429E}" srcOrd="0" destOrd="0" parTransId="{38F8326B-614A-8540-9E70-A0AAD5D633E1}" sibTransId="{A2917974-7348-854B-9D3C-D3541AD311CF}"/>
    <dgm:cxn modelId="{61601B88-51AC-4689-813C-30AAF5A5C7E3}" type="presOf" srcId="{520E53F0-7F7F-1B4D-9C01-457D5CD25344}" destId="{4B1BBC99-475C-EA42-949E-C6AF237F4C16}" srcOrd="0" destOrd="0" presId="urn:microsoft.com/office/officeart/2008/layout/BendingPictureCaption"/>
    <dgm:cxn modelId="{FD8E3A0D-6A1F-4D8D-BD5A-D2CD74B0A242}" type="presParOf" srcId="{4B1BBC99-475C-EA42-949E-C6AF237F4C16}" destId="{9BE65838-D94B-684F-9D68-926E59046E66}" srcOrd="0" destOrd="0" presId="urn:microsoft.com/office/officeart/2008/layout/BendingPictureCaption"/>
    <dgm:cxn modelId="{2FBFBE4C-E139-42C2-95FD-FD8F0146198D}" type="presParOf" srcId="{9BE65838-D94B-684F-9D68-926E59046E66}" destId="{4F17CE13-D965-594A-8165-5103C397BAE6}" srcOrd="0" destOrd="0" presId="urn:microsoft.com/office/officeart/2008/layout/BendingPictureCaption"/>
    <dgm:cxn modelId="{03724D8F-DD4A-4CC6-B71C-1A25A6C29FE7}" type="presParOf" srcId="{9BE65838-D94B-684F-9D68-926E59046E66}" destId="{DF79B164-A46F-2240-9668-7B2CCD555A52}" srcOrd="1" destOrd="0" presId="urn:microsoft.com/office/officeart/2008/layout/BendingPictureCaption"/>
    <dgm:cxn modelId="{46F564CC-D518-4364-B220-BA3791F1800D}" type="presParOf" srcId="{4B1BBC99-475C-EA42-949E-C6AF237F4C16}" destId="{39F3FD7C-B2B2-D349-892A-34FC3259689A}" srcOrd="1" destOrd="0" presId="urn:microsoft.com/office/officeart/2008/layout/BendingPictureCaption"/>
    <dgm:cxn modelId="{8EA4CB86-E652-455F-9EC4-CDCC676579EE}" type="presParOf" srcId="{4B1BBC99-475C-EA42-949E-C6AF237F4C16}" destId="{3D929A24-41AB-FF49-B5AE-51F932BE45A9}" srcOrd="2" destOrd="0" presId="urn:microsoft.com/office/officeart/2008/layout/BendingPictureCaption"/>
    <dgm:cxn modelId="{F96867F0-7CD9-4EB2-BA5C-CE0C24428A2E}" type="presParOf" srcId="{3D929A24-41AB-FF49-B5AE-51F932BE45A9}" destId="{6E69A671-45CB-8249-9866-40413B5558C2}" srcOrd="0" destOrd="0" presId="urn:microsoft.com/office/officeart/2008/layout/BendingPictureCaption"/>
    <dgm:cxn modelId="{27EA468D-21A7-4A5E-A16D-F4855AD6E00B}" type="presParOf" srcId="{3D929A24-41AB-FF49-B5AE-51F932BE45A9}" destId="{AC60A106-A3A2-BB4B-9939-91F90F99257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6A27B3-98AE-4307-BCCF-26002DE7B9D3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82C9FC70-10F0-41C2-817D-DBFA7E37906E}">
      <dgm:prSet phldrT="[Text]" custT="1"/>
      <dgm:spPr/>
      <dgm:t>
        <a:bodyPr/>
        <a:lstStyle/>
        <a:p>
          <a:r>
            <a:rPr lang="en-GB" sz="1800" b="1" dirty="0" smtClean="0">
              <a:solidFill>
                <a:srgbClr val="7030A0"/>
              </a:solidFill>
            </a:rPr>
            <a:t>Morphology</a:t>
          </a:r>
          <a:endParaRPr lang="en-GB" sz="1800" b="1" dirty="0">
            <a:solidFill>
              <a:srgbClr val="7030A0"/>
            </a:solidFill>
          </a:endParaRPr>
        </a:p>
      </dgm:t>
    </dgm:pt>
    <dgm:pt modelId="{E107F50B-37BF-47B1-B875-BF5705B6EFC5}" type="parTrans" cxnId="{CB4CF603-787D-4754-8B9B-4F466FC2F238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1435BE17-5E1A-4879-970D-E9A710982B51}" type="sibTrans" cxnId="{CB4CF603-787D-4754-8B9B-4F466FC2F238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8A85E6C9-2B94-4ABC-9A42-1E760CC24BE4}">
      <dgm:prSet phldrT="[Text]"/>
      <dgm:spPr/>
      <dgm:t>
        <a:bodyPr/>
        <a:lstStyle/>
        <a:p>
          <a:r>
            <a:rPr lang="en-GB" dirty="0" smtClean="0"/>
            <a:t>17 samples</a:t>
          </a:r>
        </a:p>
        <a:p>
          <a:r>
            <a:rPr lang="en-GB" dirty="0" smtClean="0"/>
            <a:t>(2-5 images per sample at 500x magnification)</a:t>
          </a:r>
          <a:endParaRPr lang="en-GB" dirty="0"/>
        </a:p>
      </dgm:t>
    </dgm:pt>
    <dgm:pt modelId="{9D6A689B-BE1C-4D1C-AE4A-F83075193FC3}" type="parTrans" cxnId="{7E740D9F-A4EE-4EA5-83F5-A408F15BD51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E03D9DDF-0359-4E2E-B2F9-05843C0F0FDC}" type="sibTrans" cxnId="{7E740D9F-A4EE-4EA5-83F5-A408F15BD51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325AC08D-D0E9-4AB1-8428-6C7A8447F93F}">
      <dgm:prSet phldrT="[Text]"/>
      <dgm:spPr/>
      <dgm:t>
        <a:bodyPr/>
        <a:lstStyle/>
        <a:p>
          <a:r>
            <a:rPr lang="en-GB" dirty="0" smtClean="0"/>
            <a:t>Total of 65 images</a:t>
          </a:r>
          <a:endParaRPr lang="en-GB" dirty="0"/>
        </a:p>
      </dgm:t>
    </dgm:pt>
    <dgm:pt modelId="{084EAAEC-9921-4A7B-AC94-9927CC8C2047}" type="parTrans" cxnId="{00594BFA-B835-468A-A5C8-4C596A0321F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D6424C8D-983B-469B-BF8D-6BC12821AD75}" type="sibTrans" cxnId="{00594BFA-B835-468A-A5C8-4C596A0321F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CE2C83C2-74A9-40B6-AFD8-820EDF0C1572}">
      <dgm:prSet phldrT="[Text]"/>
      <dgm:spPr/>
      <dgm:t>
        <a:bodyPr/>
        <a:lstStyle/>
        <a:p>
          <a:r>
            <a:rPr lang="en-GB" smtClean="0"/>
            <a:t>30 descriptors of shapes and sizes obtained</a:t>
          </a:r>
          <a:endParaRPr lang="en-GB" dirty="0"/>
        </a:p>
      </dgm:t>
    </dgm:pt>
    <dgm:pt modelId="{5BC688EC-9960-44B2-9C6E-25D14C3EF6F4}" type="parTrans" cxnId="{1D5DE331-4B9B-496A-B622-AA6C1B4BDAE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47A090F9-C5BD-4FB8-B502-4582F0331F80}" type="sibTrans" cxnId="{1D5DE331-4B9B-496A-B622-AA6C1B4BDAE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9FFD8E4A-7213-4A36-9684-7362CD786B9F}">
      <dgm:prSet phldrT="[Text]"/>
      <dgm:spPr/>
      <dgm:t>
        <a:bodyPr/>
        <a:lstStyle/>
        <a:p>
          <a:r>
            <a:rPr lang="en-GB" b="1" dirty="0" smtClean="0">
              <a:solidFill>
                <a:srgbClr val="FF0000"/>
              </a:solidFill>
            </a:rPr>
            <a:t>PCA analysis</a:t>
          </a:r>
          <a:endParaRPr lang="en-GB" b="1" dirty="0">
            <a:solidFill>
              <a:srgbClr val="FF0000"/>
            </a:solidFill>
          </a:endParaRPr>
        </a:p>
      </dgm:t>
    </dgm:pt>
    <dgm:pt modelId="{529FA01E-4406-4098-9820-8AF3F5013E37}" type="parTrans" cxnId="{D6EC7091-642B-45A4-90D4-291DC05836F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874136DB-F49B-444F-85BE-FF0E905F7D36}" type="sibTrans" cxnId="{D6EC7091-642B-45A4-90D4-291DC05836F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E532E585-95BD-4536-9250-1C0045ED885E}" type="pres">
      <dgm:prSet presAssocID="{756A27B3-98AE-4307-BCCF-26002DE7B9D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C5ED15C-582B-4033-9770-95504B9992A8}" type="pres">
      <dgm:prSet presAssocID="{756A27B3-98AE-4307-BCCF-26002DE7B9D3}" presName="arrow" presStyleLbl="bgShp" presStyleIdx="0" presStyleCnt="1"/>
      <dgm:spPr/>
    </dgm:pt>
    <dgm:pt modelId="{9FF4FF89-1CB1-4B79-816B-5261D0BC2687}" type="pres">
      <dgm:prSet presAssocID="{756A27B3-98AE-4307-BCCF-26002DE7B9D3}" presName="linearProcess" presStyleCnt="0"/>
      <dgm:spPr/>
    </dgm:pt>
    <dgm:pt modelId="{5E87AAA4-94EC-4D81-9F5E-00EE361AB351}" type="pres">
      <dgm:prSet presAssocID="{82C9FC70-10F0-41C2-817D-DBFA7E37906E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A246BF-D42B-4481-80A6-82D6EF954AE6}" type="pres">
      <dgm:prSet presAssocID="{1435BE17-5E1A-4879-970D-E9A710982B51}" presName="sibTrans" presStyleCnt="0"/>
      <dgm:spPr/>
    </dgm:pt>
    <dgm:pt modelId="{92AA7840-FB64-4791-AFAD-E9CB692C16DF}" type="pres">
      <dgm:prSet presAssocID="{8A85E6C9-2B94-4ABC-9A42-1E760CC24BE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8DE194-6A06-46DF-B774-A32CF72158DC}" type="pres">
      <dgm:prSet presAssocID="{E03D9DDF-0359-4E2E-B2F9-05843C0F0FDC}" presName="sibTrans" presStyleCnt="0"/>
      <dgm:spPr/>
    </dgm:pt>
    <dgm:pt modelId="{EF8B0F0A-D7E8-4BC6-868F-2546EAB0D9A0}" type="pres">
      <dgm:prSet presAssocID="{325AC08D-D0E9-4AB1-8428-6C7A8447F93F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A274AD-6505-4A2E-8AB5-0F2E39EAA8E2}" type="pres">
      <dgm:prSet presAssocID="{D6424C8D-983B-469B-BF8D-6BC12821AD75}" presName="sibTrans" presStyleCnt="0"/>
      <dgm:spPr/>
    </dgm:pt>
    <dgm:pt modelId="{E01C46F4-EA8C-4C34-8EFE-96C60D7E6357}" type="pres">
      <dgm:prSet presAssocID="{CE2C83C2-74A9-40B6-AFD8-820EDF0C1572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2BBF53-0B6F-4827-B442-A386D0610169}" type="pres">
      <dgm:prSet presAssocID="{47A090F9-C5BD-4FB8-B502-4582F0331F80}" presName="sibTrans" presStyleCnt="0"/>
      <dgm:spPr/>
    </dgm:pt>
    <dgm:pt modelId="{494FA54B-ACDA-4A57-AF34-A74C812A4857}" type="pres">
      <dgm:prSet presAssocID="{9FFD8E4A-7213-4A36-9684-7362CD786B9F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0594BFA-B835-468A-A5C8-4C596A0321FB}" srcId="{756A27B3-98AE-4307-BCCF-26002DE7B9D3}" destId="{325AC08D-D0E9-4AB1-8428-6C7A8447F93F}" srcOrd="2" destOrd="0" parTransId="{084EAAEC-9921-4A7B-AC94-9927CC8C2047}" sibTransId="{D6424C8D-983B-469B-BF8D-6BC12821AD75}"/>
    <dgm:cxn modelId="{58AC99F2-259E-41A1-9B3E-4E6EC4068B0B}" type="presOf" srcId="{82C9FC70-10F0-41C2-817D-DBFA7E37906E}" destId="{5E87AAA4-94EC-4D81-9F5E-00EE361AB351}" srcOrd="0" destOrd="0" presId="urn:microsoft.com/office/officeart/2005/8/layout/hProcess9"/>
    <dgm:cxn modelId="{EE17B54A-5AB1-4240-8159-A72FEA2E7029}" type="presOf" srcId="{756A27B3-98AE-4307-BCCF-26002DE7B9D3}" destId="{E532E585-95BD-4536-9250-1C0045ED885E}" srcOrd="0" destOrd="0" presId="urn:microsoft.com/office/officeart/2005/8/layout/hProcess9"/>
    <dgm:cxn modelId="{52AFE940-B6C2-4104-8CD5-B67216871FE7}" type="presOf" srcId="{325AC08D-D0E9-4AB1-8428-6C7A8447F93F}" destId="{EF8B0F0A-D7E8-4BC6-868F-2546EAB0D9A0}" srcOrd="0" destOrd="0" presId="urn:microsoft.com/office/officeart/2005/8/layout/hProcess9"/>
    <dgm:cxn modelId="{CB4CF603-787D-4754-8B9B-4F466FC2F238}" srcId="{756A27B3-98AE-4307-BCCF-26002DE7B9D3}" destId="{82C9FC70-10F0-41C2-817D-DBFA7E37906E}" srcOrd="0" destOrd="0" parTransId="{E107F50B-37BF-47B1-B875-BF5705B6EFC5}" sibTransId="{1435BE17-5E1A-4879-970D-E9A710982B51}"/>
    <dgm:cxn modelId="{E20072E3-17C5-47FF-9A73-3A7797804F71}" type="presOf" srcId="{8A85E6C9-2B94-4ABC-9A42-1E760CC24BE4}" destId="{92AA7840-FB64-4791-AFAD-E9CB692C16DF}" srcOrd="0" destOrd="0" presId="urn:microsoft.com/office/officeart/2005/8/layout/hProcess9"/>
    <dgm:cxn modelId="{384C029C-1D32-4918-BDEE-5306A91CD0CB}" type="presOf" srcId="{CE2C83C2-74A9-40B6-AFD8-820EDF0C1572}" destId="{E01C46F4-EA8C-4C34-8EFE-96C60D7E6357}" srcOrd="0" destOrd="0" presId="urn:microsoft.com/office/officeart/2005/8/layout/hProcess9"/>
    <dgm:cxn modelId="{1D5DE331-4B9B-496A-B622-AA6C1B4BDAE4}" srcId="{756A27B3-98AE-4307-BCCF-26002DE7B9D3}" destId="{CE2C83C2-74A9-40B6-AFD8-820EDF0C1572}" srcOrd="3" destOrd="0" parTransId="{5BC688EC-9960-44B2-9C6E-25D14C3EF6F4}" sibTransId="{47A090F9-C5BD-4FB8-B502-4582F0331F80}"/>
    <dgm:cxn modelId="{D6EC7091-642B-45A4-90D4-291DC05836F4}" srcId="{756A27B3-98AE-4307-BCCF-26002DE7B9D3}" destId="{9FFD8E4A-7213-4A36-9684-7362CD786B9F}" srcOrd="4" destOrd="0" parTransId="{529FA01E-4406-4098-9820-8AF3F5013E37}" sibTransId="{874136DB-F49B-444F-85BE-FF0E905F7D36}"/>
    <dgm:cxn modelId="{8E74F266-C911-49F8-A590-98CEFB864A2C}" type="presOf" srcId="{9FFD8E4A-7213-4A36-9684-7362CD786B9F}" destId="{494FA54B-ACDA-4A57-AF34-A74C812A4857}" srcOrd="0" destOrd="0" presId="urn:microsoft.com/office/officeart/2005/8/layout/hProcess9"/>
    <dgm:cxn modelId="{7E740D9F-A4EE-4EA5-83F5-A408F15BD51B}" srcId="{756A27B3-98AE-4307-BCCF-26002DE7B9D3}" destId="{8A85E6C9-2B94-4ABC-9A42-1E760CC24BE4}" srcOrd="1" destOrd="0" parTransId="{9D6A689B-BE1C-4D1C-AE4A-F83075193FC3}" sibTransId="{E03D9DDF-0359-4E2E-B2F9-05843C0F0FDC}"/>
    <dgm:cxn modelId="{133592A0-3B97-4DED-974B-B4EA2719F2BC}" type="presParOf" srcId="{E532E585-95BD-4536-9250-1C0045ED885E}" destId="{4C5ED15C-582B-4033-9770-95504B9992A8}" srcOrd="0" destOrd="0" presId="urn:microsoft.com/office/officeart/2005/8/layout/hProcess9"/>
    <dgm:cxn modelId="{9B23A751-66F8-44C7-9A57-8FAEFC167539}" type="presParOf" srcId="{E532E585-95BD-4536-9250-1C0045ED885E}" destId="{9FF4FF89-1CB1-4B79-816B-5261D0BC2687}" srcOrd="1" destOrd="0" presId="urn:microsoft.com/office/officeart/2005/8/layout/hProcess9"/>
    <dgm:cxn modelId="{0E76DB17-D65A-4F16-8352-F96FB6D959C8}" type="presParOf" srcId="{9FF4FF89-1CB1-4B79-816B-5261D0BC2687}" destId="{5E87AAA4-94EC-4D81-9F5E-00EE361AB351}" srcOrd="0" destOrd="0" presId="urn:microsoft.com/office/officeart/2005/8/layout/hProcess9"/>
    <dgm:cxn modelId="{99071D6D-5A35-4CA0-957F-BD73047DCD10}" type="presParOf" srcId="{9FF4FF89-1CB1-4B79-816B-5261D0BC2687}" destId="{73A246BF-D42B-4481-80A6-82D6EF954AE6}" srcOrd="1" destOrd="0" presId="urn:microsoft.com/office/officeart/2005/8/layout/hProcess9"/>
    <dgm:cxn modelId="{4E1109FB-15FE-4A3C-B952-7673BCA5C727}" type="presParOf" srcId="{9FF4FF89-1CB1-4B79-816B-5261D0BC2687}" destId="{92AA7840-FB64-4791-AFAD-E9CB692C16DF}" srcOrd="2" destOrd="0" presId="urn:microsoft.com/office/officeart/2005/8/layout/hProcess9"/>
    <dgm:cxn modelId="{B552BDDA-C002-40A7-A622-88E2B2C12BF1}" type="presParOf" srcId="{9FF4FF89-1CB1-4B79-816B-5261D0BC2687}" destId="{138DE194-6A06-46DF-B774-A32CF72158DC}" srcOrd="3" destOrd="0" presId="urn:microsoft.com/office/officeart/2005/8/layout/hProcess9"/>
    <dgm:cxn modelId="{8203EBC0-EEC2-4EAC-94E5-D51BD7850740}" type="presParOf" srcId="{9FF4FF89-1CB1-4B79-816B-5261D0BC2687}" destId="{EF8B0F0A-D7E8-4BC6-868F-2546EAB0D9A0}" srcOrd="4" destOrd="0" presId="urn:microsoft.com/office/officeart/2005/8/layout/hProcess9"/>
    <dgm:cxn modelId="{DD940078-7CDB-40BA-AB88-337883F53587}" type="presParOf" srcId="{9FF4FF89-1CB1-4B79-816B-5261D0BC2687}" destId="{3BA274AD-6505-4A2E-8AB5-0F2E39EAA8E2}" srcOrd="5" destOrd="0" presId="urn:microsoft.com/office/officeart/2005/8/layout/hProcess9"/>
    <dgm:cxn modelId="{B2625E0A-7CBF-465D-919A-F405C94458F3}" type="presParOf" srcId="{9FF4FF89-1CB1-4B79-816B-5261D0BC2687}" destId="{E01C46F4-EA8C-4C34-8EFE-96C60D7E6357}" srcOrd="6" destOrd="0" presId="urn:microsoft.com/office/officeart/2005/8/layout/hProcess9"/>
    <dgm:cxn modelId="{D7D9F8A8-55E0-4BAD-A961-C9C4BF1E208C}" type="presParOf" srcId="{9FF4FF89-1CB1-4B79-816B-5261D0BC2687}" destId="{912BBF53-0B6F-4827-B442-A386D0610169}" srcOrd="7" destOrd="0" presId="urn:microsoft.com/office/officeart/2005/8/layout/hProcess9"/>
    <dgm:cxn modelId="{4D96DDA0-67D8-4260-992E-7EF2A60D7CD5}" type="presParOf" srcId="{9FF4FF89-1CB1-4B79-816B-5261D0BC2687}" destId="{494FA54B-ACDA-4A57-AF34-A74C812A485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6A27B3-98AE-4307-BCCF-26002DE7B9D3}" type="doc">
      <dgm:prSet loTypeId="urn:microsoft.com/office/officeart/2005/8/layout/hProcess9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82C9FC70-10F0-41C2-817D-DBFA7E37906E}">
      <dgm:prSet phldrT="[Text]" custT="1"/>
      <dgm:spPr/>
      <dgm:t>
        <a:bodyPr/>
        <a:lstStyle/>
        <a:p>
          <a:pPr algn="ctr"/>
          <a:r>
            <a:rPr lang="en-GB" sz="1400" b="1" dirty="0" smtClean="0">
              <a:solidFill>
                <a:srgbClr val="7030A0"/>
              </a:solidFill>
            </a:rPr>
            <a:t>Image texture analysis </a:t>
          </a:r>
          <a:endParaRPr lang="en-GB" sz="1400" b="1" dirty="0">
            <a:solidFill>
              <a:srgbClr val="7030A0"/>
            </a:solidFill>
          </a:endParaRPr>
        </a:p>
      </dgm:t>
    </dgm:pt>
    <dgm:pt modelId="{E107F50B-37BF-47B1-B875-BF5705B6EFC5}" type="parTrans" cxnId="{CB4CF603-787D-4754-8B9B-4F466FC2F238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1435BE17-5E1A-4879-970D-E9A710982B51}" type="sibTrans" cxnId="{CB4CF603-787D-4754-8B9B-4F466FC2F238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8A85E6C9-2B94-4ABC-9A42-1E760CC24BE4}">
      <dgm:prSet phldrT="[Text]"/>
      <dgm:spPr/>
      <dgm:t>
        <a:bodyPr/>
        <a:lstStyle/>
        <a:p>
          <a:r>
            <a:rPr lang="en-GB" dirty="0" smtClean="0"/>
            <a:t>26 samples</a:t>
          </a:r>
        </a:p>
        <a:p>
          <a:r>
            <a:rPr lang="en-GB" dirty="0" smtClean="0"/>
            <a:t>(5 images per sample at 1000x magnification)</a:t>
          </a:r>
          <a:endParaRPr lang="en-GB" dirty="0"/>
        </a:p>
      </dgm:t>
    </dgm:pt>
    <dgm:pt modelId="{9D6A689B-BE1C-4D1C-AE4A-F83075193FC3}" type="parTrans" cxnId="{7E740D9F-A4EE-4EA5-83F5-A408F15BD51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E03D9DDF-0359-4E2E-B2F9-05843C0F0FDC}" type="sibTrans" cxnId="{7E740D9F-A4EE-4EA5-83F5-A408F15BD51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325AC08D-D0E9-4AB1-8428-6C7A8447F93F}">
      <dgm:prSet phldrT="[Text]"/>
      <dgm:spPr/>
      <dgm:t>
        <a:bodyPr/>
        <a:lstStyle/>
        <a:p>
          <a:r>
            <a:rPr lang="en-GB" dirty="0" smtClean="0"/>
            <a:t>Total of 130 images</a:t>
          </a:r>
          <a:endParaRPr lang="en-GB" dirty="0"/>
        </a:p>
      </dgm:t>
    </dgm:pt>
    <dgm:pt modelId="{084EAAEC-9921-4A7B-AC94-9927CC8C2047}" type="parTrans" cxnId="{00594BFA-B835-468A-A5C8-4C596A0321F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D6424C8D-983B-469B-BF8D-6BC12821AD75}" type="sibTrans" cxnId="{00594BFA-B835-468A-A5C8-4C596A0321FB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CE2C83C2-74A9-40B6-AFD8-820EDF0C1572}">
      <dgm:prSet phldrT="[Text]"/>
      <dgm:spPr/>
      <dgm:t>
        <a:bodyPr/>
        <a:lstStyle/>
        <a:p>
          <a:r>
            <a:rPr lang="en-GB" dirty="0" smtClean="0"/>
            <a:t>Using Angular Measure Technique</a:t>
          </a:r>
        </a:p>
        <a:p>
          <a:r>
            <a:rPr lang="en-GB" dirty="0" smtClean="0"/>
            <a:t>(based on angular measure algorithm)</a:t>
          </a:r>
          <a:endParaRPr lang="en-GB" dirty="0"/>
        </a:p>
      </dgm:t>
    </dgm:pt>
    <dgm:pt modelId="{5BC688EC-9960-44B2-9C6E-25D14C3EF6F4}" type="parTrans" cxnId="{1D5DE331-4B9B-496A-B622-AA6C1B4BDAE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47A090F9-C5BD-4FB8-B502-4582F0331F80}" type="sibTrans" cxnId="{1D5DE331-4B9B-496A-B622-AA6C1B4BDAE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9FFD8E4A-7213-4A36-9684-7362CD786B9F}">
      <dgm:prSet phldrT="[Text]"/>
      <dgm:spPr/>
      <dgm:t>
        <a:bodyPr/>
        <a:lstStyle/>
        <a:p>
          <a:r>
            <a:rPr lang="en-GB" b="1" dirty="0" smtClean="0">
              <a:solidFill>
                <a:srgbClr val="FF0000"/>
              </a:solidFill>
            </a:rPr>
            <a:t>PCA analysis</a:t>
          </a:r>
          <a:endParaRPr lang="en-GB" b="1" dirty="0">
            <a:solidFill>
              <a:srgbClr val="FF0000"/>
            </a:solidFill>
          </a:endParaRPr>
        </a:p>
      </dgm:t>
    </dgm:pt>
    <dgm:pt modelId="{529FA01E-4406-4098-9820-8AF3F5013E37}" type="parTrans" cxnId="{D6EC7091-642B-45A4-90D4-291DC05836F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874136DB-F49B-444F-85BE-FF0E905F7D36}" type="sibTrans" cxnId="{D6EC7091-642B-45A4-90D4-291DC05836F4}">
      <dgm:prSet/>
      <dgm:spPr/>
      <dgm:t>
        <a:bodyPr/>
        <a:lstStyle/>
        <a:p>
          <a:endParaRPr lang="en-GB">
            <a:solidFill>
              <a:srgbClr val="002060"/>
            </a:solidFill>
          </a:endParaRPr>
        </a:p>
      </dgm:t>
    </dgm:pt>
    <dgm:pt modelId="{E532E585-95BD-4536-9250-1C0045ED885E}" type="pres">
      <dgm:prSet presAssocID="{756A27B3-98AE-4307-BCCF-26002DE7B9D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C5ED15C-582B-4033-9770-95504B9992A8}" type="pres">
      <dgm:prSet presAssocID="{756A27B3-98AE-4307-BCCF-26002DE7B9D3}" presName="arrow" presStyleLbl="bgShp" presStyleIdx="0" presStyleCnt="1"/>
      <dgm:spPr/>
    </dgm:pt>
    <dgm:pt modelId="{9FF4FF89-1CB1-4B79-816B-5261D0BC2687}" type="pres">
      <dgm:prSet presAssocID="{756A27B3-98AE-4307-BCCF-26002DE7B9D3}" presName="linearProcess" presStyleCnt="0"/>
      <dgm:spPr/>
    </dgm:pt>
    <dgm:pt modelId="{5E87AAA4-94EC-4D81-9F5E-00EE361AB351}" type="pres">
      <dgm:prSet presAssocID="{82C9FC70-10F0-41C2-817D-DBFA7E37906E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A246BF-D42B-4481-80A6-82D6EF954AE6}" type="pres">
      <dgm:prSet presAssocID="{1435BE17-5E1A-4879-970D-E9A710982B51}" presName="sibTrans" presStyleCnt="0"/>
      <dgm:spPr/>
    </dgm:pt>
    <dgm:pt modelId="{92AA7840-FB64-4791-AFAD-E9CB692C16DF}" type="pres">
      <dgm:prSet presAssocID="{8A85E6C9-2B94-4ABC-9A42-1E760CC24BE4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8DE194-6A06-46DF-B774-A32CF72158DC}" type="pres">
      <dgm:prSet presAssocID="{E03D9DDF-0359-4E2E-B2F9-05843C0F0FDC}" presName="sibTrans" presStyleCnt="0"/>
      <dgm:spPr/>
    </dgm:pt>
    <dgm:pt modelId="{EF8B0F0A-D7E8-4BC6-868F-2546EAB0D9A0}" type="pres">
      <dgm:prSet presAssocID="{325AC08D-D0E9-4AB1-8428-6C7A8447F93F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A274AD-6505-4A2E-8AB5-0F2E39EAA8E2}" type="pres">
      <dgm:prSet presAssocID="{D6424C8D-983B-469B-BF8D-6BC12821AD75}" presName="sibTrans" presStyleCnt="0"/>
      <dgm:spPr/>
    </dgm:pt>
    <dgm:pt modelId="{E01C46F4-EA8C-4C34-8EFE-96C60D7E6357}" type="pres">
      <dgm:prSet presAssocID="{CE2C83C2-74A9-40B6-AFD8-820EDF0C1572}" presName="textNode" presStyleLbl="node1" presStyleIdx="3" presStyleCnt="5" custLinFactNeighborX="-2946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2BBF53-0B6F-4827-B442-A386D0610169}" type="pres">
      <dgm:prSet presAssocID="{47A090F9-C5BD-4FB8-B502-4582F0331F80}" presName="sibTrans" presStyleCnt="0"/>
      <dgm:spPr/>
    </dgm:pt>
    <dgm:pt modelId="{494FA54B-ACDA-4A57-AF34-A74C812A4857}" type="pres">
      <dgm:prSet presAssocID="{9FFD8E4A-7213-4A36-9684-7362CD786B9F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D4F25CB-E2D0-4724-8158-31FAFC075603}" type="presOf" srcId="{756A27B3-98AE-4307-BCCF-26002DE7B9D3}" destId="{E532E585-95BD-4536-9250-1C0045ED885E}" srcOrd="0" destOrd="0" presId="urn:microsoft.com/office/officeart/2005/8/layout/hProcess9"/>
    <dgm:cxn modelId="{67E2706E-7B5B-43BA-BC47-4A546F1E1F38}" type="presOf" srcId="{9FFD8E4A-7213-4A36-9684-7362CD786B9F}" destId="{494FA54B-ACDA-4A57-AF34-A74C812A4857}" srcOrd="0" destOrd="0" presId="urn:microsoft.com/office/officeart/2005/8/layout/hProcess9"/>
    <dgm:cxn modelId="{64D65C09-E1D2-460E-98F3-FDED65ABE55C}" type="presOf" srcId="{325AC08D-D0E9-4AB1-8428-6C7A8447F93F}" destId="{EF8B0F0A-D7E8-4BC6-868F-2546EAB0D9A0}" srcOrd="0" destOrd="0" presId="urn:microsoft.com/office/officeart/2005/8/layout/hProcess9"/>
    <dgm:cxn modelId="{A1A44EC5-F04F-4054-8231-43EE0A6DC452}" type="presOf" srcId="{CE2C83C2-74A9-40B6-AFD8-820EDF0C1572}" destId="{E01C46F4-EA8C-4C34-8EFE-96C60D7E6357}" srcOrd="0" destOrd="0" presId="urn:microsoft.com/office/officeart/2005/8/layout/hProcess9"/>
    <dgm:cxn modelId="{D6EC7091-642B-45A4-90D4-291DC05836F4}" srcId="{756A27B3-98AE-4307-BCCF-26002DE7B9D3}" destId="{9FFD8E4A-7213-4A36-9684-7362CD786B9F}" srcOrd="4" destOrd="0" parTransId="{529FA01E-4406-4098-9820-8AF3F5013E37}" sibTransId="{874136DB-F49B-444F-85BE-FF0E905F7D36}"/>
    <dgm:cxn modelId="{7E740D9F-A4EE-4EA5-83F5-A408F15BD51B}" srcId="{756A27B3-98AE-4307-BCCF-26002DE7B9D3}" destId="{8A85E6C9-2B94-4ABC-9A42-1E760CC24BE4}" srcOrd="1" destOrd="0" parTransId="{9D6A689B-BE1C-4D1C-AE4A-F83075193FC3}" sibTransId="{E03D9DDF-0359-4E2E-B2F9-05843C0F0FDC}"/>
    <dgm:cxn modelId="{5F924955-9DFB-49FE-B452-1CF3C656F082}" type="presOf" srcId="{8A85E6C9-2B94-4ABC-9A42-1E760CC24BE4}" destId="{92AA7840-FB64-4791-AFAD-E9CB692C16DF}" srcOrd="0" destOrd="0" presId="urn:microsoft.com/office/officeart/2005/8/layout/hProcess9"/>
    <dgm:cxn modelId="{83C2BC45-B9C2-49D0-B5E5-AF08DABDE55B}" type="presOf" srcId="{82C9FC70-10F0-41C2-817D-DBFA7E37906E}" destId="{5E87AAA4-94EC-4D81-9F5E-00EE361AB351}" srcOrd="0" destOrd="0" presId="urn:microsoft.com/office/officeart/2005/8/layout/hProcess9"/>
    <dgm:cxn modelId="{00594BFA-B835-468A-A5C8-4C596A0321FB}" srcId="{756A27B3-98AE-4307-BCCF-26002DE7B9D3}" destId="{325AC08D-D0E9-4AB1-8428-6C7A8447F93F}" srcOrd="2" destOrd="0" parTransId="{084EAAEC-9921-4A7B-AC94-9927CC8C2047}" sibTransId="{D6424C8D-983B-469B-BF8D-6BC12821AD75}"/>
    <dgm:cxn modelId="{1D5DE331-4B9B-496A-B622-AA6C1B4BDAE4}" srcId="{756A27B3-98AE-4307-BCCF-26002DE7B9D3}" destId="{CE2C83C2-74A9-40B6-AFD8-820EDF0C1572}" srcOrd="3" destOrd="0" parTransId="{5BC688EC-9960-44B2-9C6E-25D14C3EF6F4}" sibTransId="{47A090F9-C5BD-4FB8-B502-4582F0331F80}"/>
    <dgm:cxn modelId="{CB4CF603-787D-4754-8B9B-4F466FC2F238}" srcId="{756A27B3-98AE-4307-BCCF-26002DE7B9D3}" destId="{82C9FC70-10F0-41C2-817D-DBFA7E37906E}" srcOrd="0" destOrd="0" parTransId="{E107F50B-37BF-47B1-B875-BF5705B6EFC5}" sibTransId="{1435BE17-5E1A-4879-970D-E9A710982B51}"/>
    <dgm:cxn modelId="{A94BFDBE-5CAB-4C59-84CC-CB7F03B7072C}" type="presParOf" srcId="{E532E585-95BD-4536-9250-1C0045ED885E}" destId="{4C5ED15C-582B-4033-9770-95504B9992A8}" srcOrd="0" destOrd="0" presId="urn:microsoft.com/office/officeart/2005/8/layout/hProcess9"/>
    <dgm:cxn modelId="{DC71946B-6CB2-4E74-AC73-45C393C718DC}" type="presParOf" srcId="{E532E585-95BD-4536-9250-1C0045ED885E}" destId="{9FF4FF89-1CB1-4B79-816B-5261D0BC2687}" srcOrd="1" destOrd="0" presId="urn:microsoft.com/office/officeart/2005/8/layout/hProcess9"/>
    <dgm:cxn modelId="{D29D2DE2-0B95-4D83-91C1-1B245366A656}" type="presParOf" srcId="{9FF4FF89-1CB1-4B79-816B-5261D0BC2687}" destId="{5E87AAA4-94EC-4D81-9F5E-00EE361AB351}" srcOrd="0" destOrd="0" presId="urn:microsoft.com/office/officeart/2005/8/layout/hProcess9"/>
    <dgm:cxn modelId="{B92FFC17-D12D-40CD-9C8B-0DBA2027E94A}" type="presParOf" srcId="{9FF4FF89-1CB1-4B79-816B-5261D0BC2687}" destId="{73A246BF-D42B-4481-80A6-82D6EF954AE6}" srcOrd="1" destOrd="0" presId="urn:microsoft.com/office/officeart/2005/8/layout/hProcess9"/>
    <dgm:cxn modelId="{7CDD8E5B-1DC2-4523-B2FD-EFA039157C4A}" type="presParOf" srcId="{9FF4FF89-1CB1-4B79-816B-5261D0BC2687}" destId="{92AA7840-FB64-4791-AFAD-E9CB692C16DF}" srcOrd="2" destOrd="0" presId="urn:microsoft.com/office/officeart/2005/8/layout/hProcess9"/>
    <dgm:cxn modelId="{EA6778A1-DA2F-443B-BD11-F12D2A0F91C9}" type="presParOf" srcId="{9FF4FF89-1CB1-4B79-816B-5261D0BC2687}" destId="{138DE194-6A06-46DF-B774-A32CF72158DC}" srcOrd="3" destOrd="0" presId="urn:microsoft.com/office/officeart/2005/8/layout/hProcess9"/>
    <dgm:cxn modelId="{C09DCB48-C12D-4756-A9D2-FA3CC971C508}" type="presParOf" srcId="{9FF4FF89-1CB1-4B79-816B-5261D0BC2687}" destId="{EF8B0F0A-D7E8-4BC6-868F-2546EAB0D9A0}" srcOrd="4" destOrd="0" presId="urn:microsoft.com/office/officeart/2005/8/layout/hProcess9"/>
    <dgm:cxn modelId="{17E1A66B-38D4-4653-93D8-FF50EF72FC16}" type="presParOf" srcId="{9FF4FF89-1CB1-4B79-816B-5261D0BC2687}" destId="{3BA274AD-6505-4A2E-8AB5-0F2E39EAA8E2}" srcOrd="5" destOrd="0" presId="urn:microsoft.com/office/officeart/2005/8/layout/hProcess9"/>
    <dgm:cxn modelId="{39FF34D3-BE8F-404C-B37E-B3FD7D75964E}" type="presParOf" srcId="{9FF4FF89-1CB1-4B79-816B-5261D0BC2687}" destId="{E01C46F4-EA8C-4C34-8EFE-96C60D7E6357}" srcOrd="6" destOrd="0" presId="urn:microsoft.com/office/officeart/2005/8/layout/hProcess9"/>
    <dgm:cxn modelId="{24E20FBE-BB9D-445B-A127-92E2DF4EDDF3}" type="presParOf" srcId="{9FF4FF89-1CB1-4B79-816B-5261D0BC2687}" destId="{912BBF53-0B6F-4827-B442-A386D0610169}" srcOrd="7" destOrd="0" presId="urn:microsoft.com/office/officeart/2005/8/layout/hProcess9"/>
    <dgm:cxn modelId="{714A03E2-3E32-4E6C-8031-2B5C1488DDAD}" type="presParOf" srcId="{9FF4FF89-1CB1-4B79-816B-5261D0BC2687}" destId="{494FA54B-ACDA-4A57-AF34-A74C812A485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200771-4552-1B48-962A-D7AE9BDD66D4}" type="doc">
      <dgm:prSet loTypeId="urn:microsoft.com/office/officeart/2005/8/layout/radial3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3995A7-640C-F249-8AB7-6CD0F036CC5F}">
      <dgm:prSet phldrT="[Text]" custT="1"/>
      <dgm:spPr/>
      <dgm:t>
        <a:bodyPr/>
        <a:lstStyle/>
        <a:p>
          <a:r>
            <a:rPr lang="en-US" sz="1800" b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/>
            </a:rPr>
            <a:t>Uranium ore concentrate</a:t>
          </a:r>
          <a:endParaRPr lang="en-US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2F28762D-CD0E-5A4D-AFCD-CC71179D7A6C}" type="parTrans" cxnId="{24224599-6717-0F44-94B6-C0F187DBF686}">
      <dgm:prSet/>
      <dgm:spPr/>
      <dgm:t>
        <a:bodyPr/>
        <a:lstStyle/>
        <a:p>
          <a:endParaRPr lang="en-US"/>
        </a:p>
      </dgm:t>
    </dgm:pt>
    <dgm:pt modelId="{3CD539E3-B2E2-644F-9362-E7E9A4CF6F70}" type="sibTrans" cxnId="{24224599-6717-0F44-94B6-C0F187DBF686}">
      <dgm:prSet/>
      <dgm:spPr/>
      <dgm:t>
        <a:bodyPr/>
        <a:lstStyle/>
        <a:p>
          <a:endParaRPr lang="en-US"/>
        </a:p>
      </dgm:t>
    </dgm:pt>
    <dgm:pt modelId="{724F4362-814D-3C41-826D-D373AA95E0BD}">
      <dgm:prSet phldrT="[Text]"/>
      <dgm:spPr>
        <a:gradFill rotWithShape="0">
          <a:gsLst>
            <a:gs pos="0">
              <a:srgbClr val="00B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en-US" dirty="0" smtClean="0"/>
            <a:t>Morphology</a:t>
          </a:r>
          <a:endParaRPr lang="en-US" dirty="0"/>
        </a:p>
      </dgm:t>
    </dgm:pt>
    <dgm:pt modelId="{E45BC982-E2A4-3D48-A6D2-C8D5690E2637}" type="parTrans" cxnId="{09DCA545-1C24-5945-828F-EF8C39944909}">
      <dgm:prSet/>
      <dgm:spPr/>
      <dgm:t>
        <a:bodyPr/>
        <a:lstStyle/>
        <a:p>
          <a:endParaRPr lang="en-US"/>
        </a:p>
      </dgm:t>
    </dgm:pt>
    <dgm:pt modelId="{45B45751-417C-0F49-BB90-4DA8E002B36F}" type="sibTrans" cxnId="{09DCA545-1C24-5945-828F-EF8C39944909}">
      <dgm:prSet/>
      <dgm:spPr/>
      <dgm:t>
        <a:bodyPr/>
        <a:lstStyle/>
        <a:p>
          <a:endParaRPr lang="en-US"/>
        </a:p>
      </dgm:t>
    </dgm:pt>
    <dgm:pt modelId="{41ADFA87-2DBF-6749-AEBA-4001C9A1C163}">
      <dgm:prSet phldrT="[Text]"/>
      <dgm:spPr/>
      <dgm:t>
        <a:bodyPr vert="horz"/>
        <a:lstStyle/>
        <a:p>
          <a:r>
            <a:rPr lang="en-US" dirty="0" smtClean="0"/>
            <a:t>Organic impurities</a:t>
          </a:r>
          <a:endParaRPr lang="en-US" dirty="0"/>
        </a:p>
      </dgm:t>
    </dgm:pt>
    <dgm:pt modelId="{F558B83E-7E45-8E45-9EE3-ACAAF23EF26A}" type="parTrans" cxnId="{2633B9B5-99BC-154F-9F2A-9A4408C5D67D}">
      <dgm:prSet/>
      <dgm:spPr/>
      <dgm:t>
        <a:bodyPr/>
        <a:lstStyle/>
        <a:p>
          <a:endParaRPr lang="en-US"/>
        </a:p>
      </dgm:t>
    </dgm:pt>
    <dgm:pt modelId="{7D844FB3-2FF1-6445-9FB9-700745F24EA9}" type="sibTrans" cxnId="{2633B9B5-99BC-154F-9F2A-9A4408C5D67D}">
      <dgm:prSet/>
      <dgm:spPr/>
      <dgm:t>
        <a:bodyPr/>
        <a:lstStyle/>
        <a:p>
          <a:endParaRPr lang="en-US"/>
        </a:p>
      </dgm:t>
    </dgm:pt>
    <dgm:pt modelId="{A89946EA-E1EC-574F-AB46-8B31D24D8392}">
      <dgm:prSet phldrT="[Text]"/>
      <dgm:spPr/>
      <dgm:t>
        <a:bodyPr/>
        <a:lstStyle/>
        <a:p>
          <a:r>
            <a:rPr lang="en-US" smtClean="0"/>
            <a:t>Isotopes</a:t>
          </a:r>
          <a:endParaRPr lang="en-US" dirty="0"/>
        </a:p>
      </dgm:t>
    </dgm:pt>
    <dgm:pt modelId="{EA598D3F-F290-284D-A684-4268EEF87757}" type="parTrans" cxnId="{DC988813-04E0-2548-A773-51E7B9C1BF75}">
      <dgm:prSet/>
      <dgm:spPr/>
      <dgm:t>
        <a:bodyPr/>
        <a:lstStyle/>
        <a:p>
          <a:endParaRPr lang="en-US"/>
        </a:p>
      </dgm:t>
    </dgm:pt>
    <dgm:pt modelId="{F191F113-8D0B-FC48-BFD1-A113DD7A3CD0}" type="sibTrans" cxnId="{DC988813-04E0-2548-A773-51E7B9C1BF75}">
      <dgm:prSet/>
      <dgm:spPr/>
      <dgm:t>
        <a:bodyPr/>
        <a:lstStyle/>
        <a:p>
          <a:endParaRPr lang="en-US"/>
        </a:p>
      </dgm:t>
    </dgm:pt>
    <dgm:pt modelId="{C4992CFC-5A47-8440-877D-671D245259C0}">
      <dgm:prSet phldrT="[Text]" custT="1"/>
      <dgm:spPr/>
      <dgm:t>
        <a:bodyPr/>
        <a:lstStyle/>
        <a:p>
          <a:pPr algn="dist"/>
          <a:r>
            <a:rPr lang="en-US" sz="1200" spc="0" dirty="0" smtClean="0"/>
            <a:t>Trace elements</a:t>
          </a:r>
          <a:endParaRPr lang="en-US" sz="1200" spc="0" dirty="0"/>
        </a:p>
      </dgm:t>
    </dgm:pt>
    <dgm:pt modelId="{40C78223-98C1-FA43-9CED-A7100232A922}" type="sibTrans" cxnId="{1BAD962B-7F48-704F-9F8E-82DB37E04C11}">
      <dgm:prSet/>
      <dgm:spPr/>
      <dgm:t>
        <a:bodyPr/>
        <a:lstStyle/>
        <a:p>
          <a:endParaRPr lang="en-US"/>
        </a:p>
      </dgm:t>
    </dgm:pt>
    <dgm:pt modelId="{7A22ECEA-233F-7640-A35E-24B8B6F5A7C6}" type="parTrans" cxnId="{1BAD962B-7F48-704F-9F8E-82DB37E04C11}">
      <dgm:prSet/>
      <dgm:spPr/>
      <dgm:t>
        <a:bodyPr/>
        <a:lstStyle/>
        <a:p>
          <a:endParaRPr lang="en-US"/>
        </a:p>
      </dgm:t>
    </dgm:pt>
    <dgm:pt modelId="{931E9BEB-B0A7-174C-AE20-66BF79BD190F}">
      <dgm:prSet phldrT="[Text]"/>
      <dgm:spPr>
        <a:gradFill rotWithShape="0">
          <a:gsLst>
            <a:gs pos="0">
              <a:srgbClr val="00B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en-US" dirty="0" smtClean="0"/>
            <a:t>Anionic impurities</a:t>
          </a:r>
          <a:endParaRPr lang="en-US" dirty="0"/>
        </a:p>
      </dgm:t>
    </dgm:pt>
    <dgm:pt modelId="{89C844F4-B7E1-F848-9D42-1A352496156E}" type="sibTrans" cxnId="{994DEA2F-8F06-DE40-A567-115762DD8567}">
      <dgm:prSet/>
      <dgm:spPr/>
      <dgm:t>
        <a:bodyPr/>
        <a:lstStyle/>
        <a:p>
          <a:endParaRPr lang="en-US"/>
        </a:p>
      </dgm:t>
    </dgm:pt>
    <dgm:pt modelId="{D1495021-38F7-5242-AC06-938005124561}" type="parTrans" cxnId="{994DEA2F-8F06-DE40-A567-115762DD8567}">
      <dgm:prSet/>
      <dgm:spPr/>
      <dgm:t>
        <a:bodyPr/>
        <a:lstStyle/>
        <a:p>
          <a:endParaRPr lang="en-US"/>
        </a:p>
      </dgm:t>
    </dgm:pt>
    <dgm:pt modelId="{D7E08766-8411-0141-AF00-A7307CAD44E6}">
      <dgm:prSet phldrT="[Text]"/>
      <dgm:spPr>
        <a:gradFill rotWithShape="0">
          <a:gsLst>
            <a:gs pos="0">
              <a:srgbClr val="00B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en-US" dirty="0" smtClean="0"/>
            <a:t>Composition</a:t>
          </a:r>
          <a:endParaRPr lang="en-US" dirty="0"/>
        </a:p>
      </dgm:t>
    </dgm:pt>
    <dgm:pt modelId="{0990E661-931D-974E-AE4C-FE9521C9F851}" type="sibTrans" cxnId="{F07CF75B-05EF-B548-8148-C9E98FF51794}">
      <dgm:prSet/>
      <dgm:spPr/>
      <dgm:t>
        <a:bodyPr/>
        <a:lstStyle/>
        <a:p>
          <a:endParaRPr lang="en-US"/>
        </a:p>
      </dgm:t>
    </dgm:pt>
    <dgm:pt modelId="{B72512F0-07E4-6642-9432-0796A4F38EAE}" type="parTrans" cxnId="{F07CF75B-05EF-B548-8148-C9E98FF51794}">
      <dgm:prSet/>
      <dgm:spPr/>
      <dgm:t>
        <a:bodyPr/>
        <a:lstStyle/>
        <a:p>
          <a:endParaRPr lang="en-US"/>
        </a:p>
      </dgm:t>
    </dgm:pt>
    <dgm:pt modelId="{17C32379-68A0-434E-932D-B1CEA76E879A}">
      <dgm:prSet/>
      <dgm:spPr/>
      <dgm:t>
        <a:bodyPr/>
        <a:lstStyle/>
        <a:p>
          <a:endParaRPr lang="en-US"/>
        </a:p>
      </dgm:t>
    </dgm:pt>
    <dgm:pt modelId="{B5CA6C4B-3690-FF4A-8BC4-93D8ABCA46B1}" type="parTrans" cxnId="{34EA48DA-F965-8142-AC5F-FA86A474450F}">
      <dgm:prSet/>
      <dgm:spPr/>
      <dgm:t>
        <a:bodyPr/>
        <a:lstStyle/>
        <a:p>
          <a:endParaRPr lang="en-US"/>
        </a:p>
      </dgm:t>
    </dgm:pt>
    <dgm:pt modelId="{7595C62E-3198-474A-AB73-CD96472C763C}" type="sibTrans" cxnId="{34EA48DA-F965-8142-AC5F-FA86A474450F}">
      <dgm:prSet/>
      <dgm:spPr/>
      <dgm:t>
        <a:bodyPr/>
        <a:lstStyle/>
        <a:p>
          <a:endParaRPr lang="en-US"/>
        </a:p>
      </dgm:t>
    </dgm:pt>
    <dgm:pt modelId="{81D7BAE3-F8EE-8046-BE42-AF05AD5544AD}">
      <dgm:prSet/>
      <dgm:spPr/>
      <dgm:t>
        <a:bodyPr/>
        <a:lstStyle/>
        <a:p>
          <a:endParaRPr lang="en-US" dirty="0"/>
        </a:p>
      </dgm:t>
    </dgm:pt>
    <dgm:pt modelId="{12E476D3-0C47-9D4D-A578-354B50BEC137}" type="parTrans" cxnId="{3EA68A20-E1A5-5E41-8202-472E96FFA4E1}">
      <dgm:prSet/>
      <dgm:spPr/>
      <dgm:t>
        <a:bodyPr/>
        <a:lstStyle/>
        <a:p>
          <a:endParaRPr lang="en-US"/>
        </a:p>
      </dgm:t>
    </dgm:pt>
    <dgm:pt modelId="{8913CD29-2EF3-FC44-89E1-1EA246962DDB}" type="sibTrans" cxnId="{3EA68A20-E1A5-5E41-8202-472E96FFA4E1}">
      <dgm:prSet/>
      <dgm:spPr/>
      <dgm:t>
        <a:bodyPr/>
        <a:lstStyle/>
        <a:p>
          <a:endParaRPr lang="en-US"/>
        </a:p>
      </dgm:t>
    </dgm:pt>
    <dgm:pt modelId="{1F611E88-624B-4046-B097-E22CF4F1D3A8}" type="pres">
      <dgm:prSet presAssocID="{95200771-4552-1B48-962A-D7AE9BDD66D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2553F6-DBBE-9E4D-B146-695878F5EC0D}" type="pres">
      <dgm:prSet presAssocID="{95200771-4552-1B48-962A-D7AE9BDD66D4}" presName="radial" presStyleCnt="0">
        <dgm:presLayoutVars>
          <dgm:animLvl val="ctr"/>
        </dgm:presLayoutVars>
      </dgm:prSet>
      <dgm:spPr/>
    </dgm:pt>
    <dgm:pt modelId="{C055C254-D5E6-0848-BA9A-9EC7D28EB371}" type="pres">
      <dgm:prSet presAssocID="{D83995A7-640C-F249-8AB7-6CD0F036CC5F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89A75806-F9A4-A848-9B77-DDA3807002B3}" type="pres">
      <dgm:prSet presAssocID="{724F4362-814D-3C41-826D-D373AA95E0BD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921CC-346E-614B-A5AF-ED114D013064}" type="pres">
      <dgm:prSet presAssocID="{41ADFA87-2DBF-6749-AEBA-4001C9A1C163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4F11F-A9D0-F04A-9E44-923FE21D9391}" type="pres">
      <dgm:prSet presAssocID="{C4992CFC-5A47-8440-877D-671D245259C0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A0693-6015-714A-B36C-BA5D2380A1B8}" type="pres">
      <dgm:prSet presAssocID="{A89946EA-E1EC-574F-AB46-8B31D24D8392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E541B-34BD-5844-AAB0-CD5950CE95F9}" type="pres">
      <dgm:prSet presAssocID="{931E9BEB-B0A7-174C-AE20-66BF79BD190F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7B565-8E8B-8049-9E5F-4B0617071533}" type="pres">
      <dgm:prSet presAssocID="{D7E08766-8411-0141-AF00-A7307CAD44E6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AD962B-7F48-704F-9F8E-82DB37E04C11}" srcId="{D83995A7-640C-F249-8AB7-6CD0F036CC5F}" destId="{C4992CFC-5A47-8440-877D-671D245259C0}" srcOrd="2" destOrd="0" parTransId="{7A22ECEA-233F-7640-A35E-24B8B6F5A7C6}" sibTransId="{40C78223-98C1-FA43-9CED-A7100232A922}"/>
    <dgm:cxn modelId="{BA882D5E-C190-A140-8AB4-88D39B11162C}" type="presOf" srcId="{C4992CFC-5A47-8440-877D-671D245259C0}" destId="{1C94F11F-A9D0-F04A-9E44-923FE21D9391}" srcOrd="0" destOrd="0" presId="urn:microsoft.com/office/officeart/2005/8/layout/radial3"/>
    <dgm:cxn modelId="{865D9AC8-6BA6-7845-91A8-2FE805689CDB}" type="presOf" srcId="{95200771-4552-1B48-962A-D7AE9BDD66D4}" destId="{1F611E88-624B-4046-B097-E22CF4F1D3A8}" srcOrd="0" destOrd="0" presId="urn:microsoft.com/office/officeart/2005/8/layout/radial3"/>
    <dgm:cxn modelId="{3EA68A20-E1A5-5E41-8202-472E96FFA4E1}" srcId="{95200771-4552-1B48-962A-D7AE9BDD66D4}" destId="{81D7BAE3-F8EE-8046-BE42-AF05AD5544AD}" srcOrd="2" destOrd="0" parTransId="{12E476D3-0C47-9D4D-A578-354B50BEC137}" sibTransId="{8913CD29-2EF3-FC44-89E1-1EA246962DDB}"/>
    <dgm:cxn modelId="{2633B9B5-99BC-154F-9F2A-9A4408C5D67D}" srcId="{D83995A7-640C-F249-8AB7-6CD0F036CC5F}" destId="{41ADFA87-2DBF-6749-AEBA-4001C9A1C163}" srcOrd="1" destOrd="0" parTransId="{F558B83E-7E45-8E45-9EE3-ACAAF23EF26A}" sibTransId="{7D844FB3-2FF1-6445-9FB9-700745F24EA9}"/>
    <dgm:cxn modelId="{DC988813-04E0-2548-A773-51E7B9C1BF75}" srcId="{D83995A7-640C-F249-8AB7-6CD0F036CC5F}" destId="{A89946EA-E1EC-574F-AB46-8B31D24D8392}" srcOrd="3" destOrd="0" parTransId="{EA598D3F-F290-284D-A684-4268EEF87757}" sibTransId="{F191F113-8D0B-FC48-BFD1-A113DD7A3CD0}"/>
    <dgm:cxn modelId="{6335B108-4F9B-FE4A-BB0F-C0A50164B659}" type="presOf" srcId="{D7E08766-8411-0141-AF00-A7307CAD44E6}" destId="{0B47B565-8E8B-8049-9E5F-4B0617071533}" srcOrd="0" destOrd="0" presId="urn:microsoft.com/office/officeart/2005/8/layout/radial3"/>
    <dgm:cxn modelId="{55B4D1B8-0E05-2241-B274-FC1D2DD8ED70}" type="presOf" srcId="{724F4362-814D-3C41-826D-D373AA95E0BD}" destId="{89A75806-F9A4-A848-9B77-DDA3807002B3}" srcOrd="0" destOrd="0" presId="urn:microsoft.com/office/officeart/2005/8/layout/radial3"/>
    <dgm:cxn modelId="{F07CF75B-05EF-B548-8148-C9E98FF51794}" srcId="{D83995A7-640C-F249-8AB7-6CD0F036CC5F}" destId="{D7E08766-8411-0141-AF00-A7307CAD44E6}" srcOrd="5" destOrd="0" parTransId="{B72512F0-07E4-6642-9432-0796A4F38EAE}" sibTransId="{0990E661-931D-974E-AE4C-FE9521C9F851}"/>
    <dgm:cxn modelId="{9E425D07-0E2D-5E45-A58E-F656E0C6FC3C}" type="presOf" srcId="{931E9BEB-B0A7-174C-AE20-66BF79BD190F}" destId="{D1DE541B-34BD-5844-AAB0-CD5950CE95F9}" srcOrd="0" destOrd="0" presId="urn:microsoft.com/office/officeart/2005/8/layout/radial3"/>
    <dgm:cxn modelId="{470DE691-7825-1D40-A91C-35797614E098}" type="presOf" srcId="{D83995A7-640C-F249-8AB7-6CD0F036CC5F}" destId="{C055C254-D5E6-0848-BA9A-9EC7D28EB371}" srcOrd="0" destOrd="0" presId="urn:microsoft.com/office/officeart/2005/8/layout/radial3"/>
    <dgm:cxn modelId="{27ACEC27-7820-D444-99C0-06A1A47C5C4D}" type="presOf" srcId="{41ADFA87-2DBF-6749-AEBA-4001C9A1C163}" destId="{F41921CC-346E-614B-A5AF-ED114D013064}" srcOrd="0" destOrd="0" presId="urn:microsoft.com/office/officeart/2005/8/layout/radial3"/>
    <dgm:cxn modelId="{93797912-8C00-2B40-999E-8A62F357545F}" type="presOf" srcId="{A89946EA-E1EC-574F-AB46-8B31D24D8392}" destId="{EB8A0693-6015-714A-B36C-BA5D2380A1B8}" srcOrd="0" destOrd="0" presId="urn:microsoft.com/office/officeart/2005/8/layout/radial3"/>
    <dgm:cxn modelId="{09DCA545-1C24-5945-828F-EF8C39944909}" srcId="{D83995A7-640C-F249-8AB7-6CD0F036CC5F}" destId="{724F4362-814D-3C41-826D-D373AA95E0BD}" srcOrd="0" destOrd="0" parTransId="{E45BC982-E2A4-3D48-A6D2-C8D5690E2637}" sibTransId="{45B45751-417C-0F49-BB90-4DA8E002B36F}"/>
    <dgm:cxn modelId="{24224599-6717-0F44-94B6-C0F187DBF686}" srcId="{95200771-4552-1B48-962A-D7AE9BDD66D4}" destId="{D83995A7-640C-F249-8AB7-6CD0F036CC5F}" srcOrd="0" destOrd="0" parTransId="{2F28762D-CD0E-5A4D-AFCD-CC71179D7A6C}" sibTransId="{3CD539E3-B2E2-644F-9362-E7E9A4CF6F70}"/>
    <dgm:cxn modelId="{34EA48DA-F965-8142-AC5F-FA86A474450F}" srcId="{95200771-4552-1B48-962A-D7AE9BDD66D4}" destId="{17C32379-68A0-434E-932D-B1CEA76E879A}" srcOrd="1" destOrd="0" parTransId="{B5CA6C4B-3690-FF4A-8BC4-93D8ABCA46B1}" sibTransId="{7595C62E-3198-474A-AB73-CD96472C763C}"/>
    <dgm:cxn modelId="{994DEA2F-8F06-DE40-A567-115762DD8567}" srcId="{D83995A7-640C-F249-8AB7-6CD0F036CC5F}" destId="{931E9BEB-B0A7-174C-AE20-66BF79BD190F}" srcOrd="4" destOrd="0" parTransId="{D1495021-38F7-5242-AC06-938005124561}" sibTransId="{89C844F4-B7E1-F848-9D42-1A352496156E}"/>
    <dgm:cxn modelId="{AFC2148F-0851-614C-803E-DF5C64EB747E}" type="presParOf" srcId="{1F611E88-624B-4046-B097-E22CF4F1D3A8}" destId="{712553F6-DBBE-9E4D-B146-695878F5EC0D}" srcOrd="0" destOrd="0" presId="urn:microsoft.com/office/officeart/2005/8/layout/radial3"/>
    <dgm:cxn modelId="{5BDDD263-B441-994A-B634-60C76385C771}" type="presParOf" srcId="{712553F6-DBBE-9E4D-B146-695878F5EC0D}" destId="{C055C254-D5E6-0848-BA9A-9EC7D28EB371}" srcOrd="0" destOrd="0" presId="urn:microsoft.com/office/officeart/2005/8/layout/radial3"/>
    <dgm:cxn modelId="{A2981604-8B9A-834F-BA5D-96BDD1917D74}" type="presParOf" srcId="{712553F6-DBBE-9E4D-B146-695878F5EC0D}" destId="{89A75806-F9A4-A848-9B77-DDA3807002B3}" srcOrd="1" destOrd="0" presId="urn:microsoft.com/office/officeart/2005/8/layout/radial3"/>
    <dgm:cxn modelId="{9807E5D5-6931-FE4C-9AA5-8E78893A52C2}" type="presParOf" srcId="{712553F6-DBBE-9E4D-B146-695878F5EC0D}" destId="{F41921CC-346E-614B-A5AF-ED114D013064}" srcOrd="2" destOrd="0" presId="urn:microsoft.com/office/officeart/2005/8/layout/radial3"/>
    <dgm:cxn modelId="{8A113822-2A8D-664F-BE9F-E07C0D38A515}" type="presParOf" srcId="{712553F6-DBBE-9E4D-B146-695878F5EC0D}" destId="{1C94F11F-A9D0-F04A-9E44-923FE21D9391}" srcOrd="3" destOrd="0" presId="urn:microsoft.com/office/officeart/2005/8/layout/radial3"/>
    <dgm:cxn modelId="{D9C67AFA-3344-E649-856F-D20415B02BF9}" type="presParOf" srcId="{712553F6-DBBE-9E4D-B146-695878F5EC0D}" destId="{EB8A0693-6015-714A-B36C-BA5D2380A1B8}" srcOrd="4" destOrd="0" presId="urn:microsoft.com/office/officeart/2005/8/layout/radial3"/>
    <dgm:cxn modelId="{95AF5BB1-8A55-8D46-9EB6-84016849163C}" type="presParOf" srcId="{712553F6-DBBE-9E4D-B146-695878F5EC0D}" destId="{D1DE541B-34BD-5844-AAB0-CD5950CE95F9}" srcOrd="5" destOrd="0" presId="urn:microsoft.com/office/officeart/2005/8/layout/radial3"/>
    <dgm:cxn modelId="{8A317CF6-E6B3-9E43-BEF3-C8E433C63CBC}" type="presParOf" srcId="{712553F6-DBBE-9E4D-B146-695878F5EC0D}" destId="{0B47B565-8E8B-8049-9E5F-4B0617071533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5C254-D5E6-0848-BA9A-9EC7D28EB371}">
      <dsp:nvSpPr>
        <dsp:cNvPr id="0" name=""/>
        <dsp:cNvSpPr/>
      </dsp:nvSpPr>
      <dsp:spPr>
        <a:xfrm>
          <a:off x="1920875" y="904875"/>
          <a:ext cx="2254249" cy="225424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/>
            </a:rPr>
            <a:t>Uranium ore concentrate</a:t>
          </a:r>
          <a:endParaRPr lang="en-US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1002" y="1235002"/>
        <a:ext cx="1593995" cy="1593995"/>
      </dsp:txXfrm>
    </dsp:sp>
    <dsp:sp modelId="{89A75806-F9A4-A848-9B77-DDA3807002B3}">
      <dsp:nvSpPr>
        <dsp:cNvPr id="0" name=""/>
        <dsp:cNvSpPr/>
      </dsp:nvSpPr>
      <dsp:spPr>
        <a:xfrm>
          <a:off x="2484437" y="402"/>
          <a:ext cx="1127124" cy="1127124"/>
        </a:xfrm>
        <a:prstGeom prst="ellipse">
          <a:avLst/>
        </a:prstGeom>
        <a:gradFill rotWithShape="0">
          <a:gsLst>
            <a:gs pos="0">
              <a:srgbClr val="92D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Morphology</a:t>
          </a:r>
          <a:endParaRPr lang="en-US" sz="900" b="1" kern="1200" dirty="0"/>
        </a:p>
      </dsp:txBody>
      <dsp:txXfrm>
        <a:off x="2649500" y="165465"/>
        <a:ext cx="796998" cy="796998"/>
      </dsp:txXfrm>
    </dsp:sp>
    <dsp:sp modelId="{F41921CC-346E-614B-A5AF-ED114D013064}">
      <dsp:nvSpPr>
        <dsp:cNvPr id="0" name=""/>
        <dsp:cNvSpPr/>
      </dsp:nvSpPr>
      <dsp:spPr>
        <a:xfrm>
          <a:off x="3755793" y="734419"/>
          <a:ext cx="1127124" cy="11271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Organic impurities</a:t>
          </a:r>
          <a:endParaRPr lang="en-US" sz="1050" b="1" kern="1200" dirty="0"/>
        </a:p>
      </dsp:txBody>
      <dsp:txXfrm>
        <a:off x="3920856" y="899482"/>
        <a:ext cx="796998" cy="796998"/>
      </dsp:txXfrm>
    </dsp:sp>
    <dsp:sp modelId="{1C94F11F-A9D0-F04A-9E44-923FE21D9391}">
      <dsp:nvSpPr>
        <dsp:cNvPr id="0" name=""/>
        <dsp:cNvSpPr/>
      </dsp:nvSpPr>
      <dsp:spPr>
        <a:xfrm>
          <a:off x="3755793" y="2202455"/>
          <a:ext cx="1127124" cy="11271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di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spc="0" dirty="0" smtClean="0"/>
            <a:t>Trace elements</a:t>
          </a:r>
          <a:endParaRPr lang="en-US" sz="1100" b="1" kern="1200" spc="0" dirty="0"/>
        </a:p>
      </dsp:txBody>
      <dsp:txXfrm>
        <a:off x="3920856" y="2367518"/>
        <a:ext cx="796998" cy="796998"/>
      </dsp:txXfrm>
    </dsp:sp>
    <dsp:sp modelId="{EB8A0693-6015-714A-B36C-BA5D2380A1B8}">
      <dsp:nvSpPr>
        <dsp:cNvPr id="0" name=""/>
        <dsp:cNvSpPr/>
      </dsp:nvSpPr>
      <dsp:spPr>
        <a:xfrm>
          <a:off x="2484437" y="2936472"/>
          <a:ext cx="1127124" cy="11271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Isotopes</a:t>
          </a:r>
          <a:endParaRPr lang="en-US" sz="1000" b="1" kern="1200" dirty="0"/>
        </a:p>
      </dsp:txBody>
      <dsp:txXfrm>
        <a:off x="2649500" y="3101535"/>
        <a:ext cx="796998" cy="796998"/>
      </dsp:txXfrm>
    </dsp:sp>
    <dsp:sp modelId="{D1DE541B-34BD-5844-AAB0-CD5950CE95F9}">
      <dsp:nvSpPr>
        <dsp:cNvPr id="0" name=""/>
        <dsp:cNvSpPr/>
      </dsp:nvSpPr>
      <dsp:spPr>
        <a:xfrm>
          <a:off x="1213081" y="2202455"/>
          <a:ext cx="1127124" cy="11271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/>
            <a:t>Anionic impurities</a:t>
          </a:r>
          <a:endParaRPr lang="en-US" sz="1050" b="1" kern="1200" dirty="0"/>
        </a:p>
      </dsp:txBody>
      <dsp:txXfrm>
        <a:off x="1378144" y="2367518"/>
        <a:ext cx="796998" cy="796998"/>
      </dsp:txXfrm>
    </dsp:sp>
    <dsp:sp modelId="{0B47B565-8E8B-8049-9E5F-4B0617071533}">
      <dsp:nvSpPr>
        <dsp:cNvPr id="0" name=""/>
        <dsp:cNvSpPr/>
      </dsp:nvSpPr>
      <dsp:spPr>
        <a:xfrm>
          <a:off x="1213081" y="734419"/>
          <a:ext cx="1127124" cy="1127124"/>
        </a:xfrm>
        <a:prstGeom prst="ellipse">
          <a:avLst/>
        </a:prstGeom>
        <a:gradFill rotWithShape="0">
          <a:gsLst>
            <a:gs pos="0">
              <a:srgbClr val="92D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Composition</a:t>
          </a:r>
          <a:endParaRPr lang="en-US" sz="800" b="1" kern="1200" dirty="0"/>
        </a:p>
      </dsp:txBody>
      <dsp:txXfrm>
        <a:off x="1378144" y="899482"/>
        <a:ext cx="796998" cy="796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A2D8C-87A6-6E49-B12D-44DE19D6A2D7}">
      <dsp:nvSpPr>
        <dsp:cNvPr id="0" name=""/>
        <dsp:cNvSpPr/>
      </dsp:nvSpPr>
      <dsp:spPr>
        <a:xfrm>
          <a:off x="0" y="0"/>
          <a:ext cx="9144000" cy="52275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Raman spectroscopy (Bulk analysis)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0" y="0"/>
        <a:ext cx="9144000" cy="522758"/>
      </dsp:txXfrm>
    </dsp:sp>
    <dsp:sp modelId="{ADC9452F-4F21-9E44-A260-9671B91EF137}">
      <dsp:nvSpPr>
        <dsp:cNvPr id="0" name=""/>
        <dsp:cNvSpPr/>
      </dsp:nvSpPr>
      <dsp:spPr>
        <a:xfrm>
          <a:off x="108" y="522758"/>
          <a:ext cx="2719089" cy="10977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70C0"/>
              </a:solidFill>
            </a:rPr>
            <a:t>Hand-held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70C0"/>
              </a:solidFill>
            </a:rPr>
            <a:t>(</a:t>
          </a:r>
          <a:r>
            <a:rPr lang="en-US" sz="2000" kern="1200" dirty="0" err="1" smtClean="0">
              <a:solidFill>
                <a:srgbClr val="0070C0"/>
              </a:solidFill>
            </a:rPr>
            <a:t>Ahura</a:t>
          </a:r>
          <a:r>
            <a:rPr lang="en-US" sz="2000" kern="1200" dirty="0" smtClean="0">
              <a:solidFill>
                <a:srgbClr val="0070C0"/>
              </a:solidFill>
            </a:rPr>
            <a:t> Scientific)</a:t>
          </a:r>
          <a:endParaRPr lang="en-US" sz="2000" kern="1200" dirty="0">
            <a:solidFill>
              <a:srgbClr val="0070C0"/>
            </a:solidFill>
          </a:endParaRPr>
        </a:p>
      </dsp:txBody>
      <dsp:txXfrm>
        <a:off x="108" y="522758"/>
        <a:ext cx="2719089" cy="1097793"/>
      </dsp:txXfrm>
    </dsp:sp>
    <dsp:sp modelId="{39209F27-1B3D-FC4A-8B40-6FF34E5B1BA1}">
      <dsp:nvSpPr>
        <dsp:cNvPr id="0" name=""/>
        <dsp:cNvSpPr/>
      </dsp:nvSpPr>
      <dsp:spPr>
        <a:xfrm>
          <a:off x="2719198" y="522758"/>
          <a:ext cx="2719089" cy="10977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70C0"/>
              </a:solidFill>
            </a:rPr>
            <a:t>Bench-top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70C0"/>
              </a:solidFill>
            </a:rPr>
            <a:t>(</a:t>
          </a:r>
          <a:r>
            <a:rPr lang="en-US" sz="2000" b="1" kern="1200" dirty="0" err="1" smtClean="0">
              <a:solidFill>
                <a:srgbClr val="0070C0"/>
              </a:solidFill>
            </a:rPr>
            <a:t>Bruker</a:t>
          </a:r>
          <a:r>
            <a:rPr lang="en-US" sz="2000" b="1" kern="1200" dirty="0" smtClean="0">
              <a:solidFill>
                <a:srgbClr val="0070C0"/>
              </a:solidFill>
            </a:rPr>
            <a:t> </a:t>
          </a:r>
          <a:r>
            <a:rPr lang="en-US" sz="2000" b="1" kern="1200" dirty="0" err="1" smtClean="0">
              <a:solidFill>
                <a:srgbClr val="0070C0"/>
              </a:solidFill>
            </a:rPr>
            <a:t>Senterra</a:t>
          </a:r>
          <a:r>
            <a:rPr lang="en-US" sz="2000" b="1" kern="1200" dirty="0" smtClean="0">
              <a:solidFill>
                <a:srgbClr val="0070C0"/>
              </a:solidFill>
            </a:rPr>
            <a:t>)</a:t>
          </a:r>
          <a:endParaRPr lang="en-US" sz="2000" b="1" kern="1200" dirty="0">
            <a:solidFill>
              <a:srgbClr val="0070C0"/>
            </a:solidFill>
          </a:endParaRPr>
        </a:p>
      </dsp:txBody>
      <dsp:txXfrm>
        <a:off x="2719198" y="522758"/>
        <a:ext cx="2719089" cy="1097793"/>
      </dsp:txXfrm>
    </dsp:sp>
    <dsp:sp modelId="{779FA73E-12FD-A74A-BA6A-58643CF86DA7}">
      <dsp:nvSpPr>
        <dsp:cNvPr id="0" name=""/>
        <dsp:cNvSpPr/>
      </dsp:nvSpPr>
      <dsp:spPr>
        <a:xfrm>
          <a:off x="5438288" y="522758"/>
          <a:ext cx="3705602" cy="10977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70C0"/>
              </a:solidFill>
            </a:rPr>
            <a:t>Laboratory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70C0"/>
              </a:solidFill>
            </a:rPr>
            <a:t>(</a:t>
          </a:r>
          <a:r>
            <a:rPr lang="en-US" sz="2000" kern="1200" dirty="0" err="1" smtClean="0">
              <a:solidFill>
                <a:srgbClr val="0070C0"/>
              </a:solidFill>
            </a:rPr>
            <a:t>Jobin</a:t>
          </a:r>
          <a:r>
            <a:rPr lang="en-US" sz="2000" kern="1200" dirty="0" smtClean="0">
              <a:solidFill>
                <a:srgbClr val="0070C0"/>
              </a:solidFill>
            </a:rPr>
            <a:t> </a:t>
          </a:r>
          <a:r>
            <a:rPr lang="en-US" sz="2000" kern="1200" dirty="0" err="1" smtClean="0">
              <a:solidFill>
                <a:srgbClr val="0070C0"/>
              </a:solidFill>
            </a:rPr>
            <a:t>Yvon</a:t>
          </a:r>
          <a:r>
            <a:rPr lang="en-US" sz="2000" kern="1200" dirty="0" smtClean="0">
              <a:solidFill>
                <a:srgbClr val="0070C0"/>
              </a:solidFill>
            </a:rPr>
            <a:t> T64000)</a:t>
          </a:r>
          <a:endParaRPr lang="en-US" sz="2000" kern="1200" dirty="0">
            <a:solidFill>
              <a:srgbClr val="0070C0"/>
            </a:solidFill>
          </a:endParaRPr>
        </a:p>
      </dsp:txBody>
      <dsp:txXfrm>
        <a:off x="5438288" y="522758"/>
        <a:ext cx="3705602" cy="1097793"/>
      </dsp:txXfrm>
    </dsp:sp>
    <dsp:sp modelId="{0BBB3BD8-8203-3C44-B2D0-51155A81A948}">
      <dsp:nvSpPr>
        <dsp:cNvPr id="0" name=""/>
        <dsp:cNvSpPr/>
      </dsp:nvSpPr>
      <dsp:spPr>
        <a:xfrm>
          <a:off x="0" y="1612927"/>
          <a:ext cx="9144000" cy="12197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7CE13-D965-594A-8165-5103C397BAE6}">
      <dsp:nvSpPr>
        <dsp:cNvPr id="0" name=""/>
        <dsp:cNvSpPr/>
      </dsp:nvSpPr>
      <dsp:spPr>
        <a:xfrm>
          <a:off x="480" y="502908"/>
          <a:ext cx="1877624" cy="13875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79B164-A46F-2240-9668-7B2CCD555A52}">
      <dsp:nvSpPr>
        <dsp:cNvPr id="0" name=""/>
        <dsp:cNvSpPr/>
      </dsp:nvSpPr>
      <dsp:spPr>
        <a:xfrm>
          <a:off x="380000" y="1638875"/>
          <a:ext cx="1617952" cy="388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Sample 1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380000" y="1638875"/>
        <a:ext cx="1617952" cy="388821"/>
      </dsp:txXfrm>
    </dsp:sp>
    <dsp:sp modelId="{6E69A671-45CB-8249-9866-40413B5558C2}">
      <dsp:nvSpPr>
        <dsp:cNvPr id="0" name=""/>
        <dsp:cNvSpPr/>
      </dsp:nvSpPr>
      <dsp:spPr>
        <a:xfrm>
          <a:off x="2227647" y="502908"/>
          <a:ext cx="1877624" cy="138755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60A106-A3A2-BB4B-9939-91F90F99257E}">
      <dsp:nvSpPr>
        <dsp:cNvPr id="0" name=""/>
        <dsp:cNvSpPr/>
      </dsp:nvSpPr>
      <dsp:spPr>
        <a:xfrm>
          <a:off x="2633679" y="1638875"/>
          <a:ext cx="1617952" cy="3888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Sample 2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633679" y="1638875"/>
        <a:ext cx="1617952" cy="3888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7CE13-D965-594A-8165-5103C397BAE6}">
      <dsp:nvSpPr>
        <dsp:cNvPr id="0" name=""/>
        <dsp:cNvSpPr/>
      </dsp:nvSpPr>
      <dsp:spPr>
        <a:xfrm>
          <a:off x="1889" y="564548"/>
          <a:ext cx="1912969" cy="14136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79B164-A46F-2240-9668-7B2CCD555A52}">
      <dsp:nvSpPr>
        <dsp:cNvPr id="0" name=""/>
        <dsp:cNvSpPr/>
      </dsp:nvSpPr>
      <dsp:spPr>
        <a:xfrm>
          <a:off x="388553" y="1721899"/>
          <a:ext cx="1648409" cy="3961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>
              <a:solidFill>
                <a:srgbClr val="000000"/>
              </a:solidFill>
            </a:rPr>
            <a:t>Sample 1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388553" y="1721899"/>
        <a:ext cx="1648409" cy="396140"/>
      </dsp:txXfrm>
    </dsp:sp>
    <dsp:sp modelId="{6E69A671-45CB-8249-9866-40413B5558C2}">
      <dsp:nvSpPr>
        <dsp:cNvPr id="0" name=""/>
        <dsp:cNvSpPr/>
      </dsp:nvSpPr>
      <dsp:spPr>
        <a:xfrm>
          <a:off x="2260375" y="564548"/>
          <a:ext cx="1912969" cy="141367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60A106-A3A2-BB4B-9939-91F90F99257E}">
      <dsp:nvSpPr>
        <dsp:cNvPr id="0" name=""/>
        <dsp:cNvSpPr/>
      </dsp:nvSpPr>
      <dsp:spPr>
        <a:xfrm>
          <a:off x="2674050" y="1721899"/>
          <a:ext cx="1648409" cy="39614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Sample 2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674050" y="1721899"/>
        <a:ext cx="1648409" cy="3961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ED15C-582B-4033-9770-95504B9992A8}">
      <dsp:nvSpPr>
        <dsp:cNvPr id="0" name=""/>
        <dsp:cNvSpPr/>
      </dsp:nvSpPr>
      <dsp:spPr>
        <a:xfrm>
          <a:off x="685799" y="0"/>
          <a:ext cx="7772400" cy="1865709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7AAA4-94EC-4D81-9F5E-00EE361AB351}">
      <dsp:nvSpPr>
        <dsp:cNvPr id="0" name=""/>
        <dsp:cNvSpPr/>
      </dsp:nvSpPr>
      <dsp:spPr>
        <a:xfrm>
          <a:off x="4018" y="559712"/>
          <a:ext cx="1756916" cy="746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>
              <a:solidFill>
                <a:srgbClr val="7030A0"/>
              </a:solidFill>
            </a:rPr>
            <a:t>Morphology</a:t>
          </a:r>
          <a:endParaRPr lang="en-GB" sz="1800" b="1" kern="1200" dirty="0">
            <a:solidFill>
              <a:srgbClr val="7030A0"/>
            </a:solidFill>
          </a:endParaRPr>
        </a:p>
      </dsp:txBody>
      <dsp:txXfrm>
        <a:off x="40449" y="596143"/>
        <a:ext cx="1684054" cy="673421"/>
      </dsp:txXfrm>
    </dsp:sp>
    <dsp:sp modelId="{92AA7840-FB64-4791-AFAD-E9CB692C16DF}">
      <dsp:nvSpPr>
        <dsp:cNvPr id="0" name=""/>
        <dsp:cNvSpPr/>
      </dsp:nvSpPr>
      <dsp:spPr>
        <a:xfrm>
          <a:off x="1848780" y="559712"/>
          <a:ext cx="1756916" cy="746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17 samples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(2-5 images per sample at 500x magnification)</a:t>
          </a:r>
          <a:endParaRPr lang="en-GB" sz="1000" kern="1200" dirty="0"/>
        </a:p>
      </dsp:txBody>
      <dsp:txXfrm>
        <a:off x="1885211" y="596143"/>
        <a:ext cx="1684054" cy="673421"/>
      </dsp:txXfrm>
    </dsp:sp>
    <dsp:sp modelId="{EF8B0F0A-D7E8-4BC6-868F-2546EAB0D9A0}">
      <dsp:nvSpPr>
        <dsp:cNvPr id="0" name=""/>
        <dsp:cNvSpPr/>
      </dsp:nvSpPr>
      <dsp:spPr>
        <a:xfrm>
          <a:off x="3693541" y="559712"/>
          <a:ext cx="1756916" cy="746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Total of 65 images</a:t>
          </a:r>
          <a:endParaRPr lang="en-GB" sz="1000" kern="1200" dirty="0"/>
        </a:p>
      </dsp:txBody>
      <dsp:txXfrm>
        <a:off x="3729972" y="596143"/>
        <a:ext cx="1684054" cy="673421"/>
      </dsp:txXfrm>
    </dsp:sp>
    <dsp:sp modelId="{E01C46F4-EA8C-4C34-8EFE-96C60D7E6357}">
      <dsp:nvSpPr>
        <dsp:cNvPr id="0" name=""/>
        <dsp:cNvSpPr/>
      </dsp:nvSpPr>
      <dsp:spPr>
        <a:xfrm>
          <a:off x="5538303" y="559712"/>
          <a:ext cx="1756916" cy="746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smtClean="0"/>
            <a:t>30 descriptors of shapes and sizes obtained</a:t>
          </a:r>
          <a:endParaRPr lang="en-GB" sz="1000" kern="1200" dirty="0"/>
        </a:p>
      </dsp:txBody>
      <dsp:txXfrm>
        <a:off x="5574734" y="596143"/>
        <a:ext cx="1684054" cy="673421"/>
      </dsp:txXfrm>
    </dsp:sp>
    <dsp:sp modelId="{494FA54B-ACDA-4A57-AF34-A74C812A4857}">
      <dsp:nvSpPr>
        <dsp:cNvPr id="0" name=""/>
        <dsp:cNvSpPr/>
      </dsp:nvSpPr>
      <dsp:spPr>
        <a:xfrm>
          <a:off x="7383065" y="559712"/>
          <a:ext cx="1756916" cy="7462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>
              <a:solidFill>
                <a:srgbClr val="FF0000"/>
              </a:solidFill>
            </a:rPr>
            <a:t>PCA analysis</a:t>
          </a:r>
          <a:endParaRPr lang="en-GB" sz="1000" b="1" kern="1200" dirty="0">
            <a:solidFill>
              <a:srgbClr val="FF0000"/>
            </a:solidFill>
          </a:endParaRPr>
        </a:p>
      </dsp:txBody>
      <dsp:txXfrm>
        <a:off x="7419496" y="596143"/>
        <a:ext cx="1684054" cy="6734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ED15C-582B-4033-9770-95504B9992A8}">
      <dsp:nvSpPr>
        <dsp:cNvPr id="0" name=""/>
        <dsp:cNvSpPr/>
      </dsp:nvSpPr>
      <dsp:spPr>
        <a:xfrm>
          <a:off x="685799" y="0"/>
          <a:ext cx="7772400" cy="1758004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7AAA4-94EC-4D81-9F5E-00EE361AB351}">
      <dsp:nvSpPr>
        <dsp:cNvPr id="0" name=""/>
        <dsp:cNvSpPr/>
      </dsp:nvSpPr>
      <dsp:spPr>
        <a:xfrm>
          <a:off x="4018" y="527401"/>
          <a:ext cx="1756916" cy="7032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rgbClr val="7030A0"/>
              </a:solidFill>
            </a:rPr>
            <a:t>Image texture analysis </a:t>
          </a:r>
          <a:endParaRPr lang="en-GB" sz="1400" b="1" kern="1200" dirty="0">
            <a:solidFill>
              <a:srgbClr val="7030A0"/>
            </a:solidFill>
          </a:endParaRPr>
        </a:p>
      </dsp:txBody>
      <dsp:txXfrm>
        <a:off x="38345" y="561728"/>
        <a:ext cx="1688262" cy="634547"/>
      </dsp:txXfrm>
    </dsp:sp>
    <dsp:sp modelId="{92AA7840-FB64-4791-AFAD-E9CB692C16DF}">
      <dsp:nvSpPr>
        <dsp:cNvPr id="0" name=""/>
        <dsp:cNvSpPr/>
      </dsp:nvSpPr>
      <dsp:spPr>
        <a:xfrm>
          <a:off x="1848780" y="527401"/>
          <a:ext cx="1756916" cy="7032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26 samples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(5 images per sample at 1000x magnification)</a:t>
          </a:r>
          <a:endParaRPr lang="en-GB" sz="900" kern="1200" dirty="0"/>
        </a:p>
      </dsp:txBody>
      <dsp:txXfrm>
        <a:off x="1883107" y="561728"/>
        <a:ext cx="1688262" cy="634547"/>
      </dsp:txXfrm>
    </dsp:sp>
    <dsp:sp modelId="{EF8B0F0A-D7E8-4BC6-868F-2546EAB0D9A0}">
      <dsp:nvSpPr>
        <dsp:cNvPr id="0" name=""/>
        <dsp:cNvSpPr/>
      </dsp:nvSpPr>
      <dsp:spPr>
        <a:xfrm>
          <a:off x="3693541" y="527401"/>
          <a:ext cx="1756916" cy="7032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Total of 130 images</a:t>
          </a:r>
          <a:endParaRPr lang="en-GB" sz="900" kern="1200" dirty="0"/>
        </a:p>
      </dsp:txBody>
      <dsp:txXfrm>
        <a:off x="3727868" y="561728"/>
        <a:ext cx="1688262" cy="634547"/>
      </dsp:txXfrm>
    </dsp:sp>
    <dsp:sp modelId="{E01C46F4-EA8C-4C34-8EFE-96C60D7E6357}">
      <dsp:nvSpPr>
        <dsp:cNvPr id="0" name=""/>
        <dsp:cNvSpPr/>
      </dsp:nvSpPr>
      <dsp:spPr>
        <a:xfrm>
          <a:off x="5512424" y="527401"/>
          <a:ext cx="1756916" cy="7032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Using Angular Measure Technique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(based on angular measure algorithm)</a:t>
          </a:r>
          <a:endParaRPr lang="en-GB" sz="900" kern="1200" dirty="0"/>
        </a:p>
      </dsp:txBody>
      <dsp:txXfrm>
        <a:off x="5546751" y="561728"/>
        <a:ext cx="1688262" cy="634547"/>
      </dsp:txXfrm>
    </dsp:sp>
    <dsp:sp modelId="{494FA54B-ACDA-4A57-AF34-A74C812A4857}">
      <dsp:nvSpPr>
        <dsp:cNvPr id="0" name=""/>
        <dsp:cNvSpPr/>
      </dsp:nvSpPr>
      <dsp:spPr>
        <a:xfrm>
          <a:off x="7383065" y="527401"/>
          <a:ext cx="1756916" cy="70320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smtClean="0">
              <a:solidFill>
                <a:srgbClr val="FF0000"/>
              </a:solidFill>
            </a:rPr>
            <a:t>PCA analysis</a:t>
          </a:r>
          <a:endParaRPr lang="en-GB" sz="900" b="1" kern="1200" dirty="0">
            <a:solidFill>
              <a:srgbClr val="FF0000"/>
            </a:solidFill>
          </a:endParaRPr>
        </a:p>
      </dsp:txBody>
      <dsp:txXfrm>
        <a:off x="7417392" y="561728"/>
        <a:ext cx="1688262" cy="6345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5C254-D5E6-0848-BA9A-9EC7D28EB371}">
      <dsp:nvSpPr>
        <dsp:cNvPr id="0" name=""/>
        <dsp:cNvSpPr/>
      </dsp:nvSpPr>
      <dsp:spPr>
        <a:xfrm>
          <a:off x="1920875" y="904875"/>
          <a:ext cx="2254249" cy="225424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/>
              </a:solidFill>
              <a:effectLst/>
            </a:rPr>
            <a:t>Uranium ore concentrate</a:t>
          </a:r>
          <a:endParaRPr lang="en-US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251002" y="1235002"/>
        <a:ext cx="1593995" cy="1593995"/>
      </dsp:txXfrm>
    </dsp:sp>
    <dsp:sp modelId="{89A75806-F9A4-A848-9B77-DDA3807002B3}">
      <dsp:nvSpPr>
        <dsp:cNvPr id="0" name=""/>
        <dsp:cNvSpPr/>
      </dsp:nvSpPr>
      <dsp:spPr>
        <a:xfrm>
          <a:off x="2484437" y="402"/>
          <a:ext cx="1127124" cy="1127124"/>
        </a:xfrm>
        <a:prstGeom prst="ellipse">
          <a:avLst/>
        </a:prstGeom>
        <a:gradFill rotWithShape="0">
          <a:gsLst>
            <a:gs pos="0">
              <a:srgbClr val="00B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Morphology</a:t>
          </a:r>
          <a:endParaRPr lang="en-US" sz="900" kern="1200" dirty="0"/>
        </a:p>
      </dsp:txBody>
      <dsp:txXfrm>
        <a:off x="2649500" y="165465"/>
        <a:ext cx="796998" cy="796998"/>
      </dsp:txXfrm>
    </dsp:sp>
    <dsp:sp modelId="{F41921CC-346E-614B-A5AF-ED114D013064}">
      <dsp:nvSpPr>
        <dsp:cNvPr id="0" name=""/>
        <dsp:cNvSpPr/>
      </dsp:nvSpPr>
      <dsp:spPr>
        <a:xfrm>
          <a:off x="3755793" y="734419"/>
          <a:ext cx="1127124" cy="11271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Organic impurities</a:t>
          </a:r>
          <a:endParaRPr lang="en-US" sz="900" kern="1200" dirty="0"/>
        </a:p>
      </dsp:txBody>
      <dsp:txXfrm>
        <a:off x="3920856" y="899482"/>
        <a:ext cx="796998" cy="796998"/>
      </dsp:txXfrm>
    </dsp:sp>
    <dsp:sp modelId="{1C94F11F-A9D0-F04A-9E44-923FE21D9391}">
      <dsp:nvSpPr>
        <dsp:cNvPr id="0" name=""/>
        <dsp:cNvSpPr/>
      </dsp:nvSpPr>
      <dsp:spPr>
        <a:xfrm>
          <a:off x="3755793" y="2202455"/>
          <a:ext cx="1127124" cy="11271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di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0" dirty="0" smtClean="0"/>
            <a:t>Trace elements</a:t>
          </a:r>
          <a:endParaRPr lang="en-US" sz="1200" kern="1200" spc="0" dirty="0"/>
        </a:p>
      </dsp:txBody>
      <dsp:txXfrm>
        <a:off x="3920856" y="2367518"/>
        <a:ext cx="796998" cy="796998"/>
      </dsp:txXfrm>
    </dsp:sp>
    <dsp:sp modelId="{EB8A0693-6015-714A-B36C-BA5D2380A1B8}">
      <dsp:nvSpPr>
        <dsp:cNvPr id="0" name=""/>
        <dsp:cNvSpPr/>
      </dsp:nvSpPr>
      <dsp:spPr>
        <a:xfrm>
          <a:off x="2484437" y="2936472"/>
          <a:ext cx="1127124" cy="11271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smtClean="0"/>
            <a:t>Isotopes</a:t>
          </a:r>
          <a:endParaRPr lang="en-US" sz="900" kern="1200" dirty="0"/>
        </a:p>
      </dsp:txBody>
      <dsp:txXfrm>
        <a:off x="2649500" y="3101535"/>
        <a:ext cx="796998" cy="796998"/>
      </dsp:txXfrm>
    </dsp:sp>
    <dsp:sp modelId="{D1DE541B-34BD-5844-AAB0-CD5950CE95F9}">
      <dsp:nvSpPr>
        <dsp:cNvPr id="0" name=""/>
        <dsp:cNvSpPr/>
      </dsp:nvSpPr>
      <dsp:spPr>
        <a:xfrm>
          <a:off x="1213081" y="2202455"/>
          <a:ext cx="1127124" cy="1127124"/>
        </a:xfrm>
        <a:prstGeom prst="ellipse">
          <a:avLst/>
        </a:prstGeom>
        <a:gradFill rotWithShape="0">
          <a:gsLst>
            <a:gs pos="0">
              <a:srgbClr val="00B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Anionic impurities</a:t>
          </a:r>
          <a:endParaRPr lang="en-US" sz="900" kern="1200" dirty="0"/>
        </a:p>
      </dsp:txBody>
      <dsp:txXfrm>
        <a:off x="1378144" y="2367518"/>
        <a:ext cx="796998" cy="796998"/>
      </dsp:txXfrm>
    </dsp:sp>
    <dsp:sp modelId="{0B47B565-8E8B-8049-9E5F-4B0617071533}">
      <dsp:nvSpPr>
        <dsp:cNvPr id="0" name=""/>
        <dsp:cNvSpPr/>
      </dsp:nvSpPr>
      <dsp:spPr>
        <a:xfrm>
          <a:off x="1213081" y="734419"/>
          <a:ext cx="1127124" cy="1127124"/>
        </a:xfrm>
        <a:prstGeom prst="ellipse">
          <a:avLst/>
        </a:prstGeom>
        <a:gradFill rotWithShape="0">
          <a:gsLst>
            <a:gs pos="0">
              <a:srgbClr val="00B050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Composition</a:t>
          </a:r>
          <a:endParaRPr lang="en-US" sz="900" kern="1200" dirty="0"/>
        </a:p>
      </dsp:txBody>
      <dsp:txXfrm>
        <a:off x="1378144" y="899482"/>
        <a:ext cx="796998" cy="796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50875F1-666F-4EC5-8A1D-35020A750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568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23170"/>
            <a:ext cx="5445126" cy="447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D1A5129-99BB-485F-997E-FF8CFEE62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4232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1A5129-99BB-485F-997E-FF8CFEE6203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11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1A5129-99BB-485F-997E-FF8CFEE6203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0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1A5129-99BB-485F-997E-FF8CFEE6203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01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1A5129-99BB-485F-997E-FF8CFEE6203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0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1A5129-99BB-485F-997E-FF8CFEE620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46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1A5129-99BB-485F-997E-FF8CFEE6203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8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ollage_3_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2475"/>
            <a:ext cx="48863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JRC_Slides_Foo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7" name="Picture 10" descr="JRC_Slides_Logo_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97513" y="3328988"/>
            <a:ext cx="2847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smtClean="0">
                <a:solidFill>
                  <a:srgbClr val="004494"/>
                </a:solidFill>
              </a:rPr>
              <a:t>www.jrc.ec.europa.eu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78463" y="5059363"/>
            <a:ext cx="3160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Serving society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Stimulating innovation</a:t>
            </a:r>
          </a:p>
          <a:p>
            <a:pPr eaLnBrk="1" hangingPunct="1">
              <a:lnSpc>
                <a:spcPts val="2400"/>
              </a:lnSpc>
              <a:defRPr/>
            </a:pPr>
            <a:r>
              <a:rPr lang="en-US" sz="1800" b="0" i="1" smtClean="0">
                <a:solidFill>
                  <a:srgbClr val="004494"/>
                </a:solidFill>
              </a:rPr>
              <a:t>Supporting legislation</a:t>
            </a: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7200" y="1612255"/>
            <a:ext cx="7869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5" name="Content Placeholder 2"/>
          <p:cNvSpPr>
            <a:spLocks noGrp="1"/>
          </p:cNvSpPr>
          <p:nvPr>
            <p:ph idx="10"/>
          </p:nvPr>
        </p:nvSpPr>
        <p:spPr>
          <a:xfrm>
            <a:off x="637200" y="2416175"/>
            <a:ext cx="7869600" cy="302647"/>
          </a:xfrm>
        </p:spPr>
        <p:txBody>
          <a:bodyPr/>
          <a:lstStyle>
            <a:lvl1pPr algn="r">
              <a:defRPr/>
            </a:lvl1pPr>
            <a:lvl2pPr marL="228600" indent="-228600">
              <a:buFont typeface="Wingdings" charset="2"/>
              <a:buChar char="§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Verdana"/>
              <a:buChar char="•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FA65B-C486-418C-9416-BB9F1338F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79193-D34D-4324-BA26-058B85FCE983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1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55BE5-2BC2-4D9C-90AC-0473C7636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BA252-880F-4A8B-804C-1A3CF752BE93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1612900"/>
            <a:ext cx="7870825" cy="430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6588" y="2416175"/>
            <a:ext cx="3859212" cy="1824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16175"/>
            <a:ext cx="3859213" cy="1824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D4D4C-12FE-478E-BF60-C50279D84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D9332-D92A-4CD5-9278-C8C1B422F351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6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200" y="2416175"/>
            <a:ext cx="7869600" cy="1528624"/>
          </a:xfrm>
        </p:spPr>
        <p:txBody>
          <a:bodyPr/>
          <a:lstStyle>
            <a:lvl2pPr marL="228600" indent="-228600">
              <a:buFont typeface="Verdana"/>
              <a:buChar char="•"/>
              <a:defRPr sz="1800" b="0" i="0" baseline="0">
                <a:latin typeface="Verdana"/>
              </a:defRPr>
            </a:lvl2pPr>
            <a:lvl3pPr marL="457200" indent="-228600">
              <a:buClr>
                <a:srgbClr val="37ACDE"/>
              </a:buClr>
              <a:buFont typeface="Wingdings" charset="2"/>
              <a:buChar char="§"/>
              <a:defRPr sz="1600" baseline="0">
                <a:latin typeface="Verdana"/>
              </a:defRPr>
            </a:lvl3pPr>
            <a:lvl4pPr marL="6858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</a:defRPr>
            </a:lvl4pPr>
            <a:lvl5pPr marL="914400" indent="-228600">
              <a:lnSpc>
                <a:spcPts val="2400"/>
              </a:lnSpc>
              <a:spcBef>
                <a:spcPts val="0"/>
              </a:spcBef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93171-A610-454B-8D36-735D20108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8B55B-FD3C-49AD-A6F0-71ACBED9FED6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3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430887"/>
          </a:xfrm>
        </p:spPr>
        <p:txBody>
          <a:bodyPr/>
          <a:lstStyle>
            <a:lvl1pPr algn="l">
              <a:defRPr sz="28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104253"/>
            <a:ext cx="7772400" cy="302647"/>
          </a:xfrm>
        </p:spPr>
        <p:txBody>
          <a:bodyPr anchor="b"/>
          <a:lstStyle>
            <a:lvl1pPr marL="0" indent="0"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B4D3-E6E4-43BB-86C5-045F285C1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90E57-1E62-4F76-9B9D-F211CB450347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6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7869600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5"/>
            <a:ext cx="3819600" cy="1528624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200" y="2492375"/>
            <a:ext cx="3819600" cy="1533753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A88D8-5E6B-4F26-AA32-B990684CA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84D92-EA9F-4BC3-9BA9-36DB661DA311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01342-05E9-4369-A670-4C3877D7A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D834F-3935-4EA5-9295-7E303C1099DB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0EFE2-3686-49DC-8D3B-730E4B9F1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5356A-40B0-4044-8326-C37D5F905339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8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00" y="1612255"/>
            <a:ext cx="2520000" cy="615553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200" y="2492374"/>
            <a:ext cx="2520000" cy="3432176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 baseline="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 marL="9144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6800" y="1612255"/>
            <a:ext cx="5040000" cy="4314412"/>
          </a:xfrm>
        </p:spPr>
        <p:txBody>
          <a:bodyPr/>
          <a:lstStyle>
            <a:lvl1pPr>
              <a:defRPr sz="1800"/>
            </a:lvl1pPr>
            <a:lvl2pPr marL="228600" indent="-228600">
              <a:buFont typeface="Verdana"/>
              <a:buChar char="•"/>
              <a:defRPr sz="1800"/>
            </a:lvl2pPr>
            <a:lvl3pPr marL="457200" indent="-228600">
              <a:buFont typeface="Wingdings" charset="2"/>
              <a:buChar char="§"/>
              <a:defRPr sz="160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2AC1A-250B-4F02-A760-A7DEEB271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1AA82-41AC-462D-B9CB-7405E3C81025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6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612800"/>
            <a:ext cx="5486400" cy="31783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7"/>
            <a:ext cx="5486400" cy="557213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CD671-98E7-43C5-A296-EEB0863AF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5546-5438-4FC7-A76A-9F10120EB909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7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C6C9-93E3-4BE8-A336-7C3DC9691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290CE-49CA-4005-9E4A-FEE05746B779}" type="datetime3">
              <a:rPr lang="en-US" smtClean="0"/>
              <a:t>2 July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8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2900"/>
            <a:ext cx="78708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6588" y="2416175"/>
            <a:ext cx="7870825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 b="0">
                <a:solidFill>
                  <a:srgbClr val="004494"/>
                </a:solidFill>
                <a:cs typeface="+mn-cs"/>
              </a:defRPr>
            </a:lvl1pPr>
          </a:lstStyle>
          <a:p>
            <a:pPr>
              <a:defRPr/>
            </a:pPr>
            <a:fld id="{E644CA6F-5F38-4CAC-B7ED-EFF850A56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37ACDE"/>
          </a:solidFill>
          <a:ln>
            <a:solidFill>
              <a:srgbClr val="37AC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2" name="Picture 5" descr="JRC_Slides_Foot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6461125"/>
            <a:ext cx="612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JRC_Slides_Logo_E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258763"/>
            <a:ext cx="1435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6588" y="6426200"/>
            <a:ext cx="2133600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004494"/>
                </a:solidFill>
                <a:cs typeface="+mn-cs"/>
              </a:defRPr>
            </a:lvl1pPr>
          </a:lstStyle>
          <a:p>
            <a:pPr>
              <a:defRPr/>
            </a:pPr>
            <a:fld id="{9767EDC2-563D-4213-A1A6-9BEB90B514B5}" type="datetime3">
              <a:rPr lang="en-US" smtClean="0"/>
              <a:t>2 July 2014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494"/>
          </a:solidFill>
          <a:latin typeface="Verdana" charset="0"/>
          <a:ea typeface="MS PGothic" pitchFamily="34" charset="-128"/>
          <a:cs typeface="ＭＳ Ｐゴシック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defRPr>
          <a:solidFill>
            <a:srgbClr val="004494"/>
          </a:solidFill>
          <a:latin typeface="Verdana"/>
          <a:ea typeface="MS PGothic" pitchFamily="34" charset="-128"/>
          <a:cs typeface="ＭＳ Ｐゴシック" charset="0"/>
        </a:defRPr>
      </a:lvl1pPr>
      <a:lvl2pPr marL="2286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•"/>
        <a:defRPr>
          <a:solidFill>
            <a:srgbClr val="004494"/>
          </a:solidFill>
          <a:latin typeface="Verdana"/>
          <a:ea typeface="MS PGothic" pitchFamily="34" charset="-128"/>
        </a:defRPr>
      </a:lvl2pPr>
      <a:lvl3pPr marL="4572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Wingdings" pitchFamily="2" charset="2"/>
        <a:buChar char="§"/>
        <a:defRPr sz="1600">
          <a:solidFill>
            <a:srgbClr val="004494"/>
          </a:solidFill>
          <a:latin typeface="Verdana"/>
          <a:ea typeface="MS PGothic" pitchFamily="34" charset="-128"/>
        </a:defRPr>
      </a:lvl3pPr>
      <a:lvl4pPr marL="6858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Arial" charset="0"/>
        <a:buChar char="•"/>
        <a:defRPr sz="1600">
          <a:solidFill>
            <a:srgbClr val="004494"/>
          </a:solidFill>
          <a:latin typeface="Verdana"/>
          <a:ea typeface="MS PGothic" pitchFamily="34" charset="-128"/>
        </a:defRPr>
      </a:lvl4pPr>
      <a:lvl5pPr marL="914400" indent="-2286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37ACDE"/>
        </a:buClr>
        <a:buFont typeface="Verdana" pitchFamily="34" charset="0"/>
        <a:buChar char="–"/>
        <a:defRPr sz="1600">
          <a:solidFill>
            <a:srgbClr val="004494"/>
          </a:solidFill>
          <a:latin typeface="Verdana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tif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9" y="1284965"/>
            <a:ext cx="9008828" cy="120032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6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Exploring spectroscopic and morphological data as new signatures for uranium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</a:rPr>
              <a:t>o</a:t>
            </a:r>
            <a:r>
              <a:rPr lang="en-US" sz="26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re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r>
              <a:rPr lang="en-US" sz="26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oncentrates </a:t>
            </a:r>
            <a:r>
              <a:rPr lang="en-US" sz="2600" dirty="0">
                <a:solidFill>
                  <a:srgbClr val="FF00FF"/>
                </a:solidFill>
                <a:latin typeface="Calibri" panose="020F0502020204030204" pitchFamily="34" charset="0"/>
              </a:rPr>
              <a:t/>
            </a:r>
            <a:br>
              <a:rPr lang="en-US" sz="2600" dirty="0">
                <a:solidFill>
                  <a:srgbClr val="FF00FF"/>
                </a:solidFill>
                <a:latin typeface="Calibri" panose="020F0502020204030204" pitchFamily="34" charset="0"/>
              </a:rPr>
            </a:br>
            <a:endParaRPr lang="en-US" sz="2600" dirty="0">
              <a:solidFill>
                <a:srgbClr val="FF00FF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1563" y="2220435"/>
            <a:ext cx="8921362" cy="923330"/>
          </a:xfrm>
        </p:spPr>
        <p:txBody>
          <a:bodyPr/>
          <a:lstStyle/>
          <a:p>
            <a:pPr marL="0" indent="0" algn="ctr" eaLnBrk="1" hangingPunct="1">
              <a:defRPr/>
            </a:pPr>
            <a:endParaRPr lang="en-US" dirty="0" smtClean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pPr marL="0" indent="0" algn="ctr" eaLnBrk="1" hangingPunct="1">
              <a:defRPr/>
            </a:pPr>
            <a:r>
              <a:rPr lang="en-US" u="sng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D. M. L. Ho</a:t>
            </a:r>
            <a:r>
              <a:rPr lang="en-US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, D. </a:t>
            </a:r>
            <a:r>
              <a:rPr lang="en-US" dirty="0" err="1" smtClean="0">
                <a:solidFill>
                  <a:srgbClr val="3E6FD2"/>
                </a:solidFill>
                <a:latin typeface="Comic Sans MS" panose="030F0702030302020204" pitchFamily="66" charset="0"/>
              </a:rPr>
              <a:t>Manara</a:t>
            </a:r>
            <a:r>
              <a:rPr lang="en-US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, Z. </a:t>
            </a:r>
            <a:r>
              <a:rPr lang="en-US" dirty="0" err="1" smtClean="0">
                <a:solidFill>
                  <a:srgbClr val="3E6FD2"/>
                </a:solidFill>
                <a:latin typeface="Comic Sans MS" panose="030F0702030302020204" pitchFamily="66" charset="0"/>
              </a:rPr>
              <a:t>Varga</a:t>
            </a:r>
            <a:r>
              <a:rPr lang="en-US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, L. </a:t>
            </a:r>
            <a:r>
              <a:rPr lang="en-US" dirty="0" err="1" smtClean="0">
                <a:solidFill>
                  <a:srgbClr val="3E6FD2"/>
                </a:solidFill>
                <a:latin typeface="Comic Sans MS" panose="030F0702030302020204" pitchFamily="66" charset="0"/>
              </a:rPr>
              <a:t>Fongaro</a:t>
            </a:r>
            <a:r>
              <a:rPr lang="en-US" dirty="0">
                <a:solidFill>
                  <a:srgbClr val="3E6FD2"/>
                </a:solidFill>
                <a:latin typeface="Comic Sans MS" panose="030F0702030302020204" pitchFamily="66" charset="0"/>
              </a:rPr>
              <a:t>, A. </a:t>
            </a:r>
            <a:r>
              <a:rPr lang="en-US" dirty="0" err="1" smtClean="0">
                <a:solidFill>
                  <a:srgbClr val="3E6FD2"/>
                </a:solidFill>
                <a:latin typeface="Comic Sans MS" panose="030F0702030302020204" pitchFamily="66" charset="0"/>
              </a:rPr>
              <a:t>Nicholl</a:t>
            </a:r>
            <a:r>
              <a:rPr lang="en-US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, </a:t>
            </a:r>
          </a:p>
          <a:p>
            <a:pPr marL="0" indent="0" algn="ctr" eaLnBrk="1" hangingPunct="1">
              <a:defRPr/>
            </a:pPr>
            <a:r>
              <a:rPr lang="en-US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M</a:t>
            </a:r>
            <a:r>
              <a:rPr lang="en-US" dirty="0">
                <a:solidFill>
                  <a:srgbClr val="3E6FD2"/>
                </a:solidFill>
                <a:latin typeface="Comic Sans MS" panose="030F0702030302020204" pitchFamily="66" charset="0"/>
              </a:rPr>
              <a:t>. </a:t>
            </a:r>
            <a:r>
              <a:rPr lang="en-US" dirty="0" err="1">
                <a:solidFill>
                  <a:srgbClr val="3E6FD2"/>
                </a:solidFill>
                <a:latin typeface="Comic Sans MS" panose="030F0702030302020204" pitchFamily="66" charset="0"/>
              </a:rPr>
              <a:t>Ernstberger</a:t>
            </a:r>
            <a:r>
              <a:rPr lang="en-US" dirty="0">
                <a:solidFill>
                  <a:srgbClr val="3E6FD2"/>
                </a:solidFill>
                <a:latin typeface="Comic Sans MS" panose="030F0702030302020204" pitchFamily="66" charset="0"/>
              </a:rPr>
              <a:t>, </a:t>
            </a:r>
            <a:r>
              <a:rPr lang="en-US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A. Berlizov, P. </a:t>
            </a:r>
            <a:r>
              <a:rPr lang="en-US" dirty="0" err="1" smtClean="0">
                <a:solidFill>
                  <a:srgbClr val="3E6FD2"/>
                </a:solidFill>
                <a:latin typeface="Comic Sans MS" panose="030F0702030302020204" pitchFamily="66" charset="0"/>
              </a:rPr>
              <a:t>Lindqvist</a:t>
            </a:r>
            <a:r>
              <a:rPr lang="en-US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-Reis, T. </a:t>
            </a:r>
            <a:r>
              <a:rPr lang="en-US" dirty="0" err="1" smtClean="0">
                <a:solidFill>
                  <a:srgbClr val="3E6FD2"/>
                </a:solidFill>
                <a:latin typeface="Comic Sans MS" panose="030F0702030302020204" pitchFamily="66" charset="0"/>
              </a:rPr>
              <a:t>Fanghänel</a:t>
            </a:r>
            <a:r>
              <a:rPr lang="en-US" dirty="0">
                <a:solidFill>
                  <a:srgbClr val="3E6FD2"/>
                </a:solidFill>
                <a:latin typeface="Comic Sans MS" panose="030F0702030302020204" pitchFamily="66" charset="0"/>
              </a:rPr>
              <a:t> </a:t>
            </a:r>
            <a:r>
              <a:rPr lang="en-US" dirty="0" smtClean="0">
                <a:solidFill>
                  <a:srgbClr val="3E6FD2"/>
                </a:solidFill>
                <a:latin typeface="Comic Sans MS" panose="030F0702030302020204" pitchFamily="66" charset="0"/>
              </a:rPr>
              <a:t>and K. Mayer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0921" y="4105871"/>
            <a:ext cx="421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IAEA </a:t>
            </a:r>
            <a:r>
              <a:rPr lang="de-DE" sz="1800" dirty="0" err="1" smtClean="0">
                <a:solidFill>
                  <a:srgbClr val="C00000"/>
                </a:solidFill>
                <a:latin typeface="+mn-lt"/>
              </a:rPr>
              <a:t>Nuclear</a:t>
            </a: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  <a:latin typeface="+mn-lt"/>
              </a:rPr>
              <a:t>forensics</a:t>
            </a: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rgbClr val="C00000"/>
                </a:solidFill>
                <a:latin typeface="+mn-lt"/>
              </a:rPr>
              <a:t>conference</a:t>
            </a: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(7-10 </a:t>
            </a:r>
            <a:r>
              <a:rPr lang="de-DE" sz="1800" dirty="0" err="1" smtClean="0">
                <a:solidFill>
                  <a:srgbClr val="C00000"/>
                </a:solidFill>
                <a:latin typeface="+mn-lt"/>
              </a:rPr>
              <a:t>July</a:t>
            </a:r>
            <a:r>
              <a:rPr lang="de-DE" sz="1800" dirty="0" smtClean="0">
                <a:solidFill>
                  <a:srgbClr val="C00000"/>
                </a:solidFill>
                <a:latin typeface="+mn-lt"/>
              </a:rPr>
              <a:t> 2014)</a:t>
            </a:r>
            <a:endParaRPr lang="en-GB" sz="18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A88D8-5E6B-4F26-AA32-B990684CA9B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367338"/>
            <a:ext cx="5486400" cy="5572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533400" lvl="2" indent="-3048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endParaRPr lang="en-GB" sz="2000" dirty="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7141" y="223951"/>
            <a:ext cx="8642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Results: </a:t>
            </a:r>
          </a:p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Image Analysis			-                     Morphology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53" y="1260267"/>
            <a:ext cx="3273291" cy="276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54" y="4037162"/>
            <a:ext cx="3271746" cy="27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 bwMode="auto">
          <a:xfrm rot="3167832">
            <a:off x="6789865" y="1485888"/>
            <a:ext cx="284100" cy="348207"/>
          </a:xfrm>
          <a:prstGeom prst="downArrow">
            <a:avLst/>
          </a:prstGeom>
          <a:solidFill>
            <a:srgbClr val="FF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593044" y="4776092"/>
            <a:ext cx="228616" cy="1471888"/>
          </a:xfrm>
          <a:prstGeom prst="ellipse">
            <a:avLst/>
          </a:prstGeom>
          <a:noFill/>
          <a:ln w="25400">
            <a:solidFill>
              <a:srgbClr val="FF00FF"/>
            </a:solidFill>
            <a:prstDash val="sysDash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614259"/>
              </p:ext>
            </p:extLst>
          </p:nvPr>
        </p:nvGraphicFramePr>
        <p:xfrm>
          <a:off x="561440" y="1260267"/>
          <a:ext cx="3496636" cy="264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Worksheet" r:id="rId5" imgW="4562545" imgH="3457620" progId="Excel.Sheet.12">
                  <p:embed/>
                </p:oleObj>
              </mc:Choice>
              <mc:Fallback>
                <p:oleObj name="Worksheet" r:id="rId5" imgW="4562545" imgH="34576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1440" y="1260267"/>
                        <a:ext cx="3496636" cy="2649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1" y="3927001"/>
            <a:ext cx="3283175" cy="277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Down Arrow 16"/>
          <p:cNvSpPr/>
          <p:nvPr/>
        </p:nvSpPr>
        <p:spPr bwMode="auto">
          <a:xfrm rot="3167832">
            <a:off x="2099603" y="4081470"/>
            <a:ext cx="284100" cy="348207"/>
          </a:xfrm>
          <a:prstGeom prst="downArrow">
            <a:avLst/>
          </a:prstGeom>
          <a:solidFill>
            <a:srgbClr val="FF00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A88D8-5E6B-4F26-AA32-B990684CA9B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7141" y="223951"/>
            <a:ext cx="8642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Results: </a:t>
            </a:r>
          </a:p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Image Analysis			-                     Morphology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7977" y="1753731"/>
            <a:ext cx="8441011" cy="3960000"/>
            <a:chOff x="277977" y="1753731"/>
            <a:chExt cx="8441011" cy="396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0" r="6955"/>
            <a:stretch/>
          </p:blipFill>
          <p:spPr>
            <a:xfrm>
              <a:off x="277977" y="1753731"/>
              <a:ext cx="4819986" cy="396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1" r="5923"/>
            <a:stretch/>
          </p:blipFill>
          <p:spPr>
            <a:xfrm>
              <a:off x="5097963" y="2033625"/>
              <a:ext cx="3621025" cy="3240000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 bwMode="auto">
          <a:xfrm>
            <a:off x="1309421" y="1250899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04672" y="2633472"/>
            <a:ext cx="629107" cy="555955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988515" y="4228186"/>
            <a:ext cx="699455" cy="636422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854" y="3117070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FF0000"/>
                </a:solidFill>
              </a:rPr>
              <a:t>Rössing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91035" y="4716249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Key Lake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575913" y="3117070"/>
            <a:ext cx="629107" cy="423487"/>
          </a:xfrm>
          <a:prstGeom prst="ellipse">
            <a:avLst/>
          </a:prstGeom>
          <a:noFill/>
          <a:ln w="12700">
            <a:solidFill>
              <a:srgbClr val="7030A0"/>
            </a:solidFill>
            <a:prstDash val="sysDash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748076" y="2421728"/>
            <a:ext cx="629107" cy="423487"/>
          </a:xfrm>
          <a:prstGeom prst="ellipse">
            <a:avLst/>
          </a:prstGeom>
          <a:noFill/>
          <a:ln w="12700">
            <a:solidFill>
              <a:srgbClr val="7030A0"/>
            </a:solidFill>
            <a:prstDash val="sysDash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00415" y="3733731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7030A0"/>
                </a:solidFill>
              </a:rPr>
              <a:t>South Alligator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60307" y="2113951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7030A0"/>
                </a:solidFill>
              </a:rPr>
              <a:t>Belgian Congo</a:t>
            </a:r>
            <a:endParaRPr lang="en-GB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2" grpId="0" animBg="1"/>
      <p:bldP spid="10" grpId="0"/>
      <p:bldP spid="33" grpId="0"/>
      <p:bldP spid="36" grpId="0" animBg="1"/>
      <p:bldP spid="37" grpId="0" animBg="1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48" y="1272209"/>
            <a:ext cx="7235687" cy="4866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48" y="1272209"/>
            <a:ext cx="7235688" cy="48661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A88D8-5E6B-4F26-AA32-B990684CA9B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367338"/>
            <a:ext cx="5486400" cy="5572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533400" lvl="2" indent="-3048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endParaRPr lang="en-GB" sz="2000" dirty="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5658" y="42361"/>
            <a:ext cx="78708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b="0" kern="0" dirty="0" smtClean="0">
                <a:solidFill>
                  <a:schemeClr val="bg1"/>
                </a:solidFill>
                <a:latin typeface="Comic Sans MS" pitchFamily="66" charset="0"/>
              </a:rPr>
              <a:t>Results:</a:t>
            </a:r>
          </a:p>
          <a:p>
            <a:r>
              <a:rPr lang="en-GB" b="0" kern="0" dirty="0" smtClean="0">
                <a:solidFill>
                  <a:schemeClr val="bg1"/>
                </a:solidFill>
                <a:latin typeface="Comic Sans MS" pitchFamily="66" charset="0"/>
              </a:rPr>
              <a:t>Image texture analysis</a:t>
            </a:r>
          </a:p>
        </p:txBody>
      </p:sp>
      <p:sp>
        <p:nvSpPr>
          <p:cNvPr id="7" name="Text Placeholder 7"/>
          <p:cNvSpPr txBox="1">
            <a:spLocks/>
          </p:cNvSpPr>
          <p:nvPr/>
        </p:nvSpPr>
        <p:spPr bwMode="auto">
          <a:xfrm>
            <a:off x="4985180" y="6380557"/>
            <a:ext cx="41057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 baseline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marL="4572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>
                <a:solidFill>
                  <a:srgbClr val="004494"/>
                </a:solidFill>
                <a:latin typeface="Verdana"/>
                <a:ea typeface="MS PGothic" pitchFamily="34" charset="-128"/>
              </a:defRPr>
            </a:lvl2pPr>
            <a:lvl3pPr marL="9144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None/>
              <a:defRPr sz="1600">
                <a:solidFill>
                  <a:srgbClr val="004494"/>
                </a:solidFill>
                <a:latin typeface="Verdana"/>
                <a:ea typeface="MS PGothic" pitchFamily="34" charset="-128"/>
              </a:defRPr>
            </a:lvl3pPr>
            <a:lvl4pPr marL="13716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4pPr>
            <a:lvl5pPr marL="18288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K.H.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Esbensen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K.H.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Hjelmen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and K.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Kvaal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'The AMT Approach in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Chemometrics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-First Forays', </a:t>
            </a:r>
          </a:p>
          <a:p>
            <a:pPr algn="just">
              <a:lnSpc>
                <a:spcPct val="100000"/>
              </a:lnSpc>
            </a:pP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Journal of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Chemometrics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10 (1996) 569-590.</a:t>
            </a:r>
            <a:endParaRPr lang="en-GB" sz="1000" b="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002183" y="6169578"/>
            <a:ext cx="7141222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810770" y="1272209"/>
            <a:ext cx="67688" cy="480105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 rot="16200000">
            <a:off x="-100535" y="3126997"/>
            <a:ext cx="1457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MA value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2183" y="6211280"/>
            <a:ext cx="1457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Scale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6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4205" r="18341" b="6231"/>
          <a:stretch/>
        </p:blipFill>
        <p:spPr>
          <a:xfrm>
            <a:off x="1742533" y="1285336"/>
            <a:ext cx="5667554" cy="49601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90EFE2-3686-49DC-8D3B-730E4B9F13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5658" y="42361"/>
            <a:ext cx="78708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b="0" kern="0" dirty="0" smtClean="0">
                <a:solidFill>
                  <a:schemeClr val="bg1"/>
                </a:solidFill>
                <a:latin typeface="Comic Sans MS" pitchFamily="66" charset="0"/>
              </a:rPr>
              <a:t>Results:</a:t>
            </a:r>
          </a:p>
          <a:p>
            <a:r>
              <a:rPr lang="en-GB" b="0" kern="0" dirty="0" smtClean="0">
                <a:solidFill>
                  <a:schemeClr val="bg1"/>
                </a:solidFill>
                <a:latin typeface="Comic Sans MS" pitchFamily="66" charset="0"/>
              </a:rPr>
              <a:t>Image texture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8" t="7060" r="1050" b="34995"/>
          <a:stretch/>
        </p:blipFill>
        <p:spPr>
          <a:xfrm>
            <a:off x="7824159" y="1440610"/>
            <a:ext cx="1256582" cy="320902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519577" y="4149306"/>
            <a:ext cx="471493" cy="59522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191775" y="1758530"/>
            <a:ext cx="3691519" cy="39413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75" y="1758530"/>
            <a:ext cx="3691519" cy="394132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14138" y="2611017"/>
            <a:ext cx="3998965" cy="3053591"/>
            <a:chOff x="3114138" y="2611017"/>
            <a:chExt cx="3998965" cy="3053591"/>
          </a:xfrm>
        </p:grpSpPr>
        <p:sp>
          <p:nvSpPr>
            <p:cNvPr id="7" name="Oval 6"/>
            <p:cNvSpPr/>
            <p:nvPr/>
          </p:nvSpPr>
          <p:spPr bwMode="auto">
            <a:xfrm>
              <a:off x="3519577" y="4149306"/>
              <a:ext cx="471493" cy="405441"/>
            </a:xfrm>
            <a:prstGeom prst="ellipse">
              <a:avLst/>
            </a:prstGeom>
            <a:noFill/>
            <a:ln w="9525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 rot="295143">
              <a:off x="4722372" y="4532349"/>
              <a:ext cx="884833" cy="40544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114138" y="2766204"/>
              <a:ext cx="531962" cy="572219"/>
            </a:xfrm>
            <a:prstGeom prst="ellipse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416725" y="3164457"/>
              <a:ext cx="425566" cy="572219"/>
            </a:xfrm>
            <a:prstGeom prst="ellipse">
              <a:avLst/>
            </a:prstGeom>
            <a:noFill/>
            <a:ln w="9525" cap="flat" cmpd="sng" algn="ctr">
              <a:solidFill>
                <a:srgbClr val="66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18338782">
              <a:off x="3626252" y="5019471"/>
              <a:ext cx="884833" cy="40544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20072390">
              <a:off x="3349724" y="4877895"/>
              <a:ext cx="1102035" cy="405441"/>
            </a:xfrm>
            <a:prstGeom prst="ellipse">
              <a:avLst/>
            </a:prstGeom>
            <a:noFill/>
            <a:ln w="952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104817" y="3946585"/>
              <a:ext cx="524691" cy="714124"/>
            </a:xfrm>
            <a:prstGeom prst="ellipse">
              <a:avLst/>
            </a:prstGeom>
            <a:noFill/>
            <a:ln w="9525" cap="flat" cmpd="sng" algn="ctr">
              <a:solidFill>
                <a:srgbClr val="004494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19210937">
              <a:off x="5151441" y="4682721"/>
              <a:ext cx="1037011" cy="405441"/>
            </a:xfrm>
            <a:prstGeom prst="ellipse">
              <a:avLst/>
            </a:prstGeom>
            <a:noFill/>
            <a:ln w="9525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 rot="1759347">
              <a:off x="3443748" y="3331260"/>
              <a:ext cx="227641" cy="586596"/>
            </a:xfrm>
            <a:prstGeom prst="ellipse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 rot="1693953">
              <a:off x="5048355" y="3764805"/>
              <a:ext cx="768439" cy="40544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961081" y="2961736"/>
              <a:ext cx="542572" cy="405441"/>
            </a:xfrm>
            <a:prstGeom prst="ellipse">
              <a:avLst/>
            </a:prstGeom>
            <a:noFill/>
            <a:ln w="9525" cap="flat" cmpd="sng" algn="ctr">
              <a:solidFill>
                <a:srgbClr val="00449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rot="19849841">
              <a:off x="3692612" y="3768866"/>
              <a:ext cx="502490" cy="40544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 rot="13226432">
              <a:off x="6228270" y="3394809"/>
              <a:ext cx="884833" cy="486108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 rot="19262810">
              <a:off x="3634131" y="2611017"/>
              <a:ext cx="337634" cy="448982"/>
            </a:xfrm>
            <a:prstGeom prst="ellipse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7600" b="1" i="0" u="none" strike="noStrike" cap="none" normalizeH="0" baseline="0">
                <a:ln>
                  <a:noFill/>
                </a:ln>
                <a:solidFill>
                  <a:srgbClr val="FFD624"/>
                </a:solidFill>
                <a:effectLst/>
                <a:latin typeface="Verdana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7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39" y="355478"/>
            <a:ext cx="8813800" cy="430887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b="0" dirty="0" smtClean="0">
                <a:solidFill>
                  <a:schemeClr val="bg1"/>
                </a:solidFill>
                <a:latin typeface="Comic Sans MS" pitchFamily="66" charset="0"/>
              </a:rPr>
              <a:t>Summary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550" y="1508125"/>
            <a:ext cx="7935913" cy="2635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533400" lvl="2" indent="-3048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endParaRPr lang="en-GB" sz="2000" dirty="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333500" y="3890963"/>
            <a:ext cx="555625" cy="706437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175">
              <a:defRPr/>
            </a:pPr>
            <a:endParaRPr lang="en-GB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1546225" y="3803650"/>
            <a:ext cx="342900" cy="793750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175">
              <a:defRPr/>
            </a:pPr>
            <a:endParaRPr lang="en-GB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93171-A610-454B-8D36-735D20108E6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6752657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own Arrow 7"/>
          <p:cNvSpPr/>
          <p:nvPr/>
        </p:nvSpPr>
        <p:spPr bwMode="auto">
          <a:xfrm rot="5227629">
            <a:off x="3622444" y="4793541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8678" y="4778533"/>
            <a:ext cx="35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</a:rPr>
              <a:t>U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2800072">
            <a:off x="3786530" y="5218498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5488" y="5299479"/>
            <a:ext cx="46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FF0000"/>
                </a:solidFill>
              </a:rPr>
              <a:t>Pb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464149">
            <a:off x="4128648" y="5459728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45751" y="56706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FF0000"/>
                </a:solidFill>
              </a:rPr>
              <a:t>Sr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20376501">
            <a:off x="4578428" y="5479746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2470" y="5713531"/>
            <a:ext cx="47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FF0000"/>
                </a:solidFill>
              </a:rPr>
              <a:t>Th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21" name="Down Arrow 20"/>
          <p:cNvSpPr/>
          <p:nvPr/>
        </p:nvSpPr>
        <p:spPr bwMode="auto">
          <a:xfrm rot="16200000">
            <a:off x="6428591" y="4068976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4908" y="3940909"/>
            <a:ext cx="12722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Rare earth</a:t>
            </a:r>
          </a:p>
          <a:p>
            <a:r>
              <a:rPr lang="en-US" sz="1600" b="0" dirty="0" smtClean="0">
                <a:solidFill>
                  <a:srgbClr val="FF0000"/>
                </a:solidFill>
              </a:rPr>
              <a:t>elements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23" name="Down Arrow 22"/>
          <p:cNvSpPr/>
          <p:nvPr/>
        </p:nvSpPr>
        <p:spPr bwMode="auto">
          <a:xfrm rot="14051645">
            <a:off x="1026355" y="5391731"/>
            <a:ext cx="407880" cy="30811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5" name="Down Arrow 24"/>
          <p:cNvSpPr/>
          <p:nvPr/>
        </p:nvSpPr>
        <p:spPr bwMode="auto">
          <a:xfrm rot="3213293">
            <a:off x="2415395" y="4403087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4018" y="4323950"/>
            <a:ext cx="1410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002060"/>
                </a:solidFill>
              </a:rPr>
              <a:t>*</a:t>
            </a:r>
            <a:r>
              <a:rPr lang="en-US" sz="1600" b="0" dirty="0" smtClean="0">
                <a:solidFill>
                  <a:srgbClr val="FF0000"/>
                </a:solidFill>
              </a:rPr>
              <a:t>SO</a:t>
            </a:r>
            <a:r>
              <a:rPr lang="en-US" sz="1600" b="0" baseline="-25000" dirty="0" smtClean="0">
                <a:solidFill>
                  <a:srgbClr val="FF0000"/>
                </a:solidFill>
              </a:rPr>
              <a:t>4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2-</a:t>
            </a:r>
            <a:r>
              <a:rPr lang="en-US" sz="1600" b="0" dirty="0" smtClean="0">
                <a:solidFill>
                  <a:srgbClr val="FF0000"/>
                </a:solidFill>
              </a:rPr>
              <a:t> </a:t>
            </a:r>
            <a:r>
              <a:rPr lang="en-US" sz="1600" b="0" dirty="0">
                <a:solidFill>
                  <a:srgbClr val="002060"/>
                </a:solidFill>
              </a:rPr>
              <a:t>*</a:t>
            </a:r>
            <a:r>
              <a:rPr lang="en-US" sz="1600" b="0" dirty="0" smtClean="0">
                <a:solidFill>
                  <a:srgbClr val="FF0000"/>
                </a:solidFill>
              </a:rPr>
              <a:t>CO</a:t>
            </a:r>
            <a:r>
              <a:rPr lang="en-US" sz="1600" b="0" baseline="-25000" dirty="0" smtClean="0">
                <a:solidFill>
                  <a:srgbClr val="FF0000"/>
                </a:solidFill>
              </a:rPr>
              <a:t>3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2-</a:t>
            </a:r>
            <a:r>
              <a:rPr lang="en-US" sz="1600" b="0" dirty="0" smtClean="0">
                <a:solidFill>
                  <a:srgbClr val="FF0000"/>
                </a:solidFill>
              </a:rPr>
              <a:t> </a:t>
            </a:r>
            <a:r>
              <a:rPr lang="en-US" sz="1600" b="0" dirty="0">
                <a:solidFill>
                  <a:srgbClr val="002060"/>
                </a:solidFill>
              </a:rPr>
              <a:t>*</a:t>
            </a:r>
            <a:r>
              <a:rPr lang="en-US" sz="1600" b="0" dirty="0" smtClean="0">
                <a:solidFill>
                  <a:srgbClr val="FF0000"/>
                </a:solidFill>
              </a:rPr>
              <a:t>NO</a:t>
            </a:r>
            <a:r>
              <a:rPr lang="en-US" sz="1600" b="0" baseline="-25000" dirty="0" smtClean="0">
                <a:solidFill>
                  <a:srgbClr val="FF0000"/>
                </a:solidFill>
              </a:rPr>
              <a:t>3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-</a:t>
            </a:r>
            <a:endParaRPr lang="en-US" sz="1600" b="0" dirty="0">
              <a:solidFill>
                <a:srgbClr val="FF0000"/>
              </a:solidFill>
            </a:endParaRPr>
          </a:p>
          <a:p>
            <a:pPr algn="ctr"/>
            <a:r>
              <a:rPr lang="en-US" sz="1600" b="0" dirty="0" smtClean="0">
                <a:solidFill>
                  <a:srgbClr val="FF0000"/>
                </a:solidFill>
              </a:rPr>
              <a:t> F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-</a:t>
            </a:r>
            <a:r>
              <a:rPr lang="en-US" sz="1600" b="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b="0" dirty="0" err="1" smtClean="0">
                <a:solidFill>
                  <a:srgbClr val="FF0000"/>
                </a:solidFill>
              </a:rPr>
              <a:t>Cl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-</a:t>
            </a:r>
            <a:endParaRPr lang="en-US" sz="1600" b="0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309" y="3354755"/>
            <a:ext cx="1846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Infrared spectroscopy*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1460" y="5744309"/>
            <a:ext cx="23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2060"/>
                </a:solidFill>
              </a:rPr>
              <a:t>Ion chromatography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29" name="Down Arrow 28"/>
          <p:cNvSpPr/>
          <p:nvPr/>
        </p:nvSpPr>
        <p:spPr bwMode="auto">
          <a:xfrm>
            <a:off x="1805798" y="3959563"/>
            <a:ext cx="407880" cy="30811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0" name="Down Arrow 29"/>
          <p:cNvSpPr/>
          <p:nvPr/>
        </p:nvSpPr>
        <p:spPr bwMode="auto">
          <a:xfrm rot="13362060">
            <a:off x="2464830" y="3169240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3626" y="2588848"/>
            <a:ext cx="1386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reflectance </a:t>
            </a:r>
          </a:p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IR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32" name="Down Arrow 31"/>
          <p:cNvSpPr/>
          <p:nvPr/>
        </p:nvSpPr>
        <p:spPr bwMode="auto">
          <a:xfrm rot="16200000">
            <a:off x="2070151" y="2637794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3" name="Down Arrow 32"/>
          <p:cNvSpPr/>
          <p:nvPr/>
        </p:nvSpPr>
        <p:spPr bwMode="auto">
          <a:xfrm rot="17848419">
            <a:off x="2173705" y="2096578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0772" y="1725248"/>
            <a:ext cx="1787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Laser induced breakdown</a:t>
            </a:r>
          </a:p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spectroscopy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10800000">
            <a:off x="7513567" y="1692135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48937" y="1989017"/>
            <a:ext cx="2377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Scanning electron microscopy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82859" y="5173786"/>
            <a:ext cx="23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2060"/>
                </a:solidFill>
              </a:rPr>
              <a:t>ICP-MS</a:t>
            </a:r>
          </a:p>
          <a:p>
            <a:r>
              <a:rPr lang="en-US" sz="1600" b="0" dirty="0" smtClean="0">
                <a:solidFill>
                  <a:srgbClr val="002060"/>
                </a:solidFill>
              </a:rPr>
              <a:t>TIMS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40" name="Down Arrow 39"/>
          <p:cNvSpPr/>
          <p:nvPr/>
        </p:nvSpPr>
        <p:spPr bwMode="auto">
          <a:xfrm rot="14771527">
            <a:off x="5056992" y="1437144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12155" y="986692"/>
            <a:ext cx="3731845" cy="923330"/>
          </a:xfrm>
          <a:prstGeom prst="rect">
            <a:avLst/>
          </a:prstGeom>
          <a:noFill/>
          <a:ln cap="flat">
            <a:solidFill>
              <a:schemeClr val="tx1"/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Size/shape of dispersed particles + image texture analysis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2" name="Down Arrow 41"/>
          <p:cNvSpPr/>
          <p:nvPr/>
        </p:nvSpPr>
        <p:spPr bwMode="auto">
          <a:xfrm rot="18713879">
            <a:off x="4947371" y="5238165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40924" y="5389234"/>
            <a:ext cx="34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</a:rPr>
              <a:t>S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74550" y="986691"/>
            <a:ext cx="1704906" cy="646331"/>
          </a:xfrm>
          <a:prstGeom prst="rect">
            <a:avLst/>
          </a:prstGeom>
          <a:noFill/>
          <a:ln cap="flat">
            <a:solidFill>
              <a:schemeClr val="tx1"/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Raman fingerprints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 bwMode="auto">
          <a:xfrm rot="18111185">
            <a:off x="6395377" y="2882991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09154" y="2852617"/>
            <a:ext cx="1973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0000"/>
                </a:solidFill>
              </a:rPr>
              <a:t>Alamine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®</a:t>
            </a:r>
            <a:r>
              <a:rPr lang="en-US" sz="1600" b="0" dirty="0">
                <a:solidFill>
                  <a:srgbClr val="FF0000"/>
                </a:solidFill>
              </a:rPr>
              <a:t> </a:t>
            </a:r>
            <a:r>
              <a:rPr lang="en-US" sz="1600" b="0" dirty="0" smtClean="0">
                <a:solidFill>
                  <a:srgbClr val="FF0000"/>
                </a:solidFill>
              </a:rPr>
              <a:t>336</a:t>
            </a:r>
          </a:p>
          <a:p>
            <a:r>
              <a:rPr lang="en-US" sz="1600" b="0" dirty="0" err="1" smtClean="0">
                <a:solidFill>
                  <a:srgbClr val="FF0000"/>
                </a:solidFill>
              </a:rPr>
              <a:t>Decanol</a:t>
            </a:r>
            <a:endParaRPr lang="en-US" sz="1600" b="0" dirty="0" smtClean="0">
              <a:solidFill>
                <a:srgbClr val="FF0000"/>
              </a:solidFill>
            </a:endParaRPr>
          </a:p>
        </p:txBody>
      </p:sp>
      <p:sp>
        <p:nvSpPr>
          <p:cNvPr id="45" name="Down Arrow 44"/>
          <p:cNvSpPr/>
          <p:nvPr/>
        </p:nvSpPr>
        <p:spPr bwMode="auto">
          <a:xfrm rot="3842312">
            <a:off x="6075536" y="5441563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6" name="Down Arrow 45"/>
          <p:cNvSpPr/>
          <p:nvPr/>
        </p:nvSpPr>
        <p:spPr bwMode="auto">
          <a:xfrm rot="10800000">
            <a:off x="6989937" y="4685425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7" name="Down Arrow 46"/>
          <p:cNvSpPr/>
          <p:nvPr/>
        </p:nvSpPr>
        <p:spPr bwMode="auto">
          <a:xfrm rot="7337493">
            <a:off x="7748031" y="3382211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98693" y="3561863"/>
            <a:ext cx="88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2060"/>
                </a:solidFill>
              </a:rPr>
              <a:t>GC-MS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49" name="Down Arrow 48"/>
          <p:cNvSpPr/>
          <p:nvPr/>
        </p:nvSpPr>
        <p:spPr bwMode="auto">
          <a:xfrm rot="20486829">
            <a:off x="2765183" y="1666440"/>
            <a:ext cx="345503" cy="488702"/>
          </a:xfrm>
          <a:prstGeom prst="downArrow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27003" y="6067076"/>
            <a:ext cx="1879131" cy="646331"/>
          </a:xfrm>
          <a:prstGeom prst="rect">
            <a:avLst/>
          </a:prstGeom>
          <a:noFill/>
          <a:ln cap="flat">
            <a:solidFill>
              <a:schemeClr val="tx1"/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Raman fingerprints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1" name="Down Arrow 50"/>
          <p:cNvSpPr/>
          <p:nvPr/>
        </p:nvSpPr>
        <p:spPr bwMode="auto">
          <a:xfrm rot="10800000">
            <a:off x="2938738" y="4875017"/>
            <a:ext cx="407880" cy="1034411"/>
          </a:xfrm>
          <a:prstGeom prst="downArrow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52" name="Down Arrow 51"/>
          <p:cNvSpPr/>
          <p:nvPr/>
        </p:nvSpPr>
        <p:spPr bwMode="auto">
          <a:xfrm rot="16200000">
            <a:off x="5160589" y="4819806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24479" y="4769923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FF0000"/>
                </a:solidFill>
              </a:rPr>
              <a:t>Nd</a:t>
            </a:r>
            <a:endParaRPr lang="en-US" sz="18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6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9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1650" y="320675"/>
            <a:ext cx="7870825" cy="430213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b="0" dirty="0" smtClean="0">
                <a:solidFill>
                  <a:schemeClr val="bg1"/>
                </a:solidFill>
                <a:latin typeface="Comic Sans MS" pitchFamily="66" charset="0"/>
              </a:rPr>
              <a:t>Acknowledgements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550" y="1508125"/>
            <a:ext cx="7935913" cy="620477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Dieter Schild </a:t>
            </a:r>
          </a:p>
          <a:p>
            <a:pPr marL="0" indent="0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    (Institute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for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Nuclear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Waste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Disposal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, Karlsruhe)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International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Atomic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Energy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Agency, Vienna </a:t>
            </a:r>
          </a:p>
          <a:p>
            <a:pPr marL="0" indent="0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    (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for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hand-held Raman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and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UOC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samples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)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Springfields, UK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for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the</a:t>
            </a:r>
            <a:r>
              <a:rPr lang="de-DE" dirty="0" smtClean="0">
                <a:solidFill>
                  <a:srgbClr val="800080"/>
                </a:solidFill>
                <a:latin typeface="Comic Sans MS" pitchFamily="66" charset="0"/>
              </a:rPr>
              <a:t> UOC </a:t>
            </a:r>
            <a:r>
              <a:rPr lang="de-DE" dirty="0" err="1" smtClean="0">
                <a:solidFill>
                  <a:srgbClr val="800080"/>
                </a:solidFill>
                <a:latin typeface="Comic Sans MS" pitchFamily="66" charset="0"/>
              </a:rPr>
              <a:t>samples</a:t>
            </a:r>
            <a:endParaRPr lang="de-DE" dirty="0">
              <a:solidFill>
                <a:srgbClr val="800080"/>
              </a:solidFill>
              <a:latin typeface="Comic Sans MS" pitchFamily="66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dirty="0">
                <a:solidFill>
                  <a:srgbClr val="800080"/>
                </a:solidFill>
                <a:latin typeface="Comic Sans MS" pitchFamily="66" charset="0"/>
              </a:rPr>
              <a:t>     </a:t>
            </a:r>
            <a:endParaRPr lang="de-DE" u="sng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de-DE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</a:pPr>
            <a:endParaRPr lang="en-GB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533400" lvl="2" indent="-304800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endParaRPr lang="en-GB" sz="1800" dirty="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70" y="4928936"/>
            <a:ext cx="3381375" cy="15144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93171-A610-454B-8D36-735D20108E6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14" y="1848239"/>
            <a:ext cx="6265973" cy="478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423863"/>
            <a:ext cx="8642350" cy="4302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b="0" dirty="0" smtClean="0">
                <a:solidFill>
                  <a:schemeClr val="bg1"/>
                </a:solidFill>
                <a:latin typeface="Comic Sans MS" pitchFamily="66" charset="0"/>
              </a:rPr>
              <a:t>Introduction</a:t>
            </a:r>
          </a:p>
        </p:txBody>
      </p:sp>
      <p:pic>
        <p:nvPicPr>
          <p:cNvPr id="6147" name="Picture 5" descr="nfc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985838"/>
            <a:ext cx="3486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Line 24"/>
          <p:cNvSpPr>
            <a:spLocks noChangeShapeType="1"/>
          </p:cNvSpPr>
          <p:nvPr/>
        </p:nvSpPr>
        <p:spPr bwMode="auto">
          <a:xfrm flipH="1" flipV="1">
            <a:off x="2009738" y="2909641"/>
            <a:ext cx="255579" cy="7534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6150" name="Text Box 26"/>
          <p:cNvSpPr txBox="1">
            <a:spLocks noChangeArrowheads="1"/>
          </p:cNvSpPr>
          <p:nvPr/>
        </p:nvSpPr>
        <p:spPr bwMode="auto">
          <a:xfrm>
            <a:off x="234263" y="2923337"/>
            <a:ext cx="2120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dirty="0" err="1">
                <a:solidFill>
                  <a:srgbClr val="FF0000"/>
                </a:solidFill>
                <a:latin typeface="Comic Sans MS" pitchFamily="66" charset="0"/>
              </a:rPr>
              <a:t>Uranium</a:t>
            </a:r>
            <a:r>
              <a:rPr lang="de-DE" sz="2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omic Sans MS" pitchFamily="66" charset="0"/>
              </a:rPr>
              <a:t>ore</a:t>
            </a:r>
            <a:r>
              <a:rPr lang="de-DE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Comic Sans MS" pitchFamily="66" charset="0"/>
              </a:rPr>
              <a:t>concentrates</a:t>
            </a:r>
            <a:endParaRPr lang="en-GB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151" name="Rectangle 27"/>
          <p:cNvSpPr>
            <a:spLocks noChangeArrowheads="1"/>
          </p:cNvSpPr>
          <p:nvPr/>
        </p:nvSpPr>
        <p:spPr bwMode="auto">
          <a:xfrm>
            <a:off x="1551206" y="3673518"/>
            <a:ext cx="1327150" cy="2243138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6152" name="Picture 5" descr="P101097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/>
          <a:stretch/>
        </p:blipFill>
        <p:spPr bwMode="auto">
          <a:xfrm>
            <a:off x="402756" y="1158925"/>
            <a:ext cx="2503487" cy="1690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93171-A610-454B-8D36-735D20108E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669097" y="95415"/>
            <a:ext cx="3502325" cy="85407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b="0" dirty="0" smtClean="0">
                <a:solidFill>
                  <a:schemeClr val="bg1"/>
                </a:solidFill>
                <a:latin typeface="Comic Sans MS" pitchFamily="66" charset="0"/>
              </a:rPr>
              <a:t>Current signatures                    based on literature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550" y="1508125"/>
            <a:ext cx="7935913" cy="2635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533400" lvl="2" indent="-3048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endParaRPr lang="en-GB" sz="2000" dirty="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333500" y="3890963"/>
            <a:ext cx="555625" cy="706437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175">
              <a:defRPr/>
            </a:pPr>
            <a:endParaRPr lang="en-GB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1546225" y="3803650"/>
            <a:ext cx="342900" cy="793750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175">
              <a:defRPr/>
            </a:pPr>
            <a:endParaRPr lang="en-GB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93171-A610-454B-8D36-735D20108E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0912087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own Arrow 7"/>
          <p:cNvSpPr/>
          <p:nvPr/>
        </p:nvSpPr>
        <p:spPr bwMode="auto">
          <a:xfrm rot="5400000">
            <a:off x="3592857" y="4730559"/>
            <a:ext cx="407880" cy="308115"/>
          </a:xfrm>
          <a:prstGeom prst="downArrow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1309" y="4734371"/>
            <a:ext cx="353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</a:rPr>
              <a:t>U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3083758">
            <a:off x="3746914" y="5152082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8897" y="5209725"/>
            <a:ext cx="46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FF0000"/>
                </a:solidFill>
              </a:rPr>
              <a:t>Pb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1690769">
            <a:off x="4057398" y="5421068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8246" y="567602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FF0000"/>
                </a:solidFill>
              </a:rPr>
              <a:t>Sr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20852410">
            <a:off x="4535978" y="5480246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64678" y="5705998"/>
            <a:ext cx="47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FF0000"/>
                </a:solidFill>
              </a:rPr>
              <a:t>Th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21" name="Down Arrow 20"/>
          <p:cNvSpPr/>
          <p:nvPr/>
        </p:nvSpPr>
        <p:spPr bwMode="auto">
          <a:xfrm rot="16200000">
            <a:off x="6428591" y="4068976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4908" y="3940909"/>
            <a:ext cx="12722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Rare earth</a:t>
            </a:r>
          </a:p>
          <a:p>
            <a:r>
              <a:rPr lang="en-US" sz="1600" b="0" dirty="0" smtClean="0">
                <a:solidFill>
                  <a:srgbClr val="FF0000"/>
                </a:solidFill>
              </a:rPr>
              <a:t>elements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23" name="Down Arrow 22"/>
          <p:cNvSpPr/>
          <p:nvPr/>
        </p:nvSpPr>
        <p:spPr bwMode="auto">
          <a:xfrm rot="14051645">
            <a:off x="1033145" y="5405065"/>
            <a:ext cx="407880" cy="30811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5" name="Down Arrow 24"/>
          <p:cNvSpPr/>
          <p:nvPr/>
        </p:nvSpPr>
        <p:spPr bwMode="auto">
          <a:xfrm rot="3213293">
            <a:off x="2415395" y="4403087"/>
            <a:ext cx="407880" cy="308115"/>
          </a:xfrm>
          <a:prstGeom prst="downArrow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8093" y="4368254"/>
            <a:ext cx="1410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002060"/>
                </a:solidFill>
              </a:rPr>
              <a:t>*</a:t>
            </a:r>
            <a:r>
              <a:rPr lang="en-US" sz="1600" b="0" dirty="0" smtClean="0">
                <a:solidFill>
                  <a:srgbClr val="FF0000"/>
                </a:solidFill>
              </a:rPr>
              <a:t>SO</a:t>
            </a:r>
            <a:r>
              <a:rPr lang="en-US" sz="1600" b="0" baseline="-25000" dirty="0" smtClean="0">
                <a:solidFill>
                  <a:srgbClr val="FF0000"/>
                </a:solidFill>
              </a:rPr>
              <a:t>4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2-</a:t>
            </a:r>
            <a:r>
              <a:rPr lang="en-US" sz="1600" b="0" dirty="0" smtClean="0">
                <a:solidFill>
                  <a:srgbClr val="FF0000"/>
                </a:solidFill>
              </a:rPr>
              <a:t> </a:t>
            </a:r>
            <a:r>
              <a:rPr lang="en-US" sz="1600" b="0" dirty="0">
                <a:solidFill>
                  <a:srgbClr val="002060"/>
                </a:solidFill>
              </a:rPr>
              <a:t>*</a:t>
            </a:r>
            <a:r>
              <a:rPr lang="en-US" sz="1600" b="0" dirty="0" smtClean="0">
                <a:solidFill>
                  <a:srgbClr val="FF0000"/>
                </a:solidFill>
              </a:rPr>
              <a:t>CO</a:t>
            </a:r>
            <a:r>
              <a:rPr lang="en-US" sz="1600" b="0" baseline="-25000" dirty="0" smtClean="0">
                <a:solidFill>
                  <a:srgbClr val="FF0000"/>
                </a:solidFill>
              </a:rPr>
              <a:t>3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2-</a:t>
            </a:r>
            <a:r>
              <a:rPr lang="en-US" sz="1600" b="0" dirty="0" smtClean="0">
                <a:solidFill>
                  <a:srgbClr val="FF0000"/>
                </a:solidFill>
              </a:rPr>
              <a:t> </a:t>
            </a:r>
            <a:r>
              <a:rPr lang="en-US" sz="1600" b="0" dirty="0">
                <a:solidFill>
                  <a:srgbClr val="002060"/>
                </a:solidFill>
              </a:rPr>
              <a:t>*</a:t>
            </a:r>
            <a:r>
              <a:rPr lang="en-US" sz="1600" b="0" dirty="0" smtClean="0">
                <a:solidFill>
                  <a:srgbClr val="FF0000"/>
                </a:solidFill>
              </a:rPr>
              <a:t>NO</a:t>
            </a:r>
            <a:r>
              <a:rPr lang="en-US" sz="1600" b="0" baseline="-25000" dirty="0" smtClean="0">
                <a:solidFill>
                  <a:srgbClr val="FF0000"/>
                </a:solidFill>
              </a:rPr>
              <a:t>3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-</a:t>
            </a:r>
            <a:endParaRPr lang="en-US" sz="1600" b="0" dirty="0">
              <a:solidFill>
                <a:srgbClr val="FF0000"/>
              </a:solidFill>
            </a:endParaRPr>
          </a:p>
          <a:p>
            <a:pPr algn="ctr"/>
            <a:r>
              <a:rPr lang="en-US" sz="1600" b="0" dirty="0" smtClean="0">
                <a:solidFill>
                  <a:srgbClr val="FF0000"/>
                </a:solidFill>
              </a:rPr>
              <a:t> F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-</a:t>
            </a:r>
            <a:r>
              <a:rPr lang="en-US" sz="1600" b="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b="0" dirty="0" err="1" smtClean="0">
                <a:solidFill>
                  <a:srgbClr val="FF0000"/>
                </a:solidFill>
              </a:rPr>
              <a:t>Cl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-</a:t>
            </a:r>
            <a:endParaRPr lang="en-US" sz="1600" b="0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309" y="3354755"/>
            <a:ext cx="1846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Infrared spectroscopy*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1460" y="5744309"/>
            <a:ext cx="23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2060"/>
                </a:solidFill>
              </a:rPr>
              <a:t>Ion chromatography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29" name="Down Arrow 28"/>
          <p:cNvSpPr/>
          <p:nvPr/>
        </p:nvSpPr>
        <p:spPr bwMode="auto">
          <a:xfrm>
            <a:off x="1805798" y="3959563"/>
            <a:ext cx="407880" cy="30811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0" name="Down Arrow 29"/>
          <p:cNvSpPr/>
          <p:nvPr/>
        </p:nvSpPr>
        <p:spPr bwMode="auto">
          <a:xfrm rot="13362060">
            <a:off x="2464830" y="3169240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3626" y="2588848"/>
            <a:ext cx="1386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reflectance </a:t>
            </a:r>
          </a:p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IR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32" name="Down Arrow 31"/>
          <p:cNvSpPr/>
          <p:nvPr/>
        </p:nvSpPr>
        <p:spPr bwMode="auto">
          <a:xfrm rot="16200000">
            <a:off x="2070151" y="2637794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3" name="Down Arrow 32"/>
          <p:cNvSpPr/>
          <p:nvPr/>
        </p:nvSpPr>
        <p:spPr bwMode="auto">
          <a:xfrm rot="17848419">
            <a:off x="2173705" y="2096578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0772" y="1725248"/>
            <a:ext cx="1787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Laser induced breakdown</a:t>
            </a:r>
          </a:p>
          <a:p>
            <a:pPr algn="r"/>
            <a:r>
              <a:rPr lang="en-US" sz="1600" b="0" dirty="0" smtClean="0">
                <a:solidFill>
                  <a:srgbClr val="002060"/>
                </a:solidFill>
              </a:rPr>
              <a:t>spectroscopy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10800000">
            <a:off x="7513567" y="1565135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48937" y="1891324"/>
            <a:ext cx="2377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Scanning electron microscopy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12250" y="5382105"/>
            <a:ext cx="23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2060"/>
                </a:solidFill>
              </a:rPr>
              <a:t>ICP-MS</a:t>
            </a:r>
          </a:p>
          <a:p>
            <a:r>
              <a:rPr lang="en-US" sz="1600" b="0" dirty="0" smtClean="0">
                <a:solidFill>
                  <a:srgbClr val="002060"/>
                </a:solidFill>
              </a:rPr>
              <a:t>TIMS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40" name="Down Arrow 39"/>
          <p:cNvSpPr/>
          <p:nvPr/>
        </p:nvSpPr>
        <p:spPr bwMode="auto">
          <a:xfrm rot="14771527">
            <a:off x="5056992" y="1437144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6065" y="1055077"/>
            <a:ext cx="2627741" cy="369332"/>
          </a:xfrm>
          <a:prstGeom prst="rect">
            <a:avLst/>
          </a:prstGeom>
          <a:noFill/>
          <a:ln cap="flat">
            <a:solidFill>
              <a:schemeClr val="tx1"/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Image Analysis (?)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2" name="Down Arrow 41"/>
          <p:cNvSpPr/>
          <p:nvPr/>
        </p:nvSpPr>
        <p:spPr bwMode="auto">
          <a:xfrm rot="18480070">
            <a:off x="4929272" y="5275445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63794" y="5429502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8786" y="1080478"/>
            <a:ext cx="3143499" cy="369332"/>
          </a:xfrm>
          <a:prstGeom prst="rect">
            <a:avLst/>
          </a:prstGeom>
          <a:noFill/>
          <a:ln cap="flat">
            <a:solidFill>
              <a:schemeClr val="tx1"/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Raman fingerprints (?)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 bwMode="auto">
          <a:xfrm rot="18111185">
            <a:off x="6395377" y="2882991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09154" y="2852617"/>
            <a:ext cx="1973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rgbClr val="FF0000"/>
                </a:solidFill>
              </a:rPr>
              <a:t>Alamine</a:t>
            </a:r>
            <a:r>
              <a:rPr lang="en-US" sz="1600" b="0" baseline="30000" dirty="0" smtClean="0">
                <a:solidFill>
                  <a:srgbClr val="FF0000"/>
                </a:solidFill>
              </a:rPr>
              <a:t>®</a:t>
            </a:r>
            <a:r>
              <a:rPr lang="en-US" sz="1600" b="0" dirty="0">
                <a:solidFill>
                  <a:srgbClr val="FF0000"/>
                </a:solidFill>
              </a:rPr>
              <a:t> </a:t>
            </a:r>
            <a:r>
              <a:rPr lang="en-US" sz="1600" b="0" dirty="0" smtClean="0">
                <a:solidFill>
                  <a:srgbClr val="FF0000"/>
                </a:solidFill>
              </a:rPr>
              <a:t>336</a:t>
            </a:r>
          </a:p>
          <a:p>
            <a:r>
              <a:rPr lang="en-US" sz="1600" b="0" dirty="0" err="1" smtClean="0">
                <a:solidFill>
                  <a:srgbClr val="FF0000"/>
                </a:solidFill>
              </a:rPr>
              <a:t>Decanol</a:t>
            </a:r>
            <a:endParaRPr lang="en-US" sz="1600" b="0" dirty="0" smtClean="0">
              <a:solidFill>
                <a:srgbClr val="FF0000"/>
              </a:solidFill>
            </a:endParaRPr>
          </a:p>
        </p:txBody>
      </p:sp>
      <p:sp>
        <p:nvSpPr>
          <p:cNvPr id="45" name="Down Arrow 44"/>
          <p:cNvSpPr/>
          <p:nvPr/>
        </p:nvSpPr>
        <p:spPr bwMode="auto">
          <a:xfrm rot="3842312">
            <a:off x="6075536" y="5441563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6" name="Down Arrow 45"/>
          <p:cNvSpPr/>
          <p:nvPr/>
        </p:nvSpPr>
        <p:spPr bwMode="auto">
          <a:xfrm rot="10800000">
            <a:off x="6989937" y="5027527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7" name="Down Arrow 46"/>
          <p:cNvSpPr/>
          <p:nvPr/>
        </p:nvSpPr>
        <p:spPr bwMode="auto">
          <a:xfrm rot="7337493">
            <a:off x="7748031" y="3382211"/>
            <a:ext cx="407880" cy="31920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98693" y="3561863"/>
            <a:ext cx="88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002060"/>
                </a:solidFill>
              </a:rPr>
              <a:t>GC-MS</a:t>
            </a:r>
            <a:endParaRPr lang="en-US" sz="1600" b="0" dirty="0">
              <a:solidFill>
                <a:srgbClr val="002060"/>
              </a:solidFill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254000" y="423863"/>
            <a:ext cx="3254119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b="0" kern="0" smtClean="0">
                <a:solidFill>
                  <a:schemeClr val="bg1"/>
                </a:solidFill>
                <a:latin typeface="Comic Sans MS" pitchFamily="66" charset="0"/>
              </a:rPr>
              <a:t>Introduction</a:t>
            </a:r>
            <a:endParaRPr lang="en-GB" b="0" kern="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0" name="Down Arrow 49"/>
          <p:cNvSpPr/>
          <p:nvPr/>
        </p:nvSpPr>
        <p:spPr bwMode="auto">
          <a:xfrm rot="18581515">
            <a:off x="6252109" y="4589567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41883" y="4628808"/>
            <a:ext cx="230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</a:rPr>
              <a:t>Other elements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52" name="Down Arrow 51"/>
          <p:cNvSpPr/>
          <p:nvPr/>
        </p:nvSpPr>
        <p:spPr bwMode="auto">
          <a:xfrm rot="16762258">
            <a:off x="5114482" y="4870330"/>
            <a:ext cx="407880" cy="308115"/>
          </a:xfrm>
          <a:prstGeom prst="downArrow">
            <a:avLst/>
          </a:prstGeom>
          <a:solidFill>
            <a:srgbClr val="37ACD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80171" y="4907629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Nd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5" grpId="0" animBg="1"/>
      <p:bldP spid="26" grpId="0"/>
      <p:bldP spid="27" grpId="0"/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4" grpId="0"/>
      <p:bldP spid="35" grpId="0" animBg="1"/>
      <p:bldP spid="36" grpId="1"/>
      <p:bldP spid="37" grpId="0"/>
      <p:bldP spid="40" grpId="0" animBg="1"/>
      <p:bldP spid="41" grpId="0" animBg="1"/>
      <p:bldP spid="42" grpId="0" animBg="1"/>
      <p:bldP spid="43" grpId="0"/>
      <p:bldP spid="44" grpId="0" animBg="1"/>
      <p:bldP spid="38" grpId="0" animBg="1"/>
      <p:bldP spid="39" grpId="0"/>
      <p:bldP spid="45" grpId="0" animBg="1"/>
      <p:bldP spid="46" grpId="0" animBg="1"/>
      <p:bldP spid="47" grpId="0" animBg="1"/>
      <p:bldP spid="48" grpId="0"/>
      <p:bldP spid="50" grpId="0" animBg="1"/>
      <p:bldP spid="51" grpId="0"/>
      <p:bldP spid="52" grpId="0" animBg="1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73786"/>
            <a:ext cx="9144000" cy="369332"/>
          </a:xfr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14350" indent="-514350" algn="ctr">
              <a:buFont typeface="+mj-lt"/>
              <a:buAutoNum type="arabicPeriod"/>
            </a:pPr>
            <a:r>
              <a:rPr lang="en-US" sz="24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Raman spectroscopy</a:t>
            </a:r>
            <a:endParaRPr lang="en-GB" sz="2400" b="0" dirty="0" smtClean="0">
              <a:ln w="9525" cap="rnd" cmpd="sng">
                <a:solidFill>
                  <a:schemeClr val="tx1"/>
                </a:solidFill>
                <a:prstDash val="solid"/>
                <a:round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omic Sans MS"/>
              <a:cs typeface="Comic Sans M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857" y="2016125"/>
            <a:ext cx="7935913" cy="2635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533400" lvl="2" indent="-3048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endParaRPr lang="en-GB" sz="2000" dirty="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333500" y="3890963"/>
            <a:ext cx="555625" cy="706437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175">
              <a:defRPr/>
            </a:pPr>
            <a:endParaRPr lang="en-GB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1546225" y="3803650"/>
            <a:ext cx="342900" cy="793750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175">
              <a:defRPr/>
            </a:pPr>
            <a:endParaRPr lang="en-GB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93171-A610-454B-8D36-735D20108E6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94303925"/>
              </p:ext>
            </p:extLst>
          </p:nvPr>
        </p:nvGraphicFramePr>
        <p:xfrm>
          <a:off x="0" y="1673524"/>
          <a:ext cx="9144000" cy="174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4000" y="423863"/>
            <a:ext cx="86423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b="0" kern="0" dirty="0" smtClean="0">
                <a:solidFill>
                  <a:schemeClr val="bg1"/>
                </a:solidFill>
                <a:latin typeface="Comic Sans MS" pitchFamily="66" charset="0"/>
              </a:rPr>
              <a:t>Methods</a:t>
            </a:r>
          </a:p>
        </p:txBody>
      </p:sp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1"/>
          <a:stretch>
            <a:fillRect/>
          </a:stretch>
        </p:blipFill>
        <p:spPr bwMode="auto">
          <a:xfrm>
            <a:off x="254000" y="4007909"/>
            <a:ext cx="3858089" cy="191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904090" y="3742831"/>
            <a:ext cx="499226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rgbClr val="004494"/>
                </a:solidFill>
                <a:latin typeface="Comic Sans MS" pitchFamily="66" charset="0"/>
              </a:rPr>
              <a:t>A </a:t>
            </a:r>
            <a:r>
              <a:rPr lang="en-GB" sz="2000" i="1" dirty="0">
                <a:solidFill>
                  <a:srgbClr val="004494"/>
                </a:solidFill>
                <a:latin typeface="Comic Sans MS" pitchFamily="66" charset="0"/>
              </a:rPr>
              <a:t>laser </a:t>
            </a:r>
            <a:r>
              <a:rPr lang="en-GB" sz="2000" dirty="0" smtClean="0">
                <a:solidFill>
                  <a:srgbClr val="004494"/>
                </a:solidFill>
                <a:latin typeface="Comic Sans MS" pitchFamily="66" charset="0"/>
              </a:rPr>
              <a:t>(</a:t>
            </a:r>
            <a:r>
              <a:rPr lang="el-GR" sz="2000" i="1" dirty="0">
                <a:solidFill>
                  <a:srgbClr val="004494"/>
                </a:solidFill>
                <a:latin typeface="Comic Sans MS" pitchFamily="66" charset="0"/>
              </a:rPr>
              <a:t>Ʋ</a:t>
            </a:r>
            <a:r>
              <a:rPr lang="en-GB" sz="2000" i="1" baseline="-25000" dirty="0" smtClean="0">
                <a:solidFill>
                  <a:srgbClr val="004494"/>
                </a:solidFill>
                <a:latin typeface="Comic Sans MS" pitchFamily="66" charset="0"/>
              </a:rPr>
              <a:t>0</a:t>
            </a:r>
            <a:r>
              <a:rPr lang="en-GB" sz="2000" dirty="0">
                <a:solidFill>
                  <a:srgbClr val="004494"/>
                </a:solidFill>
                <a:latin typeface="Comic Sans MS" pitchFamily="66" charset="0"/>
              </a:rPr>
              <a:t>) is used to excite the molecules to virtual states. As a result of the interaction with molecules, incident photons are scattered </a:t>
            </a:r>
            <a:r>
              <a:rPr lang="en-GB" sz="2000" i="1" dirty="0" err="1">
                <a:solidFill>
                  <a:srgbClr val="004494"/>
                </a:solidFill>
                <a:latin typeface="Comic Sans MS" pitchFamily="66" charset="0"/>
              </a:rPr>
              <a:t>inelastically</a:t>
            </a:r>
            <a:r>
              <a:rPr lang="en-GB" sz="2000" dirty="0">
                <a:solidFill>
                  <a:srgbClr val="004494"/>
                </a:solidFill>
                <a:latin typeface="Comic Sans MS" pitchFamily="66" charset="0"/>
              </a:rPr>
              <a:t> </a:t>
            </a:r>
            <a:endParaRPr lang="en-GB" sz="2000" dirty="0" smtClean="0">
              <a:solidFill>
                <a:srgbClr val="004494"/>
              </a:solidFill>
              <a:latin typeface="Comic Sans MS" pitchFamily="66" charset="0"/>
            </a:endParaRPr>
          </a:p>
          <a:p>
            <a:pPr algn="ctr" eaLnBrk="1" hangingPunct="1"/>
            <a:r>
              <a:rPr lang="en-GB" sz="2000" dirty="0" smtClean="0">
                <a:solidFill>
                  <a:srgbClr val="004494"/>
                </a:solidFill>
                <a:latin typeface="Comic Sans MS" pitchFamily="66" charset="0"/>
              </a:rPr>
              <a:t>(</a:t>
            </a:r>
            <a:r>
              <a:rPr lang="en-GB" sz="2000" dirty="0">
                <a:solidFill>
                  <a:srgbClr val="004494"/>
                </a:solidFill>
                <a:latin typeface="Comic Sans MS" pitchFamily="66" charset="0"/>
              </a:rPr>
              <a:t>only 1 </a:t>
            </a:r>
            <a:r>
              <a:rPr lang="en-GB" sz="2000" dirty="0" smtClean="0">
                <a:solidFill>
                  <a:srgbClr val="004494"/>
                </a:solidFill>
                <a:latin typeface="Comic Sans MS" pitchFamily="66" charset="0"/>
              </a:rPr>
              <a:t>out of </a:t>
            </a:r>
            <a:r>
              <a:rPr lang="en-GB" sz="2000" dirty="0">
                <a:solidFill>
                  <a:srgbClr val="004494"/>
                </a:solidFill>
                <a:latin typeface="Comic Sans MS" pitchFamily="66" charset="0"/>
              </a:rPr>
              <a:t>10</a:t>
            </a:r>
            <a:r>
              <a:rPr lang="en-GB" sz="2000" baseline="30000" dirty="0">
                <a:solidFill>
                  <a:srgbClr val="004494"/>
                </a:solidFill>
                <a:latin typeface="Comic Sans MS" pitchFamily="66" charset="0"/>
              </a:rPr>
              <a:t>8</a:t>
            </a:r>
            <a:r>
              <a:rPr lang="en-GB" sz="2000" dirty="0">
                <a:solidFill>
                  <a:srgbClr val="004494"/>
                </a:solidFill>
                <a:latin typeface="Comic Sans MS" pitchFamily="66" charset="0"/>
              </a:rPr>
              <a:t> photons)</a:t>
            </a:r>
          </a:p>
          <a:p>
            <a:pPr algn="ctr" eaLnBrk="1" hangingPunct="1"/>
            <a:r>
              <a:rPr lang="en-GB" sz="20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GB" sz="2000" dirty="0">
                <a:solidFill>
                  <a:srgbClr val="7030A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Raman effect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(</a:t>
            </a:r>
            <a:r>
              <a:rPr lang="el-GR" sz="2000" i="1" dirty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Ʋ</a:t>
            </a:r>
            <a:r>
              <a:rPr lang="en-GB" sz="2000" i="1" baseline="-25000" dirty="0" smtClean="0">
                <a:solidFill>
                  <a:srgbClr val="FF0000"/>
                </a:solidFill>
                <a:latin typeface="Comic Sans MS" pitchFamily="66" charset="0"/>
              </a:rPr>
              <a:t>R</a:t>
            </a:r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48" y="3416054"/>
            <a:ext cx="3887620" cy="272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94891" y="5996226"/>
            <a:ext cx="89628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175"/>
            <a:r>
              <a:rPr lang="en-GB" sz="900" b="0" dirty="0">
                <a:solidFill>
                  <a:schemeClr val="tx1"/>
                </a:solidFill>
                <a:latin typeface="Comic Sans MS" pitchFamily="66" charset="0"/>
              </a:rPr>
              <a:t>http://</a:t>
            </a:r>
            <a:r>
              <a:rPr lang="en-GB" sz="900" b="0" dirty="0" smtClean="0">
                <a:solidFill>
                  <a:schemeClr val="tx1"/>
                </a:solidFill>
                <a:latin typeface="Comic Sans MS" pitchFamily="66" charset="0"/>
              </a:rPr>
              <a:t>www.wiley-vch.de/books/sample/3527405062_c01.pdf</a:t>
            </a:r>
          </a:p>
          <a:p>
            <a:pPr marL="3175"/>
            <a:r>
              <a:rPr lang="en-GB" sz="900" b="0" dirty="0">
                <a:solidFill>
                  <a:schemeClr val="tx1"/>
                </a:solidFill>
                <a:latin typeface="Comic Sans MS" pitchFamily="66" charset="0"/>
              </a:rPr>
              <a:t>http://</a:t>
            </a:r>
            <a:r>
              <a:rPr lang="en-GB" sz="900" b="0" dirty="0" smtClean="0">
                <a:solidFill>
                  <a:schemeClr val="tx1"/>
                </a:solidFill>
                <a:latin typeface="Comic Sans MS" pitchFamily="66" charset="0"/>
              </a:rPr>
              <a:t>www.nomenrl.com</a:t>
            </a:r>
          </a:p>
          <a:p>
            <a:pPr marL="3175"/>
            <a:r>
              <a:rPr lang="en-GB" sz="900" b="0" dirty="0" smtClean="0">
                <a:solidFill>
                  <a:schemeClr val="tx1"/>
                </a:solidFill>
                <a:latin typeface="Comic Sans MS" pitchFamily="66" charset="0"/>
              </a:rPr>
              <a:t>http</a:t>
            </a:r>
            <a:r>
              <a:rPr lang="en-GB" sz="900" b="0" dirty="0">
                <a:solidFill>
                  <a:schemeClr val="tx1"/>
                </a:solidFill>
                <a:latin typeface="Comic Sans MS" pitchFamily="66" charset="0"/>
              </a:rPr>
              <a:t>://</a:t>
            </a:r>
            <a:r>
              <a:rPr lang="en-GB" sz="900" b="0" dirty="0" smtClean="0">
                <a:solidFill>
                  <a:schemeClr val="tx1"/>
                </a:solidFill>
                <a:latin typeface="Comic Sans MS" pitchFamily="66" charset="0"/>
              </a:rPr>
              <a:t>www.bruker.com</a:t>
            </a:r>
          </a:p>
          <a:p>
            <a:pPr marL="3175"/>
            <a:r>
              <a:rPr lang="en-GB" sz="900" b="0" dirty="0" smtClean="0">
                <a:solidFill>
                  <a:schemeClr val="tx1"/>
                </a:solidFill>
                <a:latin typeface="Comic Sans MS" pitchFamily="66" charset="0"/>
              </a:rPr>
              <a:t>http</a:t>
            </a:r>
            <a:r>
              <a:rPr lang="en-GB" sz="900" b="0" dirty="0">
                <a:solidFill>
                  <a:schemeClr val="tx1"/>
                </a:solidFill>
                <a:latin typeface="Comic Sans MS" pitchFamily="66" charset="0"/>
              </a:rPr>
              <a:t>://</a:t>
            </a:r>
            <a:r>
              <a:rPr lang="en-GB" sz="900" b="0" dirty="0" smtClean="0">
                <a:solidFill>
                  <a:schemeClr val="tx1"/>
                </a:solidFill>
                <a:latin typeface="Comic Sans MS" pitchFamily="66" charset="0"/>
              </a:rPr>
              <a:t>www.physik.fu-berlin.de</a:t>
            </a:r>
            <a:endParaRPr lang="en-GB" sz="9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80" y="2104839"/>
            <a:ext cx="2754516" cy="1481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5" y="2242855"/>
            <a:ext cx="831424" cy="1173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69" y="2083153"/>
            <a:ext cx="2394189" cy="15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6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b="0" smtClean="0">
                <a:solidFill>
                  <a:schemeClr val="bg1"/>
                </a:solidFill>
                <a:latin typeface="Comic Sans MS" pitchFamily="66" charset="0"/>
              </a:rPr>
              <a:t>Interpretation of Raman spectrum</a:t>
            </a:r>
            <a:endParaRPr lang="en-GB" b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6588" y="2416175"/>
            <a:ext cx="3859212" cy="22193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de-DE" sz="200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de-DE" sz="200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00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GB" sz="200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00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533400" lvl="2" indent="-3048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GB" sz="180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graphicFrame>
        <p:nvGraphicFramePr>
          <p:cNvPr id="10244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9507217"/>
              </p:ext>
            </p:extLst>
          </p:nvPr>
        </p:nvGraphicFramePr>
        <p:xfrm>
          <a:off x="4438323" y="1572745"/>
          <a:ext cx="4984577" cy="3482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4" name="Graph" r:id="rId3" imgW="4153814" imgH="2901696" progId="Origin50.Graph">
                  <p:embed/>
                </p:oleObj>
              </mc:Choice>
              <mc:Fallback>
                <p:oleObj name="Graph" r:id="rId3" imgW="4153814" imgH="29016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323" y="1572745"/>
                        <a:ext cx="4984577" cy="3482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8105200" y="4087502"/>
            <a:ext cx="55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000" dirty="0">
                <a:solidFill>
                  <a:srgbClr val="3399FF"/>
                </a:solidFill>
                <a:latin typeface="Cambria" pitchFamily="18" charset="0"/>
              </a:rPr>
              <a:t>1</a:t>
            </a:r>
            <a:endParaRPr lang="en-GB" sz="2000" dirty="0">
              <a:solidFill>
                <a:srgbClr val="3399FF"/>
              </a:solidFill>
              <a:latin typeface="Cambria" pitchFamily="18" charset="0"/>
            </a:endParaRP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7434373" y="4087503"/>
            <a:ext cx="55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000" dirty="0">
                <a:solidFill>
                  <a:srgbClr val="3399FF"/>
                </a:solidFill>
                <a:latin typeface="Cambria" pitchFamily="18" charset="0"/>
              </a:rPr>
              <a:t>2</a:t>
            </a:r>
            <a:endParaRPr lang="en-GB" sz="2000" dirty="0">
              <a:solidFill>
                <a:srgbClr val="3399FF"/>
              </a:solidFill>
              <a:latin typeface="Cambria" pitchFamily="18" charset="0"/>
            </a:endParaRP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6971417" y="4087501"/>
            <a:ext cx="55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175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dirty="0">
                <a:solidFill>
                  <a:srgbClr val="3399FF"/>
                </a:solidFill>
                <a:latin typeface="Cambria" pitchFamily="18" charset="0"/>
              </a:rPr>
              <a:t>3</a:t>
            </a:r>
            <a:endParaRPr lang="en-GB" sz="2000" dirty="0">
              <a:solidFill>
                <a:srgbClr val="3399FF"/>
              </a:solidFill>
              <a:latin typeface="Cambria" pitchFamily="18" charset="0"/>
            </a:endParaRPr>
          </a:p>
        </p:txBody>
      </p:sp>
      <p:sp>
        <p:nvSpPr>
          <p:cNvPr id="10251" name="Rectangle 15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8023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019158"/>
              </p:ext>
            </p:extLst>
          </p:nvPr>
        </p:nvGraphicFramePr>
        <p:xfrm>
          <a:off x="0" y="1573069"/>
          <a:ext cx="4984750" cy="348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5" name="Graph" r:id="rId5" imgW="4153814" imgH="2901696" progId="Origin50.Graph">
                  <p:embed/>
                </p:oleObj>
              </mc:Choice>
              <mc:Fallback>
                <p:oleObj name="Graph" r:id="rId5" imgW="4153814" imgH="29016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73069"/>
                        <a:ext cx="4984750" cy="348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D4D4C-12FE-478E-BF60-C50279D849F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8680" y="4941037"/>
            <a:ext cx="7951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Raman bands relating to: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 smtClean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Uranium compound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 smtClean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related impurities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 smtClean="0">
                <a:solidFill>
                  <a:srgbClr val="0070C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transitions (non-Raman effects)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>
              <a:solidFill>
                <a:srgbClr val="0070C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2823942" y="2278587"/>
            <a:ext cx="0" cy="2213476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17148" y="223951"/>
            <a:ext cx="8642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Results: </a:t>
            </a:r>
          </a:p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Raman spectroscopy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7532152" y="2353586"/>
            <a:ext cx="0" cy="213847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3405712" y="2278587"/>
            <a:ext cx="0" cy="2213476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7851818" y="2353585"/>
            <a:ext cx="0" cy="213847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2" name="Text Placeholder 7"/>
          <p:cNvSpPr txBox="1">
            <a:spLocks/>
          </p:cNvSpPr>
          <p:nvPr/>
        </p:nvSpPr>
        <p:spPr bwMode="auto">
          <a:xfrm>
            <a:off x="888425" y="6208189"/>
            <a:ext cx="7772400" cy="26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 baseline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marL="4572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>
                <a:solidFill>
                  <a:srgbClr val="004494"/>
                </a:solidFill>
                <a:latin typeface="Verdana"/>
                <a:ea typeface="MS PGothic" pitchFamily="34" charset="-128"/>
              </a:defRPr>
            </a:lvl2pPr>
            <a:lvl3pPr marL="9144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None/>
              <a:defRPr sz="1600">
                <a:solidFill>
                  <a:srgbClr val="004494"/>
                </a:solidFill>
                <a:latin typeface="Verdana"/>
                <a:ea typeface="MS PGothic" pitchFamily="34" charset="-128"/>
              </a:defRPr>
            </a:lvl3pPr>
            <a:lvl4pPr marL="13716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4pPr>
            <a:lvl5pPr marL="18288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just"/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D.M.L.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Ho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D.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Manara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Zs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Varga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A.Berlizov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Th.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Fanghänel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and K. Mayer,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Radiochimica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Acta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12 (2013) 779-784.</a:t>
            </a:r>
            <a:endParaRPr lang="en-GB" sz="1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itle 6"/>
          <p:cNvSpPr txBox="1">
            <a:spLocks/>
          </p:cNvSpPr>
          <p:nvPr/>
        </p:nvSpPr>
        <p:spPr bwMode="auto">
          <a:xfrm>
            <a:off x="270344" y="1237774"/>
            <a:ext cx="86033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GB" sz="2400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Applicability of Raman spectroscopy to nuclear forensics</a:t>
            </a:r>
            <a:endParaRPr lang="en-GB" sz="2400" kern="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/>
      <p:bldP spid="10250" grpId="0"/>
      <p:bldP spid="4" grpId="0"/>
      <p:bldP spid="16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0" y="3793924"/>
            <a:ext cx="3091924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1" y="3793924"/>
            <a:ext cx="3091924" cy="21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1" y="1633924"/>
            <a:ext cx="3091924" cy="21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0" y="1633924"/>
            <a:ext cx="3091924" cy="2160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261044"/>
            <a:ext cx="9144000" cy="36933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GB" sz="2400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Comparison of 3 different dispersive Raman spectrometers</a:t>
            </a:r>
            <a:endParaRPr lang="en-GB" sz="2400" cap="none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8B4D3-E6E4-43BB-86C5-045F285C17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 Placeholder 7"/>
          <p:cNvSpPr txBox="1">
            <a:spLocks/>
          </p:cNvSpPr>
          <p:nvPr/>
        </p:nvSpPr>
        <p:spPr bwMode="auto">
          <a:xfrm>
            <a:off x="879621" y="6150030"/>
            <a:ext cx="77724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 baseline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marL="4572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>
                <a:solidFill>
                  <a:srgbClr val="004494"/>
                </a:solidFill>
                <a:latin typeface="Verdana"/>
                <a:ea typeface="MS PGothic" pitchFamily="34" charset="-128"/>
              </a:defRPr>
            </a:lvl2pPr>
            <a:lvl3pPr marL="9144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None/>
              <a:defRPr sz="1600">
                <a:solidFill>
                  <a:srgbClr val="004494"/>
                </a:solidFill>
                <a:latin typeface="Verdana"/>
                <a:ea typeface="MS PGothic" pitchFamily="34" charset="-128"/>
              </a:defRPr>
            </a:lvl3pPr>
            <a:lvl4pPr marL="13716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4pPr>
            <a:lvl5pPr marL="18288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D.M.L.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Ho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D.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Manara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P.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Lindqvist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-Reis, Th.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Fanghänel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and K. Mayer, Vibrational Spectroscopy 73 (2014) 102-110.</a:t>
            </a:r>
            <a:endParaRPr lang="en-GB" sz="10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0233" y="221508"/>
            <a:ext cx="8642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Results: </a:t>
            </a:r>
          </a:p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Raman spectroscopy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9" b="58713"/>
          <a:stretch/>
        </p:blipFill>
        <p:spPr>
          <a:xfrm>
            <a:off x="3359319" y="3689301"/>
            <a:ext cx="2427331" cy="418675"/>
          </a:xfrm>
          <a:prstGeom prst="rect">
            <a:avLst/>
          </a:prstGeom>
        </p:spPr>
      </p:pic>
      <p:sp>
        <p:nvSpPr>
          <p:cNvPr id="21" name="Left-Up Arrow 20"/>
          <p:cNvSpPr/>
          <p:nvPr/>
        </p:nvSpPr>
        <p:spPr bwMode="auto">
          <a:xfrm rot="16200000">
            <a:off x="3380222" y="3294499"/>
            <a:ext cx="388961" cy="400643"/>
          </a:xfrm>
          <a:prstGeom prst="leftUpArrow">
            <a:avLst/>
          </a:prstGeom>
          <a:solidFill>
            <a:srgbClr val="BDDE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2" name="Left-Up Arrow 21"/>
          <p:cNvSpPr/>
          <p:nvPr/>
        </p:nvSpPr>
        <p:spPr bwMode="auto">
          <a:xfrm>
            <a:off x="3159457" y="4107976"/>
            <a:ext cx="1849269" cy="470092"/>
          </a:xfrm>
          <a:prstGeom prst="leftUpArrow">
            <a:avLst/>
          </a:prstGeom>
          <a:solidFill>
            <a:srgbClr val="BDDE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3" name="Left-Up Arrow 22"/>
          <p:cNvSpPr/>
          <p:nvPr/>
        </p:nvSpPr>
        <p:spPr bwMode="auto">
          <a:xfrm rot="10800000">
            <a:off x="4127280" y="3179928"/>
            <a:ext cx="1966443" cy="521054"/>
          </a:xfrm>
          <a:prstGeom prst="leftUpArrow">
            <a:avLst/>
          </a:prstGeom>
          <a:solidFill>
            <a:srgbClr val="BDDE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24" name="Left-Up Arrow 23"/>
          <p:cNvSpPr/>
          <p:nvPr/>
        </p:nvSpPr>
        <p:spPr bwMode="auto">
          <a:xfrm rot="5400000">
            <a:off x="5460087" y="4070528"/>
            <a:ext cx="388961" cy="400643"/>
          </a:xfrm>
          <a:prstGeom prst="leftUpArrow">
            <a:avLst/>
          </a:prstGeom>
          <a:solidFill>
            <a:srgbClr val="BDDEFF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7600" b="1" i="0" u="none" strike="noStrike" cap="none" normalizeH="0" baseline="0">
              <a:ln>
                <a:noFill/>
              </a:ln>
              <a:solidFill>
                <a:srgbClr val="FFD624"/>
              </a:solidFill>
              <a:effectLst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261044"/>
            <a:ext cx="9144000" cy="36933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GB" sz="2400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Comparison of 3 different dispersive Raman spectrometers</a:t>
            </a:r>
            <a:endParaRPr lang="en-GB" sz="2400" cap="none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8B4D3-E6E4-43BB-86C5-045F285C17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 Placeholder 7"/>
          <p:cNvSpPr txBox="1">
            <a:spLocks/>
          </p:cNvSpPr>
          <p:nvPr/>
        </p:nvSpPr>
        <p:spPr bwMode="auto">
          <a:xfrm>
            <a:off x="763615" y="6226974"/>
            <a:ext cx="777240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 baseline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marL="4572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>
                <a:solidFill>
                  <a:srgbClr val="004494"/>
                </a:solidFill>
                <a:latin typeface="Verdana"/>
                <a:ea typeface="MS PGothic" pitchFamily="34" charset="-128"/>
              </a:defRPr>
            </a:lvl2pPr>
            <a:lvl3pPr marL="9144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None/>
              <a:defRPr sz="1600">
                <a:solidFill>
                  <a:srgbClr val="004494"/>
                </a:solidFill>
                <a:latin typeface="Verdana"/>
                <a:ea typeface="MS PGothic" pitchFamily="34" charset="-128"/>
              </a:defRPr>
            </a:lvl3pPr>
            <a:lvl4pPr marL="13716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4pPr>
            <a:lvl5pPr marL="18288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D.M.L.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Ho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D.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Manara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P.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Lindqvist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-Reis, Th.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Fanghänel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and K. Mayer, Vibrational Spectroscopy 73 (2014) 102-110.</a:t>
            </a:r>
            <a:endParaRPr lang="en-GB" sz="10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0233" y="221508"/>
            <a:ext cx="8642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Results: </a:t>
            </a:r>
          </a:p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Raman spectroscopy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5188" y="2958831"/>
            <a:ext cx="8714096" cy="2868609"/>
            <a:chOff x="342522" y="3667440"/>
            <a:chExt cx="8440296" cy="2160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22" y="3667440"/>
              <a:ext cx="3091925" cy="216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9" r="9988"/>
            <a:stretch/>
          </p:blipFill>
          <p:spPr>
            <a:xfrm>
              <a:off x="3118513" y="3667440"/>
              <a:ext cx="2625158" cy="216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93" y="3667440"/>
              <a:ext cx="3091925" cy="21600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4" r="62027" b="32089"/>
          <a:stretch/>
        </p:blipFill>
        <p:spPr>
          <a:xfrm>
            <a:off x="2499827" y="2340591"/>
            <a:ext cx="1085895" cy="580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3" t="40913" r="2147" b="29676"/>
          <a:stretch/>
        </p:blipFill>
        <p:spPr>
          <a:xfrm>
            <a:off x="6994478" y="2326943"/>
            <a:ext cx="846162" cy="63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r="7702"/>
          <a:stretch/>
        </p:blipFill>
        <p:spPr>
          <a:xfrm>
            <a:off x="93294" y="1662098"/>
            <a:ext cx="5158596" cy="455879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214614"/>
            <a:ext cx="9144000" cy="73866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400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Unsupervised classifications of UOCs + other uranium compounds </a:t>
            </a:r>
            <a:br>
              <a:rPr lang="en-GB" sz="2400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en-GB" sz="2400" cap="non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using principal component analysis (PCA)</a:t>
            </a:r>
            <a:endParaRPr lang="en-GB" sz="2400" cap="none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E8B4D3-E6E4-43BB-86C5-045F285C17E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 Placeholder 7"/>
          <p:cNvSpPr txBox="1">
            <a:spLocks/>
          </p:cNvSpPr>
          <p:nvPr/>
        </p:nvSpPr>
        <p:spPr bwMode="auto">
          <a:xfrm>
            <a:off x="636422" y="6220895"/>
            <a:ext cx="80992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 baseline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marL="4572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>
                <a:solidFill>
                  <a:srgbClr val="004494"/>
                </a:solidFill>
                <a:latin typeface="Verdana"/>
                <a:ea typeface="MS PGothic" pitchFamily="34" charset="-128"/>
              </a:defRPr>
            </a:lvl2pPr>
            <a:lvl3pPr marL="9144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None/>
              <a:defRPr sz="1600">
                <a:solidFill>
                  <a:srgbClr val="004494"/>
                </a:solidFill>
                <a:latin typeface="Verdana"/>
                <a:ea typeface="MS PGothic" pitchFamily="34" charset="-128"/>
              </a:defRPr>
            </a:lvl3pPr>
            <a:lvl4pPr marL="13716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4pPr>
            <a:lvl5pPr marL="18288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D.M.L.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Ho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Z.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Varga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L.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Fongaro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P.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Lindqvist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-Reis, Th. </a:t>
            </a:r>
            <a:r>
              <a:rPr lang="en-GB" sz="10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Fanghänel</a:t>
            </a:r>
            <a:r>
              <a:rPr lang="en-GB" sz="1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and K. Mayer, Forensic Science International, -to be submitted for publication (together with AWE/Liverpool)</a:t>
            </a:r>
            <a:endParaRPr lang="en-GB" sz="10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3294" y="204477"/>
            <a:ext cx="86423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Results: </a:t>
            </a:r>
          </a:p>
          <a:p>
            <a:r>
              <a:rPr lang="en-GB" sz="2400" b="0" kern="0" dirty="0" smtClean="0">
                <a:solidFill>
                  <a:schemeClr val="bg1"/>
                </a:solidFill>
                <a:latin typeface="Comic Sans MS" pitchFamily="66" charset="0"/>
              </a:rPr>
              <a:t>Raman spectroscopy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4184"/>
          <a:stretch/>
        </p:blipFill>
        <p:spPr>
          <a:xfrm>
            <a:off x="5148372" y="2401637"/>
            <a:ext cx="3806117" cy="3076371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2224384">
            <a:off x="1307019" y="3180116"/>
            <a:ext cx="498906" cy="433770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 rot="2224384">
            <a:off x="1754901" y="2724827"/>
            <a:ext cx="591100" cy="433770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 rot="5400000">
            <a:off x="1013526" y="4490758"/>
            <a:ext cx="968610" cy="423728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886248" y="4093032"/>
            <a:ext cx="772279" cy="858530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427225" y="2973782"/>
            <a:ext cx="553582" cy="429933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536575" y="3403715"/>
            <a:ext cx="888464" cy="689317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" name="Oval 28"/>
          <p:cNvSpPr/>
          <p:nvPr/>
        </p:nvSpPr>
        <p:spPr>
          <a:xfrm rot="5176582">
            <a:off x="3309669" y="3607480"/>
            <a:ext cx="567997" cy="301006"/>
          </a:xfrm>
          <a:prstGeom prst="ellipse">
            <a:avLst/>
          </a:prstGeom>
          <a:noFill/>
          <a:ln w="9525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10708" y="5287040"/>
            <a:ext cx="1784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Scores on PC 2 (13.74 %)</a:t>
            </a:r>
            <a:endParaRPr lang="en-GB" sz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5988" y="5577939"/>
            <a:ext cx="1784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Scores on PC 1 (51.44 %)</a:t>
            </a:r>
            <a:endParaRPr lang="en-GB" sz="12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92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857" y="2016125"/>
            <a:ext cx="7935913" cy="2635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de-DE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Verdana" pitchFamily="34" charset="0"/>
              <a:buChar char="•"/>
            </a:pPr>
            <a:endParaRPr lang="en-GB" sz="2400" dirty="0" smtClean="0">
              <a:solidFill>
                <a:srgbClr val="800080"/>
              </a:solidFill>
              <a:latin typeface="Comic Sans MS" pitchFamily="66" charset="0"/>
            </a:endParaRPr>
          </a:p>
          <a:p>
            <a:pPr marL="533400" lvl="2" indent="-30480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endParaRPr lang="en-GB" sz="2000" dirty="0" smtClean="0">
              <a:solidFill>
                <a:srgbClr val="800080"/>
              </a:solidFill>
              <a:latin typeface="Comic Sans MS" pitchFamily="66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1333500" y="3890963"/>
            <a:ext cx="555625" cy="706437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175">
              <a:defRPr/>
            </a:pPr>
            <a:endParaRPr lang="en-GB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1546225" y="3803650"/>
            <a:ext cx="342900" cy="793750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175">
              <a:defRPr/>
            </a:pPr>
            <a:endParaRPr lang="en-GB">
              <a:latin typeface="Verdana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93171-A610-454B-8D36-735D20108E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49933955"/>
              </p:ext>
            </p:extLst>
          </p:nvPr>
        </p:nvGraphicFramePr>
        <p:xfrm>
          <a:off x="276755" y="4228870"/>
          <a:ext cx="4252113" cy="2530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4000" y="423863"/>
            <a:ext cx="86423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GB" b="0" kern="0" dirty="0" smtClean="0">
                <a:solidFill>
                  <a:schemeClr val="bg1"/>
                </a:solidFill>
                <a:latin typeface="Comic Sans MS" pitchFamily="66" charset="0"/>
              </a:rPr>
              <a:t>Methods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970341"/>
            <a:ext cx="9144000" cy="3693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pPr marL="514350" indent="-514350" algn="ctr">
              <a:buFont typeface="+mj-lt"/>
              <a:buAutoNum type="arabicPeriod" startAt="2"/>
            </a:pPr>
            <a:r>
              <a:rPr lang="en-US" sz="24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Image  analysis of UOC</a:t>
            </a:r>
            <a:endParaRPr lang="en-GB" sz="2400" b="0" i="1" dirty="0" smtClean="0">
              <a:ln w="9525" cap="rnd" cmpd="sng">
                <a:solidFill>
                  <a:schemeClr val="tx1"/>
                </a:solidFill>
                <a:prstDash val="solid"/>
                <a:round/>
              </a:ln>
              <a:solidFill>
                <a:schemeClr val="accent6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792611526"/>
              </p:ext>
            </p:extLst>
          </p:nvPr>
        </p:nvGraphicFramePr>
        <p:xfrm>
          <a:off x="4668575" y="4200525"/>
          <a:ext cx="4324350" cy="2682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4054933514"/>
              </p:ext>
            </p:extLst>
          </p:nvPr>
        </p:nvGraphicFramePr>
        <p:xfrm>
          <a:off x="1" y="1327867"/>
          <a:ext cx="9144000" cy="1865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080145271"/>
              </p:ext>
            </p:extLst>
          </p:nvPr>
        </p:nvGraphicFramePr>
        <p:xfrm>
          <a:off x="0" y="2839396"/>
          <a:ext cx="9144000" cy="1758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cxnSp>
        <p:nvCxnSpPr>
          <p:cNvPr id="17" name="Straight Connector 16"/>
          <p:cNvCxnSpPr/>
          <p:nvPr/>
        </p:nvCxnSpPr>
        <p:spPr bwMode="auto">
          <a:xfrm>
            <a:off x="4528868" y="4502990"/>
            <a:ext cx="0" cy="1906437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715990" y="4244181"/>
            <a:ext cx="3493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7030A0"/>
                </a:solidFill>
              </a:rPr>
              <a:t>Sizes &amp; shapes</a:t>
            </a:r>
            <a:endParaRPr lang="en-GB" sz="20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24399" y="4253771"/>
            <a:ext cx="410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7030A0"/>
                </a:solidFill>
              </a:rPr>
              <a:t>Image texture analysis</a:t>
            </a:r>
            <a:endParaRPr lang="en-GB" sz="2000" dirty="0">
              <a:solidFill>
                <a:srgbClr val="7030A0"/>
              </a:solidFill>
            </a:endParaRPr>
          </a:p>
        </p:txBody>
      </p:sp>
      <p:sp>
        <p:nvSpPr>
          <p:cNvPr id="16" name="Text Placeholder 7"/>
          <p:cNvSpPr txBox="1">
            <a:spLocks/>
          </p:cNvSpPr>
          <p:nvPr/>
        </p:nvSpPr>
        <p:spPr bwMode="auto">
          <a:xfrm>
            <a:off x="4963235" y="6390681"/>
            <a:ext cx="41057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 baseline="0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marL="4572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800">
                <a:solidFill>
                  <a:srgbClr val="004494"/>
                </a:solidFill>
                <a:latin typeface="Verdana"/>
                <a:ea typeface="MS PGothic" pitchFamily="34" charset="-128"/>
              </a:defRPr>
            </a:lvl2pPr>
            <a:lvl3pPr marL="9144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pitchFamily="2" charset="2"/>
              <a:buNone/>
              <a:defRPr sz="1600">
                <a:solidFill>
                  <a:srgbClr val="004494"/>
                </a:solidFill>
                <a:latin typeface="Verdana"/>
                <a:ea typeface="MS PGothic" pitchFamily="34" charset="-128"/>
              </a:defRPr>
            </a:lvl3pPr>
            <a:lvl4pPr marL="13716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Arial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4pPr>
            <a:lvl5pPr marL="1828800" indent="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buNone/>
              <a:defRPr sz="1400">
                <a:solidFill>
                  <a:srgbClr val="004494"/>
                </a:solidFill>
                <a:latin typeface="Verdana"/>
                <a:ea typeface="MS PGothic" pitchFamily="34" charset="-128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K.H.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Esbensen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K.H.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Hjelmen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and K.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Kvaal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'The AMT Approach in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Chemometrics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-First Forays', </a:t>
            </a:r>
          </a:p>
          <a:p>
            <a:pPr algn="just">
              <a:lnSpc>
                <a:spcPct val="100000"/>
              </a:lnSpc>
            </a:pP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Journal of </a:t>
            </a:r>
            <a:r>
              <a:rPr lang="en-GB" sz="1000" b="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Chemometrics</a:t>
            </a:r>
            <a:r>
              <a:rPr lang="en-GB" sz="1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10 (1996) 569-590.</a:t>
            </a:r>
            <a:endParaRPr lang="en-GB" sz="1000" b="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838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RC_Slide_Template_EN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>
            <a:ln>
              <a:noFill/>
            </a:ln>
            <a:solidFill>
              <a:srgbClr val="FFD624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JRC_Slide_Template_EN</Template>
  <TotalTime>6490</TotalTime>
  <Words>700</Words>
  <Application>Microsoft Office PowerPoint</Application>
  <PresentationFormat>On-screen Show (4:3)</PresentationFormat>
  <Paragraphs>216</Paragraphs>
  <Slides>15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JRC_Slide_Template_EN</vt:lpstr>
      <vt:lpstr>Graph</vt:lpstr>
      <vt:lpstr>Microsoft Excel Worksheet</vt:lpstr>
      <vt:lpstr>Exploring spectroscopic and morphological data as new signatures for uranium ore concentrates  </vt:lpstr>
      <vt:lpstr>Introduction</vt:lpstr>
      <vt:lpstr>Current signatures                    based on literature</vt:lpstr>
      <vt:lpstr>Raman spectroscopy</vt:lpstr>
      <vt:lpstr>Interpretation of Raman spectrum</vt:lpstr>
      <vt:lpstr>Comparison of 3 different dispersive Raman spectrometers</vt:lpstr>
      <vt:lpstr>Comparison of 3 different dispersive Raman spectrometers</vt:lpstr>
      <vt:lpstr>Unsupervised classifications of UOCs + other uranium compounds  using principal component analysis (PCA)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Research Centre</dc:title>
  <dc:creator>Grainne Mulhern</dc:creator>
  <cp:lastModifiedBy>HO MER LIN Doris (JRC-KARLSRUHE)</cp:lastModifiedBy>
  <cp:revision>326</cp:revision>
  <cp:lastPrinted>2014-06-27T13:02:13Z</cp:lastPrinted>
  <dcterms:created xsi:type="dcterms:W3CDTF">2012-03-21T15:19:35Z</dcterms:created>
  <dcterms:modified xsi:type="dcterms:W3CDTF">2014-07-02T14:07:01Z</dcterms:modified>
</cp:coreProperties>
</file>