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0" r:id="rId2"/>
  </p:sldMasterIdLst>
  <p:notesMasterIdLst>
    <p:notesMasterId r:id="rId18"/>
  </p:notesMasterIdLst>
  <p:sldIdLst>
    <p:sldId id="275" r:id="rId3"/>
    <p:sldId id="269" r:id="rId4"/>
    <p:sldId id="259" r:id="rId5"/>
    <p:sldId id="260" r:id="rId6"/>
    <p:sldId id="277" r:id="rId7"/>
    <p:sldId id="262" r:id="rId8"/>
    <p:sldId id="263" r:id="rId9"/>
    <p:sldId id="264" r:id="rId10"/>
    <p:sldId id="272" r:id="rId11"/>
    <p:sldId id="265" r:id="rId12"/>
    <p:sldId id="273" r:id="rId13"/>
    <p:sldId id="266" r:id="rId14"/>
    <p:sldId id="267" r:id="rId15"/>
    <p:sldId id="274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008000"/>
    <a:srgbClr val="6600CC"/>
    <a:srgbClr val="0033CC"/>
    <a:srgbClr val="003399"/>
    <a:srgbClr val="000099"/>
    <a:srgbClr val="0000FF"/>
    <a:srgbClr val="FFFF00"/>
    <a:srgbClr val="3366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3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1DC37-7726-4740-A4E0-105AEB7B1A20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A8A74-4FB0-43E6-99CD-6C9184862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F063E3-5AC7-445B-8723-BCC2EAA3137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600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1EB4CB-17A8-405F-A05A-B4023F60AAF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158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593F-02FB-4FA7-BD5D-692F8FE5166D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551A-6F81-4A1B-815B-51131C20A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32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593F-02FB-4FA7-BD5D-692F8FE5166D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551A-6F81-4A1B-815B-51131C20A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5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593F-02FB-4FA7-BD5D-692F8FE5166D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551A-6F81-4A1B-815B-51131C20A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17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19"/>
          <p:cNvSpPr txBox="1">
            <a:spLocks noChangeArrowheads="1"/>
          </p:cNvSpPr>
          <p:nvPr userDrawn="1"/>
        </p:nvSpPr>
        <p:spPr bwMode="auto">
          <a:xfrm>
            <a:off x="4187825" y="6232525"/>
            <a:ext cx="341788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sz="1400">
              <a:solidFill>
                <a:srgbClr val="CC0033"/>
              </a:solidFill>
            </a:endParaRPr>
          </a:p>
        </p:txBody>
      </p:sp>
      <p:sp>
        <p:nvSpPr>
          <p:cNvPr id="22" name="Text Box 23"/>
          <p:cNvSpPr txBox="1">
            <a:spLocks noChangeArrowheads="1"/>
          </p:cNvSpPr>
          <p:nvPr userDrawn="1"/>
        </p:nvSpPr>
        <p:spPr bwMode="auto">
          <a:xfrm>
            <a:off x="3168253" y="2655557"/>
            <a:ext cx="294243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i="1" dirty="0" smtClean="0">
                <a:solidFill>
                  <a:srgbClr val="000000"/>
                </a:solidFill>
              </a:rPr>
              <a:t>8</a:t>
            </a:r>
            <a:r>
              <a:rPr lang="en-US" sz="2400" i="1" baseline="0" dirty="0" smtClean="0">
                <a:solidFill>
                  <a:srgbClr val="000000"/>
                </a:solidFill>
              </a:rPr>
              <a:t> July </a:t>
            </a:r>
            <a:r>
              <a:rPr lang="en-US" sz="2400" i="1" dirty="0" smtClean="0">
                <a:solidFill>
                  <a:srgbClr val="000000"/>
                </a:solidFill>
              </a:rPr>
              <a:t> 2014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i="1" dirty="0" smtClean="0">
                <a:solidFill>
                  <a:srgbClr val="000000"/>
                </a:solidFill>
              </a:rPr>
              <a:t>Technical Session 2A</a:t>
            </a:r>
            <a:endParaRPr lang="en-US" sz="2400" i="1" dirty="0">
              <a:solidFill>
                <a:srgbClr val="000000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67769" y="990600"/>
            <a:ext cx="4343400" cy="1143000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88782023"/>
              </p:ext>
            </p:extLst>
          </p:nvPr>
        </p:nvGraphicFramePr>
        <p:xfrm>
          <a:off x="419100" y="4100479"/>
          <a:ext cx="8229600" cy="1819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Frank M.G. Wong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Domestic Nuclear Detection Office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U.S. Department of Homeland Security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Tanya Hinton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Canadian Nuclear Safety Commission</a:t>
                      </a:r>
                    </a:p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David K. Smith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International Atomic Energy Agency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10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A7639BC3-79AC-4A9E-AF3D-A93120B14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32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05958320-0127-4FE5-8FC5-7E0F9DC0B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70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11ECBC9-CDD9-4CCF-BDB5-01720DEFF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12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357DCF16-67F8-4F0F-AB7C-F0B8713C7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42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0A99F5DF-2D8D-44F9-A99D-A3D04090F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414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1FD47925-7B98-4580-8A15-4BCBDB69F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266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2A0FBC2-0AD1-4A1D-B0AD-CE1D43151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9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593F-02FB-4FA7-BD5D-692F8FE5166D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551A-6F81-4A1B-815B-51131C20A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323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02E6BE12-397E-4592-9F9D-6DD26C097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478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1744AABE-66F0-4B2B-B8F9-ACD343951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858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57CC3C8A-521F-4446-A39D-1D6A49F37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430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395A6A9-E9C6-472E-9B3F-0EB63B303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71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593F-02FB-4FA7-BD5D-692F8FE5166D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551A-6F81-4A1B-815B-51131C20A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70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593F-02FB-4FA7-BD5D-692F8FE5166D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551A-6F81-4A1B-815B-51131C20A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7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593F-02FB-4FA7-BD5D-692F8FE5166D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551A-6F81-4A1B-815B-51131C20A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4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593F-02FB-4FA7-BD5D-692F8FE5166D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551A-6F81-4A1B-815B-51131C20A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1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593F-02FB-4FA7-BD5D-692F8FE5166D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551A-6F81-4A1B-815B-51131C20A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06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593F-02FB-4FA7-BD5D-692F8FE5166D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551A-6F81-4A1B-815B-51131C20A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4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593F-02FB-4FA7-BD5D-692F8FE5166D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551A-6F81-4A1B-815B-51131C20A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61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7593F-02FB-4FA7-BD5D-692F8FE5166D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2551A-6F81-4A1B-815B-51131C20A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37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871AFFBD-1A3E-40F8-8108-890F8DC3C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3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4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762000"/>
            <a:ext cx="72390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dirty="0">
                <a:solidFill>
                  <a:srgbClr val="0033CC"/>
                </a:solidFill>
                <a:ea typeface="Calibri"/>
              </a:rPr>
              <a:t>Overview of Nuclear Forensics in Support of Investigations</a:t>
            </a:r>
            <a:endParaRPr lang="en-US" sz="4000" dirty="0" smtClean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08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</a:rPr>
              <a:t>Section </a:t>
            </a:r>
            <a:r>
              <a:rPr lang="en-US" sz="2800" b="1" dirty="0">
                <a:solidFill>
                  <a:srgbClr val="0033CC"/>
                </a:solidFill>
              </a:rPr>
              <a:t>6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NUCLEAR FORENSIC INTERPRETATION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714247"/>
              </p:ext>
            </p:extLst>
          </p:nvPr>
        </p:nvGraphicFramePr>
        <p:xfrm>
          <a:off x="533400" y="1676400"/>
          <a:ext cx="8229600" cy="4302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Why Important?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 is Included?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Interpretation Methods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Provides context for </a:t>
                      </a:r>
                      <a:r>
                        <a:rPr lang="en-US" baseline="0" dirty="0" smtClean="0"/>
                        <a:t>NF measurements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Methods description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National</a:t>
                      </a:r>
                      <a:r>
                        <a:rPr lang="en-US" b="1" baseline="0" dirty="0" smtClean="0"/>
                        <a:t> NF Libraries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</a:t>
                      </a:r>
                      <a:r>
                        <a:rPr lang="en-US" baseline="0" dirty="0" smtClean="0"/>
                        <a:t> to determine if material is or is not consistent with a State’s material holdings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r>
                        <a:rPr lang="en-US" baseline="0" dirty="0" smtClean="0"/>
                        <a:t> of knowledge information system to help address “Is it ours?”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Process</a:t>
                      </a:r>
                      <a:r>
                        <a:rPr lang="en-US" b="1" baseline="0" dirty="0" smtClean="0"/>
                        <a:t> Knowledge (Fuel Cycle, etc.)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Interpretation is linked to material production processes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r>
                        <a:rPr lang="en-US" baseline="0" dirty="0" smtClean="0"/>
                        <a:t> of such process impacts: create, persist, modify throughout fuel cycle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Deductive / Iterative</a:t>
                      </a:r>
                      <a:r>
                        <a:rPr lang="en-US" b="1" baseline="0" dirty="0" smtClean="0"/>
                        <a:t> Processes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Interpretation / Analysis is deductive-iterative</a:t>
                      </a:r>
                      <a:r>
                        <a:rPr lang="en-US" baseline="0" dirty="0" smtClean="0"/>
                        <a:t> process to arrive at conclusions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r>
                        <a:rPr lang="en-US" baseline="0" dirty="0" smtClean="0"/>
                        <a:t> of deductive-iterative process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34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15768" y="0"/>
            <a:ext cx="9159767" cy="6896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7794" y="152400"/>
            <a:ext cx="2209800" cy="646331"/>
          </a:xfrm>
          <a:prstGeom prst="rect">
            <a:avLst/>
          </a:prstGeom>
          <a:solidFill>
            <a:srgbClr val="00FF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Nuclear Forensics Analytical Plan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61987" y="587763"/>
            <a:ext cx="5641171" cy="923330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prstClr val="black"/>
                </a:solidFill>
              </a:rPr>
              <a:t>ANALYSIS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Nuclear &amp; Other Radioactive Materials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Evidence Contaminated with Radionuclides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530" y="2398510"/>
            <a:ext cx="20440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prstClr val="black"/>
                </a:solidFill>
              </a:rPr>
              <a:t>An Iterative and Deductive Process</a:t>
            </a:r>
            <a:endParaRPr lang="en-US" sz="3200" b="1" i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26596" y="5830193"/>
            <a:ext cx="2514600" cy="923330"/>
          </a:xfrm>
          <a:prstGeom prst="rect">
            <a:avLst/>
          </a:prstGeom>
          <a:solidFill>
            <a:srgbClr val="66CCFF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prstClr val="black"/>
                </a:solidFill>
              </a:rPr>
              <a:t>INTERPRETATION</a:t>
            </a:r>
            <a:endParaRPr lang="en-US" u="sng" dirty="0" smtClean="0">
              <a:solidFill>
                <a:prstClr val="black"/>
              </a:solidFill>
            </a:endParaRP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Provides Context for Analytical Results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1943" y="2979501"/>
            <a:ext cx="1843907" cy="1200329"/>
          </a:xfrm>
          <a:prstGeom prst="rect">
            <a:avLst/>
          </a:prstGeom>
          <a:solidFill>
            <a:srgbClr val="CC99FF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prstClr val="black"/>
                </a:solidFill>
              </a:rPr>
              <a:t>COMPARISONS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Analytical Results with Known Class Characteristics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805850" y="3567389"/>
            <a:ext cx="2241269" cy="0"/>
          </a:xfrm>
          <a:prstGeom prst="line">
            <a:avLst/>
          </a:prstGeom>
          <a:ln w="5080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110650" y="4373157"/>
            <a:ext cx="1867696" cy="923330"/>
          </a:xfrm>
          <a:prstGeom prst="rect">
            <a:avLst/>
          </a:prstGeom>
          <a:solidFill>
            <a:srgbClr val="FFFF99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Class Excluded from Further </a:t>
            </a:r>
            <a:r>
              <a:rPr lang="en-US" dirty="0">
                <a:solidFill>
                  <a:prstClr val="black"/>
                </a:solidFill>
              </a:rPr>
              <a:t>C</a:t>
            </a:r>
            <a:r>
              <a:rPr lang="en-US" dirty="0" smtClean="0">
                <a:solidFill>
                  <a:prstClr val="black"/>
                </a:solidFill>
              </a:rPr>
              <a:t>onsideration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8028595" y="3567389"/>
            <a:ext cx="18524" cy="783980"/>
          </a:xfrm>
          <a:prstGeom prst="straightConnector1">
            <a:avLst/>
          </a:prstGeom>
          <a:ln w="508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ircular Arrow 14"/>
          <p:cNvSpPr/>
          <p:nvPr/>
        </p:nvSpPr>
        <p:spPr>
          <a:xfrm rot="10800000">
            <a:off x="2712197" y="1504083"/>
            <a:ext cx="4343400" cy="4343400"/>
          </a:xfrm>
          <a:prstGeom prst="circularArrow">
            <a:avLst>
              <a:gd name="adj1" fmla="val 10582"/>
              <a:gd name="adj2" fmla="val 1021022"/>
              <a:gd name="adj3" fmla="val 20337512"/>
              <a:gd name="adj4" fmla="val 655359"/>
              <a:gd name="adj5" fmla="val 10928"/>
            </a:avLst>
          </a:prstGeom>
          <a:gradFill flip="none" rotWithShape="1">
            <a:gsLst>
              <a:gs pos="75000">
                <a:srgbClr val="66CCFF"/>
              </a:gs>
              <a:gs pos="25000">
                <a:srgbClr val="FFC000"/>
              </a:gs>
              <a:gs pos="0">
                <a:srgbClr val="FFC000"/>
              </a:gs>
              <a:gs pos="60000">
                <a:srgbClr val="66CCFF"/>
              </a:gs>
              <a:gs pos="100000">
                <a:srgbClr val="66CCFF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342694" y="798731"/>
            <a:ext cx="0" cy="307061"/>
          </a:xfrm>
          <a:prstGeom prst="line">
            <a:avLst/>
          </a:prstGeom>
          <a:ln w="508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342694" y="1105792"/>
            <a:ext cx="1419293" cy="0"/>
          </a:xfrm>
          <a:prstGeom prst="straightConnector1">
            <a:avLst/>
          </a:prstGeom>
          <a:ln w="508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70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</a:rPr>
              <a:t>Section </a:t>
            </a:r>
            <a:r>
              <a:rPr lang="en-US" sz="2800" b="1" dirty="0">
                <a:solidFill>
                  <a:srgbClr val="0033CC"/>
                </a:solidFill>
              </a:rPr>
              <a:t>7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NUCLEAR FORENSIC FINDINGS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413511"/>
              </p:ext>
            </p:extLst>
          </p:nvPr>
        </p:nvGraphicFramePr>
        <p:xfrm>
          <a:off x="533400" y="1515820"/>
          <a:ext cx="8229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Why Important?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 is Included?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Confidence</a:t>
                      </a:r>
                      <a:r>
                        <a:rPr lang="en-US" b="1" baseline="0" dirty="0" smtClean="0"/>
                        <a:t> in Analytical Results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Always need to express confidence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</a:t>
                      </a:r>
                      <a:r>
                        <a:rPr lang="en-US" baseline="0" dirty="0" smtClean="0"/>
                        <a:t> factors in determining confidence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Communicating</a:t>
                      </a:r>
                      <a:r>
                        <a:rPr lang="en-US" b="1" baseline="0" dirty="0" smtClean="0"/>
                        <a:t> Results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Results</a:t>
                      </a:r>
                      <a:r>
                        <a:rPr lang="en-US" baseline="0" dirty="0" smtClean="0"/>
                        <a:t> always need to be communicated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</a:t>
                      </a:r>
                      <a:r>
                        <a:rPr lang="en-US" baseline="0" dirty="0" smtClean="0"/>
                        <a:t> factors in communicating findings with associated confidence 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Reporting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Report(s)</a:t>
                      </a:r>
                      <a:r>
                        <a:rPr lang="en-US" baseline="0" dirty="0" smtClean="0"/>
                        <a:t> are needed for the investigation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 factors in reporting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After Action Review (AAR)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AAR is needed to help improve a State’s NF capability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 elements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dirty="0" smtClean="0"/>
                        <a:t>AAR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098" name="Picture 2" descr="C:\Users\frank.wong\AppData\Local\Microsoft\Windows\Temporary Internet Files\Content.IE5\Y5HDIO01\MC90043981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077608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frank.wong\AppData\Local\Microsoft\Windows\Temporary Internet Files\Content.IE5\Y5HDIO01\MC9002876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145404"/>
            <a:ext cx="2057400" cy="1624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34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</a:rPr>
              <a:t>Section </a:t>
            </a:r>
            <a:r>
              <a:rPr lang="en-US" sz="2800" b="1" dirty="0">
                <a:solidFill>
                  <a:srgbClr val="0033CC"/>
                </a:solidFill>
              </a:rPr>
              <a:t>8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/>
              <a:t>INTERNATIONAL COOPERATION AND ASSISTANCE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358223"/>
              </p:ext>
            </p:extLst>
          </p:nvPr>
        </p:nvGraphicFramePr>
        <p:xfrm>
          <a:off x="652194" y="1752600"/>
          <a:ext cx="8229600" cy="1925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Why Important?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 is Included?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International Partnerships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Building</a:t>
                      </a:r>
                      <a:r>
                        <a:rPr lang="en-US" baseline="0" dirty="0" smtClean="0"/>
                        <a:t> blocks of NF international community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Descriptions: IAEA,</a:t>
                      </a:r>
                      <a:r>
                        <a:rPr lang="en-US" baseline="0" dirty="0" smtClean="0"/>
                        <a:t> INTERPOL, GICNT, ITWG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International Assistance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</a:t>
                      </a:r>
                      <a:r>
                        <a:rPr lang="en-US" baseline="0" dirty="0" smtClean="0"/>
                        <a:t> function of NF international community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Types of assistance; considerations</a:t>
                      </a:r>
                      <a:r>
                        <a:rPr lang="en-US" baseline="0" dirty="0" smtClean="0"/>
                        <a:t> when requesting assistance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12" descr="D:\Documents and Settings\Frank.Wong\Local Settings\Temporary Internet Files\Content.IE5\N3MU783U\MC9001986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47301"/>
            <a:ext cx="1724957" cy="1515273"/>
          </a:xfrm>
          <a:prstGeom prst="rect">
            <a:avLst/>
          </a:prstGeom>
          <a:noFill/>
        </p:spPr>
      </p:pic>
      <p:pic>
        <p:nvPicPr>
          <p:cNvPr id="13" name="Picture 3" descr="D:\Documents and Settings\Frank.Wong\Local Settings\Temporary Internet Files\Content.IE5\N3MU783U\MC90019808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4508120"/>
            <a:ext cx="1913989" cy="1786807"/>
          </a:xfrm>
          <a:prstGeom prst="rect">
            <a:avLst/>
          </a:prstGeom>
          <a:noFill/>
        </p:spPr>
      </p:pic>
      <p:pic>
        <p:nvPicPr>
          <p:cNvPr id="20" name="Picture 9" descr="C:\Users\frank.wong\AppData\Local\Microsoft\Windows\Temporary Internet Files\Content.IE5\XB6DR63Z\MC90036351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426656"/>
            <a:ext cx="1526134" cy="1756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34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</a:rPr>
              <a:t>Section </a:t>
            </a:r>
            <a:r>
              <a:rPr lang="en-US" sz="2800" b="1" dirty="0" smtClean="0">
                <a:solidFill>
                  <a:srgbClr val="0033CC"/>
                </a:solidFill>
              </a:rPr>
              <a:t>9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/>
              <a:t>NUCLEAR FORENSICS CAPACITY BUILDING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231379"/>
              </p:ext>
            </p:extLst>
          </p:nvPr>
        </p:nvGraphicFramePr>
        <p:xfrm>
          <a:off x="533400" y="1447800"/>
          <a:ext cx="8229600" cy="3942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Why Important?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 is Included?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Capacity</a:t>
                      </a:r>
                      <a:r>
                        <a:rPr lang="en-US" b="1" baseline="0" dirty="0" smtClean="0"/>
                        <a:t> Building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responsibility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NF</a:t>
                      </a:r>
                      <a:r>
                        <a:rPr lang="en-US" baseline="0" dirty="0" smtClean="0"/>
                        <a:t> context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Awareness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 NF</a:t>
                      </a:r>
                      <a:r>
                        <a:rPr lang="en-US" baseline="0" dirty="0" smtClean="0"/>
                        <a:t> awareness for stakeholders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</a:t>
                      </a:r>
                      <a:r>
                        <a:rPr lang="en-US" baseline="0" dirty="0" smtClean="0"/>
                        <a:t> elements of NF for stakeholders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Training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 international activity; sustains</a:t>
                      </a:r>
                      <a:r>
                        <a:rPr lang="en-US" baseline="0" dirty="0" smtClean="0"/>
                        <a:t> expertise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Summary</a:t>
                      </a:r>
                      <a:r>
                        <a:rPr lang="en-US" baseline="0" dirty="0" smtClean="0"/>
                        <a:t> of what is available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Exercises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 international activity; sustains</a:t>
                      </a:r>
                      <a:r>
                        <a:rPr lang="en-US" baseline="0" dirty="0" smtClean="0"/>
                        <a:t> capability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Considerations for effective exercises of NF process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Expertise Development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Ensures a robust, sustained</a:t>
                      </a:r>
                      <a:r>
                        <a:rPr lang="en-US" baseline="0" dirty="0" smtClean="0"/>
                        <a:t> NF capability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Practical measures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R&amp;D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Develops</a:t>
                      </a:r>
                      <a:r>
                        <a:rPr lang="en-US" baseline="0" dirty="0" smtClean="0"/>
                        <a:t> and evolves </a:t>
                      </a:r>
                      <a:r>
                        <a:rPr lang="en-US" dirty="0" smtClean="0"/>
                        <a:t>NF capabilities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Awareness of IAEA CRP; collaborative</a:t>
                      </a:r>
                      <a:r>
                        <a:rPr lang="en-US" baseline="0" dirty="0" smtClean="0"/>
                        <a:t> R&amp;D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149" name="Picture 5" descr="C:\Users\frank.wong\AppData\Local\Microsoft\Windows\Temporary Internet Files\Content.IE5\Y5HDIO01\MC90006032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465632"/>
            <a:ext cx="1219200" cy="1377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C:\Users\frank.wong\AppData\Local\Microsoft\Windows\Temporary Internet Files\Content.IE5\1PCDTWZ0\MC9000563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610144"/>
            <a:ext cx="1371600" cy="108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frank.wong\AppData\Local\Microsoft\Windows\Temporary Internet Files\Content.IE5\1PCDTWZ0\MC90019832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465631"/>
            <a:ext cx="1444027" cy="1311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842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Questions?</a:t>
            </a:r>
            <a:endParaRPr lang="en-US" dirty="0">
              <a:solidFill>
                <a:srgbClr val="0033CC"/>
              </a:solidFill>
            </a:endParaRPr>
          </a:p>
        </p:txBody>
      </p:sp>
      <p:pic>
        <p:nvPicPr>
          <p:cNvPr id="2051" name="Picture 3" descr="C:\Users\frank.wong\AppData\Local\Microsoft\Windows\Temporary Internet Files\Content.IE5\1PCDTWZ0\MC9000786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81200"/>
            <a:ext cx="1857375" cy="399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frank.wong\AppData\Local\Microsoft\Windows\Temporary Internet Files\Content.IE5\8J8HA9AU\MC90007871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81200"/>
            <a:ext cx="1622066" cy="393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76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9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Background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645" y="1547018"/>
            <a:ext cx="5181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Published in 2006</a:t>
            </a:r>
          </a:p>
          <a:p>
            <a:r>
              <a:rPr lang="en-US" dirty="0" smtClean="0"/>
              <a:t>Basis: </a:t>
            </a:r>
            <a:r>
              <a:rPr lang="en-US" i="1" dirty="0" smtClean="0"/>
              <a:t>Model </a:t>
            </a:r>
            <a:r>
              <a:rPr lang="en-US" i="1" dirty="0"/>
              <a:t>Action Plan for Nuclear Forensics and Nuclear </a:t>
            </a:r>
            <a:r>
              <a:rPr lang="en-US" i="1" dirty="0" smtClean="0"/>
              <a:t>Attribution</a:t>
            </a:r>
            <a:r>
              <a:rPr lang="en-US" dirty="0" smtClean="0"/>
              <a:t>, developed </a:t>
            </a:r>
            <a:r>
              <a:rPr lang="en-US" dirty="0"/>
              <a:t>by the Nuclear Forensics International Technical Working Group (ITWG </a:t>
            </a:r>
            <a:r>
              <a:rPr lang="en-US" dirty="0" smtClean="0"/>
              <a:t>)</a:t>
            </a:r>
          </a:p>
          <a:p>
            <a:r>
              <a:rPr lang="en-US" dirty="0"/>
              <a:t>O</a:t>
            </a:r>
            <a:r>
              <a:rPr lang="en-US" dirty="0" smtClean="0"/>
              <a:t>utlined </a:t>
            </a:r>
            <a:r>
              <a:rPr lang="en-US" dirty="0"/>
              <a:t>a generalized approach to the conduct of a nuclear forensic </a:t>
            </a:r>
            <a:r>
              <a:rPr lang="en-US" dirty="0" smtClean="0"/>
              <a:t>examination</a:t>
            </a:r>
          </a:p>
          <a:p>
            <a:r>
              <a:rPr lang="en-US" dirty="0" smtClean="0"/>
              <a:t>Revision timely due to further advances in nuclear forensics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295400"/>
            <a:ext cx="33528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40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frank\AppData\Local\Microsoft\Windows\Temporary Internet Files\Content.IE5\HIB0NPKF\MC9004463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381" y="583214"/>
            <a:ext cx="3962400" cy="2977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18786" y="10668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IAEA NSS #2</a:t>
            </a:r>
          </a:p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(Revised)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77581" y="762000"/>
            <a:ext cx="37854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C00000"/>
                </a:solidFill>
              </a:rPr>
              <a:t>What Does One Learn from the revised NSS #2?</a:t>
            </a:r>
            <a:endParaRPr lang="en-US" sz="4000" i="1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6252" y="3560269"/>
            <a:ext cx="8382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Objectives</a:t>
            </a:r>
          </a:p>
          <a:p>
            <a:endParaRPr lang="en-US" sz="2000" i="1" dirty="0" smtClean="0"/>
          </a:p>
          <a:p>
            <a:r>
              <a:rPr lang="en-US" sz="2000" i="1" dirty="0" smtClean="0">
                <a:solidFill>
                  <a:schemeClr val="tx2"/>
                </a:solidFill>
              </a:rPr>
              <a:t>To describe </a:t>
            </a:r>
            <a:r>
              <a:rPr lang="en-US" sz="2000" i="1" dirty="0">
                <a:solidFill>
                  <a:schemeClr val="tx2"/>
                </a:solidFill>
              </a:rPr>
              <a:t>the role of nuclear forensics in support of investigations of a nuclear security event and provide a context for nuclear forensics within a national nuclear security </a:t>
            </a:r>
            <a:r>
              <a:rPr lang="en-US" sz="2000" i="1" dirty="0" smtClean="0">
                <a:solidFill>
                  <a:schemeClr val="tx2"/>
                </a:solidFill>
              </a:rPr>
              <a:t>infrastructure</a:t>
            </a:r>
          </a:p>
          <a:p>
            <a:endParaRPr lang="en-US" sz="2000" i="1" dirty="0" smtClean="0">
              <a:solidFill>
                <a:schemeClr val="tx2"/>
              </a:solidFill>
            </a:endParaRPr>
          </a:p>
          <a:p>
            <a:r>
              <a:rPr lang="en-US" sz="2000" i="1" dirty="0" smtClean="0">
                <a:solidFill>
                  <a:schemeClr val="tx2"/>
                </a:solidFill>
              </a:rPr>
              <a:t>To promote </a:t>
            </a:r>
            <a:r>
              <a:rPr lang="en-US" sz="2000" i="1" dirty="0">
                <a:solidFill>
                  <a:schemeClr val="tx2"/>
                </a:solidFill>
              </a:rPr>
              <a:t>international cooperation by encouraging States to seek or provide assistance, where appropriate, with regard to developing capabilities or during an investigation of a nuclear security event</a:t>
            </a:r>
          </a:p>
        </p:txBody>
      </p:sp>
    </p:spTree>
    <p:extLst>
      <p:ext uri="{BB962C8B-B14F-4D97-AF65-F5344CB8AC3E}">
        <p14:creationId xmlns:p14="http://schemas.microsoft.com/office/powerpoint/2010/main" val="333583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</a:rPr>
              <a:t>Section 2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THE ROLE OF NUCLEAR FORENSICS IN A NATIONAL NUCLEAR SECURITY </a:t>
            </a:r>
            <a:r>
              <a:rPr lang="en-US" sz="2800" dirty="0" smtClean="0"/>
              <a:t>INFRASTRUCTURE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31674"/>
              </p:ext>
            </p:extLst>
          </p:nvPr>
        </p:nvGraphicFramePr>
        <p:xfrm>
          <a:off x="609599" y="1724660"/>
          <a:ext cx="82296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Why Important?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 is Included?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National Framework</a:t>
                      </a:r>
                      <a:r>
                        <a:rPr lang="en-US" b="1" baseline="0" dirty="0" smtClean="0"/>
                        <a:t> for Nuclear Forensics (NF)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need to develop national framework from “scratch”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Descriptions</a:t>
                      </a:r>
                      <a:r>
                        <a:rPr lang="en-US" baseline="0" dirty="0" smtClean="0"/>
                        <a:t> of NF as part of a National Response Plan; “Model Action Plan”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Legal Frameworks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Describe</a:t>
                      </a:r>
                      <a:r>
                        <a:rPr lang="en-US" baseline="0" dirty="0" smtClean="0"/>
                        <a:t> legal context for NF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NF supports</a:t>
                      </a:r>
                      <a:r>
                        <a:rPr lang="en-US" baseline="0" dirty="0" smtClean="0"/>
                        <a:t> implementation international and national legal frameworks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Preventive</a:t>
                      </a:r>
                      <a:r>
                        <a:rPr lang="en-US" b="1" baseline="0" dirty="0" smtClean="0"/>
                        <a:t> Measure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Describe</a:t>
                      </a:r>
                      <a:r>
                        <a:rPr lang="en-US" baseline="0" dirty="0" smtClean="0"/>
                        <a:t> NF as a preventive measure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NF may help</a:t>
                      </a:r>
                      <a:r>
                        <a:rPr lang="en-US" baseline="0" dirty="0" smtClean="0"/>
                        <a:t> improve nuclear security measures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9218" name="Picture 2" descr="C:\Users\frank.wong\AppData\Local\Microsoft\Windows\Temporary Internet Files\Content.IE5\1PCDTWZ0\MP91021638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085559"/>
            <a:ext cx="2286001" cy="1991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Users\frank.wong\AppData\Local\Microsoft\Windows\Temporary Internet Files\Content.IE5\Y5HDIO01\MC90043472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03301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17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/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gradFill flip="none" rotWithShape="1">
            <a:gsLst>
              <a:gs pos="0">
                <a:srgbClr val="008080"/>
              </a:gs>
              <a:gs pos="28000">
                <a:srgbClr val="B2B2B2"/>
              </a:gs>
              <a:gs pos="100000">
                <a:srgbClr val="B2B2B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761" y="1822958"/>
            <a:ext cx="1371600" cy="523220"/>
          </a:xfrm>
          <a:prstGeom prst="rect">
            <a:avLst/>
          </a:prstGeom>
          <a:solidFill>
            <a:srgbClr val="FF9999"/>
          </a:solidFill>
        </p:spPr>
        <p:txBody>
          <a:bodyPr wrap="square" rtlCol="0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Conduct of Operations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33318" y="4032100"/>
            <a:ext cx="1420618" cy="720000"/>
          </a:xfrm>
          <a:prstGeom prst="rect">
            <a:avLst/>
          </a:prstGeom>
          <a:solidFill>
            <a:srgbClr val="00FF00"/>
          </a:solidFill>
        </p:spPr>
        <p:txBody>
          <a:bodyPr wrap="square"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Examination and Analytical Plans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20804" y="1327154"/>
            <a:ext cx="2474042" cy="738664"/>
          </a:xfrm>
          <a:prstGeom prst="rect">
            <a:avLst/>
          </a:prstGeom>
          <a:solidFill>
            <a:srgbClr val="FFCC00"/>
          </a:solidFill>
        </p:spPr>
        <p:txBody>
          <a:bodyPr wrap="square" rtlCol="0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Nuclear and Other Radioactive Material Analysis &amp; Interpretation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45396" y="4910684"/>
            <a:ext cx="2424857" cy="738664"/>
          </a:xfrm>
          <a:prstGeom prst="rect">
            <a:avLst/>
          </a:prstGeom>
          <a:solidFill>
            <a:srgbClr val="99CCFF"/>
          </a:solidFill>
        </p:spPr>
        <p:txBody>
          <a:bodyPr wrap="square" rtlCol="0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Traditional Forensics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Analysis &amp; 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Interpretation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- radionuclides present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40279" y="4032099"/>
            <a:ext cx="1371600" cy="720000"/>
          </a:xfrm>
          <a:prstGeom prst="rect">
            <a:avLst/>
          </a:prstGeom>
          <a:solidFill>
            <a:srgbClr val="CC66FF"/>
          </a:solidFill>
        </p:spPr>
        <p:txBody>
          <a:bodyPr wrap="square" rtlCol="0" anchor="ctr" anchorCtr="0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Forensic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Conclusions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219200" y="2703333"/>
            <a:ext cx="1420618" cy="52322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Transport of Evidence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429045" y="5771244"/>
            <a:ext cx="2445137" cy="738664"/>
          </a:xfrm>
          <a:prstGeom prst="rect">
            <a:avLst/>
          </a:prstGeom>
          <a:solidFill>
            <a:srgbClr val="99FF99"/>
          </a:solidFill>
        </p:spPr>
        <p:txBody>
          <a:bodyPr wrap="square" rtlCol="0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Traditional Forensics Analysis &amp; 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Interpretation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 radionuclides present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ircular Arrow 18"/>
          <p:cNvSpPr/>
          <p:nvPr/>
        </p:nvSpPr>
        <p:spPr>
          <a:xfrm rot="10800000">
            <a:off x="4154866" y="1968638"/>
            <a:ext cx="2873515" cy="2954451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713984"/>
              <a:gd name="adj5" fmla="val 12500"/>
            </a:avLst>
          </a:prstGeom>
          <a:gradFill flip="none" rotWithShape="1">
            <a:gsLst>
              <a:gs pos="75000">
                <a:srgbClr val="99CCFF"/>
              </a:gs>
              <a:gs pos="0">
                <a:srgbClr val="FFCC00"/>
              </a:gs>
              <a:gs pos="25000">
                <a:srgbClr val="FFCC00"/>
              </a:gs>
              <a:gs pos="50000">
                <a:srgbClr val="99CCFF"/>
              </a:gs>
              <a:gs pos="100000">
                <a:srgbClr val="99CCFF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1999" y="2936557"/>
            <a:ext cx="1981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Iterative process: </a:t>
            </a:r>
            <a:r>
              <a:rPr lang="en-US" sz="14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Analyses &amp; Interpretation lead to Conclusions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4058879" y="1674000"/>
            <a:ext cx="0" cy="4466576"/>
          </a:xfrm>
          <a:prstGeom prst="line">
            <a:avLst/>
          </a:prstGeom>
          <a:ln w="38100">
            <a:solidFill>
              <a:srgbClr val="312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0" idx="3"/>
          </p:cNvCxnSpPr>
          <p:nvPr/>
        </p:nvCxnSpPr>
        <p:spPr>
          <a:xfrm>
            <a:off x="3753936" y="4392100"/>
            <a:ext cx="304943" cy="5759"/>
          </a:xfrm>
          <a:prstGeom prst="straightConnector1">
            <a:avLst/>
          </a:prstGeom>
          <a:ln w="38100">
            <a:solidFill>
              <a:srgbClr val="3123E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endCxn id="53" idx="1"/>
          </p:cNvCxnSpPr>
          <p:nvPr/>
        </p:nvCxnSpPr>
        <p:spPr>
          <a:xfrm>
            <a:off x="4038214" y="6140576"/>
            <a:ext cx="390831" cy="0"/>
          </a:xfrm>
          <a:prstGeom prst="straightConnector1">
            <a:avLst/>
          </a:prstGeom>
          <a:ln w="38100">
            <a:solidFill>
              <a:srgbClr val="3123E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14" idx="1"/>
          </p:cNvCxnSpPr>
          <p:nvPr/>
        </p:nvCxnSpPr>
        <p:spPr>
          <a:xfrm>
            <a:off x="4034286" y="5280016"/>
            <a:ext cx="411110" cy="0"/>
          </a:xfrm>
          <a:prstGeom prst="straightConnector1">
            <a:avLst/>
          </a:prstGeom>
          <a:ln w="38100">
            <a:solidFill>
              <a:srgbClr val="3123E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4068429" y="1696486"/>
            <a:ext cx="325079" cy="0"/>
          </a:xfrm>
          <a:prstGeom prst="straightConnector1">
            <a:avLst/>
          </a:prstGeom>
          <a:ln w="38100">
            <a:solidFill>
              <a:srgbClr val="3123E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119738" y="1739915"/>
            <a:ext cx="0" cy="4400661"/>
          </a:xfrm>
          <a:prstGeom prst="line">
            <a:avLst/>
          </a:prstGeom>
          <a:ln w="38100">
            <a:solidFill>
              <a:srgbClr val="312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870253" y="5268634"/>
            <a:ext cx="229524" cy="0"/>
          </a:xfrm>
          <a:prstGeom prst="line">
            <a:avLst/>
          </a:prstGeom>
          <a:ln w="38100">
            <a:solidFill>
              <a:srgbClr val="312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858000" y="6139214"/>
            <a:ext cx="261738" cy="0"/>
          </a:xfrm>
          <a:prstGeom prst="line">
            <a:avLst/>
          </a:prstGeom>
          <a:ln w="38100">
            <a:solidFill>
              <a:srgbClr val="312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18" idx="1"/>
          </p:cNvCxnSpPr>
          <p:nvPr/>
        </p:nvCxnSpPr>
        <p:spPr>
          <a:xfrm flipV="1">
            <a:off x="7124370" y="4392099"/>
            <a:ext cx="515909" cy="5760"/>
          </a:xfrm>
          <a:prstGeom prst="straightConnector1">
            <a:avLst/>
          </a:prstGeom>
          <a:ln w="38100">
            <a:solidFill>
              <a:srgbClr val="3123E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7" idx="2"/>
          </p:cNvCxnSpPr>
          <p:nvPr/>
        </p:nvCxnSpPr>
        <p:spPr>
          <a:xfrm>
            <a:off x="963561" y="2346178"/>
            <a:ext cx="0" cy="618765"/>
          </a:xfrm>
          <a:prstGeom prst="line">
            <a:avLst/>
          </a:prstGeom>
          <a:ln w="38100">
            <a:solidFill>
              <a:srgbClr val="312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51" idx="2"/>
          </p:cNvCxnSpPr>
          <p:nvPr/>
        </p:nvCxnSpPr>
        <p:spPr>
          <a:xfrm flipH="1">
            <a:off x="1928619" y="3226553"/>
            <a:ext cx="890" cy="1185588"/>
          </a:xfrm>
          <a:prstGeom prst="line">
            <a:avLst/>
          </a:prstGeom>
          <a:ln w="38100">
            <a:solidFill>
              <a:srgbClr val="312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endCxn id="51" idx="1"/>
          </p:cNvCxnSpPr>
          <p:nvPr/>
        </p:nvCxnSpPr>
        <p:spPr>
          <a:xfrm>
            <a:off x="963561" y="2964943"/>
            <a:ext cx="255639" cy="0"/>
          </a:xfrm>
          <a:prstGeom prst="straightConnector1">
            <a:avLst/>
          </a:prstGeom>
          <a:ln w="38100">
            <a:solidFill>
              <a:srgbClr val="3123E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10" idx="1"/>
          </p:cNvCxnSpPr>
          <p:nvPr/>
        </p:nvCxnSpPr>
        <p:spPr>
          <a:xfrm flipV="1">
            <a:off x="1929509" y="4392100"/>
            <a:ext cx="403809" cy="5759"/>
          </a:xfrm>
          <a:prstGeom prst="straightConnector1">
            <a:avLst/>
          </a:prstGeom>
          <a:ln w="38100">
            <a:solidFill>
              <a:srgbClr val="3123E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890214" y="1752630"/>
            <a:ext cx="229524" cy="0"/>
          </a:xfrm>
          <a:prstGeom prst="line">
            <a:avLst/>
          </a:prstGeom>
          <a:ln w="38100">
            <a:solidFill>
              <a:srgbClr val="312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>
            <a:spLocks noGrp="1"/>
          </p:cNvSpPr>
          <p:nvPr>
            <p:ph type="title" idx="4294967295"/>
          </p:nvPr>
        </p:nvSpPr>
        <p:spPr>
          <a:xfrm>
            <a:off x="252413" y="107950"/>
            <a:ext cx="8699500" cy="762000"/>
          </a:xfrm>
        </p:spPr>
        <p:txBody>
          <a:bodyPr/>
          <a:lstStyle/>
          <a:p>
            <a:pPr eaLnBrk="1" hangingPunct="1"/>
            <a:r>
              <a:rPr lang="en-AU" sz="3600" b="1" dirty="0" smtClean="0">
                <a:latin typeface="Arial" charset="0"/>
                <a:cs typeface="Arial" charset="0"/>
              </a:rPr>
              <a:t>Model Action Plan</a:t>
            </a:r>
          </a:p>
        </p:txBody>
      </p:sp>
      <p:sp>
        <p:nvSpPr>
          <p:cNvPr id="31" name="TextBox 102"/>
          <p:cNvSpPr txBox="1">
            <a:spLocks noChangeArrowheads="1"/>
          </p:cNvSpPr>
          <p:nvPr/>
        </p:nvSpPr>
        <p:spPr bwMode="auto">
          <a:xfrm>
            <a:off x="2060575" y="1285875"/>
            <a:ext cx="19669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800" b="1" i="1" dirty="0">
                <a:solidFill>
                  <a:srgbClr val="000000"/>
                </a:solidFill>
                <a:latin typeface="Calibri" pitchFamily="34" charset="0"/>
              </a:rPr>
              <a:t>Nuclear </a:t>
            </a:r>
            <a:r>
              <a:rPr lang="en-US" sz="1800" b="1" i="1" dirty="0" smtClean="0">
                <a:solidFill>
                  <a:srgbClr val="000000"/>
                </a:solidFill>
                <a:latin typeface="Calibri" pitchFamily="34" charset="0"/>
              </a:rPr>
              <a:t>Forensics</a:t>
            </a:r>
            <a:endParaRPr lang="en-US" sz="1800" b="1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3" name="TextBox 101"/>
          <p:cNvSpPr txBox="1">
            <a:spLocks noChangeArrowheads="1"/>
          </p:cNvSpPr>
          <p:nvPr/>
        </p:nvSpPr>
        <p:spPr bwMode="auto">
          <a:xfrm>
            <a:off x="187325" y="5070475"/>
            <a:ext cx="24526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800" b="1" i="1" dirty="0">
                <a:solidFill>
                  <a:srgbClr val="000000"/>
                </a:solidFill>
                <a:latin typeface="Calibri" pitchFamily="34" charset="0"/>
              </a:rPr>
              <a:t>Radiological Crime Scene Management</a:t>
            </a:r>
          </a:p>
        </p:txBody>
      </p:sp>
    </p:spTree>
    <p:extLst>
      <p:ext uri="{BB962C8B-B14F-4D97-AF65-F5344CB8AC3E}">
        <p14:creationId xmlns:p14="http://schemas.microsoft.com/office/powerpoint/2010/main" val="214692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</a:rPr>
              <a:t>Section </a:t>
            </a:r>
            <a:r>
              <a:rPr lang="en-US" sz="2800" b="1" dirty="0">
                <a:solidFill>
                  <a:srgbClr val="0033CC"/>
                </a:solidFill>
              </a:rPr>
              <a:t>3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DEVELOPMENT OF THE FORENSIC EXAMINATION PLAN AND THE CORRESPONDING NUCLEAR FORENSIC ANALYTICAL PLAN</a:t>
            </a:r>
          </a:p>
        </p:txBody>
      </p:sp>
      <p:pic>
        <p:nvPicPr>
          <p:cNvPr id="6" name="Picture 15" descr="D:\Documents and Settings\Frank.Wong\Local Settings\Temporary Internet Files\Content.IE5\SZ60AZ7H\MC90019794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5259694"/>
            <a:ext cx="1600200" cy="1387706"/>
          </a:xfrm>
          <a:prstGeom prst="rect">
            <a:avLst/>
          </a:prstGeom>
          <a:noFill/>
        </p:spPr>
      </p:pic>
      <p:pic>
        <p:nvPicPr>
          <p:cNvPr id="7" name="Picture 7" descr="D:\Documents and Settings\Frank.Wong\Local Settings\Temporary Internet Files\Content.IE5\SZ60AZ7H\MC90023302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5195104"/>
            <a:ext cx="632695" cy="1516885"/>
          </a:xfrm>
          <a:prstGeom prst="rect">
            <a:avLst/>
          </a:prstGeom>
          <a:noFill/>
        </p:spPr>
      </p:pic>
      <p:pic>
        <p:nvPicPr>
          <p:cNvPr id="8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133600"/>
            <a:ext cx="8229600" cy="310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34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</a:rPr>
              <a:t>Section </a:t>
            </a:r>
            <a:r>
              <a:rPr lang="en-US" sz="2800" b="1" dirty="0" smtClean="0">
                <a:solidFill>
                  <a:srgbClr val="0033CC"/>
                </a:solidFill>
              </a:rPr>
              <a:t>4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FORENSIC EXAMINATIONS OF EVIDENCE CONTAMINATED WITH </a:t>
            </a:r>
            <a:r>
              <a:rPr lang="en-US" sz="2800" dirty="0" smtClean="0"/>
              <a:t>RADIONUCLIDES 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771168"/>
              </p:ext>
            </p:extLst>
          </p:nvPr>
        </p:nvGraphicFramePr>
        <p:xfrm>
          <a:off x="609600" y="1981200"/>
          <a:ext cx="8229600" cy="2565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Why Important?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 is Included?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Contaminated</a:t>
                      </a:r>
                      <a:r>
                        <a:rPr lang="en-US" b="1" baseline="0" dirty="0" smtClean="0"/>
                        <a:t> Evidence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</a:t>
                      </a:r>
                      <a:r>
                        <a:rPr lang="en-US" baseline="0" dirty="0" smtClean="0"/>
                        <a:t> to properly define this key term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Proper definition  used pertaining to NF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Handling Evidence</a:t>
                      </a:r>
                      <a:r>
                        <a:rPr lang="en-US" b="1" baseline="0" dirty="0" smtClean="0"/>
                        <a:t> Contaminated </a:t>
                      </a:r>
                      <a:r>
                        <a:rPr lang="en-US" b="1" baseline="0" smtClean="0"/>
                        <a:t>with Radionuclides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Awareness of two options for this type of evidence</a:t>
                      </a:r>
                      <a:r>
                        <a:rPr lang="en-US" baseline="0" dirty="0" smtClean="0"/>
                        <a:t> handling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Summary</a:t>
                      </a:r>
                      <a:r>
                        <a:rPr lang="en-US" baseline="0" dirty="0" smtClean="0"/>
                        <a:t> of key examination options and considerations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How to Select Appropriate</a:t>
                      </a:r>
                      <a:r>
                        <a:rPr lang="en-US" b="1" baseline="0" dirty="0" smtClean="0"/>
                        <a:t> Approach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Articulate pro/cons</a:t>
                      </a:r>
                      <a:r>
                        <a:rPr lang="en-US" baseline="0" dirty="0" smtClean="0"/>
                        <a:t> of the two approaches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Pro/Con</a:t>
                      </a:r>
                      <a:r>
                        <a:rPr lang="en-US" baseline="0" dirty="0" smtClean="0"/>
                        <a:t> descriptions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Picture 7" descr="C:\Users\frank.wong\AppData\Local\Microsoft\Windows\Temporary Internet Files\Content.IE5\1PCDTWZ0\MC9002339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141" y="4613968"/>
            <a:ext cx="1690137" cy="198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frank.wong\AppData\Local\Microsoft\Windows\Temporary Internet Files\Content.IE5\1PCDTWZ0\MC9000449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105400"/>
            <a:ext cx="1819656" cy="121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34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</a:rPr>
              <a:t>Section </a:t>
            </a:r>
            <a:r>
              <a:rPr lang="en-US" sz="2800" b="1" dirty="0">
                <a:solidFill>
                  <a:srgbClr val="0033CC"/>
                </a:solidFill>
              </a:rPr>
              <a:t>5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/>
              <a:t>NUCLEAR FORENSIC LABORATORY ANALYSIS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87103"/>
              </p:ext>
            </p:extLst>
          </p:nvPr>
        </p:nvGraphicFramePr>
        <p:xfrm>
          <a:off x="609600" y="1676400"/>
          <a:ext cx="8229600" cy="4673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Why Important?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 is Included?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NF Characterization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 to define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r>
                        <a:rPr lang="en-US" baseline="0" dirty="0" smtClean="0"/>
                        <a:t> and discussion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NF Laboratories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 to describe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environment</a:t>
                      </a:r>
                      <a:r>
                        <a:rPr lang="en-US" baseline="0" dirty="0" smtClean="0"/>
                        <a:t> where NF measurements will be made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r>
                        <a:rPr lang="en-US" baseline="0" dirty="0" smtClean="0"/>
                        <a:t> of key laboratory capabilities, requirements, etc.</a:t>
                      </a:r>
                      <a:endParaRPr lang="en-US" i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Sequencing</a:t>
                      </a:r>
                      <a:r>
                        <a:rPr lang="en-US" b="1" baseline="0" dirty="0" smtClean="0"/>
                        <a:t> of Methods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 expectations</a:t>
                      </a:r>
                      <a:r>
                        <a:rPr lang="en-US" baseline="0" dirty="0" smtClean="0"/>
                        <a:t> of how long measurements will take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Revised</a:t>
                      </a:r>
                      <a:r>
                        <a:rPr lang="en-US" baseline="0" dirty="0" smtClean="0"/>
                        <a:t> original</a:t>
                      </a:r>
                      <a:r>
                        <a:rPr lang="en-US" dirty="0" smtClean="0"/>
                        <a:t> Table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Analytical</a:t>
                      </a:r>
                      <a:r>
                        <a:rPr lang="en-US" b="1" baseline="0" dirty="0" smtClean="0"/>
                        <a:t> Tools for NF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Describe relevant analytical tools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Sample</a:t>
                      </a:r>
                      <a:r>
                        <a:rPr lang="en-US" b="1" baseline="0" dirty="0" smtClean="0"/>
                        <a:t> Analysis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Describe</a:t>
                      </a:r>
                      <a:r>
                        <a:rPr lang="en-US" baseline="0" dirty="0" smtClean="0"/>
                        <a:t> what measurements are involved in Sample Analysis for NF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r>
                        <a:rPr lang="en-US" baseline="0" dirty="0" smtClean="0"/>
                        <a:t> of relevant measurements and their methods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34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228046"/>
              </p:ext>
            </p:extLst>
          </p:nvPr>
        </p:nvGraphicFramePr>
        <p:xfrm>
          <a:off x="533400" y="228600"/>
          <a:ext cx="8229600" cy="643376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>
                          <a:effectLst/>
                        </a:rPr>
                        <a:t>Techniques/methods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>
                          <a:effectLst/>
                        </a:rPr>
                        <a:t>Conducted within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3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>
                          <a:effectLst/>
                        </a:rPr>
                        <a:t>24 hours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>
                          <a:effectLst/>
                        </a:rPr>
                        <a:t>One week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>
                          <a:effectLst/>
                        </a:rPr>
                        <a:t>Two months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71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GB" sz="1400" b="1" dirty="0">
                          <a:effectLst/>
                        </a:rPr>
                        <a:t>Radiological /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GB" sz="1400" b="1" dirty="0">
                          <a:effectLst/>
                        </a:rPr>
                        <a:t>health and safety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GB" sz="1200" dirty="0">
                          <a:effectLst/>
                        </a:rPr>
                        <a:t>- Dose rate (α, β, γ, n)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GB" sz="1200" dirty="0">
                          <a:effectLst/>
                        </a:rPr>
                        <a:t>- Surface contamination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GB" sz="1200" dirty="0">
                          <a:effectLst/>
                        </a:rPr>
                        <a:t>- Radiography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8617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>
                          <a:effectLst/>
                        </a:rPr>
                        <a:t>Physical characterization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- Visual inspection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- Photography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- Weight determination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- Dimensional determination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- Optical microscopy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- Density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Microstructure, morphology, etc.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- Scanning electron microscopy (SEM)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- X ray diffraction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Nanostructure, morphology, etc.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- Transmission electron microscopy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481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400" b="1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Isotopic </a:t>
                      </a:r>
                      <a:r>
                        <a:rPr lang="en-GB" sz="1400" b="1" dirty="0">
                          <a:effectLst/>
                        </a:rPr>
                        <a:t>analysis 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r>
                        <a:rPr lang="en-GB" sz="1400" b="1" dirty="0" err="1" smtClean="0">
                          <a:effectLst/>
                        </a:rPr>
                        <a:t>Radiochronometry</a:t>
                      </a:r>
                      <a:endParaRPr lang="en-US" sz="1400" b="1" dirty="0" smtClean="0">
                        <a:effectLst/>
                        <a:latin typeface="Times New Roman"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400" b="1" dirty="0" smtClean="0">
                        <a:effectLst/>
                      </a:endParaRPr>
                    </a:p>
                  </a:txBody>
                  <a:tcPr marL="47586" marR="47586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2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- High </a:t>
                      </a:r>
                      <a:r>
                        <a:rPr lang="en-GB" sz="1200" dirty="0">
                          <a:effectLst/>
                        </a:rPr>
                        <a:t>resolution gamma ray spectrometry (HRGS)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- Thermal ionization mass spectrometry (TIMS)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- Inductively coupled plasma mass spectrometry (ICP-MS)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- Secondary ion mass spectrometry (SIMS)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- Radioactive counting techniques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2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- </a:t>
                      </a:r>
                      <a:r>
                        <a:rPr lang="en-GB" sz="1200" dirty="0">
                          <a:effectLst/>
                        </a:rPr>
                        <a:t>HRGS (for Pu)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2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- </a:t>
                      </a:r>
                      <a:r>
                        <a:rPr lang="en-GB" sz="1200" dirty="0">
                          <a:effectLst/>
                        </a:rPr>
                        <a:t>ICP-MS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2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- </a:t>
                      </a:r>
                      <a:r>
                        <a:rPr lang="en-GB" sz="1200" dirty="0">
                          <a:effectLst/>
                        </a:rPr>
                        <a:t>HRGS (for U)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- Alpha spectrometry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206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>
                          <a:effectLst/>
                        </a:rPr>
                        <a:t>Elemental/chemical composition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2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2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- </a:t>
                      </a:r>
                      <a:r>
                        <a:rPr lang="en-GB" sz="1200" dirty="0">
                          <a:effectLst/>
                        </a:rPr>
                        <a:t>X ray fluorescence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- ICP-MS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- Chemical assay 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- Fourier transform infra-red spectrometry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- SEM / X ray spectrometry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- Isotope dilution mass spectrometry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2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2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- </a:t>
                      </a:r>
                      <a:r>
                        <a:rPr lang="en-GB" sz="1200" dirty="0">
                          <a:effectLst/>
                        </a:rPr>
                        <a:t>Gas chromatography mass spectrometry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607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>
                          <a:effectLst/>
                        </a:rPr>
                        <a:t>Traditional forensic science disciplines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- Collection of evidence associated with traditional forensic disciplines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- Analysis and interpretation of evidence associated with traditional forensic disciplines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10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930</Words>
  <Application>Microsoft Office PowerPoint</Application>
  <PresentationFormat>On-screen Show (4:3)</PresentationFormat>
  <Paragraphs>214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Office Theme</vt:lpstr>
      <vt:lpstr>1_Office Theme</vt:lpstr>
      <vt:lpstr>Overview of Nuclear Forensics in Support of Investigations</vt:lpstr>
      <vt:lpstr>Background</vt:lpstr>
      <vt:lpstr>PowerPoint Presentation</vt:lpstr>
      <vt:lpstr>Section 2 THE ROLE OF NUCLEAR FORENSICS IN A NATIONAL NUCLEAR SECURITY INFRASTRUCTURE</vt:lpstr>
      <vt:lpstr>Model Action Plan</vt:lpstr>
      <vt:lpstr>Section 3 DEVELOPMENT OF THE FORENSIC EXAMINATION PLAN AND THE CORRESPONDING NUCLEAR FORENSIC ANALYTICAL PLAN</vt:lpstr>
      <vt:lpstr>Section 4 FORENSIC EXAMINATIONS OF EVIDENCE CONTAMINATED WITH RADIONUCLIDES </vt:lpstr>
      <vt:lpstr>Section 5 NUCLEAR FORENSIC LABORATORY ANALYSIS</vt:lpstr>
      <vt:lpstr>PowerPoint Presentation</vt:lpstr>
      <vt:lpstr>Section 6 NUCLEAR FORENSIC INTERPRETATION</vt:lpstr>
      <vt:lpstr>PowerPoint Presentation</vt:lpstr>
      <vt:lpstr>Section 7 NUCLEAR FORENSIC FINDINGS</vt:lpstr>
      <vt:lpstr>Section 8 INTERNATIONAL COOPERATION AND ASSISTANCE</vt:lpstr>
      <vt:lpstr>Section 9 NUCLEAR FORENSICS CAPACITY BUILDING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Action Plan</dc:title>
  <dc:creator>frank</dc:creator>
  <cp:lastModifiedBy>Wong, Frank</cp:lastModifiedBy>
  <cp:revision>102</cp:revision>
  <dcterms:created xsi:type="dcterms:W3CDTF">2011-12-06T22:39:37Z</dcterms:created>
  <dcterms:modified xsi:type="dcterms:W3CDTF">2014-06-27T22:35:45Z</dcterms:modified>
</cp:coreProperties>
</file>