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slides/slide3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9.xml" ContentType="application/vnd.openxmlformats-officedocument.presentationml.slide+xml"/>
  <Override PartName="/ppt/slides/slide2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8.xml" ContentType="application/vnd.openxmlformats-officedocument.presentationml.slideLayout+xml"/>
  <Override PartName="/ppt/slideLayouts/slideLayout32.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8.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6.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9" r:id="rId2"/>
    <p:sldMasterId id="2147483691" r:id="rId3"/>
    <p:sldMasterId id="2147483763" r:id="rId4"/>
  </p:sldMasterIdLst>
  <p:notesMasterIdLst>
    <p:notesMasterId r:id="rId36"/>
  </p:notesMasterIdLst>
  <p:handoutMasterIdLst>
    <p:handoutMasterId r:id="rId37"/>
  </p:handoutMasterIdLst>
  <p:sldIdLst>
    <p:sldId id="256" r:id="rId5"/>
    <p:sldId id="275" r:id="rId6"/>
    <p:sldId id="312" r:id="rId7"/>
    <p:sldId id="320" r:id="rId8"/>
    <p:sldId id="321" r:id="rId9"/>
    <p:sldId id="322" r:id="rId10"/>
    <p:sldId id="323" r:id="rId11"/>
    <p:sldId id="325" r:id="rId12"/>
    <p:sldId id="326" r:id="rId13"/>
    <p:sldId id="313" r:id="rId14"/>
    <p:sldId id="276" r:id="rId15"/>
    <p:sldId id="328" r:id="rId16"/>
    <p:sldId id="329" r:id="rId17"/>
    <p:sldId id="279" r:id="rId18"/>
    <p:sldId id="330" r:id="rId19"/>
    <p:sldId id="331" r:id="rId20"/>
    <p:sldId id="278" r:id="rId21"/>
    <p:sldId id="281" r:id="rId22"/>
    <p:sldId id="282" r:id="rId23"/>
    <p:sldId id="314" r:id="rId24"/>
    <p:sldId id="280" r:id="rId25"/>
    <p:sldId id="288" r:id="rId26"/>
    <p:sldId id="283" r:id="rId27"/>
    <p:sldId id="284" r:id="rId28"/>
    <p:sldId id="315" r:id="rId29"/>
    <p:sldId id="316" r:id="rId30"/>
    <p:sldId id="298" r:id="rId31"/>
    <p:sldId id="300" r:id="rId32"/>
    <p:sldId id="301" r:id="rId33"/>
    <p:sldId id="302" r:id="rId34"/>
    <p:sldId id="319" r:id="rId3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3" d="100"/>
          <a:sy n="113" d="100"/>
        </p:scale>
        <p:origin x="-426" y="-96"/>
      </p:cViewPr>
      <p:guideLst>
        <p:guide orient="horz" pos="2160"/>
        <p:guide pos="2880"/>
      </p:guideLst>
    </p:cSldViewPr>
  </p:slideViewPr>
  <p:notesTextViewPr>
    <p:cViewPr>
      <p:scale>
        <a:sx n="1" d="1"/>
        <a:sy n="1" d="1"/>
      </p:scale>
      <p:origin x="0" y="0"/>
    </p:cViewPr>
  </p:notesTextViewPr>
  <p:sorterViewPr>
    <p:cViewPr>
      <p:scale>
        <a:sx n="100" d="100"/>
        <a:sy n="100" d="100"/>
      </p:scale>
      <p:origin x="0" y="43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3603"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74266682-18E1-4165-AE24-F5D836A2BA65}" type="datetimeFigureOut">
              <a:rPr lang="en-US"/>
              <a:pPr>
                <a:defRPr/>
              </a:pPr>
              <a:t>7/2/2014</a:t>
            </a:fld>
            <a:endParaRPr lang="en-US"/>
          </a:p>
        </p:txBody>
      </p:sp>
      <p:sp>
        <p:nvSpPr>
          <p:cNvPr id="153604"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3605"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F257F51-0028-4885-B0AB-7DA4AF3AE28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A16E17C-505F-4EBB-B735-AF07C625F51E}" type="datetimeFigureOut">
              <a:rPr lang="en-US"/>
              <a:pPr>
                <a:defRPr/>
              </a:pPr>
              <a:t>7/2/2014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2AAF7FA-4D30-451C-8B4B-0A7B66F79AC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6AB6B17C-D703-4E6C-A74F-0CDC941FCB08}" type="slidenum">
              <a:rPr lang="en-US" sz="1200">
                <a:latin typeface="Times New Roman" pitchFamily="18" charset="0"/>
              </a:rPr>
              <a:pPr algn="r" defTabSz="931863"/>
              <a:t>2</a:t>
            </a:fld>
            <a:endParaRPr lang="en-US" sz="1200">
              <a:latin typeface="Times New Roman" pitchFamily="18" charset="0"/>
            </a:endParaRPr>
          </a:p>
        </p:txBody>
      </p:sp>
      <p:sp>
        <p:nvSpPr>
          <p:cNvPr id="51202" name="Rectangle 2"/>
          <p:cNvSpPr>
            <a:spLocks noGrp="1" noRo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xfrm>
            <a:off x="1219200" y="3257550"/>
            <a:ext cx="6705600" cy="3086100"/>
          </a:xfrm>
          <a:noFill/>
        </p:spPr>
        <p:txBody>
          <a:bodyPr wrap="square" lIns="93177" tIns="46589" rIns="93177" bIns="46589" numCol="1" anchor="t" anchorCtr="0" compatLnSpc="1">
            <a:prstTxWarp prst="textNoShape">
              <a:avLst/>
            </a:prstTxWarp>
          </a:bodyPr>
          <a:lstStyle/>
          <a:p>
            <a:pPr eaLnBrk="1" hangingPunct="1"/>
            <a:r>
              <a:rPr lang="en-US" smtClean="0"/>
              <a:t>For this early history, probably use Jeremy type slides, a simple slide with topic or diagram, and notes on these powerpoint slides become my personal talking points</a:t>
            </a:r>
          </a:p>
          <a:p>
            <a:pPr eaLnBrk="1" hangingPunct="1"/>
            <a:r>
              <a:rPr lang="en-US" smtClean="0"/>
              <a:t>Jay Davis and Carl Poppe</a:t>
            </a:r>
          </a:p>
          <a:p>
            <a:pPr eaLnBrk="1" hangingPunct="1"/>
            <a:r>
              <a:rPr lang="en-US" smtClean="0"/>
              <a:t>Start LDRD</a:t>
            </a:r>
          </a:p>
          <a:p>
            <a:pPr eaLnBrk="1" hangingPunct="1"/>
            <a:r>
              <a:rPr lang="en-US" smtClean="0"/>
              <a:t>I become new Nuclear Chemistry Division Leader</a:t>
            </a:r>
          </a:p>
          <a:p>
            <a:pPr lvl="1" eaLnBrk="1" hangingPunct="1"/>
            <a:r>
              <a:rPr lang="en-US" smtClean="0"/>
              <a:t>Three months before last test</a:t>
            </a:r>
          </a:p>
          <a:p>
            <a:pPr lvl="1" eaLnBrk="1" hangingPunct="1"/>
            <a:r>
              <a:rPr lang="en-US" smtClean="0"/>
              <a:t>Taking Division into the new post-Test world</a:t>
            </a:r>
          </a:p>
          <a:p>
            <a:pPr lvl="1" eaLnBrk="1" hangingPunct="1"/>
            <a:r>
              <a:rPr lang="en-US" smtClean="0"/>
              <a:t>Nuclear Attribution became a key focus</a:t>
            </a:r>
          </a:p>
          <a:p>
            <a:pPr lvl="1" eaLnBrk="1" hangingPunct="1"/>
            <a:r>
              <a:rPr lang="en-US" smtClean="0"/>
              <a:t>Started writing white papers, seeking partners with other Labs</a:t>
            </a:r>
          </a:p>
          <a:p>
            <a:pPr lvl="1" eaLnBrk="1" hangingPunct="1"/>
            <a:r>
              <a:rPr lang="en-US" smtClean="0"/>
              <a:t>My own interaction with Hans Mark</a:t>
            </a:r>
          </a:p>
          <a:p>
            <a:pPr lvl="2" eaLnBrk="1" hangingPunct="1"/>
            <a:r>
              <a:rPr lang="en-US" smtClean="0"/>
              <a:t>Possibly show or quote from his letter to me</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9B2B5046-CE88-494D-8E07-C73826634B44}" type="slidenum">
              <a:rPr lang="en-US" sz="1200">
                <a:latin typeface="Times New Roman" pitchFamily="18" charset="0"/>
              </a:rPr>
              <a:pPr algn="r" defTabSz="931863"/>
              <a:t>19</a:t>
            </a:fld>
            <a:endParaRPr lang="en-US" sz="1200">
              <a:latin typeface="Times New Roman" pitchFamily="18" charset="0"/>
            </a:endParaRPr>
          </a:p>
        </p:txBody>
      </p:sp>
      <p:sp>
        <p:nvSpPr>
          <p:cNvPr id="314370" name="Rectangle 2"/>
          <p:cNvSpPr>
            <a:spLocks noGrp="1" noRot="1" noChangeArrowheads="1" noTextEdit="1"/>
          </p:cNvSpPr>
          <p:nvPr>
            <p:ph type="sldImg"/>
          </p:nvPr>
        </p:nvSpPr>
        <p:spPr bwMode="auto">
          <a:noFill/>
          <a:ln>
            <a:solidFill>
              <a:srgbClr val="000000"/>
            </a:solidFill>
            <a:miter lim="800000"/>
            <a:headEnd/>
            <a:tailEnd/>
          </a:ln>
        </p:spPr>
      </p:sp>
      <p:sp>
        <p:nvSpPr>
          <p:cNvPr id="314371" name="Rectangle 3"/>
          <p:cNvSpPr>
            <a:spLocks noGrp="1" noChangeArrowheads="1"/>
          </p:cNvSpPr>
          <p:nvPr>
            <p:ph type="body" idx="1"/>
          </p:nvPr>
        </p:nvSpPr>
        <p:spPr bwMode="auto">
          <a:xfrm>
            <a:off x="1219200" y="3257550"/>
            <a:ext cx="6705600" cy="3086100"/>
          </a:xfrm>
          <a:noFill/>
        </p:spPr>
        <p:txBody>
          <a:bodyPr wrap="square" lIns="93177" tIns="46589" rIns="93177" bIns="46589" numCol="1" anchor="t" anchorCtr="0" compatLnSpc="1">
            <a:prstTxWarp prst="textNoShape">
              <a:avLst/>
            </a:prstTxWarp>
          </a:bodyPr>
          <a:lstStyle/>
          <a:p>
            <a:pPr eaLnBrk="1" hangingPunct="1"/>
            <a:r>
              <a:rPr lang="en-US" smtClean="0"/>
              <a:t>Look for other briefs that give a little more detail—setting up the case and glimpse of some data, either my old brief, of Dave’s for Allison visit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2DA84395-8A01-494F-A42F-26D7902A525F}" type="slidenum">
              <a:rPr lang="en-US" sz="1200">
                <a:latin typeface="Times New Roman" pitchFamily="18" charset="0"/>
              </a:rPr>
              <a:pPr algn="r" defTabSz="931863"/>
              <a:t>21</a:t>
            </a:fld>
            <a:endParaRPr lang="en-US" sz="1200">
              <a:latin typeface="Times New Roman" pitchFamily="18" charset="0"/>
            </a:endParaRPr>
          </a:p>
        </p:txBody>
      </p:sp>
      <p:sp>
        <p:nvSpPr>
          <p:cNvPr id="319490" name="Rectangle 2"/>
          <p:cNvSpPr>
            <a:spLocks noGrp="1" noRot="1" noChangeArrowheads="1" noTextEdit="1"/>
          </p:cNvSpPr>
          <p:nvPr>
            <p:ph type="sldImg"/>
          </p:nvPr>
        </p:nvSpPr>
        <p:spPr bwMode="auto">
          <a:noFill/>
          <a:ln>
            <a:solidFill>
              <a:srgbClr val="000000"/>
            </a:solidFill>
            <a:miter lim="800000"/>
            <a:headEnd/>
            <a:tailEnd/>
          </a:ln>
        </p:spPr>
      </p:sp>
      <p:sp>
        <p:nvSpPr>
          <p:cNvPr id="319491" name="Rectangle 3"/>
          <p:cNvSpPr>
            <a:spLocks noGrp="1" noChangeArrowheads="1"/>
          </p:cNvSpPr>
          <p:nvPr>
            <p:ph type="body" idx="1"/>
          </p:nvPr>
        </p:nvSpPr>
        <p:spPr bwMode="auto">
          <a:xfrm>
            <a:off x="1219200" y="3257550"/>
            <a:ext cx="6705600" cy="3086100"/>
          </a:xfrm>
          <a:noFill/>
        </p:spPr>
        <p:txBody>
          <a:bodyPr wrap="square" lIns="93177" tIns="46589" rIns="93177" bIns="46589"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txBox="1">
            <a:spLocks noGrp="1" noChangeArrowheads="1"/>
          </p:cNvSpPr>
          <p:nvPr/>
        </p:nvSpPr>
        <p:spPr bwMode="auto">
          <a:xfrm>
            <a:off x="5180013" y="6513513"/>
            <a:ext cx="3962400" cy="342900"/>
          </a:xfrm>
          <a:prstGeom prst="rect">
            <a:avLst/>
          </a:prstGeom>
          <a:noFill/>
          <a:ln w="9525">
            <a:noFill/>
            <a:miter lim="800000"/>
            <a:headEnd/>
            <a:tailEnd/>
          </a:ln>
        </p:spPr>
        <p:txBody>
          <a:bodyPr lIns="96662" tIns="48331" rIns="96662" bIns="48331" anchor="b"/>
          <a:lstStyle/>
          <a:p>
            <a:pPr algn="r" defTabSz="966788"/>
            <a:fld id="{0D7836BD-71BE-45B9-B7D8-3A558D43BA5E}" type="slidenum">
              <a:rPr lang="en-US" sz="1300"/>
              <a:pPr algn="r" defTabSz="966788"/>
              <a:t>26</a:t>
            </a:fld>
            <a:endParaRPr lang="en-US" sz="1300"/>
          </a:p>
        </p:txBody>
      </p:sp>
      <p:sp>
        <p:nvSpPr>
          <p:cNvPr id="327682" name="Rectangle 2"/>
          <p:cNvSpPr>
            <a:spLocks noGrp="1" noRot="1" noChangeArrowheads="1" noTextEdit="1"/>
          </p:cNvSpPr>
          <p:nvPr>
            <p:ph type="sldImg"/>
          </p:nvPr>
        </p:nvSpPr>
        <p:spPr bwMode="auto">
          <a:noFill/>
          <a:ln>
            <a:solidFill>
              <a:srgbClr val="000000"/>
            </a:solidFill>
            <a:miter lim="800000"/>
            <a:headEnd/>
            <a:tailEnd/>
          </a:ln>
        </p:spPr>
      </p:sp>
      <p:sp>
        <p:nvSpPr>
          <p:cNvPr id="327683" name="Rectangle 3"/>
          <p:cNvSpPr>
            <a:spLocks noGrp="1" noChangeArrowheads="1"/>
          </p:cNvSpPr>
          <p:nvPr>
            <p:ph type="body" idx="1"/>
          </p:nvPr>
        </p:nvSpPr>
        <p:spPr bwMode="auto">
          <a:xfrm>
            <a:off x="914400" y="3257550"/>
            <a:ext cx="7316788" cy="3086100"/>
          </a:xfrm>
          <a:noFill/>
        </p:spPr>
        <p:txBody>
          <a:bodyPr wrap="square" lIns="96662" tIns="48331" rIns="96662" bIns="48331"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rrowheads="1" noTextEdit="1"/>
          </p:cNvSpPr>
          <p:nvPr>
            <p:ph type="sldImg"/>
          </p:nvPr>
        </p:nvSpPr>
        <p:spPr bwMode="auto">
          <a:noFill/>
          <a:ln>
            <a:solidFill>
              <a:srgbClr val="000000"/>
            </a:solidFill>
            <a:miter lim="800000"/>
            <a:headEnd/>
            <a:tailEnd/>
          </a:ln>
        </p:spPr>
      </p:sp>
      <p:sp>
        <p:nvSpPr>
          <p:cNvPr id="154626" name="Rectangle 3"/>
          <p:cNvSpPr>
            <a:spLocks noGrp="1" noChangeArrowheads="1"/>
          </p:cNvSpPr>
          <p:nvPr>
            <p:ph type="body" idx="1"/>
          </p:nvPr>
        </p:nvSpPr>
        <p:spPr bwMode="auto">
          <a:xfrm>
            <a:off x="1219200" y="3257550"/>
            <a:ext cx="6707188" cy="3086100"/>
          </a:xfrm>
          <a:noFill/>
        </p:spPr>
        <p:txBody>
          <a:bodyPr wrap="square" lIns="96662" tIns="48331" rIns="96662" bIns="48331"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Folienbildplatzhalter 1"/>
          <p:cNvSpPr>
            <a:spLocks noGrp="1" noRot="1" noChangeAspect="1" noTextEdit="1"/>
          </p:cNvSpPr>
          <p:nvPr>
            <p:ph type="sldImg"/>
          </p:nvPr>
        </p:nvSpPr>
        <p:spPr bwMode="auto">
          <a:noFill/>
          <a:ln>
            <a:solidFill>
              <a:srgbClr val="000000"/>
            </a:solidFill>
            <a:miter lim="800000"/>
            <a:headEnd/>
            <a:tailEnd/>
          </a:ln>
        </p:spPr>
      </p:sp>
      <p:sp>
        <p:nvSpPr>
          <p:cNvPr id="156674" name="Notizenplatzhalter 2"/>
          <p:cNvSpPr>
            <a:spLocks noGrp="1"/>
          </p:cNvSpPr>
          <p:nvPr>
            <p:ph type="body" idx="1"/>
          </p:nvPr>
        </p:nvSpPr>
        <p:spPr bwMode="auto">
          <a:noFill/>
        </p:spPr>
        <p:txBody>
          <a:bodyPr wrap="square" lIns="92382" tIns="46191" rIns="92382" bIns="46191" numCol="1" anchor="t" anchorCtr="0" compatLnSpc="1">
            <a:prstTxWarp prst="textNoShape">
              <a:avLst/>
            </a:prstTxWarp>
          </a:bodyPr>
          <a:lstStyle/>
          <a:p>
            <a:pPr>
              <a:spcBef>
                <a:spcPct val="0"/>
              </a:spcBef>
            </a:pPr>
            <a:r>
              <a:rPr lang="de-DE" smtClean="0"/>
              <a:t>See my earlier email explaining the background</a:t>
            </a:r>
          </a:p>
        </p:txBody>
      </p:sp>
      <p:sp>
        <p:nvSpPr>
          <p:cNvPr id="156675" name="Foliennummernplatzhalter 3"/>
          <p:cNvSpPr txBox="1">
            <a:spLocks noGrp="1"/>
          </p:cNvSpPr>
          <p:nvPr/>
        </p:nvSpPr>
        <p:spPr bwMode="auto">
          <a:xfrm>
            <a:off x="5178425" y="6513513"/>
            <a:ext cx="3963988" cy="342900"/>
          </a:xfrm>
          <a:prstGeom prst="rect">
            <a:avLst/>
          </a:prstGeom>
          <a:noFill/>
          <a:ln w="9525">
            <a:noFill/>
            <a:miter lim="800000"/>
            <a:headEnd/>
            <a:tailEnd/>
          </a:ln>
        </p:spPr>
        <p:txBody>
          <a:bodyPr lIns="92382" tIns="46191" rIns="92382" bIns="46191" anchor="b"/>
          <a:lstStyle/>
          <a:p>
            <a:pPr algn="r" defTabSz="923925"/>
            <a:fld id="{8CDAC521-88C9-4724-A842-29C3EE66F41D}" type="slidenum">
              <a:rPr lang="de-DE" sz="1200">
                <a:latin typeface="Calibri" pitchFamily="34" charset="0"/>
              </a:rPr>
              <a:pPr algn="r" defTabSz="923925"/>
              <a:t>4</a:t>
            </a:fld>
            <a:endParaRPr lang="de-DE"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Folienbildplatzhalter 1"/>
          <p:cNvSpPr>
            <a:spLocks noGrp="1" noRot="1" noChangeAspect="1" noTextEdit="1"/>
          </p:cNvSpPr>
          <p:nvPr>
            <p:ph type="sldImg"/>
          </p:nvPr>
        </p:nvSpPr>
        <p:spPr bwMode="auto">
          <a:noFill/>
          <a:ln>
            <a:solidFill>
              <a:srgbClr val="000000"/>
            </a:solidFill>
            <a:miter lim="800000"/>
            <a:headEnd/>
            <a:tailEnd/>
          </a:ln>
        </p:spPr>
      </p:sp>
      <p:sp>
        <p:nvSpPr>
          <p:cNvPr id="158722" name="Notizenplatzhalter 2"/>
          <p:cNvSpPr>
            <a:spLocks noGrp="1"/>
          </p:cNvSpPr>
          <p:nvPr>
            <p:ph type="body" idx="1"/>
          </p:nvPr>
        </p:nvSpPr>
        <p:spPr bwMode="auto">
          <a:noFill/>
        </p:spPr>
        <p:txBody>
          <a:bodyPr wrap="square" lIns="92382" tIns="46191" rIns="92382" bIns="46191" numCol="1" anchor="t" anchorCtr="0" compatLnSpc="1">
            <a:prstTxWarp prst="textNoShape">
              <a:avLst/>
            </a:prstTxWarp>
          </a:bodyPr>
          <a:lstStyle/>
          <a:p>
            <a:pPr>
              <a:spcBef>
                <a:spcPct val="0"/>
              </a:spcBef>
            </a:pPr>
            <a:endParaRPr lang="en-US" smtClean="0"/>
          </a:p>
        </p:txBody>
      </p:sp>
      <p:sp>
        <p:nvSpPr>
          <p:cNvPr id="158723" name="Foliennummernplatzhalter 3"/>
          <p:cNvSpPr txBox="1">
            <a:spLocks noGrp="1"/>
          </p:cNvSpPr>
          <p:nvPr/>
        </p:nvSpPr>
        <p:spPr bwMode="auto">
          <a:xfrm>
            <a:off x="5178425" y="6513513"/>
            <a:ext cx="3963988" cy="342900"/>
          </a:xfrm>
          <a:prstGeom prst="rect">
            <a:avLst/>
          </a:prstGeom>
          <a:noFill/>
          <a:ln w="9525">
            <a:noFill/>
            <a:miter lim="800000"/>
            <a:headEnd/>
            <a:tailEnd/>
          </a:ln>
        </p:spPr>
        <p:txBody>
          <a:bodyPr lIns="92382" tIns="46191" rIns="92382" bIns="46191" anchor="b"/>
          <a:lstStyle/>
          <a:p>
            <a:pPr algn="r" defTabSz="923925"/>
            <a:fld id="{77CB2C49-6677-491A-ABDA-1C798ED7D9E5}" type="slidenum">
              <a:rPr lang="de-DE" sz="1200">
                <a:latin typeface="Calibri" pitchFamily="34" charset="0"/>
              </a:rPr>
              <a:pPr algn="r" defTabSz="923925"/>
              <a:t>5</a:t>
            </a:fld>
            <a:endParaRPr lang="de-DE"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txBox="1">
            <a:spLocks noGrp="1" noChangeArrowheads="1"/>
          </p:cNvSpPr>
          <p:nvPr/>
        </p:nvSpPr>
        <p:spPr bwMode="auto">
          <a:xfrm>
            <a:off x="5178425" y="6513513"/>
            <a:ext cx="3963988" cy="342900"/>
          </a:xfrm>
          <a:prstGeom prst="rect">
            <a:avLst/>
          </a:prstGeom>
          <a:noFill/>
          <a:ln w="9525">
            <a:noFill/>
            <a:miter lim="800000"/>
            <a:headEnd/>
            <a:tailEnd/>
          </a:ln>
        </p:spPr>
        <p:txBody>
          <a:bodyPr lIns="92382" tIns="46191" rIns="92382" bIns="46191" anchor="b"/>
          <a:lstStyle/>
          <a:p>
            <a:pPr algn="r" defTabSz="923925"/>
            <a:fld id="{83A8C4C5-2D44-4DDE-A920-5804C4BED38E}" type="slidenum">
              <a:rPr lang="de-DE" altLang="en-US" sz="1200">
                <a:latin typeface="Calibri" pitchFamily="34" charset="0"/>
              </a:rPr>
              <a:pPr algn="r" defTabSz="923925"/>
              <a:t>7</a:t>
            </a:fld>
            <a:endParaRPr lang="de-DE" altLang="en-US" sz="1200">
              <a:latin typeface="Calibri" pitchFamily="34" charset="0"/>
            </a:endParaRPr>
          </a:p>
        </p:txBody>
      </p:sp>
      <p:sp>
        <p:nvSpPr>
          <p:cNvPr id="293890"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93891" name="Rectangle 3"/>
          <p:cNvSpPr>
            <a:spLocks noGrp="1" noChangeArrowheads="1"/>
          </p:cNvSpPr>
          <p:nvPr>
            <p:ph type="body" idx="1"/>
          </p:nvPr>
        </p:nvSpPr>
        <p:spPr bwMode="auto">
          <a:noFill/>
        </p:spPr>
        <p:txBody>
          <a:bodyPr wrap="square" lIns="92382" tIns="46191" rIns="92382" bIns="46191" numCol="1" anchor="t" anchorCtr="0" compatLnSpc="1">
            <a:prstTxWarp prst="textNoShape">
              <a:avLst/>
            </a:prstTxWarp>
          </a:bodyPr>
          <a:lstStyle/>
          <a:p>
            <a:pPr>
              <a:spcBef>
                <a:spcPct val="0"/>
              </a:spcBef>
            </a:pPr>
            <a:endParaRPr lang="fr-F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ACD1655D-5DE8-44AF-BE73-ED4AF22256B3}" type="slidenum">
              <a:rPr lang="en-US" sz="1200">
                <a:latin typeface="Times New Roman" pitchFamily="18" charset="0"/>
              </a:rPr>
              <a:pPr algn="r" defTabSz="931863"/>
              <a:t>11</a:t>
            </a:fld>
            <a:endParaRPr lang="en-US" sz="1200">
              <a:latin typeface="Times New Roman" pitchFamily="18" charset="0"/>
            </a:endParaRPr>
          </a:p>
        </p:txBody>
      </p:sp>
      <p:sp>
        <p:nvSpPr>
          <p:cNvPr id="302082" name="Rectangle 2"/>
          <p:cNvSpPr>
            <a:spLocks noGrp="1" noRot="1" noChangeArrowheads="1" noTextEdit="1"/>
          </p:cNvSpPr>
          <p:nvPr>
            <p:ph type="sldImg"/>
          </p:nvPr>
        </p:nvSpPr>
        <p:spPr bwMode="auto">
          <a:noFill/>
          <a:ln>
            <a:solidFill>
              <a:srgbClr val="000000"/>
            </a:solidFill>
            <a:miter lim="800000"/>
            <a:headEnd/>
            <a:tailEnd/>
          </a:ln>
        </p:spPr>
      </p:sp>
      <p:sp>
        <p:nvSpPr>
          <p:cNvPr id="302083" name="Rectangle 3"/>
          <p:cNvSpPr>
            <a:spLocks noGrp="1" noChangeArrowheads="1"/>
          </p:cNvSpPr>
          <p:nvPr>
            <p:ph type="body" idx="1"/>
          </p:nvPr>
        </p:nvSpPr>
        <p:spPr bwMode="auto">
          <a:xfrm>
            <a:off x="1219200" y="3257550"/>
            <a:ext cx="6705600" cy="3086100"/>
          </a:xfrm>
          <a:noFill/>
        </p:spPr>
        <p:txBody>
          <a:bodyPr wrap="square" lIns="93177" tIns="46589" rIns="93177" bIns="46589" numCol="1" anchor="t" anchorCtr="0" compatLnSpc="1">
            <a:prstTxWarp prst="textNoShape">
              <a:avLst/>
            </a:prstTxWarp>
          </a:bodyPr>
          <a:lstStyle/>
          <a:p>
            <a:pPr eaLnBrk="1" hangingPunct="1"/>
            <a:r>
              <a:rPr lang="en-US" smtClean="0"/>
              <a:t>Describe conference initiated by G-8’s NPEG, DOE offered to take lead, and International Conference at LLNL with me as chair; to foster international cooperation on nuclear forensics</a:t>
            </a:r>
          </a:p>
          <a:p>
            <a:pPr eaLnBrk="1" hangingPunct="1"/>
            <a:r>
              <a:rPr lang="en-US" smtClean="0"/>
              <a:t>NOTE—would be better to get picture of group at 1995 Conf</a:t>
            </a:r>
            <a:endParaRPr lang="en-US" sz="1600" b="1" smtClean="0"/>
          </a:p>
          <a:p>
            <a:pPr eaLnBrk="1" hangingPunct="1"/>
            <a:r>
              <a:rPr lang="en-US" smtClean="0"/>
              <a:t>Also need to provide a definition of nuclear forensics, probably do that in this context</a:t>
            </a:r>
          </a:p>
          <a:p>
            <a:pPr eaLnBrk="1" hangingPunct="1"/>
            <a:r>
              <a:rPr lang="en-US" smtClean="0"/>
              <a:t>Note that for five years, thinking about NF largely developed in the context of ITWG</a:t>
            </a:r>
          </a:p>
          <a:p>
            <a:pPr eaLnBrk="1" hangingPunct="1"/>
            <a:r>
              <a:rPr lang="en-US" smtClean="0"/>
              <a:t>International cooperation will continue to be very important</a:t>
            </a:r>
          </a:p>
          <a:p>
            <a:pPr eaLnBrk="1" hangingPunct="1"/>
            <a:r>
              <a:rPr lang="en-US" smtClean="0"/>
              <a:t>Should use slide with IAEA publication, and then possibly bring in some points about importance of response to the scene, because likely of most interest to this group (or come back later to this point in context of development, possibly using some of the slides on the current RDD exercise, which also brings in element of RDD, not just nuclear explosion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3E3DAB94-9111-42B3-927A-F6CCF0B24D9C}" type="slidenum">
              <a:rPr lang="en-US" sz="1200">
                <a:latin typeface="Times New Roman" pitchFamily="18" charset="0"/>
              </a:rPr>
              <a:pPr algn="r" defTabSz="931863"/>
              <a:t>14</a:t>
            </a:fld>
            <a:endParaRPr lang="en-US" sz="1200">
              <a:latin typeface="Times New Roman" pitchFamily="18" charset="0"/>
            </a:endParaRPr>
          </a:p>
        </p:txBody>
      </p:sp>
      <p:sp>
        <p:nvSpPr>
          <p:cNvPr id="306178" name="Rectangle 2"/>
          <p:cNvSpPr>
            <a:spLocks noGrp="1" noRot="1" noChangeArrowheads="1" noTextEdit="1"/>
          </p:cNvSpPr>
          <p:nvPr>
            <p:ph type="sldImg"/>
          </p:nvPr>
        </p:nvSpPr>
        <p:spPr bwMode="auto">
          <a:noFill/>
          <a:ln cap="flat">
            <a:solidFill>
              <a:schemeClr val="tx1"/>
            </a:solidFill>
            <a:miter lim="800000"/>
            <a:headEnd/>
            <a:tailEnd/>
          </a:ln>
        </p:spPr>
      </p:sp>
      <p:sp>
        <p:nvSpPr>
          <p:cNvPr id="306179" name="Rectangle 3"/>
          <p:cNvSpPr>
            <a:spLocks noGrp="1" noChangeArrowheads="1"/>
          </p:cNvSpPr>
          <p:nvPr>
            <p:ph type="body" idx="1"/>
          </p:nvPr>
        </p:nvSpPr>
        <p:spPr bwMode="auto">
          <a:xfrm>
            <a:off x="1219200" y="3257550"/>
            <a:ext cx="6705600" cy="3086100"/>
          </a:xfrm>
          <a:noFill/>
        </p:spPr>
        <p:txBody>
          <a:bodyPr wrap="square" lIns="90487" tIns="44450" rIns="90487" bIns="44450"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6D7682E2-587E-4A2E-854C-9653E1DC045D}" type="slidenum">
              <a:rPr lang="en-US" sz="1200">
                <a:latin typeface="Times New Roman" pitchFamily="18" charset="0"/>
              </a:rPr>
              <a:pPr algn="r" defTabSz="931863"/>
              <a:t>17</a:t>
            </a:fld>
            <a:endParaRPr lang="en-US" sz="1200">
              <a:latin typeface="Times New Roman" pitchFamily="18" charset="0"/>
            </a:endParaRPr>
          </a:p>
        </p:txBody>
      </p:sp>
      <p:sp>
        <p:nvSpPr>
          <p:cNvPr id="310274" name="Rectangle 2"/>
          <p:cNvSpPr>
            <a:spLocks noGrp="1" noRot="1" noChangeArrowheads="1" noTextEdit="1"/>
          </p:cNvSpPr>
          <p:nvPr>
            <p:ph type="sldImg"/>
          </p:nvPr>
        </p:nvSpPr>
        <p:spPr bwMode="auto">
          <a:noFill/>
          <a:ln>
            <a:solidFill>
              <a:srgbClr val="000000"/>
            </a:solidFill>
            <a:miter lim="800000"/>
            <a:headEnd/>
            <a:tailEnd/>
          </a:ln>
        </p:spPr>
      </p:sp>
      <p:sp>
        <p:nvSpPr>
          <p:cNvPr id="310275" name="Rectangle 3"/>
          <p:cNvSpPr>
            <a:spLocks noGrp="1" noChangeArrowheads="1"/>
          </p:cNvSpPr>
          <p:nvPr>
            <p:ph type="body" idx="1"/>
          </p:nvPr>
        </p:nvSpPr>
        <p:spPr bwMode="auto">
          <a:xfrm>
            <a:off x="1219200" y="3257550"/>
            <a:ext cx="6705600" cy="3086100"/>
          </a:xfrm>
          <a:noFill/>
        </p:spPr>
        <p:txBody>
          <a:bodyPr wrap="square" lIns="93177" tIns="46589" rIns="93177" bIns="46589"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lIns="93177" tIns="46589" rIns="93177" bIns="46589" anchor="b"/>
          <a:lstStyle/>
          <a:p>
            <a:pPr algn="r" defTabSz="931863"/>
            <a:fld id="{947483A8-A4EA-41F3-BC1B-9E06479A3D1F}" type="slidenum">
              <a:rPr lang="en-US" sz="1200">
                <a:latin typeface="Times New Roman" pitchFamily="18" charset="0"/>
              </a:rPr>
              <a:pPr algn="r" defTabSz="931863"/>
              <a:t>18</a:t>
            </a:fld>
            <a:endParaRPr lang="en-US" sz="1200">
              <a:latin typeface="Times New Roman" pitchFamily="18" charset="0"/>
            </a:endParaRPr>
          </a:p>
        </p:txBody>
      </p:sp>
      <p:sp>
        <p:nvSpPr>
          <p:cNvPr id="312322" name="Rectangle 2"/>
          <p:cNvSpPr>
            <a:spLocks noGrp="1" noRot="1" noChangeArrowheads="1" noTextEdit="1"/>
          </p:cNvSpPr>
          <p:nvPr>
            <p:ph type="sldImg"/>
          </p:nvPr>
        </p:nvSpPr>
        <p:spPr bwMode="auto">
          <a:noFill/>
          <a:ln>
            <a:solidFill>
              <a:srgbClr val="000000"/>
            </a:solidFill>
            <a:miter lim="800000"/>
            <a:headEnd/>
            <a:tailEnd/>
          </a:ln>
        </p:spPr>
      </p:sp>
      <p:sp>
        <p:nvSpPr>
          <p:cNvPr id="312323" name="Rectangle 3"/>
          <p:cNvSpPr>
            <a:spLocks noGrp="1" noChangeArrowheads="1"/>
          </p:cNvSpPr>
          <p:nvPr>
            <p:ph type="body" idx="1"/>
          </p:nvPr>
        </p:nvSpPr>
        <p:spPr bwMode="auto">
          <a:xfrm>
            <a:off x="1219200" y="3257550"/>
            <a:ext cx="6705600" cy="3086100"/>
          </a:xfrm>
          <a:noFill/>
        </p:spPr>
        <p:txBody>
          <a:bodyPr wrap="square" lIns="93177" tIns="46589" rIns="93177" bIns="46589"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ormAutofit/>
          </a:bodyPr>
          <a:lstStyle>
            <a:lvl1pPr marL="0" indent="0">
              <a:buNone/>
              <a:defRPr sz="1800">
                <a:solidFill>
                  <a:schemeClr val="tx1">
                    <a:tint val="75000"/>
                  </a:schemeClr>
                </a:solidFill>
              </a:defRPr>
            </a:lvl1pPr>
            <a:lvl2pPr marL="457039" indent="0">
              <a:buNone/>
              <a:defRPr sz="1800">
                <a:solidFill>
                  <a:schemeClr val="tx1">
                    <a:tint val="75000"/>
                  </a:schemeClr>
                </a:solidFill>
              </a:defRPr>
            </a:lvl2pPr>
            <a:lvl3pPr marL="914079" indent="0">
              <a:buNone/>
              <a:defRPr sz="1600">
                <a:solidFill>
                  <a:schemeClr val="tx1">
                    <a:tint val="75000"/>
                  </a:schemeClr>
                </a:solidFill>
              </a:defRPr>
            </a:lvl3pPr>
            <a:lvl4pPr marL="1371119" indent="0">
              <a:buNone/>
              <a:defRPr sz="1400">
                <a:solidFill>
                  <a:schemeClr val="tx1">
                    <a:tint val="75000"/>
                  </a:schemeClr>
                </a:solidFill>
              </a:defRPr>
            </a:lvl4pPr>
            <a:lvl5pPr marL="1828159" indent="0">
              <a:buNone/>
              <a:defRPr sz="1400">
                <a:solidFill>
                  <a:schemeClr val="tx1">
                    <a:tint val="75000"/>
                  </a:schemeClr>
                </a:solidFill>
              </a:defRPr>
            </a:lvl5pPr>
            <a:lvl6pPr marL="2285199" indent="0">
              <a:buNone/>
              <a:defRPr sz="1400">
                <a:solidFill>
                  <a:schemeClr val="tx1">
                    <a:tint val="75000"/>
                  </a:schemeClr>
                </a:solidFill>
              </a:defRPr>
            </a:lvl6pPr>
            <a:lvl7pPr marL="2742237" indent="0">
              <a:buNone/>
              <a:defRPr sz="1400">
                <a:solidFill>
                  <a:schemeClr val="tx1">
                    <a:tint val="75000"/>
                  </a:schemeClr>
                </a:solidFill>
              </a:defRPr>
            </a:lvl7pPr>
            <a:lvl8pPr marL="3199278" indent="0">
              <a:buNone/>
              <a:defRPr sz="1400">
                <a:solidFill>
                  <a:schemeClr val="tx1">
                    <a:tint val="75000"/>
                  </a:schemeClr>
                </a:solidFill>
              </a:defRPr>
            </a:lvl8pPr>
            <a:lvl9pPr marL="3656316" indent="0">
              <a:buNone/>
              <a:defRPr sz="1400">
                <a:solidFill>
                  <a:schemeClr val="tx1">
                    <a:tint val="75000"/>
                  </a:schemeClr>
                </a:solidFill>
              </a:defRPr>
            </a:lvl9pPr>
          </a:lstStyle>
          <a:p>
            <a:pPr lvl="0"/>
            <a:r>
              <a:rPr lang="en-US" smtClean="0"/>
              <a:t>Click to edit Master text styles</a:t>
            </a:r>
          </a:p>
        </p:txBody>
      </p:sp>
      <p:sp>
        <p:nvSpPr>
          <p:cNvPr id="4" name="Date Placeholder 6"/>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75CCC2CC-9DE5-4952-BFFA-9F40891CDAE5}" type="datetime1">
              <a:rPr lang="en-US"/>
              <a:pPr>
                <a:defRPr/>
              </a:pPr>
              <a:t>7/2/2014</a:t>
            </a:fld>
            <a:endParaRPr lang="en-US"/>
          </a:p>
        </p:txBody>
      </p:sp>
      <p:sp>
        <p:nvSpPr>
          <p:cNvPr id="5" name="Slide Number Placeholder 7"/>
          <p:cNvSpPr>
            <a:spLocks noGrp="1"/>
          </p:cNvSpPr>
          <p:nvPr>
            <p:ph type="sldNum" sz="quarter" idx="11"/>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E37BCBF0-B841-43A4-B6C4-ACC3A08D1693}" type="slidenum">
              <a:rPr lang="en-US"/>
              <a:pPr>
                <a:defRPr/>
              </a:pPr>
              <a:t>‹#›</a:t>
            </a:fld>
            <a:endParaRPr lang="en-US"/>
          </a:p>
        </p:txBody>
      </p:sp>
      <p:sp>
        <p:nvSpPr>
          <p:cNvPr id="6" name="Footer Placeholder 8"/>
          <p:cNvSpPr>
            <a:spLocks noGrp="1"/>
          </p:cNvSpPr>
          <p:nvPr>
            <p:ph type="ftr" sz="quarter" idx="12"/>
          </p:nvPr>
        </p:nvSpPr>
        <p:spPr/>
        <p:txBody>
          <a:bodyPr/>
          <a:lstStyle>
            <a:lvl1pPr>
              <a:defRPr/>
            </a:lvl1pPr>
          </a:lstStyle>
          <a:p>
            <a:pPr>
              <a:defRPr/>
            </a:pPr>
            <a:r>
              <a:rPr lang="en-US"/>
              <a:t>Lawrence Livermore National Laboratory        Institute for Transuranium Elementsasdf</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black"/>
              </a:solidFill>
              <a:latin typeface="Times New Roman" pitchFamily="18" charset="0"/>
            </a:endParaRPr>
          </a:p>
        </p:txBody>
      </p:sp>
      <p:pic>
        <p:nvPicPr>
          <p:cNvPr id="5" name="Picture 0" descr="gicnt_logo-2line-lrg.jpg"/>
          <p:cNvPicPr>
            <a:picLocks noChangeAspect="1" noChangeArrowheads="1"/>
          </p:cNvPicPr>
          <p:nvPr userDrawn="1"/>
        </p:nvPicPr>
        <p:blipFill>
          <a:blip r:embed="rId2"/>
          <a:srcRect/>
          <a:stretch>
            <a:fillRect/>
          </a:stretch>
        </p:blipFill>
        <p:spPr bwMode="auto">
          <a:xfrm>
            <a:off x="3563938" y="5805488"/>
            <a:ext cx="1981200" cy="762000"/>
          </a:xfrm>
          <a:prstGeom prst="rect">
            <a:avLst/>
          </a:prstGeom>
          <a:noFill/>
          <a:ln w="9525">
            <a:noFill/>
            <a:miter lim="800000"/>
            <a:headEnd/>
            <a:tailEnd/>
          </a:ln>
        </p:spPr>
      </p:pic>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15"/>
          <p:cNvSpPr>
            <a:spLocks noGrp="1"/>
          </p:cNvSpPr>
          <p:nvPr>
            <p:ph type="dt" sz="half" idx="10"/>
          </p:nvPr>
        </p:nvSpPr>
        <p:spPr/>
        <p:txBody>
          <a:bodyPr/>
          <a:lstStyle>
            <a:lvl1pPr fontAlgn="auto">
              <a:spcBef>
                <a:spcPts val="0"/>
              </a:spcBef>
              <a:spcAft>
                <a:spcPts val="0"/>
              </a:spcAft>
              <a:defRPr>
                <a:solidFill>
                  <a:srgbClr val="F0A22E">
                    <a:shade val="75000"/>
                  </a:srgbClr>
                </a:solidFill>
                <a:latin typeface="+mn-lt"/>
              </a:defRPr>
            </a:lvl1pPr>
          </a:lstStyle>
          <a:p>
            <a:pPr>
              <a:defRPr/>
            </a:pPr>
            <a:fld id="{2EC79CB6-4F20-40E3-B776-60DDE4F7A503}" type="datetime1">
              <a:rPr lang="en-US"/>
              <a:pPr>
                <a:defRPr/>
              </a:pPr>
              <a:t>7/2/2014</a:t>
            </a:fld>
            <a:endParaRPr lang="en-US"/>
          </a:p>
        </p:txBody>
      </p:sp>
      <p:sp>
        <p:nvSpPr>
          <p:cNvPr id="7" name="Footer Placeholder 1"/>
          <p:cNvSpPr>
            <a:spLocks noGrp="1"/>
          </p:cNvSpPr>
          <p:nvPr>
            <p:ph type="ftr" sz="quarter" idx="11"/>
          </p:nvPr>
        </p:nvSpPr>
        <p:spPr/>
        <p:txBody>
          <a:bodyPr/>
          <a:lstStyle>
            <a:lvl1pPr>
              <a:defRPr>
                <a:latin typeface="Franklin Gothic Book" pitchFamily="34" charset="0"/>
              </a:defRPr>
            </a:lvl1pPr>
          </a:lstStyle>
          <a:p>
            <a:pPr>
              <a:defRPr/>
            </a:pPr>
            <a:r>
              <a:rPr lang="en-US"/>
              <a:t>Lawrence Livermore National Laboratory        Institute for Transuranium Elements</a:t>
            </a:r>
          </a:p>
        </p:txBody>
      </p:sp>
      <p:sp>
        <p:nvSpPr>
          <p:cNvPr id="8" name="Slide Number Placeholder 14"/>
          <p:cNvSpPr>
            <a:spLocks noGrp="1"/>
          </p:cNvSpPr>
          <p:nvPr>
            <p:ph type="sldNum" sz="quarter" idx="12"/>
          </p:nvPr>
        </p:nvSpPr>
        <p:spPr>
          <a:xfrm>
            <a:off x="8229600" y="6473825"/>
            <a:ext cx="758825" cy="247650"/>
          </a:xfrm>
        </p:spPr>
        <p:txBody>
          <a:bodyPr/>
          <a:lstStyle>
            <a:lvl1pPr fontAlgn="auto">
              <a:spcBef>
                <a:spcPts val="0"/>
              </a:spcBef>
              <a:spcAft>
                <a:spcPts val="0"/>
              </a:spcAft>
              <a:defRPr>
                <a:latin typeface="+mn-lt"/>
              </a:defRPr>
            </a:lvl1pPr>
          </a:lstStyle>
          <a:p>
            <a:pPr>
              <a:defRPr/>
            </a:pPr>
            <a:fld id="{E16C4BC1-331A-4F92-A0AF-65702C0FE4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white"/>
              </a:solidFill>
              <a:latin typeface="Times New Roman" pitchFamily="18"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atin typeface="Franklin Gothic Book" pitchFamily="34" charset="0"/>
              </a:defRPr>
            </a:lvl1pPr>
          </a:lstStyle>
          <a:p>
            <a:pPr>
              <a:defRPr/>
            </a:pPr>
            <a:fld id="{344DB83E-0941-4A85-BC53-5DB057C9A742}" type="datetime1">
              <a:rPr lang="en-US"/>
              <a:pPr>
                <a:defRPr/>
              </a:pPr>
              <a:t>7/2/2014</a:t>
            </a:fld>
            <a:endParaRPr lang="en-GB"/>
          </a:p>
        </p:txBody>
      </p:sp>
      <p:sp>
        <p:nvSpPr>
          <p:cNvPr id="7" name="Footer Placeholder 10"/>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9" name="Slide Number Placeholder 1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3632E28-EE88-41DB-ABD5-C7002E3AAB51}"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a:defRPr>
                <a:latin typeface="Franklin Gothic Book" pitchFamily="34" charset="0"/>
              </a:defRPr>
            </a:lvl1pPr>
          </a:lstStyle>
          <a:p>
            <a:pPr>
              <a:defRPr/>
            </a:pPr>
            <a:fld id="{BD57497F-7CB3-49B4-A751-B29DA5D3D3A8}" type="datetime1">
              <a:rPr lang="en-US"/>
              <a:pPr>
                <a:defRPr/>
              </a:pPr>
              <a:t>7/2/2014</a:t>
            </a:fld>
            <a:endParaRPr lang="en-GB"/>
          </a:p>
        </p:txBody>
      </p:sp>
      <p:sp>
        <p:nvSpPr>
          <p:cNvPr id="6" name="Footer Placeholder 9"/>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7" name="Slide Number Placeholder 30"/>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8A0C84F-1719-4E8B-8E2F-4DC7857967D0}"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black"/>
              </a:solidFill>
              <a:latin typeface="Times New Roman" pitchFamily="18" charset="0"/>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atin typeface="Franklin Gothic Book" pitchFamily="34" charset="0"/>
              </a:defRPr>
            </a:lvl1pPr>
          </a:lstStyle>
          <a:p>
            <a:pPr>
              <a:defRPr/>
            </a:pPr>
            <a:fld id="{D1896F88-1787-4CAA-BA7C-66C9B0CB6F41}" type="datetime1">
              <a:rPr lang="en-US"/>
              <a:pPr>
                <a:defRPr/>
              </a:pPr>
              <a:t>7/2/2014</a:t>
            </a:fld>
            <a:endParaRPr lang="en-GB"/>
          </a:p>
        </p:txBody>
      </p:sp>
      <p:sp>
        <p:nvSpPr>
          <p:cNvPr id="9" name="Footer Placeholder 5"/>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10" name="Slide Number Placeholder 6"/>
          <p:cNvSpPr>
            <a:spLocks noGrp="1"/>
          </p:cNvSpPr>
          <p:nvPr>
            <p:ph type="sldNum" sz="quarter" idx="12"/>
          </p:nvPr>
        </p:nvSpPr>
        <p:spPr>
          <a:xfrm>
            <a:off x="8229600" y="6477000"/>
            <a:ext cx="762000" cy="247650"/>
          </a:xfrm>
        </p:spPr>
        <p:txBody>
          <a:bodyPr/>
          <a:lstStyle>
            <a:lvl1pPr fontAlgn="auto">
              <a:spcBef>
                <a:spcPts val="0"/>
              </a:spcBef>
              <a:spcAft>
                <a:spcPts val="0"/>
              </a:spcAft>
              <a:defRPr>
                <a:latin typeface="+mn-lt"/>
              </a:defRPr>
            </a:lvl1pPr>
          </a:lstStyle>
          <a:p>
            <a:pPr>
              <a:defRPr/>
            </a:pPr>
            <a:fld id="{34038956-C783-471A-8551-269FB087BB82}"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a:defRPr>
                <a:latin typeface="Franklin Gothic Book" pitchFamily="34" charset="0"/>
              </a:defRPr>
            </a:lvl1pPr>
          </a:lstStyle>
          <a:p>
            <a:pPr>
              <a:defRPr/>
            </a:pPr>
            <a:fld id="{F9C437EE-6011-4F6F-9156-8B31BBFDD761}" type="datetime1">
              <a:rPr lang="en-US"/>
              <a:pPr>
                <a:defRPr/>
              </a:pPr>
              <a:t>7/2/2014</a:t>
            </a:fld>
            <a:endParaRPr lang="en-GB"/>
          </a:p>
        </p:txBody>
      </p:sp>
      <p:sp>
        <p:nvSpPr>
          <p:cNvPr id="4" name="Footer Placeholder 20"/>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5"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BF414F3-A96E-4CE0-B07E-E361A4802D17}"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atin typeface="Franklin Gothic Book" pitchFamily="34" charset="0"/>
              </a:defRPr>
            </a:lvl1pPr>
          </a:lstStyle>
          <a:p>
            <a:pPr>
              <a:defRPr/>
            </a:pPr>
            <a:fld id="{3A45D651-2015-491F-8955-5DE67F8DBC36}" type="datetime1">
              <a:rPr lang="en-US"/>
              <a:pPr>
                <a:defRPr/>
              </a:pPr>
              <a:t>7/2/2014</a:t>
            </a:fld>
            <a:endParaRPr lang="en-GB"/>
          </a:p>
        </p:txBody>
      </p:sp>
      <p:sp>
        <p:nvSpPr>
          <p:cNvPr id="3" name="Footer Placeholder 23"/>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4"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0BBBD41-9986-46D6-8773-E11918E5C4B8}"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black"/>
              </a:solidFill>
              <a:latin typeface="Times New Roman" pitchFamily="18" charset="0"/>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atin typeface="Franklin Gothic Book" pitchFamily="34" charset="0"/>
              </a:defRPr>
            </a:lvl1pPr>
          </a:lstStyle>
          <a:p>
            <a:pPr>
              <a:defRPr/>
            </a:pPr>
            <a:fld id="{AAF32E07-470E-40EA-B6E1-F53085122DD9}" type="datetime1">
              <a:rPr lang="en-US"/>
              <a:pPr>
                <a:defRPr/>
              </a:pPr>
              <a:t>7/2/2014</a:t>
            </a:fld>
            <a:endParaRPr lang="en-GB"/>
          </a:p>
        </p:txBody>
      </p:sp>
      <p:sp>
        <p:nvSpPr>
          <p:cNvPr id="7" name="Footer Placeholder 28"/>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8"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9E67BFD-955F-4368-9EB5-C8DB21E106AA}"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atin typeface="Franklin Gothic Book" pitchFamily="34" charset="0"/>
              </a:defRPr>
            </a:lvl1pPr>
          </a:lstStyle>
          <a:p>
            <a:pPr>
              <a:defRPr/>
            </a:pPr>
            <a:fld id="{DD8C174A-75BD-471B-8BA9-E0282A576103}" type="datetime1">
              <a:rPr lang="en-US"/>
              <a:pPr>
                <a:defRPr/>
              </a:pPr>
              <a:t>7/2/2014</a:t>
            </a:fld>
            <a:endParaRPr lang="en-GB"/>
          </a:p>
        </p:txBody>
      </p:sp>
      <p:sp>
        <p:nvSpPr>
          <p:cNvPr id="6" name="Footer Placeholder 4"/>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7" name="Slide Number Placeholder 30"/>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E266EC7F-7B37-471F-9A0C-769FBD4CAD55}"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Franklin Gothic Book" pitchFamily="34" charset="0"/>
              </a:defRPr>
            </a:lvl1pPr>
          </a:lstStyle>
          <a:p>
            <a:pPr>
              <a:defRPr/>
            </a:pPr>
            <a:fld id="{02C0C2F7-D79C-4420-897E-124D52ACD76D}" type="datetime1">
              <a:rPr lang="en-US"/>
              <a:pPr>
                <a:defRPr/>
              </a:pPr>
              <a:t>7/2/2014</a:t>
            </a:fld>
            <a:endParaRPr lang="en-GB"/>
          </a:p>
        </p:txBody>
      </p:sp>
      <p:sp>
        <p:nvSpPr>
          <p:cNvPr id="5" name="Footer Placeholder 4"/>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2BFF2DE-E26E-4FEB-A30E-3C2B002B6A0B}"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Franklin Gothic Book" pitchFamily="34" charset="0"/>
              </a:defRPr>
            </a:lvl1pPr>
          </a:lstStyle>
          <a:p>
            <a:pPr>
              <a:defRPr/>
            </a:pPr>
            <a:fld id="{E542C0FC-C9F2-4013-A4C1-2B8C3536B46A}" type="datetime1">
              <a:rPr lang="en-US"/>
              <a:pPr>
                <a:defRPr/>
              </a:pPr>
              <a:t>7/2/2014</a:t>
            </a:fld>
            <a:endParaRPr lang="en-GB"/>
          </a:p>
        </p:txBody>
      </p:sp>
      <p:sp>
        <p:nvSpPr>
          <p:cNvPr id="5" name="Footer Placeholder 4"/>
          <p:cNvSpPr>
            <a:spLocks noGrp="1"/>
          </p:cNvSpPr>
          <p:nvPr>
            <p:ph type="ftr" sz="quarter" idx="11"/>
          </p:nvPr>
        </p:nvSpPr>
        <p:spPr/>
        <p:txBody>
          <a:bodyPr/>
          <a:lstStyle>
            <a:lvl1pPr>
              <a:defRPr>
                <a:latin typeface="Franklin Gothic Book" pitchFamily="34" charset="0"/>
              </a:defRPr>
            </a:lvl1pPr>
          </a:lstStyle>
          <a:p>
            <a:pPr>
              <a:defRPr/>
            </a:pPr>
            <a:r>
              <a:rPr lang="en-GB"/>
              <a:t>Lawrence Livermore National Laboratory        Institute for Transuranium Elements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2052E02-8CBB-4372-B319-E9808DA0EDE9}"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a:off x="381000" y="762000"/>
            <a:ext cx="8382000" cy="0"/>
          </a:xfrm>
          <a:prstGeom prst="line">
            <a:avLst/>
          </a:prstGeom>
          <a:noFill/>
          <a:ln w="28575">
            <a:solidFill>
              <a:srgbClr val="333333"/>
            </a:solidFill>
            <a:round/>
            <a:headEnd/>
            <a:tailEnd/>
          </a:ln>
          <a:effectLst/>
        </p:spPr>
        <p:txBody>
          <a:bodyPr lIns="91370" tIns="45687" rIns="91370" bIns="45687"/>
          <a:lstStyle/>
          <a:p>
            <a:pPr algn="ctr" defTabSz="913704">
              <a:defRPr/>
            </a:pPr>
            <a:endParaRPr lang="en-US" sz="2800">
              <a:solidFill>
                <a:srgbClr val="000000"/>
              </a:solidFill>
              <a:latin typeface="+mn-lt"/>
            </a:endParaRPr>
          </a:p>
        </p:txBody>
      </p:sp>
      <p:sp>
        <p:nvSpPr>
          <p:cNvPr id="2" name="Title 1"/>
          <p:cNvSpPr>
            <a:spLocks noGrp="1"/>
          </p:cNvSpPr>
          <p:nvPr>
            <p:ph type="title"/>
          </p:nvPr>
        </p:nvSpPr>
        <p:spPr>
          <a:xfrm>
            <a:off x="493778"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7001"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5"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8"/>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0E6D247F-4D9C-483E-80F7-D87703D42434}" type="datetime1">
              <a:rPr lang="en-US"/>
              <a:pPr>
                <a:defRPr/>
              </a:pPr>
              <a:t>7/2/2014</a:t>
            </a:fld>
            <a:endParaRPr lang="en-US"/>
          </a:p>
        </p:txBody>
      </p:sp>
      <p:sp>
        <p:nvSpPr>
          <p:cNvPr id="7" name="Slide Number Placeholder 9"/>
          <p:cNvSpPr>
            <a:spLocks noGrp="1"/>
          </p:cNvSpPr>
          <p:nvPr>
            <p:ph type="sldNum" sz="quarter" idx="11"/>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BB238582-FA45-47A9-A68F-8D1CA1B8F160}" type="slidenum">
              <a:rPr lang="en-US"/>
              <a:pPr>
                <a:defRPr/>
              </a:pPr>
              <a:t>‹#›</a:t>
            </a:fld>
            <a:endParaRPr lang="en-US"/>
          </a:p>
        </p:txBody>
      </p:sp>
      <p:sp>
        <p:nvSpPr>
          <p:cNvPr id="8" name="Footer Placeholder 10"/>
          <p:cNvSpPr>
            <a:spLocks noGrp="1"/>
          </p:cNvSpPr>
          <p:nvPr>
            <p:ph type="ftr" sz="quarter" idx="12"/>
          </p:nvPr>
        </p:nvSpPr>
        <p:spPr>
          <a:xfrm>
            <a:off x="493713" y="6356350"/>
            <a:ext cx="5102225" cy="365125"/>
          </a:xfrm>
        </p:spPr>
        <p:txBody>
          <a:bodyPr/>
          <a:lstStyle>
            <a:lvl1pPr>
              <a:defRPr/>
            </a:lvl1pPr>
          </a:lstStyle>
          <a:p>
            <a:pPr>
              <a:defRPr/>
            </a:pPr>
            <a:r>
              <a:rPr lang="en-US"/>
              <a:t>Lawrence Livermore National Laboratory        Institute for Transuranium Elementsasdf</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0" descr="gicnt_logo-2line-lrg.jpg"/>
          <p:cNvPicPr>
            <a:picLocks noChangeAspect="1" noChangeArrowheads="1"/>
          </p:cNvPicPr>
          <p:nvPr userDrawn="1"/>
        </p:nvPicPr>
        <p:blipFill>
          <a:blip r:embed="rId2"/>
          <a:srcRect/>
          <a:stretch>
            <a:fillRect/>
          </a:stretch>
        </p:blipFill>
        <p:spPr bwMode="auto">
          <a:xfrm>
            <a:off x="3563938" y="5805488"/>
            <a:ext cx="1981200" cy="762000"/>
          </a:xfrm>
          <a:prstGeom prst="rect">
            <a:avLst/>
          </a:prstGeom>
          <a:noFill/>
          <a:ln w="9525">
            <a:noFill/>
            <a:miter lim="800000"/>
            <a:headEnd/>
            <a:tailEnd/>
          </a:ln>
        </p:spPr>
      </p:pic>
      <p:sp>
        <p:nvSpPr>
          <p:cNvPr id="4099" name="Rectangle 3"/>
          <p:cNvSpPr>
            <a:spLocks noGrp="1" noChangeArrowheads="1"/>
          </p:cNvSpPr>
          <p:nvPr>
            <p:ph type="ctrTitle"/>
          </p:nvPr>
        </p:nvSpPr>
        <p:spPr>
          <a:xfrm>
            <a:off x="0" y="1000125"/>
            <a:ext cx="9144000" cy="1771650"/>
          </a:xfrm>
        </p:spPr>
        <p:txBody>
          <a:bodyPr/>
          <a:lstStyle>
            <a:lvl1pPr algn="ctr">
              <a:defRPr/>
            </a:lvl1pPr>
          </a:lstStyle>
          <a:p>
            <a:pPr lvl="0"/>
            <a:r>
              <a:rPr lang="en-US" noProof="0" smtClean="0"/>
              <a:t>Click to edit Master title style</a:t>
            </a:r>
            <a:endParaRPr lang="en-GB" noProof="0" smtClean="0"/>
          </a:p>
        </p:txBody>
      </p:sp>
      <p:sp>
        <p:nvSpPr>
          <p:cNvPr id="4100" name="Rectangle 4"/>
          <p:cNvSpPr>
            <a:spLocks noGrp="1" noChangeArrowheads="1"/>
          </p:cNvSpPr>
          <p:nvPr>
            <p:ph type="subTitle" idx="1"/>
          </p:nvPr>
        </p:nvSpPr>
        <p:spPr>
          <a:xfrm>
            <a:off x="0" y="2797175"/>
            <a:ext cx="9144000" cy="1727200"/>
          </a:xfrm>
        </p:spPr>
        <p:txBody>
          <a:bodyPr anchor="ctr" anchorCtr="1"/>
          <a:lstStyle>
            <a:lvl1pPr marL="0" indent="0" algn="ctr">
              <a:buFontTx/>
              <a:buNone/>
              <a:defRPr/>
            </a:lvl1pPr>
          </a:lstStyle>
          <a:p>
            <a:pPr lvl="0"/>
            <a:r>
              <a:rPr lang="en-US" noProof="0" smtClean="0"/>
              <a:t>Click to edit Master subtitle style</a:t>
            </a:r>
            <a:endParaRPr lang="en-GB" noProof="0"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06BDE5-D121-49FC-B8E7-0C74B5C1DCB0}" type="datetime1">
              <a:rPr lang="en-US"/>
              <a:pPr>
                <a:defRPr/>
              </a:pPr>
              <a:t>7/2/2014</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CE42CE9-6949-4F92-B704-72BE50D9ED2F}"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82575" y="1524000"/>
            <a:ext cx="4219575"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4550" y="1524000"/>
            <a:ext cx="4221163"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fld id="{B550CA73-9BB1-4610-BCEF-FBA38564288C}" type="datetime1">
              <a:rPr lang="en-US"/>
              <a:pPr>
                <a:defRPr/>
              </a:pPr>
              <a:t>7/2/2014</a:t>
            </a:fld>
            <a:endParaRPr lang="en-GB"/>
          </a:p>
        </p:txBody>
      </p:sp>
      <p:sp>
        <p:nvSpPr>
          <p:cNvPr id="6" name="Footer Placeholder 5"/>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CA104AC-F9F1-4709-9EE6-F5E531E146F8}"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fld id="{FB01CA14-FC8B-4E04-9911-6251D07C01E0}" type="datetime1">
              <a:rPr lang="en-US"/>
              <a:pPr>
                <a:defRPr/>
              </a:pPr>
              <a:t>7/2/2014</a:t>
            </a:fld>
            <a:endParaRPr lang="en-GB"/>
          </a:p>
        </p:txBody>
      </p:sp>
      <p:sp>
        <p:nvSpPr>
          <p:cNvPr id="8" name="Footer Placeholder 7"/>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601AC330-E3F5-47FC-A9B5-5B656E4CF88E}"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fld id="{EF570951-F6BF-4017-8132-C043B2C6D0D0}" type="datetime1">
              <a:rPr lang="en-US"/>
              <a:pPr>
                <a:defRPr/>
              </a:pPr>
              <a:t>7/2/2014</a:t>
            </a:fld>
            <a:endParaRPr lang="en-GB"/>
          </a:p>
        </p:txBody>
      </p:sp>
      <p:sp>
        <p:nvSpPr>
          <p:cNvPr id="4" name="Footer Placeholder 3"/>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7E39602-51A5-4FCC-ADC6-A8AAB94E47A5}"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8135079-5C14-4B8D-B41B-4B3BF7F21134}" type="datetime1">
              <a:rPr lang="en-US"/>
              <a:pPr>
                <a:defRPr/>
              </a:pPr>
              <a:t>7/2/2014</a:t>
            </a:fld>
            <a:endParaRPr lang="en-GB"/>
          </a:p>
        </p:txBody>
      </p:sp>
      <p:sp>
        <p:nvSpPr>
          <p:cNvPr id="3" name="Footer Placeholder 2"/>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FF8EA4F2-71BF-4B06-81B1-9E6F3B802D8C}"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1532979C-7CE3-41B5-AC84-C864BBE82327}" type="datetime1">
              <a:rPr lang="en-US"/>
              <a:pPr>
                <a:defRPr/>
              </a:pPr>
              <a:t>7/2/2014</a:t>
            </a:fld>
            <a:endParaRPr lang="en-GB"/>
          </a:p>
        </p:txBody>
      </p:sp>
      <p:sp>
        <p:nvSpPr>
          <p:cNvPr id="6" name="Footer Placeholder 5"/>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0BFF706-AE14-4F6B-BD24-AD85EE0CB9AD}"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2B5C8DBE-F02E-47E1-B708-F8AEB704FA47}" type="datetime1">
              <a:rPr lang="en-US"/>
              <a:pPr>
                <a:defRPr/>
              </a:pPr>
              <a:t>7/2/2014</a:t>
            </a:fld>
            <a:endParaRPr lang="en-GB"/>
          </a:p>
        </p:txBody>
      </p:sp>
      <p:sp>
        <p:nvSpPr>
          <p:cNvPr id="6" name="Footer Placeholder 5"/>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29AA6FE-FC83-466E-B5EA-B1BB40B632FD}"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12A8A4B-C98F-40FD-8485-7C8F3FFB1D29}" type="datetime1">
              <a:rPr lang="en-US"/>
              <a:pPr>
                <a:defRPr/>
              </a:pPr>
              <a:t>7/2/2014</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ABE1B2B-7124-4D57-8151-ADE2414F1DC9}"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98425"/>
            <a:ext cx="2147888" cy="59975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82575" y="98425"/>
            <a:ext cx="6292850" cy="5997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1A9B144-464A-4B5D-9BDA-FDC0920E6D22}" type="datetime1">
              <a:rPr lang="en-US"/>
              <a:pPr>
                <a:defRPr/>
              </a:pPr>
              <a:t>7/2/2014</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F1DA0CA-D197-4E6E-BEFA-98AF5004741C}"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8" y="609603"/>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ormAutofit/>
          </a:bodyPr>
          <a:lstStyle>
            <a:lvl1pPr marL="0" indent="0">
              <a:buNone/>
              <a:defRPr sz="1800" b="0"/>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8"/>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8" y="1916113"/>
            <a:ext cx="3660775" cy="646112"/>
          </a:xfrm>
        </p:spPr>
        <p:txBody>
          <a:bodyPr>
            <a:normAutofit/>
          </a:bodyPr>
          <a:lstStyle>
            <a:lvl1pPr marL="0" indent="0">
              <a:buNone/>
              <a:defRPr sz="1800" b="0"/>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9"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607CE858-43C7-46BC-A183-DD97AAA098BA}" type="datetime1">
              <a:rPr lang="en-US"/>
              <a:pPr>
                <a:defRPr/>
              </a:pPr>
              <a:t>7/2/2014</a:t>
            </a:fld>
            <a:endParaRPr lang="en-US"/>
          </a:p>
        </p:txBody>
      </p:sp>
      <p:sp>
        <p:nvSpPr>
          <p:cNvPr id="8" name="Slide Number Placeholder 10"/>
          <p:cNvSpPr>
            <a:spLocks noGrp="1"/>
          </p:cNvSpPr>
          <p:nvPr>
            <p:ph type="sldNum" sz="quarter" idx="11"/>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A719DFD6-B535-45EB-807A-B65DA9C82C89}" type="slidenum">
              <a:rPr lang="en-US"/>
              <a:pPr>
                <a:defRPr/>
              </a:pPr>
              <a:t>‹#›</a:t>
            </a:fld>
            <a:endParaRPr lang="en-US"/>
          </a:p>
        </p:txBody>
      </p:sp>
      <p:sp>
        <p:nvSpPr>
          <p:cNvPr id="9" name="Footer Placeholder 11"/>
          <p:cNvSpPr>
            <a:spLocks noGrp="1"/>
          </p:cNvSpPr>
          <p:nvPr>
            <p:ph type="ftr" sz="quarter" idx="12"/>
          </p:nvPr>
        </p:nvSpPr>
        <p:spPr>
          <a:xfrm>
            <a:off x="493713" y="6356350"/>
            <a:ext cx="5102225" cy="365125"/>
          </a:xfrm>
        </p:spPr>
        <p:txBody>
          <a:bodyPr/>
          <a:lstStyle>
            <a:lvl1pPr>
              <a:defRPr/>
            </a:lvl1pPr>
          </a:lstStyle>
          <a:p>
            <a:pPr>
              <a:defRPr/>
            </a:pPr>
            <a:r>
              <a:rPr lang="en-US"/>
              <a:t>Lawrence Livermore National Laboratory        Institute for Transuranium Elementsasdf</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74638" y="1524000"/>
            <a:ext cx="421957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524000"/>
            <a:ext cx="422116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C6D50C64-2CD5-4402-8E68-E71B98824C52}" type="datetime1">
              <a:rPr lang="en-US"/>
              <a:pPr>
                <a:defRPr/>
              </a:pPr>
              <a:t>7/2/2014</a:t>
            </a:fld>
            <a:endParaRPr lang="en-GB"/>
          </a:p>
        </p:txBody>
      </p:sp>
      <p:sp>
        <p:nvSpPr>
          <p:cNvPr id="6" name="Rectangle 6"/>
          <p:cNvSpPr>
            <a:spLocks noGrp="1" noChangeArrowheads="1"/>
          </p:cNvSpPr>
          <p:nvPr>
            <p:ph type="ftr" sz="quarter" idx="11"/>
          </p:nvPr>
        </p:nvSpPr>
        <p:spPr/>
        <p:txBody>
          <a:bodyPr/>
          <a:lstStyle>
            <a:lvl1pPr>
              <a:defRPr/>
            </a:lvl1pPr>
          </a:lstStyle>
          <a:p>
            <a:pPr>
              <a:defRPr/>
            </a:pPr>
            <a:r>
              <a:rPr lang="en-GB"/>
              <a:t>Lawrence Livermore National Laboratory        Institute for Transuranium Elements</a:t>
            </a:r>
          </a:p>
        </p:txBody>
      </p:sp>
      <p:sp>
        <p:nvSpPr>
          <p:cNvPr id="7" name="Rectangle 7"/>
          <p:cNvSpPr>
            <a:spLocks noGrp="1" noChangeArrowheads="1"/>
          </p:cNvSpPr>
          <p:nvPr>
            <p:ph type="sldNum" sz="quarter" idx="12"/>
          </p:nvPr>
        </p:nvSpPr>
        <p:spPr/>
        <p:txBody>
          <a:bodyPr/>
          <a:lstStyle>
            <a:lvl1pPr fontAlgn="auto">
              <a:spcBef>
                <a:spcPts val="0"/>
              </a:spcBef>
              <a:spcAft>
                <a:spcPts val="0"/>
              </a:spcAft>
              <a:defRPr/>
            </a:lvl1pPr>
          </a:lstStyle>
          <a:p>
            <a:pPr>
              <a:defRPr/>
            </a:pPr>
            <a:fld id="{AAFAA952-8A32-47B6-9EFE-D2254C10F562}"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en-US"/>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en-US"/>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en-US"/>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en-US"/>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en-US"/>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en-US"/>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en-US"/>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en-US"/>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en-US"/>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en-US"/>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en-US"/>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en-US"/>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en-US"/>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en-US"/>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en-US"/>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en-US"/>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en-US"/>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en-US"/>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en-US"/>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en-US"/>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en-US"/>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en-US"/>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en-US"/>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en-US"/>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en-US"/>
          </a:p>
        </p:txBody>
      </p:sp>
      <p:sp>
        <p:nvSpPr>
          <p:cNvPr id="237571" name="Rectangle 3"/>
          <p:cNvSpPr>
            <a:spLocks noGrp="1" noChangeArrowheads="1"/>
          </p:cNvSpPr>
          <p:nvPr>
            <p:ph type="ctrTitle"/>
          </p:nvPr>
        </p:nvSpPr>
        <p:spPr>
          <a:xfrm>
            <a:off x="315913" y="466725"/>
            <a:ext cx="6781800" cy="2133600"/>
          </a:xfrm>
        </p:spPr>
        <p:txBody>
          <a:bodyPr/>
          <a:lstStyle>
            <a:lvl1pPr algn="r">
              <a:defRPr sz="5000"/>
            </a:lvl1pPr>
          </a:lstStyle>
          <a:p>
            <a:r>
              <a:rPr lang="en-US" altLang="en-US"/>
              <a:t>Click to edit Master title style</a:t>
            </a:r>
          </a:p>
        </p:txBody>
      </p:sp>
      <p:sp>
        <p:nvSpPr>
          <p:cNvPr id="23757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0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F33AF7FA-23C3-4A0E-9504-CA04ED79007F}" type="datetime1">
              <a:rPr lang="en-US"/>
              <a:pPr>
                <a:defRPr/>
              </a:pPr>
              <a:t>7/2/2014</a:t>
            </a:fld>
            <a:endParaRPr lang="en-US" altLang="en-US"/>
          </a:p>
        </p:txBody>
      </p:sp>
      <p:sp>
        <p:nvSpPr>
          <p:cNvPr id="39" name="Rectangle 6"/>
          <p:cNvSpPr>
            <a:spLocks noGrp="1" noChangeArrowheads="1"/>
          </p:cNvSpPr>
          <p:nvPr>
            <p:ph type="ftr" sz="quarter" idx="11"/>
          </p:nvPr>
        </p:nvSpPr>
        <p:spPr/>
        <p:txBody>
          <a:bodyPr/>
          <a:lstStyle>
            <a:lvl1pPr>
              <a:defRPr/>
            </a:lvl1pPr>
          </a:lstStyle>
          <a:p>
            <a:pPr>
              <a:defRPr/>
            </a:pPr>
            <a:r>
              <a:rPr lang="en-US" altLang="en-US"/>
              <a:t>Lawrence Livermore National Laboratory        Institute for Transuranium Elements</a:t>
            </a:r>
          </a:p>
        </p:txBody>
      </p:sp>
      <p:sp>
        <p:nvSpPr>
          <p:cNvPr id="40" name="Rectangle 7"/>
          <p:cNvSpPr>
            <a:spLocks noGrp="1" noChangeArrowheads="1"/>
          </p:cNvSpPr>
          <p:nvPr>
            <p:ph type="sldNum" sz="quarter" idx="12"/>
          </p:nvPr>
        </p:nvSpPr>
        <p:spPr/>
        <p:txBody>
          <a:bodyPr/>
          <a:lstStyle>
            <a:lvl1pPr>
              <a:defRPr/>
            </a:lvl1pPr>
          </a:lstStyle>
          <a:p>
            <a:pPr>
              <a:defRPr/>
            </a:pPr>
            <a:fld id="{767551DB-B62F-48F8-B8C0-FDD689B19E15}" type="slidenum">
              <a:rPr lang="en-US"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667D7B9-B931-47A6-BFE3-B6395CAAC44E}" type="datetime1">
              <a:rPr lang="en-US"/>
              <a:pPr>
                <a:defRPr/>
              </a:pPr>
              <a:t>7/2/2014</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6" name="Rectangle 7"/>
          <p:cNvSpPr>
            <a:spLocks noGrp="1" noChangeArrowheads="1"/>
          </p:cNvSpPr>
          <p:nvPr>
            <p:ph type="sldNum" sz="quarter" idx="12"/>
          </p:nvPr>
        </p:nvSpPr>
        <p:spPr>
          <a:ln/>
        </p:spPr>
        <p:txBody>
          <a:bodyPr/>
          <a:lstStyle>
            <a:lvl1pPr>
              <a:defRPr/>
            </a:lvl1pPr>
          </a:lstStyle>
          <a:p>
            <a:pPr>
              <a:defRPr/>
            </a:pPr>
            <a:fld id="{0B7352A9-3804-4BB2-88E8-E8533E12E20F}" type="slidenum">
              <a:rPr lang="en-US" altLang="en-US"/>
              <a:pPr>
                <a:defRPr/>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D5D6E0A-FAAA-47E7-BE1B-1CEF0608FBC7}" type="datetime1">
              <a:rPr lang="en-US"/>
              <a:pPr>
                <a:defRPr/>
              </a:pPr>
              <a:t>7/2/2014</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6" name="Rectangle 7"/>
          <p:cNvSpPr>
            <a:spLocks noGrp="1" noChangeArrowheads="1"/>
          </p:cNvSpPr>
          <p:nvPr>
            <p:ph type="sldNum" sz="quarter" idx="12"/>
          </p:nvPr>
        </p:nvSpPr>
        <p:spPr>
          <a:ln/>
        </p:spPr>
        <p:txBody>
          <a:bodyPr/>
          <a:lstStyle>
            <a:lvl1pPr>
              <a:defRPr/>
            </a:lvl1pPr>
          </a:lstStyle>
          <a:p>
            <a:pPr>
              <a:defRPr/>
            </a:pPr>
            <a:fld id="{81F6F533-2F8D-4C9E-8F49-752671B0B7CB}" type="slidenum">
              <a:rPr lang="en-US" altLang="en-US"/>
              <a:pPr>
                <a:defRPr/>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24E3B92-719D-448E-AECE-6A6B81B4D71B}" type="datetime1">
              <a:rPr lang="en-US"/>
              <a:pPr>
                <a:defRPr/>
              </a:pPr>
              <a:t>7/2/2014</a:t>
            </a:fld>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7" name="Rectangle 7"/>
          <p:cNvSpPr>
            <a:spLocks noGrp="1" noChangeArrowheads="1"/>
          </p:cNvSpPr>
          <p:nvPr>
            <p:ph type="sldNum" sz="quarter" idx="12"/>
          </p:nvPr>
        </p:nvSpPr>
        <p:spPr>
          <a:ln/>
        </p:spPr>
        <p:txBody>
          <a:bodyPr/>
          <a:lstStyle>
            <a:lvl1pPr>
              <a:defRPr/>
            </a:lvl1pPr>
          </a:lstStyle>
          <a:p>
            <a:pPr>
              <a:defRPr/>
            </a:pPr>
            <a:fld id="{E6B745A2-44F7-4965-8996-1ECF1A12B029}"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CF2B1810-1740-4372-8F07-2FCBF17965ED}" type="datetime1">
              <a:rPr lang="en-US"/>
              <a:pPr>
                <a:defRPr/>
              </a:pPr>
              <a:t>7/2/2014</a:t>
            </a:fld>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9" name="Rectangle 7"/>
          <p:cNvSpPr>
            <a:spLocks noGrp="1" noChangeArrowheads="1"/>
          </p:cNvSpPr>
          <p:nvPr>
            <p:ph type="sldNum" sz="quarter" idx="12"/>
          </p:nvPr>
        </p:nvSpPr>
        <p:spPr>
          <a:ln/>
        </p:spPr>
        <p:txBody>
          <a:bodyPr/>
          <a:lstStyle>
            <a:lvl1pPr>
              <a:defRPr/>
            </a:lvl1pPr>
          </a:lstStyle>
          <a:p>
            <a:pPr>
              <a:defRPr/>
            </a:pPr>
            <a:fld id="{479051A0-022B-4680-BBB3-EC672245335B}"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EFD3ABD2-6D81-4E6C-B5A6-61F74B57FF59}" type="datetime1">
              <a:rPr lang="en-US"/>
              <a:pPr>
                <a:defRPr/>
              </a:pPr>
              <a:t>7/2/2014</a:t>
            </a:fld>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5" name="Rectangle 7"/>
          <p:cNvSpPr>
            <a:spLocks noGrp="1" noChangeArrowheads="1"/>
          </p:cNvSpPr>
          <p:nvPr>
            <p:ph type="sldNum" sz="quarter" idx="12"/>
          </p:nvPr>
        </p:nvSpPr>
        <p:spPr>
          <a:ln/>
        </p:spPr>
        <p:txBody>
          <a:bodyPr/>
          <a:lstStyle>
            <a:lvl1pPr>
              <a:defRPr/>
            </a:lvl1pPr>
          </a:lstStyle>
          <a:p>
            <a:pPr>
              <a:defRPr/>
            </a:pPr>
            <a:fld id="{B43A778B-0EBB-42E2-B7BC-2496491CD196}"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FD1F08E3-AB83-44E1-8883-A2CC05D82426}" type="datetime1">
              <a:rPr lang="en-US"/>
              <a:pPr>
                <a:defRPr/>
              </a:pPr>
              <a:t>7/2/2014</a:t>
            </a:fld>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4" name="Rectangle 7"/>
          <p:cNvSpPr>
            <a:spLocks noGrp="1" noChangeArrowheads="1"/>
          </p:cNvSpPr>
          <p:nvPr>
            <p:ph type="sldNum" sz="quarter" idx="12"/>
          </p:nvPr>
        </p:nvSpPr>
        <p:spPr>
          <a:ln/>
        </p:spPr>
        <p:txBody>
          <a:bodyPr/>
          <a:lstStyle>
            <a:lvl1pPr>
              <a:defRPr/>
            </a:lvl1pPr>
          </a:lstStyle>
          <a:p>
            <a:pPr>
              <a:defRPr/>
            </a:pPr>
            <a:fld id="{03C5919F-FD57-404F-AA75-4EB945BC5829}"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00E51AE-8E45-4354-A84C-612B8D956F2D}" type="datetime1">
              <a:rPr lang="en-US"/>
              <a:pPr>
                <a:defRPr/>
              </a:pPr>
              <a:t>7/2/2014</a:t>
            </a:fld>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7" name="Rectangle 7"/>
          <p:cNvSpPr>
            <a:spLocks noGrp="1" noChangeArrowheads="1"/>
          </p:cNvSpPr>
          <p:nvPr>
            <p:ph type="sldNum" sz="quarter" idx="12"/>
          </p:nvPr>
        </p:nvSpPr>
        <p:spPr>
          <a:ln/>
        </p:spPr>
        <p:txBody>
          <a:bodyPr/>
          <a:lstStyle>
            <a:lvl1pPr>
              <a:defRPr/>
            </a:lvl1pPr>
          </a:lstStyle>
          <a:p>
            <a:pPr>
              <a:defRPr/>
            </a:pPr>
            <a:fld id="{D3F53285-30CD-40A5-A411-378D2CA5FAF7}"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08A0BA5-6A30-4BBC-A0CF-1852DF241B5F}" type="datetime1">
              <a:rPr lang="en-US"/>
              <a:pPr>
                <a:defRPr/>
              </a:pPr>
              <a:t>7/2/2014</a:t>
            </a:fld>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7" name="Rectangle 7"/>
          <p:cNvSpPr>
            <a:spLocks noGrp="1" noChangeArrowheads="1"/>
          </p:cNvSpPr>
          <p:nvPr>
            <p:ph type="sldNum" sz="quarter" idx="12"/>
          </p:nvPr>
        </p:nvSpPr>
        <p:spPr>
          <a:ln/>
        </p:spPr>
        <p:txBody>
          <a:bodyPr/>
          <a:lstStyle>
            <a:lvl1pPr>
              <a:defRPr/>
            </a:lvl1pPr>
          </a:lstStyle>
          <a:p>
            <a:pPr>
              <a:defRPr/>
            </a:pPr>
            <a:fld id="{A942D926-197D-4253-A086-68E5DD8650E4}"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Line 3"/>
          <p:cNvSpPr>
            <a:spLocks noChangeShapeType="1"/>
          </p:cNvSpPr>
          <p:nvPr userDrawn="1"/>
        </p:nvSpPr>
        <p:spPr bwMode="auto">
          <a:xfrm>
            <a:off x="381000" y="762000"/>
            <a:ext cx="8382000" cy="0"/>
          </a:xfrm>
          <a:prstGeom prst="line">
            <a:avLst/>
          </a:prstGeom>
          <a:noFill/>
          <a:ln w="28575">
            <a:solidFill>
              <a:srgbClr val="333333"/>
            </a:solidFill>
            <a:round/>
            <a:headEnd/>
            <a:tailEnd/>
          </a:ln>
          <a:effectLst/>
        </p:spPr>
        <p:txBody>
          <a:bodyPr lIns="91370" tIns="45687" rIns="91370" bIns="45687"/>
          <a:lstStyle/>
          <a:p>
            <a:pPr algn="ctr" defTabSz="913704">
              <a:defRPr/>
            </a:pPr>
            <a:endParaRPr lang="en-US" sz="2800">
              <a:solidFill>
                <a:srgbClr val="000000"/>
              </a:solidFill>
              <a:latin typeface="+mn-lt"/>
            </a:endParaRPr>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a:xfrm>
            <a:off x="7162800" y="1550988"/>
            <a:ext cx="1828800" cy="365125"/>
          </a:xfrm>
        </p:spPr>
        <p:txBody>
          <a:bodyPr rtlCol="0"/>
          <a:lstStyle>
            <a:lvl1pPr fontAlgn="auto">
              <a:spcBef>
                <a:spcPts val="0"/>
              </a:spcBef>
              <a:spcAft>
                <a:spcPts val="0"/>
              </a:spcAft>
              <a:defRPr>
                <a:solidFill>
                  <a:srgbClr val="3F3F3F">
                    <a:tint val="75000"/>
                  </a:srgbClr>
                </a:solidFill>
                <a:latin typeface="+mn-lt"/>
              </a:defRPr>
            </a:lvl1pPr>
          </a:lstStyle>
          <a:p>
            <a:pPr>
              <a:defRPr/>
            </a:pPr>
            <a:fld id="{6CC014E5-29C9-470C-9389-28E9DEC75514}" type="datetime1">
              <a:rPr lang="en-US"/>
              <a:pPr>
                <a:defRPr/>
              </a:pPr>
              <a:t>7/2/2014</a:t>
            </a:fld>
            <a:endParaRPr lang="en-US" dirty="0"/>
          </a:p>
        </p:txBody>
      </p:sp>
      <p:sp>
        <p:nvSpPr>
          <p:cNvPr id="6" name="Slide Number Placeholder 3"/>
          <p:cNvSpPr>
            <a:spLocks noGrp="1"/>
          </p:cNvSpPr>
          <p:nvPr>
            <p:ph type="sldNum" sz="quarter" idx="11"/>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054D3A8A-E354-4048-A1BD-519C2DAAFB4F}" type="slidenum">
              <a:rPr lang="en-US"/>
              <a:pPr>
                <a:defRPr/>
              </a:pPr>
              <a:t>‹#›</a:t>
            </a:fld>
            <a:endParaRPr lang="en-US"/>
          </a:p>
        </p:txBody>
      </p:sp>
      <p:sp>
        <p:nvSpPr>
          <p:cNvPr id="7" name="Footer Placeholder 5"/>
          <p:cNvSpPr>
            <a:spLocks noGrp="1"/>
          </p:cNvSpPr>
          <p:nvPr>
            <p:ph type="ftr" sz="quarter" idx="12"/>
          </p:nvPr>
        </p:nvSpPr>
        <p:spPr/>
        <p:txBody>
          <a:bodyPr/>
          <a:lstStyle>
            <a:lvl1pPr>
              <a:defRPr/>
            </a:lvl1pPr>
          </a:lstStyle>
          <a:p>
            <a:pPr>
              <a:defRPr/>
            </a:pPr>
            <a:r>
              <a:rPr lang="en-US"/>
              <a:t>Lawrence Livermore National Laboratory        Institute for Transuranium Elementsasdf</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46CD1E9E-2BEA-4B67-9225-D5D039C7AD95}" type="datetime1">
              <a:rPr lang="en-US"/>
              <a:pPr>
                <a:defRPr/>
              </a:pPr>
              <a:t>7/2/2014</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6" name="Rectangle 7"/>
          <p:cNvSpPr>
            <a:spLocks noGrp="1" noChangeArrowheads="1"/>
          </p:cNvSpPr>
          <p:nvPr>
            <p:ph type="sldNum" sz="quarter" idx="12"/>
          </p:nvPr>
        </p:nvSpPr>
        <p:spPr>
          <a:ln/>
        </p:spPr>
        <p:txBody>
          <a:bodyPr/>
          <a:lstStyle>
            <a:lvl1pPr>
              <a:defRPr/>
            </a:lvl1pPr>
          </a:lstStyle>
          <a:p>
            <a:pPr>
              <a:defRPr/>
            </a:pPr>
            <a:fld id="{C6E2F122-2585-4EB6-B78D-A2FD39739F0A}"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4459B93-AA35-4A1A-8EBB-5960459DDF06}" type="datetime1">
              <a:rPr lang="en-US"/>
              <a:pPr>
                <a:defRPr/>
              </a:pPr>
              <a:t>7/2/2014</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Lawrence Livermore National Laboratory        Institute for Transuranium Elements</a:t>
            </a:r>
          </a:p>
        </p:txBody>
      </p:sp>
      <p:sp>
        <p:nvSpPr>
          <p:cNvPr id="6" name="Rectangle 7"/>
          <p:cNvSpPr>
            <a:spLocks noGrp="1" noChangeArrowheads="1"/>
          </p:cNvSpPr>
          <p:nvPr>
            <p:ph type="sldNum" sz="quarter" idx="12"/>
          </p:nvPr>
        </p:nvSpPr>
        <p:spPr>
          <a:ln/>
        </p:spPr>
        <p:txBody>
          <a:bodyPr/>
          <a:lstStyle>
            <a:lvl1pPr>
              <a:defRPr/>
            </a:lvl1pPr>
          </a:lstStyle>
          <a:p>
            <a:pPr>
              <a:defRPr/>
            </a:pPr>
            <a:fld id="{11AB6B4D-6761-415C-8823-15B74EE4ADE9}"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5386C1C7-4568-4B8F-BBD8-A1AE140A9D8D}" type="datetime1">
              <a:rPr lang="en-US"/>
              <a:pPr>
                <a:defRPr/>
              </a:pPr>
              <a:t>7/2/2014</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Lawrence Livermore National Laboratory        Institute for Transuranium Elementsasdf</a:t>
            </a:r>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CF5D394B-81AE-461A-98C4-BBFBD056ACE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8" y="606426"/>
            <a:ext cx="3629025" cy="1041400"/>
          </a:xfrm>
        </p:spPr>
        <p:txBody>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4DC3EE81-C3B7-40F3-B3D3-F31026438BC1}" type="datetime1">
              <a:rPr lang="en-US"/>
              <a:pPr>
                <a:defRPr/>
              </a:pPr>
              <a:t>7/2/2014</a:t>
            </a:fld>
            <a:endParaRPr lang="en-US"/>
          </a:p>
        </p:txBody>
      </p:sp>
      <p:sp>
        <p:nvSpPr>
          <p:cNvPr id="6" name="Slide Number Placeholder 8"/>
          <p:cNvSpPr>
            <a:spLocks noGrp="1"/>
          </p:cNvSpPr>
          <p:nvPr>
            <p:ph type="sldNum" sz="quarter" idx="11"/>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45380FA7-BB0A-4940-BCDB-A4CEB0306329}" type="slidenum">
              <a:rPr lang="en-US"/>
              <a:pPr>
                <a:defRPr/>
              </a:pPr>
              <a:t>‹#›</a:t>
            </a:fld>
            <a:endParaRPr lang="en-US"/>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r>
              <a:rPr lang="en-US"/>
              <a:t>Lawrence Livermore National Laboratory        Institute for Transuranium Elementsasdf</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7"/>
            <a:ext cx="2074862" cy="1981201"/>
          </a:xfrm>
          <a:ln>
            <a:noFill/>
          </a:ln>
        </p:spPr>
        <p:txBody>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5" y="1651002"/>
            <a:ext cx="5627687" cy="4220765"/>
          </a:xfrm>
        </p:spPr>
        <p:txBody>
          <a:bodyPr rtlCol="0">
            <a:normAutofit/>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963862" y="614366"/>
            <a:ext cx="3741738" cy="909637"/>
          </a:xfrm>
        </p:spPr>
        <p:txBody>
          <a:bodyPr>
            <a:normAutofit/>
          </a:bodyPr>
          <a:lstStyle>
            <a:lvl1pPr marL="0" indent="0">
              <a:buNone/>
              <a:defRPr sz="18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DD80074D-E484-4A8E-96D3-D0A9AA5A42BF}" type="datetime1">
              <a:rPr lang="en-US"/>
              <a:pPr>
                <a:defRPr/>
              </a:pPr>
              <a:t>7/2/2014</a:t>
            </a:fld>
            <a:endParaRPr lang="en-US"/>
          </a:p>
        </p:txBody>
      </p:sp>
      <p:sp>
        <p:nvSpPr>
          <p:cNvPr id="6" name="Slide Number Placeholder 8"/>
          <p:cNvSpPr>
            <a:spLocks noGrp="1"/>
          </p:cNvSpPr>
          <p:nvPr>
            <p:ph type="sldNum" sz="quarter" idx="11"/>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B71F0FD0-F91B-4322-955F-3FFCFDA4C0B0}" type="slidenum">
              <a:rPr lang="en-US"/>
              <a:pPr>
                <a:defRPr/>
              </a:pPr>
              <a:t>‹#›</a:t>
            </a:fld>
            <a:endParaRPr lang="en-US"/>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r>
              <a:rPr lang="en-US"/>
              <a:t>Lawrence Livermore National Laboratory        Institute for Transuranium Elementsasdf</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1"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CA517469-7629-4652-B986-A3FB2C341121}" type="datetime1">
              <a:rPr lang="en-US"/>
              <a:pPr>
                <a:defRPr/>
              </a:pPr>
              <a:t>7/2/2014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Lawrence Livermore National Laboratory        Institute for Transuranium Elementsasdf</a:t>
            </a: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57BCFA05-5A16-47FA-AA8B-2684045D237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51"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78D0DE3C-0D68-4424-81CB-25030EF5D35C}" type="datetime1">
              <a:rPr lang="en-US"/>
              <a:pPr>
                <a:defRPr/>
              </a:pPr>
              <a:t>7/2/2014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Lawrence Livermore National Laboratory        Institute for Transuranium Elementsasdf</a:t>
            </a:r>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3F3F3F">
                    <a:tint val="75000"/>
                  </a:srgbClr>
                </a:solidFill>
                <a:latin typeface="+mn-lt"/>
              </a:defRPr>
            </a:lvl1pPr>
          </a:lstStyle>
          <a:p>
            <a:pPr>
              <a:defRPr/>
            </a:pPr>
            <a:fld id="{B542A848-CEB3-4B68-A246-2D7FFB893764}"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975" y="1554163"/>
            <a:ext cx="2073275" cy="1979612"/>
          </a:xfrm>
          <a:prstGeom prst="rect">
            <a:avLst/>
          </a:prstGeom>
        </p:spPr>
        <p:txBody>
          <a:bodyPr vert="horz" lIns="91407" tIns="45704" rIns="91407" bIns="45704" rtlCol="0" anchor="t">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454400" y="1547813"/>
            <a:ext cx="4222750" cy="38862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162800" y="188913"/>
            <a:ext cx="1828800" cy="365125"/>
          </a:xfrm>
          <a:prstGeom prst="rect">
            <a:avLst/>
          </a:prstGeom>
        </p:spPr>
        <p:txBody>
          <a:bodyPr vert="horz" wrap="square" lIns="91407" tIns="45704" rIns="91407" bIns="45704" numCol="1" anchor="t" anchorCtr="0" compatLnSpc="1">
            <a:prstTxWarp prst="textNoShape">
              <a:avLst/>
            </a:prstTxWarp>
          </a:bodyPr>
          <a:lstStyle>
            <a:lvl1pPr>
              <a:defRPr sz="1200">
                <a:solidFill>
                  <a:srgbClr val="929292"/>
                </a:solidFill>
                <a:latin typeface="Candara" pitchFamily="34" charset="0"/>
              </a:defRPr>
            </a:lvl1pPr>
          </a:lstStyle>
          <a:p>
            <a:pPr>
              <a:defRPr/>
            </a:pPr>
            <a:fld id="{C23C2559-CB74-4549-958E-FEDB1C0D6EC3}" type="datetime1">
              <a:rPr lang="en-US"/>
              <a:pPr>
                <a:defRPr/>
              </a:pPr>
              <a:t>7/2/2014</a:t>
            </a:fld>
            <a:endParaRPr lang="en-US"/>
          </a:p>
        </p:txBody>
      </p:sp>
      <p:sp>
        <p:nvSpPr>
          <p:cNvPr id="5" name="Footer Placeholder 4"/>
          <p:cNvSpPr>
            <a:spLocks noGrp="1"/>
          </p:cNvSpPr>
          <p:nvPr>
            <p:ph type="ftr" sz="quarter" idx="3"/>
          </p:nvPr>
        </p:nvSpPr>
        <p:spPr>
          <a:xfrm>
            <a:off x="1069975" y="6356350"/>
            <a:ext cx="5102225" cy="365125"/>
          </a:xfrm>
          <a:prstGeom prst="rect">
            <a:avLst/>
          </a:prstGeom>
        </p:spPr>
        <p:txBody>
          <a:bodyPr vert="horz" wrap="square" lIns="91407" tIns="45704" rIns="91407" bIns="45704" numCol="1" anchor="t" anchorCtr="0" compatLnSpc="1">
            <a:prstTxWarp prst="textNoShape">
              <a:avLst/>
            </a:prstTxWarp>
          </a:bodyPr>
          <a:lstStyle>
            <a:lvl1pPr>
              <a:defRPr sz="1200">
                <a:solidFill>
                  <a:srgbClr val="3F3F3F"/>
                </a:solidFill>
                <a:latin typeface="Candara" pitchFamily="34" charset="0"/>
              </a:defRPr>
            </a:lvl1pPr>
          </a:lstStyle>
          <a:p>
            <a:pPr>
              <a:defRPr/>
            </a:pPr>
            <a:r>
              <a:rPr lang="en-US"/>
              <a:t>Lawrence Livermore National Laboratory        Institute for Transuranium Elements</a:t>
            </a:r>
          </a:p>
        </p:txBody>
      </p:sp>
      <p:sp>
        <p:nvSpPr>
          <p:cNvPr id="6" name="Slide Number Placeholder 5"/>
          <p:cNvSpPr>
            <a:spLocks noGrp="1"/>
          </p:cNvSpPr>
          <p:nvPr>
            <p:ph type="sldNum" sz="quarter" idx="4"/>
          </p:nvPr>
        </p:nvSpPr>
        <p:spPr>
          <a:xfrm>
            <a:off x="7159625" y="6356350"/>
            <a:ext cx="1138238" cy="365125"/>
          </a:xfrm>
          <a:prstGeom prst="rect">
            <a:avLst/>
          </a:prstGeom>
        </p:spPr>
        <p:txBody>
          <a:bodyPr vert="horz" wrap="square" lIns="91407" tIns="45704" rIns="91407" bIns="45704" numCol="1" anchor="t" anchorCtr="0" compatLnSpc="1">
            <a:prstTxWarp prst="textNoShape">
              <a:avLst/>
            </a:prstTxWarp>
          </a:bodyPr>
          <a:lstStyle>
            <a:lvl1pPr>
              <a:defRPr sz="1200">
                <a:solidFill>
                  <a:srgbClr val="929292"/>
                </a:solidFill>
                <a:latin typeface="Candara" pitchFamily="34" charset="0"/>
              </a:defRPr>
            </a:lvl1pPr>
          </a:lstStyle>
          <a:p>
            <a:pPr>
              <a:defRPr/>
            </a:pPr>
            <a:fld id="{0CAA2BEA-533B-463A-AF1B-751D46FF40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timing>
    <p:tnLst>
      <p:par>
        <p:cTn id="1" dur="indefinite" restart="never" nodeType="tmRoot"/>
      </p:par>
    </p:tnLst>
  </p:timing>
  <p:hf sldNum="0" hdr="0" dt="0"/>
  <p:txStyles>
    <p:titleStyle>
      <a:lvl1pPr algn="l" defTabSz="912813" rtl="0" eaLnBrk="0" fontAlgn="base" hangingPunct="0">
        <a:spcBef>
          <a:spcPct val="0"/>
        </a:spcBef>
        <a:spcAft>
          <a:spcPct val="0"/>
        </a:spcAft>
        <a:defRPr kern="1200" cap="all">
          <a:solidFill>
            <a:schemeClr val="tx1"/>
          </a:solidFill>
          <a:latin typeface="+mj-lt"/>
          <a:ea typeface="+mj-ea"/>
          <a:cs typeface="+mj-cs"/>
        </a:defRPr>
      </a:lvl1pPr>
      <a:lvl2pPr algn="l" defTabSz="912813" rtl="0" eaLnBrk="0" fontAlgn="base" hangingPunct="0">
        <a:spcBef>
          <a:spcPct val="0"/>
        </a:spcBef>
        <a:spcAft>
          <a:spcPct val="0"/>
        </a:spcAft>
        <a:defRPr>
          <a:solidFill>
            <a:schemeClr val="tx1"/>
          </a:solidFill>
          <a:latin typeface="Arial Black" pitchFamily="34" charset="0"/>
        </a:defRPr>
      </a:lvl2pPr>
      <a:lvl3pPr algn="l" defTabSz="912813" rtl="0" eaLnBrk="0" fontAlgn="base" hangingPunct="0">
        <a:spcBef>
          <a:spcPct val="0"/>
        </a:spcBef>
        <a:spcAft>
          <a:spcPct val="0"/>
        </a:spcAft>
        <a:defRPr>
          <a:solidFill>
            <a:schemeClr val="tx1"/>
          </a:solidFill>
          <a:latin typeface="Arial Black" pitchFamily="34" charset="0"/>
        </a:defRPr>
      </a:lvl3pPr>
      <a:lvl4pPr algn="l" defTabSz="912813" rtl="0" eaLnBrk="0" fontAlgn="base" hangingPunct="0">
        <a:spcBef>
          <a:spcPct val="0"/>
        </a:spcBef>
        <a:spcAft>
          <a:spcPct val="0"/>
        </a:spcAft>
        <a:defRPr>
          <a:solidFill>
            <a:schemeClr val="tx1"/>
          </a:solidFill>
          <a:latin typeface="Arial Black" pitchFamily="34" charset="0"/>
        </a:defRPr>
      </a:lvl4pPr>
      <a:lvl5pPr algn="l" defTabSz="912813" rtl="0" eaLnBrk="0" fontAlgn="base" hangingPunct="0">
        <a:spcBef>
          <a:spcPct val="0"/>
        </a:spcBef>
        <a:spcAft>
          <a:spcPct val="0"/>
        </a:spcAft>
        <a:defRPr>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912813" rtl="0" eaLnBrk="0" fontAlgn="base" hangingPunct="0">
        <a:spcBef>
          <a:spcPct val="20000"/>
        </a:spcBef>
        <a:spcAft>
          <a:spcPct val="0"/>
        </a:spcAft>
        <a:buFont typeface="Arial" charset="0"/>
        <a:buChar char="•"/>
        <a:defRPr i="1"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i="1"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i="1"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charset="0"/>
        <a:buChar char="–"/>
        <a:defRPr i="1"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charset="0"/>
        <a:buChar char="»"/>
        <a:defRPr i="1" kern="1200">
          <a:solidFill>
            <a:schemeClr val="tx1"/>
          </a:solidFill>
          <a:latin typeface="+mn-lt"/>
          <a:ea typeface="+mn-ea"/>
          <a:cs typeface="+mn-cs"/>
        </a:defRPr>
      </a:lvl5pPr>
      <a:lvl6pPr marL="2513718" indent="-228519" algn="l" defTabSz="914079"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black"/>
              </a:solidFill>
              <a:latin typeface="Times New Roman" pitchFamily="18" charset="0"/>
            </a:endParaRPr>
          </a:p>
        </p:txBody>
      </p:sp>
      <p:sp>
        <p:nvSpPr>
          <p:cNvPr id="1126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38E27"/>
                </a:solidFill>
                <a:latin typeface="Times New Roman" pitchFamily="18" charset="0"/>
              </a:defRPr>
            </a:lvl1pPr>
          </a:lstStyle>
          <a:p>
            <a:pPr>
              <a:defRPr/>
            </a:pPr>
            <a:fld id="{A20DCF24-82B1-424A-BE5C-9549B4061A9F}" type="datetime1">
              <a:rPr lang="en-US"/>
              <a:pPr>
                <a:defRPr/>
              </a:pPr>
              <a:t>7/2/2014</a:t>
            </a:fld>
            <a:endParaRPr lang="en-GB"/>
          </a:p>
        </p:txBody>
      </p:sp>
      <p:sp>
        <p:nvSpPr>
          <p:cNvPr id="28" name="Footer Placeholder 27"/>
          <p:cNvSpPr>
            <a:spLocks noGrp="1"/>
          </p:cNvSpPr>
          <p:nvPr>
            <p:ph type="ftr" sz="quarter" idx="3"/>
          </p:nvPr>
        </p:nvSpPr>
        <p:spPr>
          <a:xfrm>
            <a:off x="3124200" y="76200"/>
            <a:ext cx="3352800" cy="2889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Times New Roman" pitchFamily="18" charset="0"/>
              </a:defRPr>
            </a:lvl1pPr>
          </a:lstStyle>
          <a:p>
            <a:pPr>
              <a:defRPr/>
            </a:pPr>
            <a:r>
              <a:rPr lang="en-GB"/>
              <a:t>Lawrence Livermore National Laboratory        Institute for Transuranium Elements</a:t>
            </a: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latin typeface="Times New Roman" pitchFamily="18" charset="0"/>
              </a:defRPr>
            </a:lvl1pPr>
          </a:lstStyle>
          <a:p>
            <a:pPr>
              <a:defRPr/>
            </a:pPr>
            <a:fld id="{F78D9844-CD33-477E-973C-56EE8711E309}" type="slidenum">
              <a:rPr lang="en-GB"/>
              <a:pPr>
                <a:defRPr/>
              </a:pPr>
              <a:t>‹#›</a:t>
            </a:fld>
            <a:endParaRPr lang="en-GB"/>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black"/>
              </a:solidFill>
              <a:latin typeface="Times New Roman" pitchFamily="18"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2400">
              <a:solidFill>
                <a:prstClr val="black"/>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hf sldNum="0" hd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40000"/>
                <a:satMod val="350000"/>
              </a:schemeClr>
            </a:gs>
            <a:gs pos="0">
              <a:schemeClr val="bg2">
                <a:tint val="45000"/>
                <a:shade val="99000"/>
                <a:satMod val="350000"/>
              </a:schemeClr>
            </a:gs>
            <a:gs pos="100000">
              <a:schemeClr val="bg2">
                <a:shade val="20000"/>
                <a:satMod val="255000"/>
              </a:schemeClr>
            </a:gs>
          </a:gsLst>
          <a:lin ang="16200000" scaled="0"/>
          <a:tileRect/>
        </a:grad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bwMode="auto">
          <a:xfrm>
            <a:off x="282575" y="98425"/>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2531" name="Rectangle 4"/>
          <p:cNvSpPr>
            <a:spLocks noGrp="1" noChangeArrowheads="1"/>
          </p:cNvSpPr>
          <p:nvPr>
            <p:ph type="body" idx="1"/>
          </p:nvPr>
        </p:nvSpPr>
        <p:spPr bwMode="auto">
          <a:xfrm>
            <a:off x="282575" y="1524000"/>
            <a:ext cx="8593138"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077" name="Rectangle 5"/>
          <p:cNvSpPr>
            <a:spLocks noGrp="1" noChangeArrowheads="1"/>
          </p:cNvSpPr>
          <p:nvPr>
            <p:ph type="dt" sz="half" idx="2"/>
          </p:nvPr>
        </p:nvSpPr>
        <p:spPr bwMode="auto">
          <a:xfrm>
            <a:off x="6783388" y="6369050"/>
            <a:ext cx="1676400" cy="29368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000">
                <a:solidFill>
                  <a:srgbClr val="D5D7D8"/>
                </a:solidFill>
              </a:defRPr>
            </a:lvl1pPr>
          </a:lstStyle>
          <a:p>
            <a:pPr>
              <a:defRPr/>
            </a:pPr>
            <a:fld id="{26654CF4-90C2-4E1A-ADD6-E01A083E5F68}" type="datetime1">
              <a:rPr lang="en-US"/>
              <a:pPr>
                <a:defRPr/>
              </a:pPr>
              <a:t>7/2/2014</a:t>
            </a:fld>
            <a:endParaRPr lang="en-GB"/>
          </a:p>
        </p:txBody>
      </p:sp>
      <p:sp>
        <p:nvSpPr>
          <p:cNvPr id="3078" name="Rectangle 6"/>
          <p:cNvSpPr>
            <a:spLocks noGrp="1" noChangeArrowheads="1"/>
          </p:cNvSpPr>
          <p:nvPr>
            <p:ph type="ftr" sz="quarter" idx="3"/>
          </p:nvPr>
        </p:nvSpPr>
        <p:spPr bwMode="auto">
          <a:xfrm>
            <a:off x="4154488" y="6369050"/>
            <a:ext cx="2624137" cy="29368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000">
                <a:solidFill>
                  <a:srgbClr val="D5D7D8"/>
                </a:solidFill>
              </a:defRPr>
            </a:lvl1pPr>
          </a:lstStyle>
          <a:p>
            <a:pPr>
              <a:defRPr/>
            </a:pPr>
            <a:r>
              <a:rPr lang="en-GB"/>
              <a:t>Lawrence Livermore National Laboratory        Institute for Transuranium Elements</a:t>
            </a:r>
          </a:p>
        </p:txBody>
      </p:sp>
      <p:sp>
        <p:nvSpPr>
          <p:cNvPr id="3079" name="Rectangle 7"/>
          <p:cNvSpPr>
            <a:spLocks noGrp="1" noChangeArrowheads="1"/>
          </p:cNvSpPr>
          <p:nvPr>
            <p:ph type="sldNum" sz="quarter" idx="4"/>
          </p:nvPr>
        </p:nvSpPr>
        <p:spPr bwMode="auto">
          <a:xfrm>
            <a:off x="8472488" y="6369050"/>
            <a:ext cx="509587" cy="29368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000">
                <a:solidFill>
                  <a:srgbClr val="D5D7D8"/>
                </a:solidFill>
                <a:latin typeface="+mn-lt"/>
              </a:defRPr>
            </a:lvl1pPr>
          </a:lstStyle>
          <a:p>
            <a:pPr>
              <a:defRPr/>
            </a:pPr>
            <a:fld id="{D1B32418-D8B5-4B06-9E20-F24B020922D7}"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dt="0"/>
  <p:txStyles>
    <p:titleStyle>
      <a:lvl1pPr algn="l" rtl="0" eaLnBrk="0" fontAlgn="base" hangingPunct="0">
        <a:spcBef>
          <a:spcPct val="20000"/>
        </a:spcBef>
        <a:spcAft>
          <a:spcPct val="0"/>
        </a:spcAft>
        <a:defRPr sz="3600" b="1">
          <a:solidFill>
            <a:srgbClr val="CCECFF"/>
          </a:solidFill>
          <a:latin typeface="+mj-lt"/>
          <a:ea typeface="+mj-ea"/>
          <a:cs typeface="+mj-cs"/>
        </a:defRPr>
      </a:lvl1pPr>
      <a:lvl2pPr algn="l" rtl="0" eaLnBrk="0" fontAlgn="base" hangingPunct="0">
        <a:spcBef>
          <a:spcPct val="20000"/>
        </a:spcBef>
        <a:spcAft>
          <a:spcPct val="0"/>
        </a:spcAft>
        <a:defRPr sz="3600" b="1">
          <a:solidFill>
            <a:srgbClr val="CCECFF"/>
          </a:solidFill>
          <a:latin typeface="Arial" charset="0"/>
        </a:defRPr>
      </a:lvl2pPr>
      <a:lvl3pPr algn="l" rtl="0" eaLnBrk="0" fontAlgn="base" hangingPunct="0">
        <a:spcBef>
          <a:spcPct val="20000"/>
        </a:spcBef>
        <a:spcAft>
          <a:spcPct val="0"/>
        </a:spcAft>
        <a:defRPr sz="3600" b="1">
          <a:solidFill>
            <a:srgbClr val="CCECFF"/>
          </a:solidFill>
          <a:latin typeface="Arial" charset="0"/>
        </a:defRPr>
      </a:lvl3pPr>
      <a:lvl4pPr algn="l" rtl="0" eaLnBrk="0" fontAlgn="base" hangingPunct="0">
        <a:spcBef>
          <a:spcPct val="20000"/>
        </a:spcBef>
        <a:spcAft>
          <a:spcPct val="0"/>
        </a:spcAft>
        <a:defRPr sz="3600" b="1">
          <a:solidFill>
            <a:srgbClr val="CCECFF"/>
          </a:solidFill>
          <a:latin typeface="Arial" charset="0"/>
        </a:defRPr>
      </a:lvl4pPr>
      <a:lvl5pPr algn="l" rtl="0" eaLnBrk="0" fontAlgn="base" hangingPunct="0">
        <a:spcBef>
          <a:spcPct val="20000"/>
        </a:spcBef>
        <a:spcAft>
          <a:spcPct val="0"/>
        </a:spcAft>
        <a:defRPr sz="3600" b="1">
          <a:solidFill>
            <a:srgbClr val="CCECFF"/>
          </a:solidFill>
          <a:latin typeface="Arial" charset="0"/>
        </a:defRPr>
      </a:lvl5pPr>
      <a:lvl6pPr marL="457200" algn="l" rtl="0" eaLnBrk="1" fontAlgn="base" hangingPunct="1">
        <a:spcBef>
          <a:spcPct val="20000"/>
        </a:spcBef>
        <a:spcAft>
          <a:spcPct val="0"/>
        </a:spcAft>
        <a:defRPr sz="3600" b="1">
          <a:solidFill>
            <a:srgbClr val="CCECFF"/>
          </a:solidFill>
          <a:latin typeface="Arial" charset="0"/>
        </a:defRPr>
      </a:lvl6pPr>
      <a:lvl7pPr marL="914400" algn="l" rtl="0" eaLnBrk="1" fontAlgn="base" hangingPunct="1">
        <a:spcBef>
          <a:spcPct val="20000"/>
        </a:spcBef>
        <a:spcAft>
          <a:spcPct val="0"/>
        </a:spcAft>
        <a:defRPr sz="3600" b="1">
          <a:solidFill>
            <a:srgbClr val="CCECFF"/>
          </a:solidFill>
          <a:latin typeface="Arial" charset="0"/>
        </a:defRPr>
      </a:lvl7pPr>
      <a:lvl8pPr marL="1371600" algn="l" rtl="0" eaLnBrk="1" fontAlgn="base" hangingPunct="1">
        <a:spcBef>
          <a:spcPct val="20000"/>
        </a:spcBef>
        <a:spcAft>
          <a:spcPct val="0"/>
        </a:spcAft>
        <a:defRPr sz="3600" b="1">
          <a:solidFill>
            <a:srgbClr val="CCECFF"/>
          </a:solidFill>
          <a:latin typeface="Arial" charset="0"/>
        </a:defRPr>
      </a:lvl8pPr>
      <a:lvl9pPr marL="1828800" algn="l" rtl="0" eaLnBrk="1" fontAlgn="base" hangingPunct="1">
        <a:spcBef>
          <a:spcPct val="20000"/>
        </a:spcBef>
        <a:spcAft>
          <a:spcPct val="0"/>
        </a:spcAft>
        <a:defRPr sz="3600" b="1">
          <a:solidFill>
            <a:srgbClr val="CCECFF"/>
          </a:solidFill>
          <a:latin typeface="Arial" charset="0"/>
        </a:defRPr>
      </a:lvl9pPr>
    </p:titleStyle>
    <p:body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eaLnBrk="1" fontAlgn="base" hangingPunct="1">
        <a:spcBef>
          <a:spcPct val="20000"/>
        </a:spcBef>
        <a:spcAft>
          <a:spcPct val="0"/>
        </a:spcAft>
        <a:buClr>
          <a:srgbClr val="99CCFF"/>
        </a:buClr>
        <a:buSzPct val="110000"/>
        <a:buChar char="»"/>
        <a:defRPr sz="2000">
          <a:solidFill>
            <a:srgbClr val="FFFFCC"/>
          </a:solidFill>
          <a:latin typeface="+mn-lt"/>
        </a:defRPr>
      </a:lvl6pPr>
      <a:lvl7pPr marL="2971800" indent="-228600" algn="l" rtl="0" eaLnBrk="1" fontAlgn="base" hangingPunct="1">
        <a:spcBef>
          <a:spcPct val="20000"/>
        </a:spcBef>
        <a:spcAft>
          <a:spcPct val="0"/>
        </a:spcAft>
        <a:buClr>
          <a:srgbClr val="99CCFF"/>
        </a:buClr>
        <a:buSzPct val="110000"/>
        <a:buChar char="»"/>
        <a:defRPr sz="2000">
          <a:solidFill>
            <a:srgbClr val="FFFFCC"/>
          </a:solidFill>
          <a:latin typeface="+mn-lt"/>
        </a:defRPr>
      </a:lvl7pPr>
      <a:lvl8pPr marL="3429000" indent="-228600" algn="l" rtl="0" eaLnBrk="1" fontAlgn="base" hangingPunct="1">
        <a:spcBef>
          <a:spcPct val="20000"/>
        </a:spcBef>
        <a:spcAft>
          <a:spcPct val="0"/>
        </a:spcAft>
        <a:buClr>
          <a:srgbClr val="99CCFF"/>
        </a:buClr>
        <a:buSzPct val="110000"/>
        <a:buChar char="»"/>
        <a:defRPr sz="2000">
          <a:solidFill>
            <a:srgbClr val="FFFFCC"/>
          </a:solidFill>
          <a:latin typeface="+mn-lt"/>
        </a:defRPr>
      </a:lvl8pPr>
      <a:lvl9pPr marL="3886200" indent="-228600" algn="l" rtl="0" eaLnBrk="1" fontAlgn="base" hangingPunct="1">
        <a:spcBef>
          <a:spcPct val="20000"/>
        </a:spcBef>
        <a:spcAft>
          <a:spcPct val="0"/>
        </a:spcAft>
        <a:buClr>
          <a:srgbClr val="99CCFF"/>
        </a:buClr>
        <a:buSzPct val="110000"/>
        <a:buChar char="»"/>
        <a:defRPr sz="2000">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en-US"/>
          </a:p>
        </p:txBody>
      </p:sp>
      <p:sp>
        <p:nvSpPr>
          <p:cNvPr id="3481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482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654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1FEBFAAB-4C1C-454D-8A96-A7DF4F98F546}" type="datetime1">
              <a:rPr lang="en-US"/>
              <a:pPr>
                <a:defRPr/>
              </a:pPr>
              <a:t>7/2/2014</a:t>
            </a:fld>
            <a:endParaRPr lang="en-US" altLang="en-US"/>
          </a:p>
        </p:txBody>
      </p:sp>
      <p:sp>
        <p:nvSpPr>
          <p:cNvPr id="23655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a:t>Lawrence Livermore National Laboratory        Institute for Transuranium Elements</a:t>
            </a:r>
          </a:p>
        </p:txBody>
      </p:sp>
      <p:sp>
        <p:nvSpPr>
          <p:cNvPr id="23655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B79F7CE1-BDAC-4E85-B79B-96B3B2D31A10}" type="slidenum">
              <a:rPr lang="en-US" altLang="en-US"/>
              <a:pPr>
                <a:defRPr/>
              </a:pPr>
              <a:t>‹#›</a:t>
            </a:fld>
            <a:endParaRPr lang="en-US" altLang="en-US"/>
          </a:p>
        </p:txBody>
      </p:sp>
      <p:grpSp>
        <p:nvGrpSpPr>
          <p:cNvPr id="34824" name="Group 8"/>
          <p:cNvGrpSpPr>
            <a:grpSpLocks/>
          </p:cNvGrpSpPr>
          <p:nvPr/>
        </p:nvGrpSpPr>
        <p:grpSpPr bwMode="auto">
          <a:xfrm>
            <a:off x="8153400" y="152400"/>
            <a:ext cx="792163" cy="1295400"/>
            <a:chOff x="5136" y="960"/>
            <a:chExt cx="528" cy="864"/>
          </a:xfrm>
        </p:grpSpPr>
        <p:sp>
          <p:nvSpPr>
            <p:cNvPr id="23655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en-US"/>
            </a:p>
          </p:txBody>
        </p:sp>
        <p:sp>
          <p:nvSpPr>
            <p:cNvPr id="236554"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en-US"/>
            </a:p>
          </p:txBody>
        </p:sp>
        <p:sp>
          <p:nvSpPr>
            <p:cNvPr id="236555"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en-US"/>
            </a:p>
          </p:txBody>
        </p:sp>
        <p:sp>
          <p:nvSpPr>
            <p:cNvPr id="236556"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en-US"/>
            </a:p>
          </p:txBody>
        </p:sp>
        <p:sp>
          <p:nvSpPr>
            <p:cNvPr id="236557"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en-US"/>
            </a:p>
          </p:txBody>
        </p:sp>
        <p:sp>
          <p:nvSpPr>
            <p:cNvPr id="236558"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en-US"/>
            </a:p>
          </p:txBody>
        </p:sp>
        <p:sp>
          <p:nvSpPr>
            <p:cNvPr id="236559"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60"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en-US"/>
            </a:p>
          </p:txBody>
        </p:sp>
        <p:sp>
          <p:nvSpPr>
            <p:cNvPr id="236561"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en-US"/>
            </a:p>
          </p:txBody>
        </p:sp>
        <p:sp>
          <p:nvSpPr>
            <p:cNvPr id="236562"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63"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64"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65"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en-US"/>
            </a:p>
          </p:txBody>
        </p:sp>
        <p:sp>
          <p:nvSpPr>
            <p:cNvPr id="236566"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67"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68"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6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70"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71"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72"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7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en-US"/>
            </a:p>
          </p:txBody>
        </p:sp>
        <p:sp>
          <p:nvSpPr>
            <p:cNvPr id="236574"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en-US"/>
            </a:p>
          </p:txBody>
        </p:sp>
        <p:sp>
          <p:nvSpPr>
            <p:cNvPr id="236575"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76"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77"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en-US"/>
            </a:p>
          </p:txBody>
        </p:sp>
        <p:sp>
          <p:nvSpPr>
            <p:cNvPr id="236578"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79"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en-US"/>
            </a:p>
          </p:txBody>
        </p:sp>
        <p:sp>
          <p:nvSpPr>
            <p:cNvPr id="236580"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en-US"/>
            </a:p>
          </p:txBody>
        </p:sp>
        <p:sp>
          <p:nvSpPr>
            <p:cNvPr id="236581"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en-US"/>
            </a:p>
          </p:txBody>
        </p:sp>
        <p:sp>
          <p:nvSpPr>
            <p:cNvPr id="236582"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en-US"/>
            </a:p>
          </p:txBody>
        </p:sp>
        <p:sp>
          <p:nvSpPr>
            <p:cNvPr id="236583"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35" r:id="rId1"/>
    <p:sldLayoutId id="2147483804" r:id="rId2"/>
    <p:sldLayoutId id="2147483803" r:id="rId3"/>
    <p:sldLayoutId id="2147483802" r:id="rId4"/>
    <p:sldLayoutId id="2147483801" r:id="rId5"/>
    <p:sldLayoutId id="2147483800" r:id="rId6"/>
    <p:sldLayoutId id="2147483799" r:id="rId7"/>
    <p:sldLayoutId id="2147483798" r:id="rId8"/>
    <p:sldLayoutId id="2147483797" r:id="rId9"/>
    <p:sldLayoutId id="2147483796" r:id="rId10"/>
    <p:sldLayoutId id="2147483795" r:id="rId11"/>
  </p:sldLayoutIdLst>
  <p:timing>
    <p:tnLst>
      <p:par>
        <p:cTn id="1" dur="indefinite" restart="never" nodeType="tmRoot"/>
      </p:par>
    </p:tnLst>
  </p:timing>
  <p:hf sldNum="0" hdr="0" dt="0"/>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Calibri" pitchFamily="34" charset="0"/>
        </a:defRPr>
      </a:lvl2pPr>
      <a:lvl3pPr algn="l" rtl="0" eaLnBrk="0" fontAlgn="base" hangingPunct="0">
        <a:spcBef>
          <a:spcPct val="0"/>
        </a:spcBef>
        <a:spcAft>
          <a:spcPct val="0"/>
        </a:spcAft>
        <a:defRPr sz="4000" b="1">
          <a:solidFill>
            <a:schemeClr val="tx2"/>
          </a:solidFill>
          <a:latin typeface="Calibri" pitchFamily="34" charset="0"/>
        </a:defRPr>
      </a:lvl3pPr>
      <a:lvl4pPr algn="l" rtl="0" eaLnBrk="0" fontAlgn="base" hangingPunct="0">
        <a:spcBef>
          <a:spcPct val="0"/>
        </a:spcBef>
        <a:spcAft>
          <a:spcPct val="0"/>
        </a:spcAft>
        <a:defRPr sz="4000" b="1">
          <a:solidFill>
            <a:schemeClr val="tx2"/>
          </a:solidFill>
          <a:latin typeface="Calibri" pitchFamily="34" charset="0"/>
        </a:defRPr>
      </a:lvl4pPr>
      <a:lvl5pPr algn="l" rtl="0" eaLnBrk="0" fontAlgn="base" hangingPunct="0">
        <a:spcBef>
          <a:spcPct val="0"/>
        </a:spcBef>
        <a:spcAft>
          <a:spcPct val="0"/>
        </a:spcAft>
        <a:defRPr sz="4000" b="1">
          <a:solidFill>
            <a:schemeClr val="tx2"/>
          </a:solidFill>
          <a:latin typeface="Calibri" pitchFamily="34" charset="0"/>
        </a:defRPr>
      </a:lvl5pPr>
      <a:lvl6pPr marL="457200" algn="l" rtl="0" fontAlgn="base">
        <a:spcBef>
          <a:spcPct val="0"/>
        </a:spcBef>
        <a:spcAft>
          <a:spcPct val="0"/>
        </a:spcAft>
        <a:defRPr sz="4000" b="1">
          <a:solidFill>
            <a:schemeClr val="tx2"/>
          </a:solidFill>
          <a:latin typeface="Calibri" pitchFamily="34" charset="0"/>
        </a:defRPr>
      </a:lvl6pPr>
      <a:lvl7pPr marL="914400" algn="l" rtl="0" fontAlgn="base">
        <a:spcBef>
          <a:spcPct val="0"/>
        </a:spcBef>
        <a:spcAft>
          <a:spcPct val="0"/>
        </a:spcAft>
        <a:defRPr sz="4000" b="1">
          <a:solidFill>
            <a:schemeClr val="tx2"/>
          </a:solidFill>
          <a:latin typeface="Calibri" pitchFamily="34" charset="0"/>
        </a:defRPr>
      </a:lvl7pPr>
      <a:lvl8pPr marL="1371600" algn="l" rtl="0" fontAlgn="base">
        <a:spcBef>
          <a:spcPct val="0"/>
        </a:spcBef>
        <a:spcAft>
          <a:spcPct val="0"/>
        </a:spcAft>
        <a:defRPr sz="4000" b="1">
          <a:solidFill>
            <a:schemeClr val="tx2"/>
          </a:solidFill>
          <a:latin typeface="Calibri" pitchFamily="34" charset="0"/>
        </a:defRPr>
      </a:lvl8pPr>
      <a:lvl9pPr marL="1828800" algn="l" rtl="0" fontAlgn="base">
        <a:spcBef>
          <a:spcPct val="0"/>
        </a:spcBef>
        <a:spcAft>
          <a:spcPct val="0"/>
        </a:spcAft>
        <a:defRPr sz="4000" b="1">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28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0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Arial" charset="0"/>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Arial" charset="0"/>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7.xml"/><Relationship Id="rId5" Type="http://schemas.openxmlformats.org/officeDocument/2006/relationships/image" Target="../media/image29.jpe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3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1.wmf"/><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18.wmf"/><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49154" name="Title 1"/>
          <p:cNvSpPr>
            <a:spLocks noGrp="1"/>
          </p:cNvSpPr>
          <p:nvPr>
            <p:ph type="ctrTitle" idx="4294967295"/>
          </p:nvPr>
        </p:nvSpPr>
        <p:spPr>
          <a:xfrm>
            <a:off x="457200" y="1600200"/>
            <a:ext cx="7620000" cy="1470025"/>
          </a:xfrm>
        </p:spPr>
        <p:txBody>
          <a:bodyPr anchor="ctr"/>
          <a:lstStyle/>
          <a:p>
            <a:pPr algn="ctr" eaLnBrk="1" hangingPunct="1"/>
            <a:r>
              <a:rPr lang="en-US" sz="4400" smtClean="0"/>
              <a:t>The Historical Evolution of Nuclear Forensics:  </a:t>
            </a:r>
            <a:br>
              <a:rPr lang="en-US" sz="4400" smtClean="0"/>
            </a:br>
            <a:r>
              <a:rPr lang="en-US" sz="4400" smtClean="0"/>
              <a:t>A Technical Viewpoint</a:t>
            </a:r>
          </a:p>
        </p:txBody>
      </p:sp>
      <p:sp>
        <p:nvSpPr>
          <p:cNvPr id="49155" name="Subtitle 2"/>
          <p:cNvSpPr>
            <a:spLocks noGrp="1"/>
          </p:cNvSpPr>
          <p:nvPr>
            <p:ph type="subTitle" idx="4294967295"/>
          </p:nvPr>
        </p:nvSpPr>
        <p:spPr>
          <a:xfrm>
            <a:off x="1446213" y="3875088"/>
            <a:ext cx="6403975" cy="1704975"/>
          </a:xfrm>
        </p:spPr>
        <p:txBody>
          <a:bodyPr/>
          <a:lstStyle/>
          <a:p>
            <a:pPr marL="0" indent="0" algn="ctr" eaLnBrk="1" hangingPunct="1">
              <a:lnSpc>
                <a:spcPct val="80000"/>
              </a:lnSpc>
              <a:buFont typeface="Wingdings" pitchFamily="2" charset="2"/>
              <a:buNone/>
            </a:pPr>
            <a:r>
              <a:rPr lang="en-US" sz="2500" smtClean="0"/>
              <a:t>IAEA International Conference on Advances in Nuclear Forensics</a:t>
            </a:r>
          </a:p>
          <a:p>
            <a:pPr marL="0" indent="0" algn="ctr" eaLnBrk="1" hangingPunct="1">
              <a:lnSpc>
                <a:spcPct val="80000"/>
              </a:lnSpc>
              <a:buFont typeface="Wingdings" pitchFamily="2" charset="2"/>
              <a:buNone/>
            </a:pPr>
            <a:endParaRPr lang="en-US" sz="2500" smtClean="0"/>
          </a:p>
          <a:p>
            <a:pPr marL="0" indent="0" algn="ctr" eaLnBrk="1" hangingPunct="1">
              <a:lnSpc>
                <a:spcPct val="80000"/>
              </a:lnSpc>
              <a:buFont typeface="Wingdings" pitchFamily="2" charset="2"/>
              <a:buNone/>
            </a:pPr>
            <a:r>
              <a:rPr lang="en-US" sz="1900" smtClean="0"/>
              <a:t>Sid Niemeyer* &amp; Lothar Koch**</a:t>
            </a:r>
          </a:p>
          <a:p>
            <a:pPr marL="0" indent="0" algn="ctr" eaLnBrk="1" hangingPunct="1">
              <a:lnSpc>
                <a:spcPct val="80000"/>
              </a:lnSpc>
              <a:buFont typeface="Wingdings" pitchFamily="2" charset="2"/>
              <a:buNone/>
            </a:pPr>
            <a:r>
              <a:rPr lang="en-US" sz="1900" smtClean="0"/>
              <a:t>July 7-10, 2014</a:t>
            </a:r>
          </a:p>
        </p:txBody>
      </p:sp>
      <p:pic>
        <p:nvPicPr>
          <p:cNvPr id="49156" name="Picture 4" descr="NTNF Logo"/>
          <p:cNvPicPr>
            <a:picLocks noChangeAspect="1" noChangeArrowheads="1"/>
          </p:cNvPicPr>
          <p:nvPr/>
        </p:nvPicPr>
        <p:blipFill>
          <a:blip r:embed="rId2"/>
          <a:srcRect/>
          <a:stretch>
            <a:fillRect/>
          </a:stretch>
        </p:blipFill>
        <p:spPr bwMode="auto">
          <a:xfrm>
            <a:off x="381000" y="5791200"/>
            <a:ext cx="809625" cy="838200"/>
          </a:xfrm>
          <a:prstGeom prst="rect">
            <a:avLst/>
          </a:prstGeom>
          <a:noFill/>
          <a:ln w="9525">
            <a:noFill/>
            <a:miter lim="800000"/>
            <a:headEnd/>
            <a:tailEnd/>
          </a:ln>
        </p:spPr>
      </p:pic>
      <p:sp>
        <p:nvSpPr>
          <p:cNvPr id="49157" name="Text Box 5"/>
          <p:cNvSpPr txBox="1">
            <a:spLocks noChangeArrowheads="1"/>
          </p:cNvSpPr>
          <p:nvPr/>
        </p:nvSpPr>
        <p:spPr bwMode="auto">
          <a:xfrm>
            <a:off x="1600200" y="5638800"/>
            <a:ext cx="6419850" cy="915988"/>
          </a:xfrm>
          <a:prstGeom prst="rect">
            <a:avLst/>
          </a:prstGeom>
          <a:noFill/>
          <a:ln w="9525">
            <a:noFill/>
            <a:miter lim="800000"/>
            <a:headEnd/>
            <a:tailEnd/>
          </a:ln>
        </p:spPr>
        <p:txBody>
          <a:bodyPr wrap="none">
            <a:spAutoFit/>
          </a:bodyPr>
          <a:lstStyle/>
          <a:p>
            <a:r>
              <a:rPr lang="en-US"/>
              <a:t>*Lawrence Livermore National Laboratory</a:t>
            </a:r>
          </a:p>
          <a:p>
            <a:r>
              <a:rPr lang="en-US"/>
              <a:t>**Institute for Transuranium Elements, European Commission</a:t>
            </a:r>
          </a:p>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00034" name="Text Box 4"/>
          <p:cNvSpPr txBox="1">
            <a:spLocks noChangeArrowheads="1"/>
          </p:cNvSpPr>
          <p:nvPr/>
        </p:nvSpPr>
        <p:spPr bwMode="auto">
          <a:xfrm>
            <a:off x="1136650" y="1812925"/>
            <a:ext cx="6705600" cy="1311275"/>
          </a:xfrm>
          <a:prstGeom prst="rect">
            <a:avLst/>
          </a:prstGeom>
          <a:noFill/>
          <a:ln w="9525">
            <a:noFill/>
            <a:miter lim="800000"/>
            <a:headEnd/>
            <a:tailEnd/>
          </a:ln>
        </p:spPr>
        <p:txBody>
          <a:bodyPr wrap="none">
            <a:spAutoFit/>
          </a:bodyPr>
          <a:lstStyle/>
          <a:p>
            <a:r>
              <a:rPr lang="en-US" sz="4000">
                <a:solidFill>
                  <a:schemeClr val="tx2"/>
                </a:solidFill>
                <a:latin typeface="Comic Sans MS" pitchFamily="66" charset="0"/>
              </a:rPr>
              <a:t>Attribution Assessment of </a:t>
            </a:r>
          </a:p>
          <a:p>
            <a:r>
              <a:rPr lang="en-US" sz="4000">
                <a:solidFill>
                  <a:schemeClr val="tx2"/>
                </a:solidFill>
                <a:latin typeface="Comic Sans MS" pitchFamily="66" charset="0"/>
              </a:rPr>
              <a:t>Illicit Nuclear Materials</a:t>
            </a:r>
          </a:p>
        </p:txBody>
      </p:sp>
      <p:sp>
        <p:nvSpPr>
          <p:cNvPr id="300035" name="Text Box 5"/>
          <p:cNvSpPr txBox="1">
            <a:spLocks noChangeArrowheads="1"/>
          </p:cNvSpPr>
          <p:nvPr/>
        </p:nvSpPr>
        <p:spPr bwMode="auto">
          <a:xfrm>
            <a:off x="1812925" y="3838575"/>
            <a:ext cx="5129213" cy="946150"/>
          </a:xfrm>
          <a:prstGeom prst="rect">
            <a:avLst/>
          </a:prstGeom>
          <a:noFill/>
          <a:ln w="9525">
            <a:noFill/>
            <a:miter lim="800000"/>
            <a:headEnd/>
            <a:tailEnd/>
          </a:ln>
        </p:spPr>
        <p:txBody>
          <a:bodyPr wrap="none">
            <a:spAutoFit/>
          </a:bodyPr>
          <a:lstStyle/>
          <a:p>
            <a:pPr algn="ctr"/>
            <a:r>
              <a:rPr lang="en-US" sz="2800">
                <a:solidFill>
                  <a:schemeClr val="tx2"/>
                </a:solidFill>
                <a:latin typeface="Comic Sans MS" pitchFamily="66" charset="0"/>
              </a:rPr>
              <a:t>White Paper by LLNL &amp; PNNL</a:t>
            </a:r>
          </a:p>
          <a:p>
            <a:pPr algn="ctr"/>
            <a:r>
              <a:rPr lang="en-US" sz="2800">
                <a:solidFill>
                  <a:schemeClr val="tx2"/>
                </a:solidFill>
                <a:latin typeface="Comic Sans MS" pitchFamily="66" charset="0"/>
              </a:rPr>
              <a:t>February 24, 1995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01058" name="Rectangle 2"/>
          <p:cNvSpPr>
            <a:spLocks noGrp="1" noChangeArrowheads="1"/>
          </p:cNvSpPr>
          <p:nvPr>
            <p:ph type="title" idx="4294967295"/>
          </p:nvPr>
        </p:nvSpPr>
        <p:spPr>
          <a:xfrm>
            <a:off x="304800" y="0"/>
            <a:ext cx="8229600" cy="1143000"/>
          </a:xfrm>
        </p:spPr>
        <p:txBody>
          <a:bodyPr/>
          <a:lstStyle/>
          <a:p>
            <a:pPr eaLnBrk="1" hangingPunct="1">
              <a:lnSpc>
                <a:spcPct val="90000"/>
              </a:lnSpc>
            </a:pPr>
            <a:r>
              <a:rPr lang="en-US" sz="3200" smtClean="0"/>
              <a:t>The ITWG was formed in 1995 to foster cooperation in combating illicit trafficking</a:t>
            </a:r>
          </a:p>
        </p:txBody>
      </p:sp>
      <p:sp>
        <p:nvSpPr>
          <p:cNvPr id="301059" name="Rectangle 3"/>
          <p:cNvSpPr>
            <a:spLocks noGrp="1" noChangeArrowheads="1"/>
          </p:cNvSpPr>
          <p:nvPr>
            <p:ph type="body" sz="half" idx="4294967295"/>
          </p:nvPr>
        </p:nvSpPr>
        <p:spPr>
          <a:xfrm>
            <a:off x="457200" y="1295400"/>
            <a:ext cx="7988300" cy="1844675"/>
          </a:xfrm>
        </p:spPr>
        <p:txBody>
          <a:bodyPr/>
          <a:lstStyle/>
          <a:p>
            <a:pPr eaLnBrk="1" hangingPunct="1">
              <a:lnSpc>
                <a:spcPct val="80000"/>
              </a:lnSpc>
            </a:pPr>
            <a:r>
              <a:rPr lang="en-US" sz="2400" smtClean="0"/>
              <a:t>The Nuclear Smuggling International Technical Working Group (ITWG) was formed in 1995 at an International Conference on the role of nuclear forensics in combating illicit trafficking of nuclear materials</a:t>
            </a:r>
          </a:p>
          <a:p>
            <a:pPr eaLnBrk="1" hangingPunct="1">
              <a:lnSpc>
                <a:spcPct val="80000"/>
              </a:lnSpc>
              <a:buFont typeface="Wingdings" pitchFamily="2" charset="2"/>
              <a:buNone/>
            </a:pPr>
            <a:endParaRPr lang="en-US" sz="2400" smtClean="0"/>
          </a:p>
          <a:p>
            <a:pPr eaLnBrk="1" hangingPunct="1">
              <a:lnSpc>
                <a:spcPct val="80000"/>
              </a:lnSpc>
            </a:pPr>
            <a:r>
              <a:rPr lang="en-US" sz="2400" smtClean="0"/>
              <a:t>The ITWG is an informal group that has maintained continuity and progress from its first meeting in 1996 until today</a:t>
            </a:r>
          </a:p>
          <a:p>
            <a:pPr lvl="1" eaLnBrk="1" hangingPunct="1">
              <a:lnSpc>
                <a:spcPct val="80000"/>
              </a:lnSpc>
            </a:pPr>
            <a:r>
              <a:rPr lang="en-US" sz="2400" smtClean="0"/>
              <a:t>Law enforcement, first responders, and scientists working together</a:t>
            </a:r>
          </a:p>
          <a:p>
            <a:pPr eaLnBrk="1" hangingPunct="1">
              <a:lnSpc>
                <a:spcPct val="80000"/>
              </a:lnSpc>
              <a:buFont typeface="Wingdings" pitchFamily="2" charset="2"/>
              <a:buNone/>
            </a:pPr>
            <a:endParaRPr lang="en-US" sz="2400" smtClean="0"/>
          </a:p>
          <a:p>
            <a:pPr eaLnBrk="1" hangingPunct="1">
              <a:lnSpc>
                <a:spcPct val="80000"/>
              </a:lnSpc>
            </a:pPr>
            <a:endParaRPr lang="en-US" sz="2400" b="1" smtClean="0"/>
          </a:p>
          <a:p>
            <a:pPr lvl="1" eaLnBrk="1" hangingPunct="1">
              <a:lnSpc>
                <a:spcPct val="80000"/>
              </a:lnSpc>
              <a:buFont typeface="Wingdings" pitchFamily="2" charset="2"/>
              <a:buNone/>
            </a:pPr>
            <a:endParaRPr lang="en-US" sz="1800" b="1" smtClean="0"/>
          </a:p>
          <a:p>
            <a:pPr lvl="1" eaLnBrk="1" hangingPunct="1">
              <a:lnSpc>
                <a:spcPct val="80000"/>
              </a:lnSpc>
              <a:buFont typeface="Wingdings" pitchFamily="2" charset="2"/>
              <a:buNone/>
            </a:pPr>
            <a:endParaRPr lang="en-US" sz="1600" smtClean="0"/>
          </a:p>
          <a:p>
            <a:pPr eaLnBrk="1" hangingPunct="1">
              <a:lnSpc>
                <a:spcPct val="80000"/>
              </a:lnSpc>
            </a:pPr>
            <a:endParaRPr lang="en-US" sz="1800" smtClean="0"/>
          </a:p>
        </p:txBody>
      </p:sp>
      <p:sp>
        <p:nvSpPr>
          <p:cNvPr id="301060" name="Text Box 5"/>
          <p:cNvSpPr txBox="1">
            <a:spLocks noChangeArrowheads="1"/>
          </p:cNvSpPr>
          <p:nvPr/>
        </p:nvSpPr>
        <p:spPr bwMode="auto">
          <a:xfrm>
            <a:off x="1143000" y="4876800"/>
            <a:ext cx="2057400" cy="1200150"/>
          </a:xfrm>
          <a:prstGeom prst="rect">
            <a:avLst/>
          </a:prstGeom>
          <a:solidFill>
            <a:srgbClr val="FFCC00"/>
          </a:solidFill>
          <a:ln w="9525">
            <a:solidFill>
              <a:schemeClr val="tx1"/>
            </a:solidFill>
            <a:miter lim="800000"/>
            <a:headEnd/>
            <a:tailEnd/>
          </a:ln>
        </p:spPr>
        <p:txBody>
          <a:bodyPr>
            <a:spAutoFit/>
          </a:bodyPr>
          <a:lstStyle/>
          <a:p>
            <a:pPr algn="ctr"/>
            <a:r>
              <a:rPr lang="en-US" b="1">
                <a:latin typeface="Times New Roman" pitchFamily="18" charset="0"/>
              </a:rPr>
              <a:t>The primary focus has been on the development of nuclear forensics</a:t>
            </a:r>
          </a:p>
        </p:txBody>
      </p:sp>
      <p:pic>
        <p:nvPicPr>
          <p:cNvPr id="301061" name="Picture 8" descr="history 4"/>
          <p:cNvPicPr>
            <a:picLocks noChangeAspect="1" noChangeArrowheads="1"/>
          </p:cNvPicPr>
          <p:nvPr>
            <p:ph sz="half" idx="4294967295"/>
          </p:nvPr>
        </p:nvPicPr>
        <p:blipFill>
          <a:blip r:embed="rId3"/>
          <a:srcRect/>
          <a:stretch>
            <a:fillRect/>
          </a:stretch>
        </p:blipFill>
        <p:spPr>
          <a:xfrm>
            <a:off x="3505200" y="4181475"/>
            <a:ext cx="4267200" cy="2676525"/>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4" name="Titel 3"/>
          <p:cNvSpPr>
            <a:spLocks noGrp="1"/>
          </p:cNvSpPr>
          <p:nvPr>
            <p:ph type="title" idx="4294967295"/>
          </p:nvPr>
        </p:nvSpPr>
        <p:spPr>
          <a:xfrm>
            <a:off x="1223963" y="1376363"/>
            <a:ext cx="6423025" cy="4411662"/>
          </a:xfrm>
        </p:spPr>
        <p:txBody>
          <a:bodyPr rtlCol="0" anchor="t">
            <a:normAutofit/>
            <a:scene3d>
              <a:camera prst="orthographicFront"/>
              <a:lightRig rig="threePt" dir="t">
                <a:rot lat="0" lon="0" rev="4800000"/>
              </a:lightRig>
            </a:scene3d>
            <a:sp3d prstMaterial="matte">
              <a:bevelT w="50800" h="10160"/>
            </a:sp3d>
          </a:bodyPr>
          <a:lstStyle/>
          <a:p>
            <a:pPr>
              <a:defRPr/>
            </a:pPr>
            <a:r>
              <a:rPr lang="en-US" sz="2400" kern="1200" smtClean="0">
                <a:solidFill>
                  <a:srgbClr val="214A8F"/>
                </a:solidFill>
                <a:latin typeface="Arial" charset="0"/>
                <a:cs typeface="Arial" charset="0"/>
              </a:rPr>
              <a:t>NATIONAL INTELLEGENCE SERVICES ATTENDED THE ITWG MEETINGS. IN CASE THEY LACK FACILITIES TO HANDLE RADIOACTIVE MATERIALS,THEY ARE WELCOMED TO PERFORM THE INVESTIGATIONS TOGETHER  – AS IN THE PAST, WHERE FINGERPRINTS ON OBJECTS WERE TAKEN.</a:t>
            </a:r>
          </a:p>
        </p:txBody>
      </p:sp>
      <p:sp>
        <p:nvSpPr>
          <p:cNvPr id="303107" name="Textplatzhalter 4"/>
          <p:cNvSpPr>
            <a:spLocks noGrp="1"/>
          </p:cNvSpPr>
          <p:nvPr>
            <p:ph type="body" idx="4294967295"/>
          </p:nvPr>
        </p:nvSpPr>
        <p:spPr>
          <a:xfrm>
            <a:off x="1371600" y="4000500"/>
            <a:ext cx="7772400" cy="1500188"/>
          </a:xfrm>
        </p:spPr>
        <p:txBody>
          <a:bodyPr anchor="b"/>
          <a:lstStyle/>
          <a:p>
            <a:pPr marL="0" indent="0">
              <a:buFont typeface="Wingdings" pitchFamily="2" charset="2"/>
              <a:buNone/>
            </a:pPr>
            <a:r>
              <a:rPr lang="en-US" sz="1800" smtClean="0">
                <a:solidFill>
                  <a:srgbClr val="898989"/>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04130" name="Rectangle 2"/>
          <p:cNvSpPr>
            <a:spLocks noGrp="1"/>
          </p:cNvSpPr>
          <p:nvPr>
            <p:ph type="title" idx="4294967295"/>
          </p:nvPr>
        </p:nvSpPr>
        <p:spPr>
          <a:xfrm>
            <a:off x="457200" y="381000"/>
            <a:ext cx="7620000" cy="1295400"/>
          </a:xfrm>
        </p:spPr>
        <p:txBody>
          <a:bodyPr anchor="ctr"/>
          <a:lstStyle/>
          <a:p>
            <a:r>
              <a:rPr lang="en-US" sz="3200" smtClean="0"/>
              <a:t>ITWG’s primary goal is to develop a preferred approach to nuclear forensics investigations that is widely understood and accepted as credible</a:t>
            </a:r>
          </a:p>
        </p:txBody>
      </p:sp>
      <p:sp>
        <p:nvSpPr>
          <p:cNvPr id="304131" name="Rectangle 3"/>
          <p:cNvSpPr>
            <a:spLocks noGrp="1"/>
          </p:cNvSpPr>
          <p:nvPr>
            <p:ph type="body" idx="4294967295"/>
          </p:nvPr>
        </p:nvSpPr>
        <p:spPr>
          <a:xfrm>
            <a:off x="457200" y="2133600"/>
            <a:ext cx="8229600" cy="4411663"/>
          </a:xfrm>
        </p:spPr>
        <p:txBody>
          <a:bodyPr/>
          <a:lstStyle/>
          <a:p>
            <a:pPr>
              <a:buFont typeface="Wingdings" pitchFamily="2" charset="2"/>
              <a:buNone/>
            </a:pPr>
            <a:r>
              <a:rPr lang="en-US" sz="2400" smtClean="0"/>
              <a:t>Technical elements include:</a:t>
            </a:r>
          </a:p>
          <a:p>
            <a:r>
              <a:rPr lang="en-US" sz="2400" smtClean="0"/>
              <a:t>Development of protocols for collection of evidence and laboratory investigation</a:t>
            </a:r>
          </a:p>
          <a:p>
            <a:r>
              <a:rPr lang="en-US" sz="2400" smtClean="0"/>
              <a:t>Prioritize techniques and methods for nuclear forensics analysis</a:t>
            </a:r>
          </a:p>
          <a:p>
            <a:r>
              <a:rPr lang="en-US" sz="2400" smtClean="0"/>
              <a:t>Development of forensics databanks to assist in interpretation</a:t>
            </a:r>
          </a:p>
          <a:p>
            <a:r>
              <a:rPr lang="en-US" sz="2400" smtClean="0"/>
              <a:t>Execute interlaboratory exercises</a:t>
            </a:r>
          </a:p>
          <a:p>
            <a:r>
              <a:rPr lang="en-US" sz="2400" smtClean="0"/>
              <a:t>Facilitate technical assistance to countries in response to specific requests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05154" name="Rectangle 2"/>
          <p:cNvSpPr>
            <a:spLocks noGrp="1" noChangeArrowheads="1"/>
          </p:cNvSpPr>
          <p:nvPr>
            <p:ph type="title" idx="4294967295"/>
          </p:nvPr>
        </p:nvSpPr>
        <p:spPr>
          <a:xfrm>
            <a:off x="533400" y="685800"/>
            <a:ext cx="7907338" cy="384175"/>
          </a:xfrm>
        </p:spPr>
        <p:txBody>
          <a:bodyPr lIns="85725" tIns="41275" rIns="85725" bIns="41275"/>
          <a:lstStyle/>
          <a:p>
            <a:pPr eaLnBrk="1" hangingPunct="1">
              <a:lnSpc>
                <a:spcPct val="90000"/>
              </a:lnSpc>
            </a:pPr>
            <a:r>
              <a:rPr lang="en-US" sz="3000" smtClean="0"/>
              <a:t>A major focus has been the development of a Model Action Plan for nuclear forensics</a:t>
            </a:r>
          </a:p>
        </p:txBody>
      </p:sp>
      <p:sp>
        <p:nvSpPr>
          <p:cNvPr id="305155" name="Rectangle 3"/>
          <p:cNvSpPr>
            <a:spLocks noGrp="1" noChangeArrowheads="1"/>
          </p:cNvSpPr>
          <p:nvPr>
            <p:ph type="body" idx="4294967295"/>
          </p:nvPr>
        </p:nvSpPr>
        <p:spPr>
          <a:xfrm>
            <a:off x="858838" y="1801813"/>
            <a:ext cx="2098675" cy="2695575"/>
          </a:xfrm>
        </p:spPr>
        <p:txBody>
          <a:bodyPr lIns="85725" tIns="41275" rIns="85725" bIns="41275"/>
          <a:lstStyle/>
          <a:p>
            <a:pPr marL="0" indent="0" eaLnBrk="1" hangingPunct="1">
              <a:buFont typeface="Wingdings" pitchFamily="2" charset="2"/>
              <a:buNone/>
            </a:pPr>
            <a:r>
              <a:rPr lang="en-US" sz="1400" b="1" smtClean="0"/>
              <a:t>Safety</a:t>
            </a:r>
          </a:p>
          <a:p>
            <a:pPr marL="0" indent="0" eaLnBrk="1" hangingPunct="1">
              <a:buFont typeface="Wingdings" pitchFamily="2" charset="2"/>
              <a:buNone/>
            </a:pPr>
            <a:r>
              <a:rPr lang="en-US" sz="1400" b="1" smtClean="0"/>
              <a:t>Security at the Scene</a:t>
            </a:r>
          </a:p>
          <a:p>
            <a:pPr marL="0" indent="0" eaLnBrk="1" hangingPunct="1">
              <a:buFont typeface="Wingdings" pitchFamily="2" charset="2"/>
              <a:buNone/>
            </a:pPr>
            <a:r>
              <a:rPr lang="en-US" sz="1400" b="1" smtClean="0"/>
              <a:t>Categorization of Material </a:t>
            </a:r>
          </a:p>
          <a:p>
            <a:pPr marL="0" indent="0" eaLnBrk="1" hangingPunct="1">
              <a:buFont typeface="Wingdings" pitchFamily="2" charset="2"/>
              <a:buNone/>
            </a:pPr>
            <a:r>
              <a:rPr lang="en-US" sz="1400" b="1" smtClean="0"/>
              <a:t>Certified Containers </a:t>
            </a:r>
          </a:p>
          <a:p>
            <a:pPr marL="0" indent="0" eaLnBrk="1" hangingPunct="1">
              <a:buFont typeface="Wingdings" pitchFamily="2" charset="2"/>
              <a:buNone/>
            </a:pPr>
            <a:r>
              <a:rPr lang="en-US" sz="1400" b="1" smtClean="0"/>
              <a:t>Packaging Protocols </a:t>
            </a:r>
          </a:p>
          <a:p>
            <a:pPr marL="0" indent="0" eaLnBrk="1" hangingPunct="1">
              <a:buFont typeface="Wingdings" pitchFamily="2" charset="2"/>
              <a:buNone/>
            </a:pPr>
            <a:r>
              <a:rPr lang="en-US" sz="1400" b="1" smtClean="0"/>
              <a:t>Shipping Procedures</a:t>
            </a:r>
          </a:p>
          <a:p>
            <a:pPr marL="0" indent="0" eaLnBrk="1" hangingPunct="1">
              <a:buFont typeface="Wingdings" pitchFamily="2" charset="2"/>
              <a:buNone/>
            </a:pPr>
            <a:r>
              <a:rPr lang="en-US" sz="1400" b="1" smtClean="0"/>
              <a:t>Licensed Carriers </a:t>
            </a:r>
          </a:p>
          <a:p>
            <a:pPr marL="0" indent="0" eaLnBrk="1" hangingPunct="1">
              <a:buFont typeface="Wingdings" pitchFamily="2" charset="2"/>
              <a:buNone/>
            </a:pPr>
            <a:r>
              <a:rPr lang="en-US" sz="1400" b="1" smtClean="0"/>
              <a:t>Chain of Custody </a:t>
            </a:r>
          </a:p>
        </p:txBody>
      </p:sp>
      <p:sp>
        <p:nvSpPr>
          <p:cNvPr id="305156" name="Text Box 4"/>
          <p:cNvSpPr txBox="1">
            <a:spLocks noChangeArrowheads="1"/>
          </p:cNvSpPr>
          <p:nvPr/>
        </p:nvSpPr>
        <p:spPr bwMode="auto">
          <a:xfrm>
            <a:off x="6400800" y="2057400"/>
            <a:ext cx="1300163" cy="600075"/>
          </a:xfrm>
          <a:prstGeom prst="rect">
            <a:avLst/>
          </a:prstGeom>
          <a:noFill/>
          <a:ln w="19050">
            <a:solidFill>
              <a:schemeClr val="tx1"/>
            </a:solidFill>
            <a:miter lim="800000"/>
            <a:headEnd/>
            <a:tailEnd/>
          </a:ln>
        </p:spPr>
        <p:txBody>
          <a:bodyPr>
            <a:spAutoFit/>
          </a:bodyPr>
          <a:lstStyle/>
          <a:p>
            <a:pPr algn="ctr" eaLnBrk="0" hangingPunct="0"/>
            <a:r>
              <a:rPr lang="en-US" sz="1600" b="1">
                <a:latin typeface="Helvetica" pitchFamily="34" charset="0"/>
              </a:rPr>
              <a:t>Incident Response</a:t>
            </a:r>
            <a:endParaRPr lang="en-US" sz="2400">
              <a:latin typeface="Times New Roman" pitchFamily="18" charset="0"/>
            </a:endParaRPr>
          </a:p>
        </p:txBody>
      </p:sp>
      <p:grpSp>
        <p:nvGrpSpPr>
          <p:cNvPr id="305157" name="Group 5"/>
          <p:cNvGrpSpPr>
            <a:grpSpLocks/>
          </p:cNvGrpSpPr>
          <p:nvPr/>
        </p:nvGrpSpPr>
        <p:grpSpPr bwMode="auto">
          <a:xfrm>
            <a:off x="1041400" y="1600200"/>
            <a:ext cx="7264400" cy="5143500"/>
            <a:chOff x="656" y="664"/>
            <a:chExt cx="4576" cy="3588"/>
          </a:xfrm>
        </p:grpSpPr>
        <p:sp>
          <p:nvSpPr>
            <p:cNvPr id="305158" name="Line 6"/>
            <p:cNvSpPr>
              <a:spLocks noChangeShapeType="1"/>
            </p:cNvSpPr>
            <p:nvPr/>
          </p:nvSpPr>
          <p:spPr bwMode="auto">
            <a:xfrm flipH="1">
              <a:off x="3368" y="3504"/>
              <a:ext cx="1288" cy="616"/>
            </a:xfrm>
            <a:prstGeom prst="line">
              <a:avLst/>
            </a:prstGeom>
            <a:noFill/>
            <a:ln w="12700">
              <a:solidFill>
                <a:schemeClr val="tx1"/>
              </a:solidFill>
              <a:round/>
              <a:headEnd/>
              <a:tailEnd type="triangle" w="med" len="med"/>
            </a:ln>
          </p:spPr>
          <p:txBody>
            <a:bodyPr wrap="none" anchor="ctr"/>
            <a:lstStyle/>
            <a:p>
              <a:endParaRPr lang="en-US"/>
            </a:p>
          </p:txBody>
        </p:sp>
        <p:sp>
          <p:nvSpPr>
            <p:cNvPr id="305159" name="Line 7"/>
            <p:cNvSpPr>
              <a:spLocks noChangeShapeType="1"/>
            </p:cNvSpPr>
            <p:nvPr/>
          </p:nvSpPr>
          <p:spPr bwMode="auto">
            <a:xfrm>
              <a:off x="1440" y="3728"/>
              <a:ext cx="960" cy="392"/>
            </a:xfrm>
            <a:prstGeom prst="line">
              <a:avLst/>
            </a:prstGeom>
            <a:noFill/>
            <a:ln w="12700">
              <a:solidFill>
                <a:schemeClr val="tx1"/>
              </a:solidFill>
              <a:round/>
              <a:headEnd/>
              <a:tailEnd type="triangle" w="med" len="med"/>
            </a:ln>
          </p:spPr>
          <p:txBody>
            <a:bodyPr wrap="none" anchor="ctr"/>
            <a:lstStyle/>
            <a:p>
              <a:endParaRPr lang="en-US"/>
            </a:p>
          </p:txBody>
        </p:sp>
        <p:sp>
          <p:nvSpPr>
            <p:cNvPr id="305160" name="Line 8"/>
            <p:cNvSpPr>
              <a:spLocks noChangeShapeType="1"/>
            </p:cNvSpPr>
            <p:nvPr/>
          </p:nvSpPr>
          <p:spPr bwMode="auto">
            <a:xfrm>
              <a:off x="3408" y="2640"/>
              <a:ext cx="1104" cy="496"/>
            </a:xfrm>
            <a:prstGeom prst="line">
              <a:avLst/>
            </a:prstGeom>
            <a:noFill/>
            <a:ln w="12700">
              <a:solidFill>
                <a:schemeClr val="tx1"/>
              </a:solidFill>
              <a:round/>
              <a:headEnd/>
              <a:tailEnd type="triangle" w="med" len="med"/>
            </a:ln>
          </p:spPr>
          <p:txBody>
            <a:bodyPr wrap="none" anchor="ctr"/>
            <a:lstStyle/>
            <a:p>
              <a:endParaRPr lang="en-US"/>
            </a:p>
          </p:txBody>
        </p:sp>
        <p:sp>
          <p:nvSpPr>
            <p:cNvPr id="305161" name="Text Box 9"/>
            <p:cNvSpPr txBox="1">
              <a:spLocks noChangeArrowheads="1"/>
            </p:cNvSpPr>
            <p:nvPr/>
          </p:nvSpPr>
          <p:spPr bwMode="auto">
            <a:xfrm>
              <a:off x="2336" y="2548"/>
              <a:ext cx="1088" cy="671"/>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latin typeface="Helvetica" pitchFamily="34" charset="0"/>
                </a:rPr>
                <a:t>In Laboratory Evidence Collection and Distribution</a:t>
              </a:r>
              <a:endParaRPr lang="en-US" sz="2400">
                <a:latin typeface="Times New Roman" pitchFamily="18" charset="0"/>
              </a:endParaRPr>
            </a:p>
          </p:txBody>
        </p:sp>
        <p:sp>
          <p:nvSpPr>
            <p:cNvPr id="305162" name="Rectangle 10"/>
            <p:cNvSpPr>
              <a:spLocks noChangeArrowheads="1"/>
            </p:cNvSpPr>
            <p:nvPr/>
          </p:nvSpPr>
          <p:spPr bwMode="auto">
            <a:xfrm>
              <a:off x="1728" y="3208"/>
              <a:ext cx="2160" cy="672"/>
            </a:xfrm>
            <a:prstGeom prst="rect">
              <a:avLst/>
            </a:prstGeom>
            <a:noFill/>
            <a:ln w="12700">
              <a:noFill/>
              <a:miter lim="800000"/>
              <a:headEnd/>
              <a:tailEnd/>
            </a:ln>
          </p:spPr>
          <p:txBody>
            <a:bodyPr lIns="85725" tIns="41275" rIns="85725" bIns="41275"/>
            <a:lstStyle/>
            <a:p>
              <a:pPr algn="ctr" eaLnBrk="0" hangingPunct="0"/>
              <a:r>
                <a:rPr lang="en-US" sz="1200" b="1"/>
                <a:t>Specialized Facilities </a:t>
              </a:r>
            </a:p>
            <a:p>
              <a:pPr algn="ctr" eaLnBrk="0" hangingPunct="0"/>
              <a:r>
                <a:rPr lang="en-US" sz="1200" b="1"/>
                <a:t>Validated Protocols:  Trace-to-Bulk </a:t>
              </a:r>
            </a:p>
            <a:p>
              <a:pPr algn="ctr" eaLnBrk="0" hangingPunct="0"/>
              <a:r>
                <a:rPr lang="en-US" sz="1200" b="1"/>
                <a:t>Evidence Handling and Storage </a:t>
              </a:r>
            </a:p>
            <a:p>
              <a:pPr algn="ctr" eaLnBrk="0" hangingPunct="0"/>
              <a:r>
                <a:rPr lang="en-US" sz="1200" b="1"/>
                <a:t>Iteration with Criminal Investigation</a:t>
              </a:r>
            </a:p>
          </p:txBody>
        </p:sp>
        <p:sp>
          <p:nvSpPr>
            <p:cNvPr id="305163" name="Text Box 11"/>
            <p:cNvSpPr txBox="1">
              <a:spLocks noChangeArrowheads="1"/>
            </p:cNvSpPr>
            <p:nvPr/>
          </p:nvSpPr>
          <p:spPr bwMode="auto">
            <a:xfrm>
              <a:off x="2398" y="664"/>
              <a:ext cx="964" cy="374"/>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latin typeface="Helvetica" pitchFamily="34" charset="0"/>
                </a:rPr>
                <a:t>Crime Scene Analysis</a:t>
              </a:r>
              <a:endParaRPr lang="en-US" sz="2400">
                <a:latin typeface="Times New Roman" pitchFamily="18" charset="0"/>
              </a:endParaRPr>
            </a:p>
          </p:txBody>
        </p:sp>
        <p:sp>
          <p:nvSpPr>
            <p:cNvPr id="305164" name="Text Box 12"/>
            <p:cNvSpPr txBox="1">
              <a:spLocks noChangeArrowheads="1"/>
            </p:cNvSpPr>
            <p:nvPr/>
          </p:nvSpPr>
          <p:spPr bwMode="auto">
            <a:xfrm>
              <a:off x="2398" y="1034"/>
              <a:ext cx="964" cy="523"/>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latin typeface="Helvetica" pitchFamily="34" charset="0"/>
                </a:rPr>
                <a:t>Radioactive Evidence Collection</a:t>
              </a:r>
              <a:endParaRPr lang="en-US" sz="2400">
                <a:latin typeface="Times New Roman" pitchFamily="18" charset="0"/>
              </a:endParaRPr>
            </a:p>
          </p:txBody>
        </p:sp>
        <p:sp>
          <p:nvSpPr>
            <p:cNvPr id="305165" name="Text Box 13"/>
            <p:cNvSpPr txBox="1">
              <a:spLocks noChangeArrowheads="1"/>
            </p:cNvSpPr>
            <p:nvPr/>
          </p:nvSpPr>
          <p:spPr bwMode="auto">
            <a:xfrm>
              <a:off x="2398" y="1539"/>
              <a:ext cx="964" cy="523"/>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latin typeface="Helvetica" pitchFamily="34" charset="0"/>
                </a:rPr>
                <a:t>Traditional Evidence Collection</a:t>
              </a:r>
              <a:endParaRPr lang="en-US" sz="2400">
                <a:latin typeface="Times New Roman" pitchFamily="18" charset="0"/>
              </a:endParaRPr>
            </a:p>
          </p:txBody>
        </p:sp>
        <p:sp>
          <p:nvSpPr>
            <p:cNvPr id="305166" name="Text Box 14"/>
            <p:cNvSpPr txBox="1">
              <a:spLocks noChangeArrowheads="1"/>
            </p:cNvSpPr>
            <p:nvPr/>
          </p:nvSpPr>
          <p:spPr bwMode="auto">
            <a:xfrm>
              <a:off x="2398" y="2043"/>
              <a:ext cx="964" cy="522"/>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latin typeface="Helvetica" pitchFamily="34" charset="0"/>
                </a:rPr>
                <a:t>Transportation to Laboratory Facility</a:t>
              </a:r>
              <a:endParaRPr lang="en-US" sz="2400">
                <a:latin typeface="Times New Roman" pitchFamily="18" charset="0"/>
              </a:endParaRPr>
            </a:p>
          </p:txBody>
        </p:sp>
        <p:sp>
          <p:nvSpPr>
            <p:cNvPr id="305167" name="Text Box 15"/>
            <p:cNvSpPr txBox="1">
              <a:spLocks noChangeArrowheads="1"/>
            </p:cNvSpPr>
            <p:nvPr/>
          </p:nvSpPr>
          <p:spPr bwMode="auto">
            <a:xfrm>
              <a:off x="2392" y="3878"/>
              <a:ext cx="976" cy="374"/>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latin typeface="Helvetica" pitchFamily="34" charset="0"/>
                </a:rPr>
                <a:t>Case Development</a:t>
              </a:r>
              <a:endParaRPr lang="en-US" sz="2400">
                <a:latin typeface="Times New Roman" pitchFamily="18" charset="0"/>
              </a:endParaRPr>
            </a:p>
          </p:txBody>
        </p:sp>
        <p:sp>
          <p:nvSpPr>
            <p:cNvPr id="305168" name="Text Box 16"/>
            <p:cNvSpPr txBox="1">
              <a:spLocks noChangeArrowheads="1"/>
            </p:cNvSpPr>
            <p:nvPr/>
          </p:nvSpPr>
          <p:spPr bwMode="auto">
            <a:xfrm>
              <a:off x="3984" y="3143"/>
              <a:ext cx="1248" cy="481"/>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t>Laboratory Analysis </a:t>
              </a:r>
              <a:r>
                <a:rPr lang="en-US" sz="1200" b="1"/>
                <a:t>Traditional Forensics</a:t>
              </a:r>
            </a:p>
            <a:p>
              <a:pPr algn="ctr" eaLnBrk="0" hangingPunct="0"/>
              <a:r>
                <a:rPr lang="en-US" sz="1200" b="1"/>
                <a:t>Evidence Processing</a:t>
              </a:r>
              <a:endParaRPr lang="en-US" sz="2400"/>
            </a:p>
          </p:txBody>
        </p:sp>
        <p:sp>
          <p:nvSpPr>
            <p:cNvPr id="305169" name="Text Box 17"/>
            <p:cNvSpPr txBox="1">
              <a:spLocks noChangeArrowheads="1"/>
            </p:cNvSpPr>
            <p:nvPr/>
          </p:nvSpPr>
          <p:spPr bwMode="auto">
            <a:xfrm>
              <a:off x="656" y="3043"/>
              <a:ext cx="1089" cy="756"/>
            </a:xfrm>
            <a:prstGeom prst="rect">
              <a:avLst/>
            </a:prstGeom>
            <a:solidFill>
              <a:schemeClr val="bg1"/>
            </a:solidFill>
            <a:ln w="19050">
              <a:solidFill>
                <a:schemeClr val="tx1"/>
              </a:solidFill>
              <a:miter lim="800000"/>
              <a:headEnd/>
              <a:tailEnd/>
            </a:ln>
          </p:spPr>
          <p:txBody>
            <a:bodyPr>
              <a:spAutoFit/>
            </a:bodyPr>
            <a:lstStyle/>
            <a:p>
              <a:pPr algn="ctr" eaLnBrk="0" hangingPunct="0"/>
              <a:r>
                <a:rPr lang="en-US" sz="1400" b="1"/>
                <a:t>Laboratory Analysis </a:t>
              </a:r>
              <a:r>
                <a:rPr lang="en-US" sz="1200" b="1"/>
                <a:t>Radioactive Material Evidence Processing</a:t>
              </a:r>
              <a:endParaRPr lang="en-US" sz="2400"/>
            </a:p>
          </p:txBody>
        </p:sp>
        <p:sp>
          <p:nvSpPr>
            <p:cNvPr id="305170" name="Line 18"/>
            <p:cNvSpPr>
              <a:spLocks noChangeShapeType="1"/>
            </p:cNvSpPr>
            <p:nvPr/>
          </p:nvSpPr>
          <p:spPr bwMode="auto">
            <a:xfrm flipH="1">
              <a:off x="1280" y="2640"/>
              <a:ext cx="1072" cy="392"/>
            </a:xfrm>
            <a:prstGeom prst="line">
              <a:avLst/>
            </a:prstGeom>
            <a:noFill/>
            <a:ln w="12700">
              <a:solidFill>
                <a:schemeClr val="tx1"/>
              </a:solidFill>
              <a:round/>
              <a:headEnd/>
              <a:tailEnd type="triangle" w="med" len="med"/>
            </a:ln>
          </p:spPr>
          <p:txBody>
            <a:bodyPr wrap="none" anchor="ctr"/>
            <a:lstStyle/>
            <a:p>
              <a:endParaRPr lang="en-US"/>
            </a:p>
          </p:txBody>
        </p:sp>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2" name="Titel 1"/>
          <p:cNvSpPr>
            <a:spLocks noGrp="1"/>
          </p:cNvSpPr>
          <p:nvPr>
            <p:ph type="ctrTitle" idx="4294967295"/>
          </p:nvPr>
        </p:nvSpPr>
        <p:spPr>
          <a:xfrm>
            <a:off x="685800" y="2130425"/>
            <a:ext cx="7772400" cy="1470025"/>
          </a:xfrm>
        </p:spPr>
        <p:txBody>
          <a:bodyPr rtlCol="0" anchor="ctr">
            <a:normAutofit/>
            <a:scene3d>
              <a:camera prst="orthographicFront"/>
              <a:lightRig rig="threePt" dir="t">
                <a:rot lat="0" lon="0" rev="4800000"/>
              </a:lightRig>
            </a:scene3d>
            <a:sp3d prstMaterial="matte">
              <a:bevelT w="50800" h="10160"/>
            </a:sp3d>
          </a:bodyPr>
          <a:lstStyle/>
          <a:p>
            <a:pPr>
              <a:defRPr/>
            </a:pPr>
            <a:r>
              <a:rPr lang="de-DE" sz="3200" kern="1200" smtClean="0">
                <a:solidFill>
                  <a:srgbClr val="214A8F"/>
                </a:solidFill>
                <a:latin typeface="Arial" charset="0"/>
                <a:cs typeface="Arial" charset="0"/>
              </a:rPr>
              <a:t>In the IAEA frame </a:t>
            </a:r>
            <a:r>
              <a:rPr lang="de-DE" sz="3200" kern="1200" smtClean="0">
                <a:solidFill>
                  <a:srgbClr val="FF0000"/>
                </a:solidFill>
                <a:latin typeface="Arial" charset="0"/>
                <a:cs typeface="Arial" charset="0"/>
              </a:rPr>
              <a:t>a model action plan</a:t>
            </a:r>
            <a:r>
              <a:rPr lang="de-DE" sz="3200" kern="1200" smtClean="0">
                <a:solidFill>
                  <a:srgbClr val="214A8F"/>
                </a:solidFill>
                <a:latin typeface="Arial" charset="0"/>
                <a:cs typeface="Arial" charset="0"/>
              </a:rPr>
              <a:t> was established and tested in several states to cope with local situations and to train law enforcement services</a:t>
            </a:r>
          </a:p>
        </p:txBody>
      </p:sp>
      <p:sp>
        <p:nvSpPr>
          <p:cNvPr id="307203" name="Untertitel 2"/>
          <p:cNvSpPr>
            <a:spLocks noGrp="1"/>
          </p:cNvSpPr>
          <p:nvPr>
            <p:ph type="subTitle" idx="4294967295"/>
          </p:nvPr>
        </p:nvSpPr>
        <p:spPr>
          <a:xfrm>
            <a:off x="1371600" y="3948113"/>
            <a:ext cx="6400800" cy="1708150"/>
          </a:xfrm>
        </p:spPr>
        <p:txBody>
          <a:bodyPr/>
          <a:lstStyle/>
          <a:p>
            <a:pPr marL="0" indent="0" algn="ctr">
              <a:buFont typeface="Wingdings" pitchFamily="2" charset="2"/>
              <a:buNone/>
            </a:pPr>
            <a:endParaRPr lang="en-US" smtClean="0">
              <a:solidFill>
                <a:srgbClr val="89898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pic>
        <p:nvPicPr>
          <p:cNvPr id="308226" name="Picture 2"/>
          <p:cNvPicPr>
            <a:picLocks noChangeAspect="1" noChangeArrowheads="1"/>
          </p:cNvPicPr>
          <p:nvPr/>
        </p:nvPicPr>
        <p:blipFill>
          <a:blip r:embed="rId2"/>
          <a:srcRect/>
          <a:stretch>
            <a:fillRect/>
          </a:stretch>
        </p:blipFill>
        <p:spPr bwMode="auto">
          <a:xfrm rot="-5400000">
            <a:off x="1143000" y="-1143000"/>
            <a:ext cx="6858000" cy="9144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09250" name="Rectangle 2"/>
          <p:cNvSpPr>
            <a:spLocks noGrp="1" noChangeArrowheads="1"/>
          </p:cNvSpPr>
          <p:nvPr>
            <p:ph type="title" idx="4294967295"/>
          </p:nvPr>
        </p:nvSpPr>
        <p:spPr>
          <a:xfrm>
            <a:off x="381000" y="685800"/>
            <a:ext cx="7472363" cy="792163"/>
          </a:xfrm>
        </p:spPr>
        <p:txBody>
          <a:bodyPr/>
          <a:lstStyle/>
          <a:p>
            <a:pPr eaLnBrk="1" hangingPunct="1">
              <a:lnSpc>
                <a:spcPct val="90000"/>
              </a:lnSpc>
            </a:pPr>
            <a:r>
              <a:rPr lang="en-US" sz="3200" smtClean="0"/>
              <a:t>The ITWG meets annually and in the first decade included participants from more than 30 countries and organizations</a:t>
            </a:r>
          </a:p>
        </p:txBody>
      </p:sp>
      <p:sp>
        <p:nvSpPr>
          <p:cNvPr id="309251" name="Rectangle 3"/>
          <p:cNvSpPr>
            <a:spLocks noGrp="1" noChangeArrowheads="1"/>
          </p:cNvSpPr>
          <p:nvPr>
            <p:ph type="body" sz="half" idx="4294967295"/>
          </p:nvPr>
        </p:nvSpPr>
        <p:spPr>
          <a:xfrm>
            <a:off x="534988" y="1793875"/>
            <a:ext cx="3897312" cy="4300538"/>
          </a:xfrm>
        </p:spPr>
        <p:txBody>
          <a:bodyPr/>
          <a:lstStyle/>
          <a:p>
            <a:pPr eaLnBrk="1" hangingPunct="1">
              <a:lnSpc>
                <a:spcPct val="90000"/>
              </a:lnSpc>
              <a:buFont typeface="Wingdings" pitchFamily="2" charset="2"/>
              <a:buNone/>
              <a:tabLst>
                <a:tab pos="1143000" algn="l"/>
              </a:tabLst>
            </a:pPr>
            <a:r>
              <a:rPr lang="en-US" sz="1600" smtClean="0"/>
              <a:t>Belarus	      Bulgaria	   </a:t>
            </a:r>
          </a:p>
          <a:p>
            <a:pPr eaLnBrk="1" hangingPunct="1">
              <a:lnSpc>
                <a:spcPct val="90000"/>
              </a:lnSpc>
              <a:buFont typeface="Wingdings" pitchFamily="2" charset="2"/>
              <a:buNone/>
              <a:tabLst>
                <a:tab pos="1143000" algn="l"/>
              </a:tabLst>
            </a:pPr>
            <a:r>
              <a:rPr lang="en-US" sz="1600" smtClean="0"/>
              <a:t>Canada	      Czech Republic</a:t>
            </a:r>
          </a:p>
          <a:p>
            <a:pPr eaLnBrk="1" hangingPunct="1">
              <a:lnSpc>
                <a:spcPct val="90000"/>
              </a:lnSpc>
              <a:buFont typeface="Wingdings" pitchFamily="2" charset="2"/>
              <a:buNone/>
              <a:tabLst>
                <a:tab pos="1143000" algn="l"/>
              </a:tabLst>
            </a:pPr>
            <a:r>
              <a:rPr lang="en-US" sz="1600" smtClean="0"/>
              <a:t>Estonia	      European Comm.</a:t>
            </a:r>
          </a:p>
          <a:p>
            <a:pPr eaLnBrk="1" hangingPunct="1">
              <a:lnSpc>
                <a:spcPct val="90000"/>
              </a:lnSpc>
              <a:buFont typeface="Wingdings" pitchFamily="2" charset="2"/>
              <a:buNone/>
              <a:tabLst>
                <a:tab pos="1143000" algn="l"/>
              </a:tabLst>
            </a:pPr>
            <a:r>
              <a:rPr lang="en-US" sz="1600" smtClean="0"/>
              <a:t>Europol	      Finland	   </a:t>
            </a:r>
          </a:p>
          <a:p>
            <a:pPr eaLnBrk="1" hangingPunct="1">
              <a:lnSpc>
                <a:spcPct val="90000"/>
              </a:lnSpc>
              <a:buFont typeface="Wingdings" pitchFamily="2" charset="2"/>
              <a:buNone/>
              <a:tabLst>
                <a:tab pos="1143000" algn="l"/>
              </a:tabLst>
            </a:pPr>
            <a:r>
              <a:rPr lang="en-US" sz="1600" smtClean="0"/>
              <a:t>France	      Germany	 </a:t>
            </a:r>
          </a:p>
          <a:p>
            <a:pPr eaLnBrk="1" hangingPunct="1">
              <a:lnSpc>
                <a:spcPct val="90000"/>
              </a:lnSpc>
              <a:buFont typeface="Wingdings" pitchFamily="2" charset="2"/>
              <a:buNone/>
              <a:tabLst>
                <a:tab pos="1143000" algn="l"/>
              </a:tabLst>
            </a:pPr>
            <a:r>
              <a:rPr lang="en-US" sz="1600" smtClean="0"/>
              <a:t>Hungary	      IAEA 	</a:t>
            </a:r>
          </a:p>
          <a:p>
            <a:pPr eaLnBrk="1" hangingPunct="1">
              <a:lnSpc>
                <a:spcPct val="90000"/>
              </a:lnSpc>
              <a:buFont typeface="Wingdings" pitchFamily="2" charset="2"/>
              <a:buNone/>
              <a:tabLst>
                <a:tab pos="1143000" algn="l"/>
              </a:tabLst>
            </a:pPr>
            <a:r>
              <a:rPr lang="en-US" sz="1600" smtClean="0"/>
              <a:t>Italy	      Japan	   </a:t>
            </a:r>
          </a:p>
          <a:p>
            <a:pPr eaLnBrk="1" hangingPunct="1">
              <a:lnSpc>
                <a:spcPct val="90000"/>
              </a:lnSpc>
              <a:buFont typeface="Wingdings" pitchFamily="2" charset="2"/>
              <a:buNone/>
              <a:tabLst>
                <a:tab pos="1143000" algn="l"/>
              </a:tabLst>
            </a:pPr>
            <a:r>
              <a:rPr lang="en-US" sz="1600" smtClean="0"/>
              <a:t>Kazakhstan          Latvia	  </a:t>
            </a:r>
          </a:p>
          <a:p>
            <a:pPr eaLnBrk="1" hangingPunct="1">
              <a:lnSpc>
                <a:spcPct val="90000"/>
              </a:lnSpc>
              <a:buFont typeface="Wingdings" pitchFamily="2" charset="2"/>
              <a:buNone/>
              <a:tabLst>
                <a:tab pos="1143000" algn="l"/>
              </a:tabLst>
            </a:pPr>
            <a:r>
              <a:rPr lang="en-US" sz="1600" smtClean="0"/>
              <a:t>Lithuania	      Norway</a:t>
            </a:r>
          </a:p>
          <a:p>
            <a:pPr eaLnBrk="1" hangingPunct="1">
              <a:lnSpc>
                <a:spcPct val="90000"/>
              </a:lnSpc>
              <a:buFont typeface="Wingdings" pitchFamily="2" charset="2"/>
              <a:buNone/>
              <a:tabLst>
                <a:tab pos="1143000" algn="l"/>
              </a:tabLst>
            </a:pPr>
            <a:r>
              <a:rPr lang="en-US" sz="1600" smtClean="0"/>
              <a:t>Poland	      Romania	   </a:t>
            </a:r>
          </a:p>
          <a:p>
            <a:pPr eaLnBrk="1" hangingPunct="1">
              <a:lnSpc>
                <a:spcPct val="90000"/>
              </a:lnSpc>
              <a:buFont typeface="Wingdings" pitchFamily="2" charset="2"/>
              <a:buNone/>
              <a:tabLst>
                <a:tab pos="1143000" algn="l"/>
              </a:tabLst>
            </a:pPr>
            <a:r>
              <a:rPr lang="en-US" sz="1600" smtClean="0"/>
              <a:t>Russia      	      Sweden	  </a:t>
            </a:r>
          </a:p>
          <a:p>
            <a:pPr eaLnBrk="1" hangingPunct="1">
              <a:lnSpc>
                <a:spcPct val="90000"/>
              </a:lnSpc>
              <a:buFont typeface="Wingdings" pitchFamily="2" charset="2"/>
              <a:buNone/>
              <a:tabLst>
                <a:tab pos="1143000" algn="l"/>
              </a:tabLst>
            </a:pPr>
            <a:r>
              <a:rPr lang="en-US" sz="1600" smtClean="0"/>
              <a:t>Switzerland         Turkey</a:t>
            </a:r>
          </a:p>
          <a:p>
            <a:pPr eaLnBrk="1" hangingPunct="1">
              <a:lnSpc>
                <a:spcPct val="90000"/>
              </a:lnSpc>
              <a:buFont typeface="Wingdings" pitchFamily="2" charset="2"/>
              <a:buNone/>
              <a:tabLst>
                <a:tab pos="1143000" algn="l"/>
              </a:tabLst>
            </a:pPr>
            <a:r>
              <a:rPr lang="en-US" sz="1600" smtClean="0"/>
              <a:t>Ukraine	      United Kingdom</a:t>
            </a:r>
          </a:p>
          <a:p>
            <a:pPr eaLnBrk="1" hangingPunct="1">
              <a:lnSpc>
                <a:spcPct val="90000"/>
              </a:lnSpc>
              <a:buFont typeface="Wingdings" pitchFamily="2" charset="2"/>
              <a:buNone/>
              <a:tabLst>
                <a:tab pos="1143000" algn="l"/>
              </a:tabLst>
            </a:pPr>
            <a:r>
              <a:rPr lang="en-US" sz="1600" smtClean="0"/>
              <a:t>United States      Uzbekistan	  </a:t>
            </a:r>
          </a:p>
          <a:p>
            <a:pPr eaLnBrk="1" hangingPunct="1">
              <a:lnSpc>
                <a:spcPct val="90000"/>
              </a:lnSpc>
              <a:buFont typeface="Wingdings" pitchFamily="2" charset="2"/>
              <a:buNone/>
              <a:tabLst>
                <a:tab pos="1143000" algn="l"/>
              </a:tabLst>
            </a:pPr>
            <a:r>
              <a:rPr lang="en-US" sz="1600" smtClean="0"/>
              <a:t>Georgia      	      Tajikistan</a:t>
            </a:r>
          </a:p>
          <a:p>
            <a:pPr eaLnBrk="1" hangingPunct="1">
              <a:lnSpc>
                <a:spcPct val="90000"/>
              </a:lnSpc>
              <a:buFont typeface="Wingdings" pitchFamily="2" charset="2"/>
              <a:buNone/>
              <a:tabLst>
                <a:tab pos="1143000" algn="l"/>
              </a:tabLst>
            </a:pPr>
            <a:r>
              <a:rPr lang="en-US" sz="1600" smtClean="0"/>
              <a:t>Slovakia	      Australia	</a:t>
            </a:r>
          </a:p>
          <a:p>
            <a:pPr eaLnBrk="1" hangingPunct="1">
              <a:lnSpc>
                <a:spcPct val="90000"/>
              </a:lnSpc>
              <a:buFont typeface="Wingdings" pitchFamily="2" charset="2"/>
              <a:buNone/>
              <a:tabLst>
                <a:tab pos="1143000" algn="l"/>
              </a:tabLst>
            </a:pPr>
            <a:endParaRPr lang="en-US" sz="1600" smtClean="0"/>
          </a:p>
          <a:p>
            <a:pPr eaLnBrk="1" hangingPunct="1">
              <a:lnSpc>
                <a:spcPct val="90000"/>
              </a:lnSpc>
              <a:buFont typeface="Wingdings" pitchFamily="2" charset="2"/>
              <a:buNone/>
              <a:tabLst>
                <a:tab pos="1143000" algn="l"/>
              </a:tabLst>
            </a:pPr>
            <a:endParaRPr lang="en-US" sz="1600" b="1" smtClean="0"/>
          </a:p>
          <a:p>
            <a:pPr eaLnBrk="1" hangingPunct="1">
              <a:lnSpc>
                <a:spcPct val="90000"/>
              </a:lnSpc>
              <a:buFont typeface="Wingdings" pitchFamily="2" charset="2"/>
              <a:buNone/>
              <a:tabLst>
                <a:tab pos="1143000" algn="l"/>
              </a:tabLst>
            </a:pPr>
            <a:endParaRPr lang="en-US" sz="1600" smtClean="0"/>
          </a:p>
          <a:p>
            <a:pPr eaLnBrk="1" hangingPunct="1">
              <a:lnSpc>
                <a:spcPct val="90000"/>
              </a:lnSpc>
              <a:buFont typeface="Wingdings" pitchFamily="2" charset="2"/>
              <a:buNone/>
              <a:tabLst>
                <a:tab pos="1143000" algn="l"/>
              </a:tabLst>
            </a:pPr>
            <a:r>
              <a:rPr lang="en-US" sz="1600" smtClean="0"/>
              <a:t>		</a:t>
            </a:r>
          </a:p>
        </p:txBody>
      </p:sp>
      <p:pic>
        <p:nvPicPr>
          <p:cNvPr id="309252" name="Picture 4" descr="ITWG-5 Group"/>
          <p:cNvPicPr>
            <a:picLocks noChangeAspect="1" noChangeArrowheads="1"/>
          </p:cNvPicPr>
          <p:nvPr>
            <p:ph sz="half" idx="4294967295"/>
          </p:nvPr>
        </p:nvPicPr>
        <p:blipFill>
          <a:blip r:embed="rId3"/>
          <a:srcRect/>
          <a:stretch>
            <a:fillRect/>
          </a:stretch>
        </p:blipFill>
        <p:spPr>
          <a:xfrm>
            <a:off x="4724400" y="1981200"/>
            <a:ext cx="4038600" cy="3030538"/>
          </a:xfrm>
        </p:spPr>
      </p:pic>
      <p:sp>
        <p:nvSpPr>
          <p:cNvPr id="309253" name="Text Box 5"/>
          <p:cNvSpPr txBox="1">
            <a:spLocks noChangeArrowheads="1"/>
          </p:cNvSpPr>
          <p:nvPr/>
        </p:nvSpPr>
        <p:spPr bwMode="auto">
          <a:xfrm>
            <a:off x="5743575" y="5257800"/>
            <a:ext cx="2000250" cy="915988"/>
          </a:xfrm>
          <a:prstGeom prst="rect">
            <a:avLst/>
          </a:prstGeom>
          <a:noFill/>
          <a:ln w="9525">
            <a:noFill/>
            <a:miter lim="800000"/>
            <a:headEnd/>
            <a:tailEnd/>
          </a:ln>
        </p:spPr>
        <p:txBody>
          <a:bodyPr wrap="none">
            <a:spAutoFit/>
          </a:bodyPr>
          <a:lstStyle/>
          <a:p>
            <a:pPr algn="ctr" eaLnBrk="0" hangingPunct="0"/>
            <a:r>
              <a:rPr lang="en-US" b="1"/>
              <a:t>ITWG-5</a:t>
            </a:r>
          </a:p>
          <a:p>
            <a:pPr algn="ctr" eaLnBrk="0" hangingPunct="0"/>
            <a:r>
              <a:rPr lang="en-US" b="1"/>
              <a:t>June 9-10, 1999 </a:t>
            </a:r>
          </a:p>
          <a:p>
            <a:pPr algn="ctr" eaLnBrk="0" hangingPunct="0"/>
            <a:r>
              <a:rPr lang="en-US" b="1"/>
              <a:t>Helsinki, Finland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11298" name="Rectangle 2"/>
          <p:cNvSpPr>
            <a:spLocks noGrp="1" noChangeArrowheads="1"/>
          </p:cNvSpPr>
          <p:nvPr>
            <p:ph type="title" idx="4294967295"/>
          </p:nvPr>
        </p:nvSpPr>
        <p:spPr>
          <a:xfrm>
            <a:off x="0" y="533400"/>
            <a:ext cx="8229600" cy="747713"/>
          </a:xfrm>
        </p:spPr>
        <p:txBody>
          <a:bodyPr/>
          <a:lstStyle/>
          <a:p>
            <a:pPr eaLnBrk="1" hangingPunct="1">
              <a:lnSpc>
                <a:spcPct val="90000"/>
              </a:lnSpc>
            </a:pPr>
            <a:r>
              <a:rPr lang="en-US" sz="3200" smtClean="0"/>
              <a:t>The ITWG conducts round-robin exercises to promote the development of nuclear forensics</a:t>
            </a:r>
          </a:p>
        </p:txBody>
      </p:sp>
      <p:sp>
        <p:nvSpPr>
          <p:cNvPr id="311299" name="Rectangle 3"/>
          <p:cNvSpPr>
            <a:spLocks noGrp="1" noChangeArrowheads="1"/>
          </p:cNvSpPr>
          <p:nvPr>
            <p:ph type="body" idx="4294967295"/>
          </p:nvPr>
        </p:nvSpPr>
        <p:spPr>
          <a:xfrm>
            <a:off x="381000" y="1524000"/>
            <a:ext cx="7756525" cy="2590800"/>
          </a:xfrm>
        </p:spPr>
        <p:txBody>
          <a:bodyPr/>
          <a:lstStyle/>
          <a:p>
            <a:pPr eaLnBrk="1" hangingPunct="1">
              <a:lnSpc>
                <a:spcPct val="90000"/>
              </a:lnSpc>
            </a:pPr>
            <a:r>
              <a:rPr lang="en-US" sz="2400" smtClean="0"/>
              <a:t>Goal is to learn how to better conduct nuclear forensics</a:t>
            </a:r>
          </a:p>
          <a:p>
            <a:pPr eaLnBrk="1" hangingPunct="1">
              <a:lnSpc>
                <a:spcPct val="90000"/>
              </a:lnSpc>
            </a:pPr>
            <a:r>
              <a:rPr lang="en-US" sz="2400" smtClean="0"/>
              <a:t>Three materials exercises so far</a:t>
            </a:r>
          </a:p>
          <a:p>
            <a:pPr lvl="1" eaLnBrk="1" hangingPunct="1">
              <a:lnSpc>
                <a:spcPct val="90000"/>
              </a:lnSpc>
            </a:pPr>
            <a:r>
              <a:rPr lang="en-US" sz="2400" smtClean="0"/>
              <a:t>Written reports documenting results and recommendations</a:t>
            </a:r>
          </a:p>
          <a:p>
            <a:pPr eaLnBrk="1" hangingPunct="1">
              <a:lnSpc>
                <a:spcPct val="90000"/>
              </a:lnSpc>
            </a:pPr>
            <a:r>
              <a:rPr lang="en-US" sz="2400" smtClean="0"/>
              <a:t>First Table Top Exercise at ITWG-11 meeting</a:t>
            </a:r>
          </a:p>
          <a:p>
            <a:pPr eaLnBrk="1" hangingPunct="1">
              <a:lnSpc>
                <a:spcPct val="90000"/>
              </a:lnSpc>
            </a:pPr>
            <a:endParaRPr lang="en-US" sz="2400" smtClean="0"/>
          </a:p>
          <a:p>
            <a:pPr eaLnBrk="1" hangingPunct="1">
              <a:lnSpc>
                <a:spcPct val="90000"/>
              </a:lnSpc>
              <a:buFont typeface="Wingdings" pitchFamily="2" charset="2"/>
              <a:buNone/>
            </a:pPr>
            <a:endParaRPr lang="en-US" sz="2400" smtClean="0"/>
          </a:p>
          <a:p>
            <a:pPr eaLnBrk="1" hangingPunct="1">
              <a:lnSpc>
                <a:spcPct val="90000"/>
              </a:lnSpc>
            </a:pPr>
            <a:endParaRPr lang="en-US" sz="2000" smtClean="0"/>
          </a:p>
          <a:p>
            <a:pPr eaLnBrk="1" hangingPunct="1">
              <a:lnSpc>
                <a:spcPct val="90000"/>
              </a:lnSpc>
              <a:buFont typeface="Wingdings" pitchFamily="2" charset="2"/>
              <a:buNone/>
            </a:pPr>
            <a:endParaRPr lang="en-US" sz="2000" smtClean="0"/>
          </a:p>
        </p:txBody>
      </p:sp>
      <p:pic>
        <p:nvPicPr>
          <p:cNvPr id="311300" name="Picture 4" descr="PU-RR-3panel"/>
          <p:cNvPicPr>
            <a:picLocks noChangeAspect="1" noChangeArrowheads="1"/>
          </p:cNvPicPr>
          <p:nvPr/>
        </p:nvPicPr>
        <p:blipFill>
          <a:blip r:embed="rId3"/>
          <a:srcRect/>
          <a:stretch>
            <a:fillRect/>
          </a:stretch>
        </p:blipFill>
        <p:spPr bwMode="auto">
          <a:xfrm>
            <a:off x="2286000" y="3687763"/>
            <a:ext cx="6629400" cy="3170237"/>
          </a:xfrm>
          <a:prstGeom prst="rect">
            <a:avLst/>
          </a:prstGeom>
          <a:noFill/>
          <a:ln w="9525">
            <a:noFill/>
            <a:miter lim="800000"/>
            <a:headEnd/>
            <a:tailEnd/>
          </a:ln>
        </p:spPr>
      </p:pic>
      <p:sp>
        <p:nvSpPr>
          <p:cNvPr id="311301" name="Text Box 5"/>
          <p:cNvSpPr txBox="1">
            <a:spLocks noChangeArrowheads="1"/>
          </p:cNvSpPr>
          <p:nvPr/>
        </p:nvSpPr>
        <p:spPr bwMode="auto">
          <a:xfrm>
            <a:off x="228600" y="4343400"/>
            <a:ext cx="1692275" cy="1377950"/>
          </a:xfrm>
          <a:prstGeom prst="rect">
            <a:avLst/>
          </a:prstGeom>
          <a:solidFill>
            <a:srgbClr val="FFFF99"/>
          </a:solidFill>
          <a:ln w="9525">
            <a:solidFill>
              <a:schemeClr val="tx1"/>
            </a:solidFill>
            <a:miter lim="800000"/>
            <a:headEnd/>
            <a:tailEnd/>
          </a:ln>
        </p:spPr>
        <p:txBody>
          <a:bodyPr>
            <a:spAutoFit/>
          </a:bodyPr>
          <a:lstStyle/>
          <a:p>
            <a:pPr algn="ctr" eaLnBrk="0" hangingPunct="0"/>
            <a:r>
              <a:rPr lang="en-US" sz="1400" b="1"/>
              <a:t>Results used to prioritize techniques for answering nuclear forensic questions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13346" name="Rectangle 1026"/>
          <p:cNvSpPr>
            <a:spLocks noGrp="1" noChangeArrowheads="1"/>
          </p:cNvSpPr>
          <p:nvPr>
            <p:ph type="title" idx="4294967295"/>
          </p:nvPr>
        </p:nvSpPr>
        <p:spPr>
          <a:xfrm>
            <a:off x="685800" y="0"/>
            <a:ext cx="8458200" cy="1143000"/>
          </a:xfrm>
        </p:spPr>
        <p:txBody>
          <a:bodyPr/>
          <a:lstStyle/>
          <a:p>
            <a:pPr eaLnBrk="1" hangingPunct="1"/>
            <a:r>
              <a:rPr lang="en-US" sz="3200" smtClean="0"/>
              <a:t>A broad range of techniques were used </a:t>
            </a:r>
            <a:br>
              <a:rPr lang="en-US" sz="3200" smtClean="0"/>
            </a:br>
            <a:r>
              <a:rPr lang="en-US" sz="3200" smtClean="0"/>
              <a:t>to examine Bulgarian HEU seizure</a:t>
            </a:r>
            <a:endParaRPr lang="en-US" sz="3200" b="0" smtClean="0"/>
          </a:p>
        </p:txBody>
      </p:sp>
      <p:grpSp>
        <p:nvGrpSpPr>
          <p:cNvPr id="313347" name="Group 1027"/>
          <p:cNvGrpSpPr>
            <a:grpSpLocks/>
          </p:cNvGrpSpPr>
          <p:nvPr/>
        </p:nvGrpSpPr>
        <p:grpSpPr bwMode="auto">
          <a:xfrm>
            <a:off x="1687513" y="2028825"/>
            <a:ext cx="1301750" cy="328613"/>
            <a:chOff x="1946" y="839"/>
            <a:chExt cx="820" cy="207"/>
          </a:xfrm>
        </p:grpSpPr>
        <p:sp>
          <p:nvSpPr>
            <p:cNvPr id="313386" name="Oval 1028"/>
            <p:cNvSpPr>
              <a:spLocks noChangeArrowheads="1"/>
            </p:cNvSpPr>
            <p:nvPr/>
          </p:nvSpPr>
          <p:spPr bwMode="auto">
            <a:xfrm>
              <a:off x="1946" y="840"/>
              <a:ext cx="820" cy="206"/>
            </a:xfrm>
            <a:prstGeom prst="ellipse">
              <a:avLst/>
            </a:prstGeom>
            <a:solidFill>
              <a:srgbClr val="D5EDDB"/>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87" name="Rectangle 1029"/>
            <p:cNvSpPr>
              <a:spLocks noChangeArrowheads="1"/>
            </p:cNvSpPr>
            <p:nvPr/>
          </p:nvSpPr>
          <p:spPr bwMode="auto">
            <a:xfrm>
              <a:off x="2063" y="839"/>
              <a:ext cx="608"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Wax type</a:t>
              </a:r>
            </a:p>
          </p:txBody>
        </p:sp>
      </p:grpSp>
      <p:grpSp>
        <p:nvGrpSpPr>
          <p:cNvPr id="313348" name="Group 1030"/>
          <p:cNvGrpSpPr>
            <a:grpSpLocks/>
          </p:cNvGrpSpPr>
          <p:nvPr/>
        </p:nvGrpSpPr>
        <p:grpSpPr bwMode="auto">
          <a:xfrm>
            <a:off x="1173163" y="2605088"/>
            <a:ext cx="1317625" cy="327025"/>
            <a:chOff x="985" y="1343"/>
            <a:chExt cx="832" cy="206"/>
          </a:xfrm>
        </p:grpSpPr>
        <p:sp>
          <p:nvSpPr>
            <p:cNvPr id="313384" name="Oval 1031"/>
            <p:cNvSpPr>
              <a:spLocks noChangeArrowheads="1"/>
            </p:cNvSpPr>
            <p:nvPr/>
          </p:nvSpPr>
          <p:spPr bwMode="auto">
            <a:xfrm>
              <a:off x="985" y="1343"/>
              <a:ext cx="820" cy="206"/>
            </a:xfrm>
            <a:prstGeom prst="ellipse">
              <a:avLst/>
            </a:prstGeom>
            <a:solidFill>
              <a:srgbClr val="D5EDDB"/>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85" name="Rectangle 1032"/>
            <p:cNvSpPr>
              <a:spLocks noChangeArrowheads="1"/>
            </p:cNvSpPr>
            <p:nvPr/>
          </p:nvSpPr>
          <p:spPr bwMode="auto">
            <a:xfrm>
              <a:off x="996" y="1349"/>
              <a:ext cx="821"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Wax colorant</a:t>
              </a:r>
            </a:p>
          </p:txBody>
        </p:sp>
      </p:grpSp>
      <p:grpSp>
        <p:nvGrpSpPr>
          <p:cNvPr id="313349" name="Group 1033"/>
          <p:cNvGrpSpPr>
            <a:grpSpLocks/>
          </p:cNvGrpSpPr>
          <p:nvPr/>
        </p:nvGrpSpPr>
        <p:grpSpPr bwMode="auto">
          <a:xfrm>
            <a:off x="831850" y="3084513"/>
            <a:ext cx="1301750" cy="339725"/>
            <a:chOff x="646" y="1626"/>
            <a:chExt cx="820" cy="214"/>
          </a:xfrm>
        </p:grpSpPr>
        <p:sp>
          <p:nvSpPr>
            <p:cNvPr id="313382" name="Oval 1034"/>
            <p:cNvSpPr>
              <a:spLocks noChangeArrowheads="1"/>
            </p:cNvSpPr>
            <p:nvPr/>
          </p:nvSpPr>
          <p:spPr bwMode="auto">
            <a:xfrm>
              <a:off x="646" y="1634"/>
              <a:ext cx="820" cy="206"/>
            </a:xfrm>
            <a:prstGeom prst="ellipse">
              <a:avLst/>
            </a:prstGeom>
            <a:solidFill>
              <a:srgbClr val="D5EDDB"/>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83" name="Rectangle 1035"/>
            <p:cNvSpPr>
              <a:spLocks noChangeArrowheads="1"/>
            </p:cNvSpPr>
            <p:nvPr/>
          </p:nvSpPr>
          <p:spPr bwMode="auto">
            <a:xfrm>
              <a:off x="677" y="1626"/>
              <a:ext cx="769"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Paper origin</a:t>
              </a:r>
            </a:p>
          </p:txBody>
        </p:sp>
      </p:grpSp>
      <p:grpSp>
        <p:nvGrpSpPr>
          <p:cNvPr id="313350" name="Group 1036"/>
          <p:cNvGrpSpPr>
            <a:grpSpLocks/>
          </p:cNvGrpSpPr>
          <p:nvPr/>
        </p:nvGrpSpPr>
        <p:grpSpPr bwMode="auto">
          <a:xfrm>
            <a:off x="760413" y="3603625"/>
            <a:ext cx="1512887" cy="327025"/>
            <a:chOff x="319" y="1942"/>
            <a:chExt cx="954" cy="206"/>
          </a:xfrm>
        </p:grpSpPr>
        <p:sp>
          <p:nvSpPr>
            <p:cNvPr id="313380" name="Oval 1037"/>
            <p:cNvSpPr>
              <a:spLocks noChangeArrowheads="1"/>
            </p:cNvSpPr>
            <p:nvPr/>
          </p:nvSpPr>
          <p:spPr bwMode="auto">
            <a:xfrm>
              <a:off x="319" y="1942"/>
              <a:ext cx="954" cy="206"/>
            </a:xfrm>
            <a:prstGeom prst="ellipse">
              <a:avLst/>
            </a:prstGeom>
            <a:solidFill>
              <a:srgbClr val="D5EDDB"/>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81" name="Rectangle 1038"/>
            <p:cNvSpPr>
              <a:spLocks noChangeArrowheads="1"/>
            </p:cNvSpPr>
            <p:nvPr/>
          </p:nvSpPr>
          <p:spPr bwMode="auto">
            <a:xfrm>
              <a:off x="368" y="1954"/>
              <a:ext cx="858"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Pb metallurgy</a:t>
              </a:r>
            </a:p>
          </p:txBody>
        </p:sp>
      </p:grpSp>
      <p:grpSp>
        <p:nvGrpSpPr>
          <p:cNvPr id="313351" name="Group 1039"/>
          <p:cNvGrpSpPr>
            <a:grpSpLocks/>
          </p:cNvGrpSpPr>
          <p:nvPr/>
        </p:nvGrpSpPr>
        <p:grpSpPr bwMode="auto">
          <a:xfrm>
            <a:off x="1141413" y="4089400"/>
            <a:ext cx="1301750" cy="327025"/>
            <a:chOff x="192" y="2255"/>
            <a:chExt cx="820" cy="206"/>
          </a:xfrm>
        </p:grpSpPr>
        <p:sp>
          <p:nvSpPr>
            <p:cNvPr id="313378" name="Oval 1040"/>
            <p:cNvSpPr>
              <a:spLocks noChangeArrowheads="1"/>
            </p:cNvSpPr>
            <p:nvPr/>
          </p:nvSpPr>
          <p:spPr bwMode="auto">
            <a:xfrm>
              <a:off x="192" y="2255"/>
              <a:ext cx="820" cy="206"/>
            </a:xfrm>
            <a:prstGeom prst="ellipse">
              <a:avLst/>
            </a:prstGeom>
            <a:solidFill>
              <a:srgbClr val="D5EDDB"/>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79" name="Rectangle 1041"/>
            <p:cNvSpPr>
              <a:spLocks noChangeArrowheads="1"/>
            </p:cNvSpPr>
            <p:nvPr/>
          </p:nvSpPr>
          <p:spPr bwMode="auto">
            <a:xfrm>
              <a:off x="213" y="2268"/>
              <a:ext cx="782"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Pb isotopics</a:t>
              </a:r>
            </a:p>
          </p:txBody>
        </p:sp>
      </p:grpSp>
      <p:grpSp>
        <p:nvGrpSpPr>
          <p:cNvPr id="313352" name="Group 1042"/>
          <p:cNvGrpSpPr>
            <a:grpSpLocks/>
          </p:cNvGrpSpPr>
          <p:nvPr/>
        </p:nvGrpSpPr>
        <p:grpSpPr bwMode="auto">
          <a:xfrm>
            <a:off x="1316038" y="4573588"/>
            <a:ext cx="1719262" cy="327025"/>
            <a:chOff x="278" y="2542"/>
            <a:chExt cx="1083" cy="206"/>
          </a:xfrm>
        </p:grpSpPr>
        <p:sp>
          <p:nvSpPr>
            <p:cNvPr id="313376" name="Oval 1043"/>
            <p:cNvSpPr>
              <a:spLocks noChangeArrowheads="1"/>
            </p:cNvSpPr>
            <p:nvPr/>
          </p:nvSpPr>
          <p:spPr bwMode="auto">
            <a:xfrm>
              <a:off x="278" y="2542"/>
              <a:ext cx="1083" cy="206"/>
            </a:xfrm>
            <a:prstGeom prst="ellipse">
              <a:avLst/>
            </a:prstGeom>
            <a:solidFill>
              <a:srgbClr val="D5EDDB"/>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77" name="Rectangle 1044"/>
            <p:cNvSpPr>
              <a:spLocks noChangeArrowheads="1"/>
            </p:cNvSpPr>
            <p:nvPr/>
          </p:nvSpPr>
          <p:spPr bwMode="auto">
            <a:xfrm>
              <a:off x="302" y="2555"/>
              <a:ext cx="1056"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Ampoule material</a:t>
              </a:r>
            </a:p>
          </p:txBody>
        </p:sp>
      </p:grpSp>
      <p:grpSp>
        <p:nvGrpSpPr>
          <p:cNvPr id="313353" name="Group 1045"/>
          <p:cNvGrpSpPr>
            <a:grpSpLocks/>
          </p:cNvGrpSpPr>
          <p:nvPr/>
        </p:nvGrpSpPr>
        <p:grpSpPr bwMode="auto">
          <a:xfrm>
            <a:off x="5689600" y="4540250"/>
            <a:ext cx="1682750" cy="304800"/>
            <a:chOff x="476" y="2620"/>
            <a:chExt cx="1060" cy="192"/>
          </a:xfrm>
        </p:grpSpPr>
        <p:sp>
          <p:nvSpPr>
            <p:cNvPr id="313374" name="Oval 1046"/>
            <p:cNvSpPr>
              <a:spLocks noChangeArrowheads="1"/>
            </p:cNvSpPr>
            <p:nvPr/>
          </p:nvSpPr>
          <p:spPr bwMode="auto">
            <a:xfrm>
              <a:off x="476" y="2627"/>
              <a:ext cx="1060" cy="180"/>
            </a:xfrm>
            <a:prstGeom prst="ellipse">
              <a:avLst/>
            </a:prstGeom>
            <a:solidFill>
              <a:srgbClr val="E8C8FA"/>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75" name="Rectangle 1047"/>
            <p:cNvSpPr>
              <a:spLocks noChangeArrowheads="1"/>
            </p:cNvSpPr>
            <p:nvPr/>
          </p:nvSpPr>
          <p:spPr bwMode="auto">
            <a:xfrm>
              <a:off x="511" y="2620"/>
              <a:ext cx="1006"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U &amp; Pu isotopics</a:t>
              </a:r>
            </a:p>
          </p:txBody>
        </p:sp>
      </p:grpSp>
      <p:grpSp>
        <p:nvGrpSpPr>
          <p:cNvPr id="313354" name="Group 1048"/>
          <p:cNvGrpSpPr>
            <a:grpSpLocks/>
          </p:cNvGrpSpPr>
          <p:nvPr/>
        </p:nvGrpSpPr>
        <p:grpSpPr bwMode="auto">
          <a:xfrm>
            <a:off x="6051550" y="4056063"/>
            <a:ext cx="1682750" cy="311150"/>
            <a:chOff x="753" y="2920"/>
            <a:chExt cx="1060" cy="196"/>
          </a:xfrm>
        </p:grpSpPr>
        <p:sp>
          <p:nvSpPr>
            <p:cNvPr id="313372" name="Oval 1049"/>
            <p:cNvSpPr>
              <a:spLocks noChangeArrowheads="1"/>
            </p:cNvSpPr>
            <p:nvPr/>
          </p:nvSpPr>
          <p:spPr bwMode="auto">
            <a:xfrm>
              <a:off x="753" y="2936"/>
              <a:ext cx="1060" cy="180"/>
            </a:xfrm>
            <a:prstGeom prst="ellipse">
              <a:avLst/>
            </a:prstGeom>
            <a:solidFill>
              <a:srgbClr val="E8C8FA"/>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73" name="Rectangle 1050"/>
            <p:cNvSpPr>
              <a:spLocks noChangeArrowheads="1"/>
            </p:cNvSpPr>
            <p:nvPr/>
          </p:nvSpPr>
          <p:spPr bwMode="auto">
            <a:xfrm>
              <a:off x="948" y="2920"/>
              <a:ext cx="701"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Age-dating</a:t>
              </a:r>
            </a:p>
          </p:txBody>
        </p:sp>
      </p:grpSp>
      <p:grpSp>
        <p:nvGrpSpPr>
          <p:cNvPr id="313355" name="Group 1051"/>
          <p:cNvGrpSpPr>
            <a:grpSpLocks/>
          </p:cNvGrpSpPr>
          <p:nvPr/>
        </p:nvGrpSpPr>
        <p:grpSpPr bwMode="auto">
          <a:xfrm>
            <a:off x="6323013" y="3554413"/>
            <a:ext cx="2192337" cy="327025"/>
            <a:chOff x="3982" y="2239"/>
            <a:chExt cx="1382" cy="206"/>
          </a:xfrm>
        </p:grpSpPr>
        <p:sp>
          <p:nvSpPr>
            <p:cNvPr id="313370" name="Oval 1052"/>
            <p:cNvSpPr>
              <a:spLocks noChangeArrowheads="1"/>
            </p:cNvSpPr>
            <p:nvPr/>
          </p:nvSpPr>
          <p:spPr bwMode="auto">
            <a:xfrm>
              <a:off x="3982" y="2239"/>
              <a:ext cx="1360" cy="206"/>
            </a:xfrm>
            <a:prstGeom prst="ellipse">
              <a:avLst/>
            </a:prstGeom>
            <a:solidFill>
              <a:srgbClr val="E8C8FA"/>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71" name="Rectangle 1053"/>
            <p:cNvSpPr>
              <a:spLocks noChangeArrowheads="1"/>
            </p:cNvSpPr>
            <p:nvPr/>
          </p:nvSpPr>
          <p:spPr bwMode="auto">
            <a:xfrm>
              <a:off x="4021" y="2246"/>
              <a:ext cx="1343"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Residual radionuclides</a:t>
              </a:r>
            </a:p>
          </p:txBody>
        </p:sp>
      </p:grpSp>
      <p:grpSp>
        <p:nvGrpSpPr>
          <p:cNvPr id="313356" name="Group 1054"/>
          <p:cNvGrpSpPr>
            <a:grpSpLocks/>
          </p:cNvGrpSpPr>
          <p:nvPr/>
        </p:nvGrpSpPr>
        <p:grpSpPr bwMode="auto">
          <a:xfrm>
            <a:off x="6470650" y="3032125"/>
            <a:ext cx="1770063" cy="327025"/>
            <a:chOff x="4076" y="1958"/>
            <a:chExt cx="1114" cy="206"/>
          </a:xfrm>
        </p:grpSpPr>
        <p:sp>
          <p:nvSpPr>
            <p:cNvPr id="313368" name="Oval 1055"/>
            <p:cNvSpPr>
              <a:spLocks noChangeArrowheads="1"/>
            </p:cNvSpPr>
            <p:nvPr/>
          </p:nvSpPr>
          <p:spPr bwMode="auto">
            <a:xfrm>
              <a:off x="4076" y="1958"/>
              <a:ext cx="1114" cy="206"/>
            </a:xfrm>
            <a:prstGeom prst="ellipse">
              <a:avLst/>
            </a:prstGeom>
            <a:solidFill>
              <a:srgbClr val="E8C8FA"/>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69" name="Rectangle 1056"/>
            <p:cNvSpPr>
              <a:spLocks noChangeArrowheads="1"/>
            </p:cNvSpPr>
            <p:nvPr/>
          </p:nvSpPr>
          <p:spPr bwMode="auto">
            <a:xfrm>
              <a:off x="4111" y="1962"/>
              <a:ext cx="1074"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Impurity elements</a:t>
              </a:r>
            </a:p>
          </p:txBody>
        </p:sp>
      </p:grpSp>
      <p:grpSp>
        <p:nvGrpSpPr>
          <p:cNvPr id="313357" name="Group 1057"/>
          <p:cNvGrpSpPr>
            <a:grpSpLocks/>
          </p:cNvGrpSpPr>
          <p:nvPr/>
        </p:nvGrpSpPr>
        <p:grpSpPr bwMode="auto">
          <a:xfrm>
            <a:off x="5662613" y="1993900"/>
            <a:ext cx="2257425" cy="327025"/>
            <a:chOff x="3566" y="1256"/>
            <a:chExt cx="1422" cy="206"/>
          </a:xfrm>
        </p:grpSpPr>
        <p:sp>
          <p:nvSpPr>
            <p:cNvPr id="313366" name="Oval 1058"/>
            <p:cNvSpPr>
              <a:spLocks noChangeArrowheads="1"/>
            </p:cNvSpPr>
            <p:nvPr/>
          </p:nvSpPr>
          <p:spPr bwMode="auto">
            <a:xfrm>
              <a:off x="3566" y="1256"/>
              <a:ext cx="1413" cy="206"/>
            </a:xfrm>
            <a:prstGeom prst="ellipse">
              <a:avLst/>
            </a:prstGeom>
            <a:solidFill>
              <a:srgbClr val="E8C8FA"/>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67" name="Rectangle 1059"/>
            <p:cNvSpPr>
              <a:spLocks noChangeArrowheads="1"/>
            </p:cNvSpPr>
            <p:nvPr/>
          </p:nvSpPr>
          <p:spPr bwMode="auto">
            <a:xfrm>
              <a:off x="3577" y="1263"/>
              <a:ext cx="1411"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Particle characterization</a:t>
              </a:r>
            </a:p>
          </p:txBody>
        </p:sp>
      </p:grpSp>
      <p:grpSp>
        <p:nvGrpSpPr>
          <p:cNvPr id="313358" name="Group 1060"/>
          <p:cNvGrpSpPr>
            <a:grpSpLocks/>
          </p:cNvGrpSpPr>
          <p:nvPr/>
        </p:nvGrpSpPr>
        <p:grpSpPr bwMode="auto">
          <a:xfrm>
            <a:off x="6234113" y="2500313"/>
            <a:ext cx="1717675" cy="327025"/>
            <a:chOff x="3919" y="1367"/>
            <a:chExt cx="1083" cy="206"/>
          </a:xfrm>
        </p:grpSpPr>
        <p:sp>
          <p:nvSpPr>
            <p:cNvPr id="313364" name="Oval 1061"/>
            <p:cNvSpPr>
              <a:spLocks noChangeArrowheads="1"/>
            </p:cNvSpPr>
            <p:nvPr/>
          </p:nvSpPr>
          <p:spPr bwMode="auto">
            <a:xfrm>
              <a:off x="3919" y="1367"/>
              <a:ext cx="1083" cy="206"/>
            </a:xfrm>
            <a:prstGeom prst="ellipse">
              <a:avLst/>
            </a:prstGeom>
            <a:solidFill>
              <a:srgbClr val="E8C8FA"/>
            </a:solidFill>
            <a:ln w="12700">
              <a:solidFill>
                <a:schemeClr val="tx1"/>
              </a:solidFill>
              <a:round/>
              <a:headEnd/>
              <a:tailEnd/>
            </a:ln>
          </p:spPr>
          <p:txBody>
            <a:bodyPr wrap="none" anchor="ctr"/>
            <a:lstStyle/>
            <a:p>
              <a:endParaRPr lang="en-US" sz="2400">
                <a:latin typeface="Times New Roman" pitchFamily="18" charset="0"/>
              </a:endParaRPr>
            </a:p>
          </p:txBody>
        </p:sp>
        <p:sp>
          <p:nvSpPr>
            <p:cNvPr id="313365" name="Rectangle 1062"/>
            <p:cNvSpPr>
              <a:spLocks noChangeArrowheads="1"/>
            </p:cNvSpPr>
            <p:nvPr/>
          </p:nvSpPr>
          <p:spPr bwMode="auto">
            <a:xfrm>
              <a:off x="4058" y="1373"/>
              <a:ext cx="864" cy="192"/>
            </a:xfrm>
            <a:prstGeom prst="rect">
              <a:avLst/>
            </a:prstGeom>
            <a:noFill/>
            <a:ln w="12700">
              <a:noFill/>
              <a:miter lim="800000"/>
              <a:headEnd/>
              <a:tailEnd/>
            </a:ln>
          </p:spPr>
          <p:txBody>
            <a:bodyPr wrap="none">
              <a:spAutoFit/>
            </a:bodyPr>
            <a:lstStyle/>
            <a:p>
              <a:pPr eaLnBrk="0" hangingPunct="0"/>
              <a:r>
                <a:rPr lang="en-US" sz="1400" b="1">
                  <a:latin typeface="Helvetica" pitchFamily="34" charset="0"/>
                </a:rPr>
                <a:t>Stoichiometry</a:t>
              </a:r>
            </a:p>
          </p:txBody>
        </p:sp>
      </p:grpSp>
      <p:pic>
        <p:nvPicPr>
          <p:cNvPr id="313359" name="Picture 1063"/>
          <p:cNvPicPr>
            <a:picLocks noChangeAspect="1" noChangeArrowheads="1"/>
          </p:cNvPicPr>
          <p:nvPr/>
        </p:nvPicPr>
        <p:blipFill>
          <a:blip r:embed="rId3"/>
          <a:srcRect/>
          <a:stretch>
            <a:fillRect/>
          </a:stretch>
        </p:blipFill>
        <p:spPr bwMode="auto">
          <a:xfrm>
            <a:off x="3246438" y="2239963"/>
            <a:ext cx="2066925" cy="2590800"/>
          </a:xfrm>
          <a:prstGeom prst="rect">
            <a:avLst/>
          </a:prstGeom>
          <a:noFill/>
          <a:ln w="9525">
            <a:noFill/>
            <a:miter lim="800000"/>
            <a:headEnd/>
            <a:tailEnd/>
          </a:ln>
        </p:spPr>
      </p:pic>
      <p:sp>
        <p:nvSpPr>
          <p:cNvPr id="313360" name="Text Box 1064"/>
          <p:cNvSpPr txBox="1">
            <a:spLocks noChangeArrowheads="1"/>
          </p:cNvSpPr>
          <p:nvPr/>
        </p:nvSpPr>
        <p:spPr bwMode="auto">
          <a:xfrm>
            <a:off x="762000" y="5181600"/>
            <a:ext cx="2587625" cy="422275"/>
          </a:xfrm>
          <a:prstGeom prst="rect">
            <a:avLst/>
          </a:prstGeom>
          <a:solidFill>
            <a:srgbClr val="D5EDDB"/>
          </a:solidFill>
          <a:ln w="25400">
            <a:solidFill>
              <a:srgbClr val="009900">
                <a:alpha val="50195"/>
              </a:srgbClr>
            </a:solidFill>
            <a:miter lim="800000"/>
            <a:headEnd/>
            <a:tailEnd/>
          </a:ln>
        </p:spPr>
        <p:txBody>
          <a:bodyPr wrap="none">
            <a:spAutoFit/>
          </a:bodyPr>
          <a:lstStyle/>
          <a:p>
            <a:pPr eaLnBrk="0" hangingPunct="0"/>
            <a:r>
              <a:rPr lang="en-US" sz="2000" b="1">
                <a:latin typeface="Times New Roman" pitchFamily="18" charset="0"/>
              </a:rPr>
              <a:t>Non-nuclear forensics</a:t>
            </a:r>
          </a:p>
        </p:txBody>
      </p:sp>
      <p:sp>
        <p:nvSpPr>
          <p:cNvPr id="313361" name="Text Box 1065"/>
          <p:cNvSpPr txBox="1">
            <a:spLocks noChangeArrowheads="1"/>
          </p:cNvSpPr>
          <p:nvPr/>
        </p:nvSpPr>
        <p:spPr bwMode="auto">
          <a:xfrm>
            <a:off x="5257800" y="5105400"/>
            <a:ext cx="3073400" cy="422275"/>
          </a:xfrm>
          <a:prstGeom prst="rect">
            <a:avLst/>
          </a:prstGeom>
          <a:solidFill>
            <a:srgbClr val="E8C8FA"/>
          </a:solidFill>
          <a:ln w="25400">
            <a:solidFill>
              <a:srgbClr val="CC99FF"/>
            </a:solidFill>
            <a:miter lim="800000"/>
            <a:headEnd/>
            <a:tailEnd/>
          </a:ln>
        </p:spPr>
        <p:txBody>
          <a:bodyPr wrap="none">
            <a:spAutoFit/>
          </a:bodyPr>
          <a:lstStyle/>
          <a:p>
            <a:pPr eaLnBrk="0" hangingPunct="0"/>
            <a:r>
              <a:rPr lang="en-US" sz="2000" b="1">
                <a:latin typeface="Times New Roman" pitchFamily="18" charset="0"/>
              </a:rPr>
              <a:t>Nuclear material forensics</a:t>
            </a:r>
          </a:p>
        </p:txBody>
      </p:sp>
      <p:sp>
        <p:nvSpPr>
          <p:cNvPr id="313362" name="AutoShape 1066"/>
          <p:cNvSpPr>
            <a:spLocks noChangeArrowheads="1"/>
          </p:cNvSpPr>
          <p:nvPr/>
        </p:nvSpPr>
        <p:spPr bwMode="auto">
          <a:xfrm>
            <a:off x="2411413" y="3355975"/>
            <a:ext cx="64135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5EDDB"/>
          </a:solidFill>
          <a:ln w="12700">
            <a:solidFill>
              <a:schemeClr val="tx1"/>
            </a:solidFill>
            <a:miter lim="800000"/>
            <a:headEnd/>
            <a:tailEnd/>
          </a:ln>
        </p:spPr>
        <p:txBody>
          <a:bodyPr wrap="none" anchor="ctr"/>
          <a:lstStyle/>
          <a:p>
            <a:endParaRPr lang="en-US"/>
          </a:p>
        </p:txBody>
      </p:sp>
      <p:sp>
        <p:nvSpPr>
          <p:cNvPr id="313363" name="AutoShape 1067"/>
          <p:cNvSpPr>
            <a:spLocks noChangeArrowheads="1"/>
          </p:cNvSpPr>
          <p:nvPr/>
        </p:nvSpPr>
        <p:spPr bwMode="auto">
          <a:xfrm flipH="1">
            <a:off x="5522913" y="3392488"/>
            <a:ext cx="61595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8C8FA"/>
          </a:solidFill>
          <a:ln w="127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50178" name="Rectangle 2"/>
          <p:cNvSpPr>
            <a:spLocks noGrp="1" noChangeArrowheads="1"/>
          </p:cNvSpPr>
          <p:nvPr>
            <p:ph type="title" idx="4294967295"/>
          </p:nvPr>
        </p:nvSpPr>
        <p:spPr>
          <a:xfrm>
            <a:off x="520700" y="865188"/>
            <a:ext cx="8229600" cy="461962"/>
          </a:xfrm>
        </p:spPr>
        <p:txBody>
          <a:bodyPr/>
          <a:lstStyle/>
          <a:p>
            <a:pPr eaLnBrk="1" hangingPunct="1"/>
            <a:r>
              <a:rPr lang="en-US" sz="3200" smtClean="0"/>
              <a:t>Nuclear Forensics is an evolving discipline</a:t>
            </a:r>
          </a:p>
        </p:txBody>
      </p:sp>
      <p:sp>
        <p:nvSpPr>
          <p:cNvPr id="50179" name="Rectangle 3"/>
          <p:cNvSpPr>
            <a:spLocks noGrp="1" noChangeArrowheads="1"/>
          </p:cNvSpPr>
          <p:nvPr>
            <p:ph type="body" idx="4294967295"/>
          </p:nvPr>
        </p:nvSpPr>
        <p:spPr>
          <a:xfrm>
            <a:off x="534988" y="1868488"/>
            <a:ext cx="3884612" cy="4083050"/>
          </a:xfrm>
        </p:spPr>
        <p:txBody>
          <a:bodyPr/>
          <a:lstStyle/>
          <a:p>
            <a:pPr eaLnBrk="1" hangingPunct="1">
              <a:lnSpc>
                <a:spcPct val="90000"/>
              </a:lnSpc>
            </a:pPr>
            <a:r>
              <a:rPr lang="en-US" sz="2400" smtClean="0"/>
              <a:t>Address a new question:</a:t>
            </a:r>
          </a:p>
          <a:p>
            <a:pPr marL="690563" lvl="1" indent="-346075" eaLnBrk="1" hangingPunct="1">
              <a:lnSpc>
                <a:spcPct val="90000"/>
              </a:lnSpc>
            </a:pPr>
            <a:r>
              <a:rPr lang="en-US" sz="2400" smtClean="0"/>
              <a:t>“From this material evidence, what can you say about the origin and history of the materials and/or device?”</a:t>
            </a:r>
          </a:p>
          <a:p>
            <a:pPr marL="690563" lvl="1" indent="-346075" eaLnBrk="1" hangingPunct="1">
              <a:lnSpc>
                <a:spcPct val="90000"/>
              </a:lnSpc>
              <a:buFont typeface="Wingdings" pitchFamily="2" charset="2"/>
              <a:buNone/>
            </a:pPr>
            <a:endParaRPr lang="en-US" sz="2400" smtClean="0"/>
          </a:p>
          <a:p>
            <a:pPr eaLnBrk="1" hangingPunct="1">
              <a:lnSpc>
                <a:spcPct val="90000"/>
              </a:lnSpc>
            </a:pPr>
            <a:r>
              <a:rPr lang="en-US" sz="2400" smtClean="0"/>
              <a:t>Hans Mark visit to LLNL in 1991 stimulates Nuclear Chemistry Division focus</a:t>
            </a:r>
          </a:p>
          <a:p>
            <a:pPr eaLnBrk="1" hangingPunct="1">
              <a:lnSpc>
                <a:spcPct val="90000"/>
              </a:lnSpc>
            </a:pPr>
            <a:endParaRPr lang="en-US" sz="2400" smtClean="0"/>
          </a:p>
          <a:p>
            <a:pPr eaLnBrk="1" hangingPunct="1">
              <a:lnSpc>
                <a:spcPct val="90000"/>
              </a:lnSpc>
            </a:pPr>
            <a:endParaRPr lang="en-US" sz="2000" smtClean="0"/>
          </a:p>
          <a:p>
            <a:pPr marL="690563" lvl="1" indent="-346075" eaLnBrk="1" hangingPunct="1">
              <a:lnSpc>
                <a:spcPct val="90000"/>
              </a:lnSpc>
            </a:pPr>
            <a:endParaRPr lang="en-US" sz="1800" smtClean="0"/>
          </a:p>
          <a:p>
            <a:pPr eaLnBrk="1" hangingPunct="1">
              <a:lnSpc>
                <a:spcPct val="90000"/>
              </a:lnSpc>
            </a:pPr>
            <a:endParaRPr lang="en-US" sz="2400" smtClean="0"/>
          </a:p>
          <a:p>
            <a:pPr eaLnBrk="1" hangingPunct="1">
              <a:lnSpc>
                <a:spcPct val="90000"/>
              </a:lnSpc>
            </a:pPr>
            <a:endParaRPr lang="en-US" sz="2400" u="sng" smtClean="0"/>
          </a:p>
        </p:txBody>
      </p:sp>
      <p:pic>
        <p:nvPicPr>
          <p:cNvPr id="50180" name="Picture 7" descr="history 3"/>
          <p:cNvPicPr>
            <a:picLocks noChangeAspect="1" noChangeArrowheads="1"/>
          </p:cNvPicPr>
          <p:nvPr/>
        </p:nvPicPr>
        <p:blipFill>
          <a:blip r:embed="rId3"/>
          <a:srcRect/>
          <a:stretch>
            <a:fillRect/>
          </a:stretch>
        </p:blipFill>
        <p:spPr bwMode="auto">
          <a:xfrm>
            <a:off x="4343400" y="1524000"/>
            <a:ext cx="4564063"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17442" name="Text Box 4"/>
          <p:cNvSpPr txBox="1">
            <a:spLocks noChangeArrowheads="1"/>
          </p:cNvSpPr>
          <p:nvPr/>
        </p:nvSpPr>
        <p:spPr bwMode="auto">
          <a:xfrm>
            <a:off x="377825" y="1944688"/>
            <a:ext cx="8118475" cy="3751262"/>
          </a:xfrm>
          <a:prstGeom prst="rect">
            <a:avLst/>
          </a:prstGeom>
          <a:noFill/>
          <a:ln w="9525">
            <a:noFill/>
            <a:miter lim="800000"/>
            <a:headEnd/>
            <a:tailEnd/>
          </a:ln>
        </p:spPr>
        <p:txBody>
          <a:bodyPr wrap="none">
            <a:spAutoFit/>
          </a:bodyPr>
          <a:lstStyle/>
          <a:p>
            <a:pPr algn="ctr"/>
            <a:r>
              <a:rPr lang="en-US" sz="4800">
                <a:solidFill>
                  <a:schemeClr val="tx2"/>
                </a:solidFill>
                <a:latin typeface="Comic Sans MS" pitchFamily="66" charset="0"/>
              </a:rPr>
              <a:t>The Post-det &amp; Pre-det</a:t>
            </a:r>
          </a:p>
          <a:p>
            <a:pPr algn="ctr"/>
            <a:r>
              <a:rPr lang="en-US" sz="4800">
                <a:solidFill>
                  <a:schemeClr val="tx2"/>
                </a:solidFill>
                <a:latin typeface="Comic Sans MS" pitchFamily="66" charset="0"/>
              </a:rPr>
              <a:t>Nuclear Forensics Programs</a:t>
            </a:r>
          </a:p>
          <a:p>
            <a:pPr algn="ctr"/>
            <a:r>
              <a:rPr lang="en-US" sz="4800">
                <a:solidFill>
                  <a:schemeClr val="tx2"/>
                </a:solidFill>
                <a:latin typeface="Comic Sans MS" pitchFamily="66" charset="0"/>
              </a:rPr>
              <a:t>Begin in the U.S.:</a:t>
            </a:r>
          </a:p>
          <a:p>
            <a:pPr algn="ctr"/>
            <a:r>
              <a:rPr lang="en-US" sz="4800">
                <a:solidFill>
                  <a:schemeClr val="tx2"/>
                </a:solidFill>
                <a:latin typeface="Comic Sans MS" pitchFamily="66" charset="0"/>
              </a:rPr>
              <a:t>DTRA and DHS</a:t>
            </a:r>
          </a:p>
          <a:p>
            <a:pPr algn="ctr"/>
            <a:r>
              <a:rPr lang="en-US" sz="4800">
                <a:solidFill>
                  <a:schemeClr val="tx2"/>
                </a:solidFill>
                <a:latin typeface="Comic Sans MS" pitchFamily="66" charset="0"/>
              </a:rPr>
              <a:t>2001-2003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18466" name="Rectangle 2"/>
          <p:cNvSpPr>
            <a:spLocks noGrp="1" noChangeArrowheads="1"/>
          </p:cNvSpPr>
          <p:nvPr>
            <p:ph type="title" idx="4294967295"/>
          </p:nvPr>
        </p:nvSpPr>
        <p:spPr>
          <a:xfrm>
            <a:off x="457200" y="328613"/>
            <a:ext cx="7123113" cy="915987"/>
          </a:xfrm>
        </p:spPr>
        <p:txBody>
          <a:bodyPr/>
          <a:lstStyle/>
          <a:p>
            <a:pPr eaLnBrk="1" hangingPunct="1">
              <a:lnSpc>
                <a:spcPct val="90000"/>
              </a:lnSpc>
            </a:pPr>
            <a:r>
              <a:rPr lang="en-US" sz="3200" smtClean="0"/>
              <a:t>The ITWG and IAEA worked to develop a closer working relationship</a:t>
            </a:r>
          </a:p>
        </p:txBody>
      </p:sp>
      <p:sp>
        <p:nvSpPr>
          <p:cNvPr id="318467" name="Rectangle 3"/>
          <p:cNvSpPr>
            <a:spLocks noGrp="1" noChangeArrowheads="1"/>
          </p:cNvSpPr>
          <p:nvPr>
            <p:ph type="body" idx="4294967295"/>
          </p:nvPr>
        </p:nvSpPr>
        <p:spPr>
          <a:xfrm>
            <a:off x="533400" y="1600200"/>
            <a:ext cx="4648200" cy="4833938"/>
          </a:xfrm>
        </p:spPr>
        <p:txBody>
          <a:bodyPr/>
          <a:lstStyle/>
          <a:p>
            <a:pPr eaLnBrk="1" hangingPunct="1">
              <a:lnSpc>
                <a:spcPct val="90000"/>
              </a:lnSpc>
            </a:pPr>
            <a:r>
              <a:rPr lang="en-US" sz="2400" smtClean="0"/>
              <a:t>IAEA convened two Consultants Group Meetings on Nuclear Forensics (2003 and 2004)</a:t>
            </a:r>
          </a:p>
          <a:p>
            <a:pPr eaLnBrk="1" hangingPunct="1">
              <a:lnSpc>
                <a:spcPct val="90000"/>
              </a:lnSpc>
              <a:buFont typeface="Wingdings" pitchFamily="2" charset="2"/>
              <a:buNone/>
            </a:pPr>
            <a:endParaRPr lang="en-US" sz="2400" smtClean="0"/>
          </a:p>
          <a:p>
            <a:pPr eaLnBrk="1" hangingPunct="1">
              <a:lnSpc>
                <a:spcPct val="90000"/>
              </a:lnSpc>
            </a:pPr>
            <a:r>
              <a:rPr lang="en-US" sz="2400" smtClean="0"/>
              <a:t>ITWG wrote a draft on “Nuclear Forensics Support”</a:t>
            </a:r>
          </a:p>
          <a:p>
            <a:pPr lvl="1" eaLnBrk="1" hangingPunct="1">
              <a:lnSpc>
                <a:spcPct val="90000"/>
              </a:lnSpc>
            </a:pPr>
            <a:r>
              <a:rPr lang="en-US" sz="2400" smtClean="0"/>
              <a:t>Published in 2006 as IAEA Nuclear Security Series No. 2 (Technical Guidance)</a:t>
            </a:r>
          </a:p>
          <a:p>
            <a:pPr lvl="1" eaLnBrk="1" hangingPunct="1">
              <a:lnSpc>
                <a:spcPct val="90000"/>
              </a:lnSpc>
              <a:buFont typeface="Wingdings" pitchFamily="2" charset="2"/>
              <a:buNone/>
            </a:pPr>
            <a:endParaRPr lang="en-US" sz="2400" smtClean="0"/>
          </a:p>
          <a:p>
            <a:pPr eaLnBrk="1" hangingPunct="1">
              <a:lnSpc>
                <a:spcPct val="90000"/>
              </a:lnSpc>
            </a:pPr>
            <a:r>
              <a:rPr lang="en-US" sz="2400" smtClean="0"/>
              <a:t>Developed a “Menu of Options” for countries desiring nuclear forensics assistance</a:t>
            </a:r>
          </a:p>
          <a:p>
            <a:pPr lvl="1" eaLnBrk="1" hangingPunct="1">
              <a:lnSpc>
                <a:spcPct val="90000"/>
              </a:lnSpc>
            </a:pPr>
            <a:endParaRPr lang="en-US" sz="2400" smtClean="0"/>
          </a:p>
        </p:txBody>
      </p:sp>
      <p:sp>
        <p:nvSpPr>
          <p:cNvPr id="318468" name="Text Box 4"/>
          <p:cNvSpPr txBox="1">
            <a:spLocks noChangeArrowheads="1"/>
          </p:cNvSpPr>
          <p:nvPr/>
        </p:nvSpPr>
        <p:spPr bwMode="auto">
          <a:xfrm>
            <a:off x="3489325" y="4308475"/>
            <a:ext cx="2759075" cy="457200"/>
          </a:xfrm>
          <a:prstGeom prst="rect">
            <a:avLst/>
          </a:prstGeom>
          <a:noFill/>
          <a:ln w="9525">
            <a:noFill/>
            <a:miter lim="800000"/>
            <a:headEnd/>
            <a:tailEnd/>
          </a:ln>
        </p:spPr>
        <p:txBody>
          <a:bodyPr>
            <a:spAutoFit/>
          </a:bodyPr>
          <a:lstStyle/>
          <a:p>
            <a:pPr eaLnBrk="0" hangingPunct="0"/>
            <a:endParaRPr lang="en-US" sz="2400" b="1">
              <a:latin typeface="Times" pitchFamily="18" charset="0"/>
            </a:endParaRPr>
          </a:p>
        </p:txBody>
      </p:sp>
      <p:pic>
        <p:nvPicPr>
          <p:cNvPr id="318469" name="Picture 5" descr="~AUT0001"/>
          <p:cNvPicPr>
            <a:picLocks noChangeAspect="1" noChangeArrowheads="1"/>
          </p:cNvPicPr>
          <p:nvPr/>
        </p:nvPicPr>
        <p:blipFill>
          <a:blip r:embed="rId3"/>
          <a:srcRect/>
          <a:stretch>
            <a:fillRect/>
          </a:stretch>
        </p:blipFill>
        <p:spPr bwMode="auto">
          <a:xfrm>
            <a:off x="5537200" y="1905000"/>
            <a:ext cx="278288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20514" name="Rectangle 2"/>
          <p:cNvSpPr>
            <a:spLocks noGrp="1"/>
          </p:cNvSpPr>
          <p:nvPr>
            <p:ph type="title" idx="4294967295"/>
          </p:nvPr>
        </p:nvSpPr>
        <p:spPr/>
        <p:txBody>
          <a:bodyPr anchor="ctr"/>
          <a:lstStyle/>
          <a:p>
            <a:pPr eaLnBrk="1" hangingPunct="1"/>
            <a:r>
              <a:rPr lang="en-US" sz="3200" smtClean="0"/>
              <a:t>In 2003 the ITWG expanded its charter</a:t>
            </a:r>
            <a:r>
              <a:rPr lang="en-US" sz="2800" smtClean="0"/>
              <a:t> </a:t>
            </a:r>
          </a:p>
        </p:txBody>
      </p:sp>
      <p:sp>
        <p:nvSpPr>
          <p:cNvPr id="320515" name="Rectangle 3"/>
          <p:cNvSpPr>
            <a:spLocks noGrp="1"/>
          </p:cNvSpPr>
          <p:nvPr>
            <p:ph type="body" idx="4294967295"/>
          </p:nvPr>
        </p:nvSpPr>
        <p:spPr>
          <a:xfrm>
            <a:off x="457200" y="1371600"/>
            <a:ext cx="8229600" cy="4411663"/>
          </a:xfrm>
        </p:spPr>
        <p:txBody>
          <a:bodyPr/>
          <a:lstStyle/>
          <a:p>
            <a:pPr eaLnBrk="1" hangingPunct="1"/>
            <a:r>
              <a:rPr lang="en-US" sz="2400" smtClean="0"/>
              <a:t>Provided a more sustainable structure for the ITWG </a:t>
            </a:r>
          </a:p>
          <a:p>
            <a:pPr lvl="1" eaLnBrk="1" hangingPunct="1"/>
            <a:r>
              <a:rPr lang="en-US" smtClean="0"/>
              <a:t>Formed an Executive Committee</a:t>
            </a:r>
          </a:p>
          <a:p>
            <a:pPr lvl="1" eaLnBrk="1" hangingPunct="1"/>
            <a:r>
              <a:rPr lang="en-US" smtClean="0"/>
              <a:t>Task Groups as main vehicle for ITWG work between annual meetings</a:t>
            </a:r>
          </a:p>
          <a:p>
            <a:pPr lvl="1" eaLnBrk="1" hangingPunct="1"/>
            <a:endParaRPr lang="en-US" smtClean="0"/>
          </a:p>
          <a:p>
            <a:pPr eaLnBrk="1" hangingPunct="1"/>
            <a:r>
              <a:rPr lang="en-US" sz="2400" smtClean="0"/>
              <a:t>Identified numerous activities that would enhance ITWG work</a:t>
            </a:r>
          </a:p>
          <a:p>
            <a:pPr lvl="1" eaLnBrk="1" hangingPunct="1"/>
            <a:r>
              <a:rPr lang="en-US" smtClean="0"/>
              <a:t>Formed a subset of “active practitioners” of nuclear forensics</a:t>
            </a:r>
          </a:p>
          <a:p>
            <a:pPr lvl="1" eaLnBrk="1" hangingPunct="1"/>
            <a:r>
              <a:rPr lang="en-US" smtClean="0"/>
              <a:t>Establish guidelines for best practices</a:t>
            </a:r>
          </a:p>
          <a:p>
            <a:pPr lvl="1" eaLnBrk="1" hangingPunct="1"/>
            <a:r>
              <a:rPr lang="en-US" smtClean="0"/>
              <a:t>Conduct international exercises</a:t>
            </a:r>
          </a:p>
          <a:p>
            <a:pPr lvl="1" eaLnBrk="1" hangingPunct="1"/>
            <a:r>
              <a:rPr lang="en-US" smtClean="0"/>
              <a:t>Promote research and development activities</a:t>
            </a:r>
          </a:p>
          <a:p>
            <a:pPr lvl="1" eaLnBrk="1" hangingPunct="1"/>
            <a:r>
              <a:rPr lang="en-US" smtClean="0"/>
              <a:t>Communicate with external organizations</a:t>
            </a:r>
          </a:p>
          <a:p>
            <a:pPr lvl="1" eaLnBrk="1" hangingPunct="1"/>
            <a:r>
              <a:rPr lang="en-US" smtClean="0"/>
              <a:t>Provide a point-of-contact for nuclear forensics assistance</a:t>
            </a:r>
          </a:p>
          <a:p>
            <a:pPr lvl="1" eaLnBrk="1" hangingPunct="1"/>
            <a:r>
              <a:rPr lang="en-US" smtClean="0"/>
              <a:t>Assist one another in nuclear forensics investigations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21538" name="Rectangle 2"/>
          <p:cNvSpPr>
            <a:spLocks noGrp="1"/>
          </p:cNvSpPr>
          <p:nvPr>
            <p:ph type="title" idx="4294967295"/>
          </p:nvPr>
        </p:nvSpPr>
        <p:spPr/>
        <p:txBody>
          <a:bodyPr anchor="ctr"/>
          <a:lstStyle/>
          <a:p>
            <a:pPr eaLnBrk="1" hangingPunct="1"/>
            <a:r>
              <a:rPr lang="en-US" sz="3200" smtClean="0"/>
              <a:t>Key meeting with NPEG in 2005 on future of ITWG</a:t>
            </a:r>
          </a:p>
        </p:txBody>
      </p:sp>
      <p:sp>
        <p:nvSpPr>
          <p:cNvPr id="321539" name="Rectangle 3"/>
          <p:cNvSpPr>
            <a:spLocks noGrp="1"/>
          </p:cNvSpPr>
          <p:nvPr>
            <p:ph type="body" idx="4294967295"/>
          </p:nvPr>
        </p:nvSpPr>
        <p:spPr/>
        <p:txBody>
          <a:bodyPr/>
          <a:lstStyle/>
          <a:p>
            <a:pPr eaLnBrk="1" hangingPunct="1">
              <a:spcAft>
                <a:spcPct val="25000"/>
              </a:spcAft>
            </a:pPr>
            <a:r>
              <a:rPr lang="en-US" sz="2400" smtClean="0"/>
              <a:t>Klaus Mayer (EC/ITU) and Sid Niemeyer (LLNL) briefed NPEG on the role of the ITWG for international cooperation in developing nuclear forensics</a:t>
            </a:r>
          </a:p>
          <a:p>
            <a:pPr eaLnBrk="1" hangingPunct="1">
              <a:spcAft>
                <a:spcPct val="25000"/>
              </a:spcAft>
            </a:pPr>
            <a:r>
              <a:rPr lang="en-US" sz="2400" smtClean="0"/>
              <a:t>Provided an update of past ITWG work</a:t>
            </a:r>
          </a:p>
          <a:p>
            <a:pPr eaLnBrk="1" hangingPunct="1">
              <a:spcAft>
                <a:spcPct val="25000"/>
              </a:spcAft>
            </a:pPr>
            <a:r>
              <a:rPr lang="en-US" sz="2400" smtClean="0"/>
              <a:t>Proposed a vision for international cooperation</a:t>
            </a:r>
          </a:p>
          <a:p>
            <a:pPr marL="742950" lvl="1" indent="-285750" eaLnBrk="1" hangingPunct="1">
              <a:spcBef>
                <a:spcPct val="5000"/>
              </a:spcBef>
              <a:spcAft>
                <a:spcPct val="25000"/>
              </a:spcAft>
            </a:pPr>
            <a:r>
              <a:rPr lang="en-US" smtClean="0"/>
              <a:t>Maximize global ability to detect early warning signs of nuclear terrorist activity</a:t>
            </a:r>
          </a:p>
          <a:p>
            <a:pPr marL="742950" lvl="1" indent="-285750" eaLnBrk="1" hangingPunct="1">
              <a:spcBef>
                <a:spcPct val="0"/>
              </a:spcBef>
              <a:spcAft>
                <a:spcPct val="25000"/>
              </a:spcAft>
            </a:pPr>
            <a:r>
              <a:rPr lang="en-US" smtClean="0"/>
              <a:t>Draw upon global expertise for investigations</a:t>
            </a:r>
          </a:p>
          <a:p>
            <a:pPr eaLnBrk="1" hangingPunct="1">
              <a:spcAft>
                <a:spcPct val="25000"/>
              </a:spcAft>
            </a:pPr>
            <a:r>
              <a:rPr lang="en-US" sz="2400" smtClean="0"/>
              <a:t>Posed questions for discussion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23586" name="Rectangle 2"/>
          <p:cNvSpPr>
            <a:spLocks noGrp="1"/>
          </p:cNvSpPr>
          <p:nvPr>
            <p:ph type="title" idx="4294967295"/>
          </p:nvPr>
        </p:nvSpPr>
        <p:spPr/>
        <p:txBody>
          <a:bodyPr anchor="ctr"/>
          <a:lstStyle/>
          <a:p>
            <a:pPr eaLnBrk="1" hangingPunct="1"/>
            <a:r>
              <a:rPr lang="en-US" sz="3200" smtClean="0"/>
              <a:t>Suggested topics for discussion (2005)</a:t>
            </a:r>
          </a:p>
        </p:txBody>
      </p:sp>
      <p:sp>
        <p:nvSpPr>
          <p:cNvPr id="323587" name="Rectangle 3"/>
          <p:cNvSpPr>
            <a:spLocks noGrp="1"/>
          </p:cNvSpPr>
          <p:nvPr>
            <p:ph type="body" idx="4294967295"/>
          </p:nvPr>
        </p:nvSpPr>
        <p:spPr/>
        <p:txBody>
          <a:bodyPr/>
          <a:lstStyle/>
          <a:p>
            <a:pPr eaLnBrk="1" hangingPunct="1"/>
            <a:r>
              <a:rPr lang="en-US" sz="2400" smtClean="0"/>
              <a:t>Should we have some type of political advisory group</a:t>
            </a:r>
          </a:p>
          <a:p>
            <a:pPr eaLnBrk="1" hangingPunct="1">
              <a:buFont typeface="Wingdings" pitchFamily="2" charset="2"/>
              <a:buNone/>
            </a:pPr>
            <a:endParaRPr lang="en-US" sz="2400" smtClean="0"/>
          </a:p>
          <a:p>
            <a:pPr eaLnBrk="1" hangingPunct="1"/>
            <a:r>
              <a:rPr lang="en-US" sz="2400" smtClean="0"/>
              <a:t>Who should participate in the ITWG?</a:t>
            </a:r>
          </a:p>
          <a:p>
            <a:pPr eaLnBrk="1" hangingPunct="1">
              <a:buFont typeface="Wingdings" pitchFamily="2" charset="2"/>
              <a:buNone/>
            </a:pPr>
            <a:endParaRPr lang="en-US" sz="2400" smtClean="0"/>
          </a:p>
          <a:p>
            <a:pPr eaLnBrk="1" hangingPunct="1"/>
            <a:r>
              <a:rPr lang="en-US" sz="2400" smtClean="0"/>
              <a:t>How can ITWG better connect with policy?</a:t>
            </a:r>
          </a:p>
          <a:p>
            <a:pPr eaLnBrk="1" hangingPunct="1">
              <a:buFont typeface="Wingdings" pitchFamily="2" charset="2"/>
              <a:buNone/>
            </a:pPr>
            <a:endParaRPr lang="en-US" sz="2400" smtClean="0"/>
          </a:p>
          <a:p>
            <a:pPr eaLnBrk="1" hangingPunct="1"/>
            <a:r>
              <a:rPr lang="en-US" sz="2400" smtClean="0"/>
              <a:t>How to implement envisioned IAEA role in nuclear forensics</a:t>
            </a:r>
          </a:p>
          <a:p>
            <a:pPr eaLnBrk="1" hangingPunct="1">
              <a:buFont typeface="Wingdings" pitchFamily="2" charset="2"/>
              <a:buNone/>
            </a:pPr>
            <a:endParaRPr lang="en-US" sz="2400" smtClean="0"/>
          </a:p>
          <a:p>
            <a:pPr eaLnBrk="1" hangingPunct="1"/>
            <a:r>
              <a:rPr lang="en-US" sz="2400" smtClean="0"/>
              <a:t>Does NPEG support the revised ITWG charter?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25634" name="Text Box 4"/>
          <p:cNvSpPr txBox="1">
            <a:spLocks noChangeArrowheads="1"/>
          </p:cNvSpPr>
          <p:nvPr/>
        </p:nvSpPr>
        <p:spPr bwMode="auto">
          <a:xfrm>
            <a:off x="1371600" y="1905000"/>
            <a:ext cx="5688013" cy="2835275"/>
          </a:xfrm>
          <a:prstGeom prst="rect">
            <a:avLst/>
          </a:prstGeom>
          <a:noFill/>
          <a:ln w="9525">
            <a:noFill/>
            <a:miter lim="800000"/>
            <a:headEnd/>
            <a:tailEnd/>
          </a:ln>
        </p:spPr>
        <p:txBody>
          <a:bodyPr>
            <a:spAutoFit/>
          </a:bodyPr>
          <a:lstStyle/>
          <a:p>
            <a:pPr algn="ctr"/>
            <a:r>
              <a:rPr lang="en-US" sz="6000">
                <a:solidFill>
                  <a:schemeClr val="tx2"/>
                </a:solidFill>
                <a:latin typeface="Comic Sans MS" pitchFamily="66" charset="0"/>
              </a:rPr>
              <a:t>Signatures—</a:t>
            </a:r>
          </a:p>
          <a:p>
            <a:pPr algn="ctr"/>
            <a:r>
              <a:rPr lang="en-US" sz="6000">
                <a:solidFill>
                  <a:schemeClr val="tx2"/>
                </a:solidFill>
                <a:latin typeface="Comic Sans MS" pitchFamily="66" charset="0"/>
              </a:rPr>
              <a:t>The central scientific issue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5" name="Slide Number Placeholder 3"/>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A7424410-44B0-402C-ADD8-067804FF95AF}" type="slidenum">
              <a:rPr lang="en-US" sz="800">
                <a:latin typeface="+mn-lt"/>
              </a:rPr>
              <a:pPr algn="r">
                <a:defRPr/>
              </a:pPr>
              <a:t>26</a:t>
            </a:fld>
            <a:endParaRPr lang="en-US" sz="800">
              <a:latin typeface="+mn-lt"/>
            </a:endParaRPr>
          </a:p>
        </p:txBody>
      </p:sp>
      <p:sp>
        <p:nvSpPr>
          <p:cNvPr id="326659" name="Rectangle 2"/>
          <p:cNvSpPr>
            <a:spLocks noGrp="1" noChangeArrowheads="1"/>
          </p:cNvSpPr>
          <p:nvPr>
            <p:ph type="title" idx="4294967295"/>
          </p:nvPr>
        </p:nvSpPr>
        <p:spPr/>
        <p:txBody>
          <a:bodyPr anchor="ctr"/>
          <a:lstStyle/>
          <a:p>
            <a:pPr eaLnBrk="1" hangingPunct="1"/>
            <a:r>
              <a:rPr lang="en-US" sz="3200" smtClean="0"/>
              <a:t>End State for Signatures Development</a:t>
            </a:r>
          </a:p>
        </p:txBody>
      </p:sp>
      <p:sp>
        <p:nvSpPr>
          <p:cNvPr id="326660" name="Rectangle 3"/>
          <p:cNvSpPr>
            <a:spLocks noGrp="1" noChangeArrowheads="1"/>
          </p:cNvSpPr>
          <p:nvPr>
            <p:ph type="body" idx="4294967295"/>
          </p:nvPr>
        </p:nvSpPr>
        <p:spPr>
          <a:xfrm>
            <a:off x="914400" y="3657600"/>
            <a:ext cx="8229600" cy="4343400"/>
          </a:xfrm>
        </p:spPr>
        <p:txBody>
          <a:bodyPr/>
          <a:lstStyle/>
          <a:p>
            <a:pPr eaLnBrk="1" hangingPunct="1"/>
            <a:r>
              <a:rPr lang="en-US" sz="2400" smtClean="0"/>
              <a:t>Vision specifics</a:t>
            </a:r>
          </a:p>
          <a:p>
            <a:pPr lvl="1" eaLnBrk="1" hangingPunct="1"/>
            <a:r>
              <a:rPr lang="en-US" smtClean="0"/>
              <a:t>Covers materials across the globe</a:t>
            </a:r>
          </a:p>
          <a:p>
            <a:pPr lvl="1" eaLnBrk="1" hangingPunct="1"/>
            <a:r>
              <a:rPr lang="en-US" smtClean="0"/>
              <a:t>Signatures across the entire life cycle of nuclear and radiological materials</a:t>
            </a:r>
          </a:p>
          <a:p>
            <a:pPr lvl="1" eaLnBrk="1" hangingPunct="1"/>
            <a:r>
              <a:rPr lang="en-US" smtClean="0"/>
              <a:t>Smallest possible set of signatures</a:t>
            </a:r>
          </a:p>
          <a:p>
            <a:pPr lvl="1" eaLnBrk="1" hangingPunct="1"/>
            <a:r>
              <a:rPr lang="en-US" smtClean="0"/>
              <a:t>Understand mechanisms that control signature development</a:t>
            </a:r>
          </a:p>
          <a:p>
            <a:pPr lvl="1" eaLnBrk="1" hangingPunct="1"/>
            <a:endParaRPr lang="en-US" smtClean="0"/>
          </a:p>
          <a:p>
            <a:pPr lvl="1" eaLnBrk="1" hangingPunct="1"/>
            <a:endParaRPr lang="en-US" smtClean="0"/>
          </a:p>
          <a:p>
            <a:pPr lvl="1" eaLnBrk="1" hangingPunct="1"/>
            <a:endParaRPr lang="en-US" smtClean="0"/>
          </a:p>
          <a:p>
            <a:pPr lvl="1" eaLnBrk="1" hangingPunct="1"/>
            <a:endParaRPr lang="en-US" smtClean="0"/>
          </a:p>
        </p:txBody>
      </p:sp>
      <p:sp>
        <p:nvSpPr>
          <p:cNvPr id="326661" name="Text Box 4"/>
          <p:cNvSpPr txBox="1">
            <a:spLocks noChangeArrowheads="1"/>
          </p:cNvSpPr>
          <p:nvPr/>
        </p:nvSpPr>
        <p:spPr bwMode="auto">
          <a:xfrm>
            <a:off x="1219200" y="1524000"/>
            <a:ext cx="6364288" cy="1684338"/>
          </a:xfrm>
          <a:prstGeom prst="rect">
            <a:avLst/>
          </a:prstGeom>
          <a:solidFill>
            <a:srgbClr val="00FFFF"/>
          </a:solidFill>
          <a:ln w="9525">
            <a:solidFill>
              <a:schemeClr val="tx1"/>
            </a:solidFill>
            <a:miter lim="800000"/>
            <a:headEnd/>
            <a:tailEnd/>
          </a:ln>
        </p:spPr>
        <p:txBody>
          <a:bodyPr wrap="none">
            <a:spAutoFit/>
          </a:bodyPr>
          <a:lstStyle/>
          <a:p>
            <a:pPr algn="ctr"/>
            <a:r>
              <a:rPr lang="en-US" sz="3200" b="1">
                <a:latin typeface="Comic Sans MS" pitchFamily="66" charset="0"/>
              </a:rPr>
              <a:t>The Vision</a:t>
            </a:r>
          </a:p>
          <a:p>
            <a:pPr algn="ctr"/>
            <a:r>
              <a:rPr lang="en-US" sz="2400" b="1">
                <a:latin typeface="Comic Sans MS" pitchFamily="66" charset="0"/>
              </a:rPr>
              <a:t>A validated set of signatures that</a:t>
            </a:r>
          </a:p>
          <a:p>
            <a:pPr algn="ctr"/>
            <a:r>
              <a:rPr lang="en-US" sz="2400" b="1">
                <a:latin typeface="Comic Sans MS" pitchFamily="66" charset="0"/>
              </a:rPr>
              <a:t>uniquely distinguishes the origin &amp; history</a:t>
            </a:r>
          </a:p>
          <a:p>
            <a:pPr algn="ctr"/>
            <a:r>
              <a:rPr lang="en-US" sz="2400" b="1">
                <a:latin typeface="Comic Sans MS" pitchFamily="66" charset="0"/>
              </a:rPr>
              <a:t>of nuclear &amp; radiological materials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28706" name="Rectangle 2"/>
          <p:cNvSpPr>
            <a:spLocks noGrp="1"/>
          </p:cNvSpPr>
          <p:nvPr>
            <p:ph type="title" idx="4294967295"/>
          </p:nvPr>
        </p:nvSpPr>
        <p:spPr/>
        <p:txBody>
          <a:bodyPr anchor="ctr"/>
          <a:lstStyle/>
          <a:p>
            <a:pPr eaLnBrk="1" hangingPunct="1"/>
            <a:r>
              <a:rPr lang="en-US" sz="3200" smtClean="0"/>
              <a:t>Examples of cooperative research between U.S. and other countries</a:t>
            </a:r>
          </a:p>
        </p:txBody>
      </p:sp>
      <p:sp>
        <p:nvSpPr>
          <p:cNvPr id="328707" name="Rectangle 3"/>
          <p:cNvSpPr>
            <a:spLocks noGrp="1"/>
          </p:cNvSpPr>
          <p:nvPr>
            <p:ph type="body" idx="4294967295"/>
          </p:nvPr>
        </p:nvSpPr>
        <p:spPr/>
        <p:txBody>
          <a:bodyPr/>
          <a:lstStyle/>
          <a:p>
            <a:pPr eaLnBrk="1" hangingPunct="1">
              <a:lnSpc>
                <a:spcPct val="90000"/>
              </a:lnSpc>
            </a:pPr>
            <a:r>
              <a:rPr lang="en-US" sz="2400" smtClean="0"/>
              <a:t>Nuclear Forensics Libraries Data Architecture</a:t>
            </a:r>
          </a:p>
          <a:p>
            <a:pPr lvl="1" eaLnBrk="1" hangingPunct="1">
              <a:lnSpc>
                <a:spcPct val="90000"/>
              </a:lnSpc>
            </a:pPr>
            <a:r>
              <a:rPr lang="en-US" smtClean="0"/>
              <a:t>6 U.S. Labs and AWE</a:t>
            </a:r>
          </a:p>
          <a:p>
            <a:pPr eaLnBrk="1" hangingPunct="1">
              <a:lnSpc>
                <a:spcPct val="90000"/>
              </a:lnSpc>
            </a:pPr>
            <a:r>
              <a:rPr lang="en-US" sz="2400" smtClean="0"/>
              <a:t>Chronometry comparative analysis</a:t>
            </a:r>
          </a:p>
          <a:p>
            <a:pPr lvl="1" eaLnBrk="1" hangingPunct="1">
              <a:lnSpc>
                <a:spcPct val="90000"/>
              </a:lnSpc>
            </a:pPr>
            <a:r>
              <a:rPr lang="en-US" smtClean="0"/>
              <a:t>LANL, LLNL, EU, CEA, ROK, Japan</a:t>
            </a:r>
          </a:p>
          <a:p>
            <a:pPr eaLnBrk="1" hangingPunct="1">
              <a:lnSpc>
                <a:spcPct val="90000"/>
              </a:lnSpc>
            </a:pPr>
            <a:r>
              <a:rPr lang="en-US" sz="2400" smtClean="0"/>
              <a:t>Uranium Ore Concentrates Sourcing</a:t>
            </a:r>
          </a:p>
          <a:p>
            <a:pPr lvl="1" eaLnBrk="1" hangingPunct="1">
              <a:lnSpc>
                <a:spcPct val="90000"/>
              </a:lnSpc>
            </a:pPr>
            <a:r>
              <a:rPr lang="en-US" smtClean="0"/>
              <a:t>LLNL, LANL, ORNL, ITU, AWE, IAEA</a:t>
            </a:r>
          </a:p>
          <a:p>
            <a:pPr eaLnBrk="1" hangingPunct="1">
              <a:lnSpc>
                <a:spcPct val="90000"/>
              </a:lnSpc>
            </a:pPr>
            <a:r>
              <a:rPr lang="en-US" sz="2400" smtClean="0"/>
              <a:t>Nuclear Forensics Methodologies Course (IAEA sponsored)</a:t>
            </a:r>
          </a:p>
          <a:p>
            <a:pPr lvl="1" eaLnBrk="1" hangingPunct="1">
              <a:lnSpc>
                <a:spcPct val="90000"/>
              </a:lnSpc>
            </a:pPr>
            <a:r>
              <a:rPr lang="en-US" smtClean="0"/>
              <a:t>PNNL, LANL, LLNL, FBI, ANSTO, ITU, AWE</a:t>
            </a:r>
          </a:p>
          <a:p>
            <a:pPr eaLnBrk="1" hangingPunct="1">
              <a:lnSpc>
                <a:spcPct val="90000"/>
              </a:lnSpc>
            </a:pPr>
            <a:r>
              <a:rPr lang="en-US" sz="2400" smtClean="0"/>
              <a:t>U.S.-China Experts meeting </a:t>
            </a:r>
          </a:p>
          <a:p>
            <a:pPr lvl="1" eaLnBrk="1" hangingPunct="1">
              <a:lnSpc>
                <a:spcPct val="90000"/>
              </a:lnSpc>
            </a:pPr>
            <a:r>
              <a:rPr lang="en-US" smtClean="0"/>
              <a:t>LANL, LLNL, SNL, PNNL</a:t>
            </a:r>
          </a:p>
          <a:p>
            <a:pPr eaLnBrk="1" hangingPunct="1">
              <a:lnSpc>
                <a:spcPct val="90000"/>
              </a:lnSpc>
            </a:pPr>
            <a:r>
              <a:rPr lang="en-US" sz="2400" smtClean="0"/>
              <a:t>Light stable isotopes for nuclear forensics signatures</a:t>
            </a:r>
          </a:p>
          <a:p>
            <a:pPr lvl="1" eaLnBrk="1" hangingPunct="1">
              <a:lnSpc>
                <a:spcPct val="90000"/>
              </a:lnSpc>
            </a:pPr>
            <a:r>
              <a:rPr lang="en-US" smtClean="0"/>
              <a:t>LLNL, LANL, Bochvar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29730" name="Rectangle 2"/>
          <p:cNvSpPr>
            <a:spLocks noGrp="1"/>
          </p:cNvSpPr>
          <p:nvPr>
            <p:ph type="title" idx="4294967295"/>
          </p:nvPr>
        </p:nvSpPr>
        <p:spPr/>
        <p:txBody>
          <a:bodyPr anchor="ctr"/>
          <a:lstStyle/>
          <a:p>
            <a:pPr eaLnBrk="1" hangingPunct="1"/>
            <a:r>
              <a:rPr lang="en-US" sz="3200" smtClean="0"/>
              <a:t>Examples of cooperative research between U.S. and other countries (cont.)</a:t>
            </a:r>
          </a:p>
        </p:txBody>
      </p:sp>
      <p:sp>
        <p:nvSpPr>
          <p:cNvPr id="329731" name="Rectangle 3"/>
          <p:cNvSpPr>
            <a:spLocks noGrp="1"/>
          </p:cNvSpPr>
          <p:nvPr>
            <p:ph type="body" idx="4294967295"/>
          </p:nvPr>
        </p:nvSpPr>
        <p:spPr/>
        <p:txBody>
          <a:bodyPr/>
          <a:lstStyle/>
          <a:p>
            <a:pPr eaLnBrk="1" hangingPunct="1"/>
            <a:r>
              <a:rPr lang="en-US" sz="2400" smtClean="0"/>
              <a:t>Relating Pu oxide morphology to production pathway</a:t>
            </a:r>
          </a:p>
          <a:p>
            <a:pPr lvl="1" eaLnBrk="1" hangingPunct="1"/>
            <a:r>
              <a:rPr lang="en-US" smtClean="0"/>
              <a:t>SRNL, AWE</a:t>
            </a:r>
          </a:p>
          <a:p>
            <a:pPr eaLnBrk="1" hangingPunct="1"/>
            <a:r>
              <a:rPr lang="en-US" sz="2400" smtClean="0"/>
              <a:t>National Nuclear Forensics Library &amp; Data Mining</a:t>
            </a:r>
          </a:p>
          <a:p>
            <a:pPr lvl="1" eaLnBrk="1" hangingPunct="1"/>
            <a:r>
              <a:rPr lang="en-US" smtClean="0"/>
              <a:t>LLNL, ROK, Japan</a:t>
            </a:r>
          </a:p>
          <a:p>
            <a:pPr eaLnBrk="1" hangingPunct="1"/>
            <a:r>
              <a:rPr lang="en-US" sz="2400" smtClean="0"/>
              <a:t>Improving a “cloud-rise” module</a:t>
            </a:r>
          </a:p>
          <a:p>
            <a:pPr lvl="1" eaLnBrk="1" hangingPunct="1"/>
            <a:r>
              <a:rPr lang="en-US" smtClean="0"/>
              <a:t>ORNL, AWE</a:t>
            </a:r>
          </a:p>
          <a:p>
            <a:pPr eaLnBrk="1" hangingPunct="1"/>
            <a:r>
              <a:rPr lang="en-US" sz="2400" smtClean="0"/>
              <a:t>U.S.-Israel Workshop (semi-annual)</a:t>
            </a:r>
          </a:p>
          <a:p>
            <a:pPr lvl="1" eaLnBrk="1" hangingPunct="1"/>
            <a:r>
              <a:rPr lang="en-US" smtClean="0"/>
              <a:t>NA-40, various Labs</a:t>
            </a:r>
          </a:p>
          <a:p>
            <a:pPr eaLnBrk="1" hangingPunct="1"/>
            <a:r>
              <a:rPr lang="en-US" sz="2400" smtClean="0"/>
              <a:t>Forensic applications of optically stimulated luminescence</a:t>
            </a:r>
          </a:p>
          <a:p>
            <a:pPr lvl="1" eaLnBrk="1" hangingPunct="1"/>
            <a:r>
              <a:rPr lang="en-US" smtClean="0"/>
              <a:t>SRNL, DRDC/Canada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30754" name="Content Placeholder 2"/>
          <p:cNvSpPr>
            <a:spLocks noGrp="1"/>
          </p:cNvSpPr>
          <p:nvPr>
            <p:ph type="body" idx="4294967295"/>
          </p:nvPr>
        </p:nvSpPr>
        <p:spPr>
          <a:xfrm>
            <a:off x="381000" y="1295400"/>
            <a:ext cx="8229600" cy="4411663"/>
          </a:xfrm>
        </p:spPr>
        <p:txBody>
          <a:bodyPr lIns="54864" tIns="91440"/>
          <a:lstStyle/>
          <a:p>
            <a:pPr marL="400050" indent="-280988" eaLnBrk="1" hangingPunct="1"/>
            <a:r>
              <a:rPr lang="en-US" sz="2200" smtClean="0"/>
              <a:t>The age (time since chemical purification) of a material is one of the most useful forensic signatures</a:t>
            </a:r>
          </a:p>
          <a:p>
            <a:pPr marL="400050" indent="-280988" eaLnBrk="1" hangingPunct="1"/>
            <a:r>
              <a:rPr lang="en-US" sz="2200" smtClean="0"/>
              <a:t>The use of age-dating in nuclear forensic investigations is hindered by lack of accepted protocols and standards</a:t>
            </a:r>
          </a:p>
          <a:p>
            <a:pPr marL="400050" indent="-280988" eaLnBrk="1" hangingPunct="1"/>
            <a:r>
              <a:rPr lang="en-US" sz="2200" smtClean="0"/>
              <a:t>U.S. created action sheets with CEA, ROK, Japan and the EU to develop and validate the </a:t>
            </a:r>
            <a:r>
              <a:rPr lang="en-US" sz="2200" baseline="30000" smtClean="0"/>
              <a:t>234</a:t>
            </a:r>
            <a:r>
              <a:rPr lang="en-US" sz="2200" smtClean="0"/>
              <a:t>U – </a:t>
            </a:r>
            <a:r>
              <a:rPr lang="en-US" sz="2200" baseline="30000" smtClean="0"/>
              <a:t>230</a:t>
            </a:r>
            <a:r>
              <a:rPr lang="en-US" sz="2200" smtClean="0"/>
              <a:t>Th radiochronometer</a:t>
            </a:r>
          </a:p>
        </p:txBody>
      </p:sp>
      <p:pic>
        <p:nvPicPr>
          <p:cNvPr id="330755" name="Picture 3" descr="Age-dating2.jpg"/>
          <p:cNvPicPr>
            <a:picLocks noChangeAspect="1"/>
          </p:cNvPicPr>
          <p:nvPr/>
        </p:nvPicPr>
        <p:blipFill>
          <a:blip r:embed="rId2"/>
          <a:srcRect t="1503" b="1610"/>
          <a:stretch>
            <a:fillRect/>
          </a:stretch>
        </p:blipFill>
        <p:spPr bwMode="auto">
          <a:xfrm>
            <a:off x="4343400" y="3886200"/>
            <a:ext cx="3921125" cy="2408238"/>
          </a:xfrm>
          <a:prstGeom prst="rect">
            <a:avLst/>
          </a:prstGeom>
          <a:noFill/>
          <a:ln w="9525">
            <a:solidFill>
              <a:srgbClr val="C0504D"/>
            </a:solidFill>
            <a:miter lim="800000"/>
            <a:headEnd/>
            <a:tailEnd/>
          </a:ln>
        </p:spPr>
      </p:pic>
      <p:sp>
        <p:nvSpPr>
          <p:cNvPr id="330756" name="TextBox 4"/>
          <p:cNvSpPr txBox="1">
            <a:spLocks noChangeArrowheads="1"/>
          </p:cNvSpPr>
          <p:nvPr/>
        </p:nvSpPr>
        <p:spPr bwMode="auto">
          <a:xfrm>
            <a:off x="914400" y="3886200"/>
            <a:ext cx="2759075" cy="1939925"/>
          </a:xfrm>
          <a:prstGeom prst="rect">
            <a:avLst/>
          </a:prstGeom>
          <a:solidFill>
            <a:srgbClr val="FEFFA5">
              <a:alpha val="85881"/>
            </a:srgbClr>
          </a:solidFill>
          <a:ln w="9525">
            <a:solidFill>
              <a:srgbClr val="0F4F97"/>
            </a:solidFill>
            <a:miter lim="800000"/>
            <a:headEnd/>
            <a:tailEnd/>
          </a:ln>
        </p:spPr>
        <p:txBody>
          <a:bodyPr>
            <a:spAutoFit/>
          </a:bodyPr>
          <a:lstStyle/>
          <a:p>
            <a:pPr defTabSz="457200">
              <a:lnSpc>
                <a:spcPct val="125000"/>
              </a:lnSpc>
            </a:pPr>
            <a:r>
              <a:rPr lang="en-US" sz="1600" u="sng">
                <a:latin typeface="Corbel" pitchFamily="34" charset="0"/>
              </a:rPr>
              <a:t>Common Radiochronometers</a:t>
            </a:r>
          </a:p>
          <a:p>
            <a:pPr defTabSz="457200">
              <a:lnSpc>
                <a:spcPct val="125000"/>
              </a:lnSpc>
            </a:pPr>
            <a:r>
              <a:rPr lang="en-US" sz="1600" baseline="30000">
                <a:latin typeface="Corbel" pitchFamily="34" charset="0"/>
              </a:rPr>
              <a:t>234</a:t>
            </a:r>
            <a:r>
              <a:rPr lang="en-US" sz="1600">
                <a:latin typeface="Corbel" pitchFamily="34" charset="0"/>
              </a:rPr>
              <a:t>U  →  </a:t>
            </a:r>
            <a:r>
              <a:rPr lang="en-US" sz="1600" baseline="30000">
                <a:latin typeface="Corbel" pitchFamily="34" charset="0"/>
              </a:rPr>
              <a:t>230</a:t>
            </a:r>
            <a:r>
              <a:rPr lang="en-US" sz="1600">
                <a:latin typeface="Corbel" pitchFamily="34" charset="0"/>
              </a:rPr>
              <a:t>Th; t</a:t>
            </a:r>
            <a:r>
              <a:rPr lang="en-US" sz="1600" baseline="-25000">
                <a:latin typeface="Corbel" pitchFamily="34" charset="0"/>
              </a:rPr>
              <a:t>1/2</a:t>
            </a:r>
            <a:r>
              <a:rPr lang="en-US" sz="1600">
                <a:latin typeface="Corbel" pitchFamily="34" charset="0"/>
              </a:rPr>
              <a:t> = 2.5x10</a:t>
            </a:r>
            <a:r>
              <a:rPr lang="en-US" sz="1600" baseline="30000">
                <a:latin typeface="Corbel" pitchFamily="34" charset="0"/>
              </a:rPr>
              <a:t>5</a:t>
            </a:r>
            <a:r>
              <a:rPr lang="en-US" sz="1600">
                <a:latin typeface="Corbel" pitchFamily="34" charset="0"/>
              </a:rPr>
              <a:t> yr</a:t>
            </a:r>
          </a:p>
          <a:p>
            <a:pPr defTabSz="457200">
              <a:lnSpc>
                <a:spcPct val="125000"/>
              </a:lnSpc>
            </a:pPr>
            <a:r>
              <a:rPr lang="en-US" sz="1600" baseline="30000">
                <a:latin typeface="Corbel" pitchFamily="34" charset="0"/>
              </a:rPr>
              <a:t>235</a:t>
            </a:r>
            <a:r>
              <a:rPr lang="en-US" sz="1600">
                <a:latin typeface="Corbel" pitchFamily="34" charset="0"/>
              </a:rPr>
              <a:t>U  →  </a:t>
            </a:r>
            <a:r>
              <a:rPr lang="en-US" sz="1600" baseline="30000">
                <a:latin typeface="Corbel" pitchFamily="34" charset="0"/>
              </a:rPr>
              <a:t>231</a:t>
            </a:r>
            <a:r>
              <a:rPr lang="en-US" sz="1600">
                <a:latin typeface="Corbel" pitchFamily="34" charset="0"/>
              </a:rPr>
              <a:t>Pa; t</a:t>
            </a:r>
            <a:r>
              <a:rPr lang="en-US" sz="1600" baseline="-25000">
                <a:latin typeface="Corbel" pitchFamily="34" charset="0"/>
              </a:rPr>
              <a:t>1/2</a:t>
            </a:r>
            <a:r>
              <a:rPr lang="en-US" sz="1600">
                <a:latin typeface="Corbel" pitchFamily="34" charset="0"/>
              </a:rPr>
              <a:t> = 7.0x10</a:t>
            </a:r>
            <a:r>
              <a:rPr lang="en-US" sz="1600" baseline="30000">
                <a:latin typeface="Corbel" pitchFamily="34" charset="0"/>
              </a:rPr>
              <a:t>8</a:t>
            </a:r>
            <a:r>
              <a:rPr lang="en-US" sz="1600">
                <a:latin typeface="Corbel" pitchFamily="34" charset="0"/>
              </a:rPr>
              <a:t> yr</a:t>
            </a:r>
          </a:p>
          <a:p>
            <a:pPr defTabSz="457200">
              <a:lnSpc>
                <a:spcPct val="125000"/>
              </a:lnSpc>
            </a:pPr>
            <a:r>
              <a:rPr lang="en-US" sz="1600" baseline="30000">
                <a:latin typeface="Corbel" pitchFamily="34" charset="0"/>
              </a:rPr>
              <a:t>233</a:t>
            </a:r>
            <a:r>
              <a:rPr lang="en-US" sz="1600">
                <a:latin typeface="Corbel" pitchFamily="34" charset="0"/>
              </a:rPr>
              <a:t>U  →  </a:t>
            </a:r>
            <a:r>
              <a:rPr lang="en-US" sz="1600" baseline="30000">
                <a:latin typeface="Corbel" pitchFamily="34" charset="0"/>
              </a:rPr>
              <a:t>229</a:t>
            </a:r>
            <a:r>
              <a:rPr lang="en-US" sz="1600">
                <a:latin typeface="Corbel" pitchFamily="34" charset="0"/>
              </a:rPr>
              <a:t>Th; t</a:t>
            </a:r>
            <a:r>
              <a:rPr lang="en-US" sz="1600" baseline="-25000">
                <a:latin typeface="Corbel" pitchFamily="34" charset="0"/>
              </a:rPr>
              <a:t>1/2</a:t>
            </a:r>
            <a:r>
              <a:rPr lang="en-US" sz="1600">
                <a:latin typeface="Corbel" pitchFamily="34" charset="0"/>
              </a:rPr>
              <a:t> = 1.6x10</a:t>
            </a:r>
            <a:r>
              <a:rPr lang="en-US" sz="1600" baseline="30000">
                <a:latin typeface="Corbel" pitchFamily="34" charset="0"/>
              </a:rPr>
              <a:t>5</a:t>
            </a:r>
            <a:r>
              <a:rPr lang="en-US" sz="1600">
                <a:latin typeface="Corbel" pitchFamily="34" charset="0"/>
              </a:rPr>
              <a:t> yr</a:t>
            </a:r>
          </a:p>
          <a:p>
            <a:pPr defTabSz="457200">
              <a:lnSpc>
                <a:spcPct val="125000"/>
              </a:lnSpc>
            </a:pPr>
            <a:r>
              <a:rPr lang="en-US" sz="1600" baseline="30000">
                <a:latin typeface="Corbel" pitchFamily="34" charset="0"/>
              </a:rPr>
              <a:t>241</a:t>
            </a:r>
            <a:r>
              <a:rPr lang="en-US" sz="1600">
                <a:latin typeface="Corbel" pitchFamily="34" charset="0"/>
              </a:rPr>
              <a:t>Pu → </a:t>
            </a:r>
            <a:r>
              <a:rPr lang="en-US" sz="1600" baseline="30000">
                <a:latin typeface="Corbel" pitchFamily="34" charset="0"/>
              </a:rPr>
              <a:t>241</a:t>
            </a:r>
            <a:r>
              <a:rPr lang="en-US" sz="1600">
                <a:latin typeface="Corbel" pitchFamily="34" charset="0"/>
              </a:rPr>
              <a:t>Am; t</a:t>
            </a:r>
            <a:r>
              <a:rPr lang="en-US" sz="1600" baseline="-25000">
                <a:latin typeface="Corbel" pitchFamily="34" charset="0"/>
              </a:rPr>
              <a:t>1/2</a:t>
            </a:r>
            <a:r>
              <a:rPr lang="en-US" sz="1600">
                <a:latin typeface="Corbel" pitchFamily="34" charset="0"/>
              </a:rPr>
              <a:t> = 14.4 yr</a:t>
            </a:r>
          </a:p>
          <a:p>
            <a:pPr defTabSz="457200">
              <a:lnSpc>
                <a:spcPct val="125000"/>
              </a:lnSpc>
            </a:pPr>
            <a:r>
              <a:rPr lang="en-US" sz="1600" baseline="30000">
                <a:latin typeface="Corbel" pitchFamily="34" charset="0"/>
              </a:rPr>
              <a:t>241</a:t>
            </a:r>
            <a:r>
              <a:rPr lang="en-US" sz="1600">
                <a:latin typeface="Corbel" pitchFamily="34" charset="0"/>
              </a:rPr>
              <a:t>Am → </a:t>
            </a:r>
            <a:r>
              <a:rPr lang="en-US" sz="1600" baseline="30000">
                <a:latin typeface="Corbel" pitchFamily="34" charset="0"/>
              </a:rPr>
              <a:t>237</a:t>
            </a:r>
            <a:r>
              <a:rPr lang="en-US" sz="1600">
                <a:latin typeface="Corbel" pitchFamily="34" charset="0"/>
              </a:rPr>
              <a:t>Np; t</a:t>
            </a:r>
            <a:r>
              <a:rPr lang="en-US" sz="1600" baseline="-25000">
                <a:latin typeface="Corbel" pitchFamily="34" charset="0"/>
              </a:rPr>
              <a:t>1/2</a:t>
            </a:r>
            <a:r>
              <a:rPr lang="en-US" sz="1600">
                <a:latin typeface="Corbel" pitchFamily="34" charset="0"/>
              </a:rPr>
              <a:t> = 433 yr</a:t>
            </a:r>
          </a:p>
        </p:txBody>
      </p:sp>
      <p:sp>
        <p:nvSpPr>
          <p:cNvPr id="330757" name="TextBox 6"/>
          <p:cNvSpPr txBox="1">
            <a:spLocks noChangeArrowheads="1"/>
          </p:cNvSpPr>
          <p:nvPr/>
        </p:nvSpPr>
        <p:spPr bwMode="auto">
          <a:xfrm>
            <a:off x="4267200" y="3581400"/>
            <a:ext cx="3810000" cy="304800"/>
          </a:xfrm>
          <a:prstGeom prst="rect">
            <a:avLst/>
          </a:prstGeom>
          <a:noFill/>
          <a:ln w="9525">
            <a:noFill/>
            <a:miter lim="800000"/>
            <a:headEnd/>
            <a:tailEnd/>
          </a:ln>
        </p:spPr>
        <p:txBody>
          <a:bodyPr>
            <a:spAutoFit/>
          </a:bodyPr>
          <a:lstStyle/>
          <a:p>
            <a:pPr algn="ctr" defTabSz="457200"/>
            <a:r>
              <a:rPr lang="en-US" sz="1400" b="1" u="sng">
                <a:latin typeface="Corbel" pitchFamily="34" charset="0"/>
              </a:rPr>
              <a:t>Age of an HEU Sample</a:t>
            </a:r>
          </a:p>
        </p:txBody>
      </p:sp>
      <p:sp>
        <p:nvSpPr>
          <p:cNvPr id="330758" name="Rectangle 7"/>
          <p:cNvSpPr>
            <a:spLocks noGrp="1"/>
          </p:cNvSpPr>
          <p:nvPr>
            <p:ph type="title" idx="4294967295"/>
          </p:nvPr>
        </p:nvSpPr>
        <p:spPr/>
        <p:txBody>
          <a:bodyPr anchor="ctr"/>
          <a:lstStyle/>
          <a:p>
            <a:pPr eaLnBrk="1" hangingPunct="1"/>
            <a:r>
              <a:rPr lang="en-US" sz="3200" smtClean="0"/>
              <a:t>Chronometry comparative analysis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153606" name="Rectangle 2"/>
          <p:cNvSpPr>
            <a:spLocks noGrp="1" noChangeArrowheads="1"/>
          </p:cNvSpPr>
          <p:nvPr>
            <p:ph type="title" idx="4294967295"/>
          </p:nvPr>
        </p:nvSpPr>
        <p:spPr/>
        <p:txBody>
          <a:bodyPr/>
          <a:lstStyle/>
          <a:p>
            <a:r>
              <a:rPr lang="en-US" sz="3000" smtClean="0"/>
              <a:t>Early on </a:t>
            </a:r>
            <a:r>
              <a:rPr lang="en-US" sz="3200" smtClean="0"/>
              <a:t>recognized</a:t>
            </a:r>
            <a:r>
              <a:rPr lang="en-US" sz="3000" smtClean="0"/>
              <a:t> that nuclear forensics and attribution had various applications</a:t>
            </a:r>
            <a:r>
              <a:rPr lang="en-US" sz="3600" smtClean="0"/>
              <a:t> </a:t>
            </a:r>
          </a:p>
        </p:txBody>
      </p:sp>
      <p:sp>
        <p:nvSpPr>
          <p:cNvPr id="153607" name="Rectangle 3"/>
          <p:cNvSpPr>
            <a:spLocks noGrp="1" noChangeArrowheads="1"/>
          </p:cNvSpPr>
          <p:nvPr>
            <p:ph type="body" idx="4294967295"/>
          </p:nvPr>
        </p:nvSpPr>
        <p:spPr/>
        <p:txBody>
          <a:bodyPr/>
          <a:lstStyle/>
          <a:p>
            <a:r>
              <a:rPr lang="en-US" sz="2400" smtClean="0"/>
              <a:t>Different operational requirements for different scenarios</a:t>
            </a:r>
          </a:p>
          <a:p>
            <a:r>
              <a:rPr lang="en-US" sz="2400" smtClean="0"/>
              <a:t>Attribution would require melding of technical, intelligence, and political information</a:t>
            </a:r>
          </a:p>
          <a:p>
            <a:r>
              <a:rPr lang="en-US" sz="2400" smtClean="0"/>
              <a:t>Three scenarios outlined</a:t>
            </a:r>
          </a:p>
          <a:p>
            <a:pPr lvl="1"/>
            <a:r>
              <a:rPr lang="en-US" sz="2400" smtClean="0"/>
              <a:t>Nuclear materials</a:t>
            </a:r>
          </a:p>
          <a:p>
            <a:pPr lvl="2"/>
            <a:r>
              <a:rPr lang="en-US" sz="2400" smtClean="0">
                <a:latin typeface="Calibri" pitchFamily="34" charset="0"/>
              </a:rPr>
              <a:t>Black market</a:t>
            </a:r>
          </a:p>
          <a:p>
            <a:pPr lvl="1"/>
            <a:r>
              <a:rPr lang="en-US" sz="2400" smtClean="0"/>
              <a:t>Nuclear device</a:t>
            </a:r>
          </a:p>
          <a:p>
            <a:pPr lvl="2"/>
            <a:r>
              <a:rPr lang="en-US" sz="2400" smtClean="0">
                <a:latin typeface="Calibri" pitchFamily="34" charset="0"/>
              </a:rPr>
              <a:t>Unexploded</a:t>
            </a:r>
          </a:p>
          <a:p>
            <a:pPr lvl="2"/>
            <a:r>
              <a:rPr lang="en-US" sz="2400" smtClean="0">
                <a:latin typeface="Calibri" pitchFamily="34" charset="0"/>
              </a:rPr>
              <a:t>Exploded</a:t>
            </a:r>
          </a:p>
          <a:p>
            <a:pPr lvl="1"/>
            <a:r>
              <a:rPr lang="en-US" sz="2400" smtClean="0"/>
              <a:t>Radioactive dispersal device</a:t>
            </a:r>
          </a:p>
        </p:txBody>
      </p:sp>
      <p:graphicFrame>
        <p:nvGraphicFramePr>
          <p:cNvPr id="153604" name="Object 4"/>
          <p:cNvGraphicFramePr>
            <a:graphicFrameLocks noChangeAspect="1"/>
          </p:cNvGraphicFramePr>
          <p:nvPr/>
        </p:nvGraphicFramePr>
        <p:xfrm>
          <a:off x="3200400" y="2514600"/>
          <a:ext cx="2743200" cy="1828800"/>
        </p:xfrm>
        <a:graphic>
          <a:graphicData uri="http://schemas.openxmlformats.org/presentationml/2006/ole">
            <p:oleObj spid="_x0000_s153604" name="Picture" r:id="rId4" imgW="2743200" imgH="1828800" progId="Word.Picture.8">
              <p:embed/>
            </p:oleObj>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pic>
        <p:nvPicPr>
          <p:cNvPr id="8" name="Picture 2"/>
          <p:cNvPicPr>
            <a:picLocks noChangeAspect="1" noChangeArrowheads="1"/>
          </p:cNvPicPr>
          <p:nvPr/>
        </p:nvPicPr>
        <p:blipFill>
          <a:blip r:embed="rId2" cstate="screen">
            <a:extLst>
              <a:ext uri="{BEBA8EAE-BF5A-486C-A8C5-ECC9F3942E4B}"/>
            </a:extLst>
          </a:blip>
          <a:srcRect/>
          <a:stretch>
            <a:fillRect/>
          </a:stretch>
        </p:blipFill>
        <p:spPr bwMode="auto">
          <a:xfrm>
            <a:off x="2658725" y="2514576"/>
            <a:ext cx="1236165" cy="927124"/>
          </a:xfrm>
          <a:prstGeom prst="rect">
            <a:avLst/>
          </a:prstGeom>
          <a:ln>
            <a:headEnd/>
            <a:tailEnd/>
          </a:ln>
        </p:spPr>
        <p:style>
          <a:lnRef idx="0">
            <a:schemeClr val="accent1"/>
          </a:lnRef>
          <a:fillRef idx="3">
            <a:schemeClr val="accent1"/>
          </a:fillRef>
          <a:effectRef idx="3">
            <a:schemeClr val="accent1"/>
          </a:effectRef>
          <a:fontRef idx="minor">
            <a:schemeClr val="lt1"/>
          </a:fontRef>
        </p:style>
      </p:pic>
      <p:pic>
        <p:nvPicPr>
          <p:cNvPr id="9" name="Picture 2"/>
          <p:cNvPicPr>
            <a:picLocks noChangeAspect="1" noChangeArrowheads="1"/>
          </p:cNvPicPr>
          <p:nvPr/>
        </p:nvPicPr>
        <p:blipFill rotWithShape="1">
          <a:blip r:embed="rId3" cstate="screen"/>
          <a:srcRect t="12135" r="4070" b="66"/>
          <a:stretch/>
        </p:blipFill>
        <p:spPr bwMode="auto">
          <a:xfrm>
            <a:off x="662994" y="1717548"/>
            <a:ext cx="2157984" cy="1316736"/>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0" name="Picture 2"/>
          <p:cNvPicPr>
            <a:picLocks noChangeAspect="1" noChangeArrowheads="1"/>
          </p:cNvPicPr>
          <p:nvPr/>
        </p:nvPicPr>
        <p:blipFill>
          <a:blip r:embed="rId4" cstate="screen"/>
          <a:srcRect/>
          <a:stretch>
            <a:fillRect/>
          </a:stretch>
        </p:blipFill>
        <p:spPr bwMode="auto">
          <a:xfrm>
            <a:off x="150511" y="1344468"/>
            <a:ext cx="768122" cy="755320"/>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333829" name="TextBox 12"/>
          <p:cNvSpPr txBox="1">
            <a:spLocks noChangeArrowheads="1"/>
          </p:cNvSpPr>
          <p:nvPr/>
        </p:nvSpPr>
        <p:spPr bwMode="auto">
          <a:xfrm>
            <a:off x="4800600" y="1066800"/>
            <a:ext cx="3695700" cy="5807075"/>
          </a:xfrm>
          <a:prstGeom prst="rect">
            <a:avLst/>
          </a:prstGeom>
          <a:noFill/>
          <a:ln w="9525">
            <a:noFill/>
            <a:miter lim="800000"/>
            <a:headEnd/>
            <a:tailEnd/>
          </a:ln>
        </p:spPr>
        <p:txBody>
          <a:bodyPr>
            <a:spAutoFit/>
          </a:bodyPr>
          <a:lstStyle/>
          <a:p>
            <a:pPr defTabSz="457200">
              <a:spcAft>
                <a:spcPts val="300"/>
              </a:spcAft>
            </a:pPr>
            <a:r>
              <a:rPr lang="en-US" sz="2000">
                <a:latin typeface="Calibri" pitchFamily="34" charset="0"/>
              </a:rPr>
              <a:t>The U-sourcing database is a model for managing nuclear forensic data and samples</a:t>
            </a:r>
          </a:p>
          <a:p>
            <a:pPr defTabSz="457200">
              <a:spcAft>
                <a:spcPts val="900"/>
              </a:spcAft>
              <a:buFont typeface="Arial" charset="0"/>
              <a:buChar char="•"/>
            </a:pPr>
            <a:r>
              <a:rPr lang="en-US" sz="2000">
                <a:latin typeface="Calibri" pitchFamily="34" charset="0"/>
              </a:rPr>
              <a:t>Contains &gt;300 physical samples of UOC from around the world</a:t>
            </a:r>
          </a:p>
          <a:p>
            <a:pPr defTabSz="457200">
              <a:spcAft>
                <a:spcPts val="900"/>
              </a:spcAft>
              <a:buFont typeface="Arial" charset="0"/>
              <a:buChar char="•"/>
            </a:pPr>
            <a:r>
              <a:rPr lang="en-US" sz="2000">
                <a:latin typeface="Calibri" pitchFamily="34" charset="0"/>
              </a:rPr>
              <a:t>Contains data on &gt;40 parameters (trace elements, color, U-isotopes) for &gt;4500 samples from 30 facilities</a:t>
            </a:r>
          </a:p>
          <a:p>
            <a:pPr defTabSz="457200">
              <a:spcAft>
                <a:spcPts val="900"/>
              </a:spcAft>
              <a:buFont typeface="Arial" charset="0"/>
              <a:buChar char="•"/>
            </a:pPr>
            <a:r>
              <a:rPr lang="en-US" sz="2000">
                <a:latin typeface="Calibri" pitchFamily="34" charset="0"/>
              </a:rPr>
              <a:t>Uses isotope, chemical and physical properties as fingerprints</a:t>
            </a:r>
          </a:p>
          <a:p>
            <a:pPr defTabSz="457200">
              <a:spcAft>
                <a:spcPts val="900"/>
              </a:spcAft>
              <a:buFont typeface="Arial" charset="0"/>
              <a:buChar char="•"/>
            </a:pPr>
            <a:r>
              <a:rPr lang="en-US" sz="2000">
                <a:latin typeface="Calibri" pitchFamily="34" charset="0"/>
              </a:rPr>
              <a:t>LLNL created the Discriminant Analysis Verification Engine </a:t>
            </a:r>
            <a:r>
              <a:rPr lang="en-US" sz="2000" i="1">
                <a:latin typeface="Calibri" pitchFamily="34" charset="0"/>
              </a:rPr>
              <a:t>(DAVE)</a:t>
            </a:r>
            <a:r>
              <a:rPr lang="en-US" sz="2000">
                <a:latin typeface="Calibri" pitchFamily="34" charset="0"/>
              </a:rPr>
              <a:t> to query the database</a:t>
            </a:r>
          </a:p>
          <a:p>
            <a:pPr defTabSz="457200">
              <a:spcAft>
                <a:spcPts val="300"/>
              </a:spcAft>
              <a:buFont typeface="Arial" charset="0"/>
              <a:buChar char="•"/>
            </a:pPr>
            <a:r>
              <a:rPr lang="en-US" sz="2000">
                <a:solidFill>
                  <a:srgbClr val="0F4F97"/>
                </a:solidFill>
                <a:latin typeface="Calibri" pitchFamily="34" charset="0"/>
              </a:rPr>
              <a:t>DAVE identifies source of UOC samples with ~90% accuracy</a:t>
            </a:r>
          </a:p>
          <a:p>
            <a:pPr defTabSz="457200">
              <a:buFont typeface="Arial" charset="0"/>
              <a:buChar char="•"/>
            </a:pPr>
            <a:endParaRPr lang="en-US" sz="2000">
              <a:latin typeface="Calibri" pitchFamily="34" charset="0"/>
            </a:endParaRPr>
          </a:p>
        </p:txBody>
      </p:sp>
      <p:sp>
        <p:nvSpPr>
          <p:cNvPr id="15" name="Notched Right Arrow 14"/>
          <p:cNvSpPr>
            <a:spLocks noChangeArrowheads="1"/>
          </p:cNvSpPr>
          <p:nvPr/>
        </p:nvSpPr>
        <p:spPr bwMode="auto">
          <a:xfrm rot="10800000">
            <a:off x="3886200" y="5181600"/>
            <a:ext cx="955675" cy="160338"/>
          </a:xfrm>
          <a:prstGeom prst="notchedRightArrow">
            <a:avLst>
              <a:gd name="adj1" fmla="val 50000"/>
              <a:gd name="adj2" fmla="val 50001"/>
            </a:avLst>
          </a:prstGeom>
          <a:solidFill>
            <a:srgbClr val="C0504D"/>
          </a:solidFill>
          <a:ln w="9525">
            <a:solidFill>
              <a:srgbClr val="4F81BD"/>
            </a:solidFill>
            <a:miter lim="800000"/>
            <a:headEnd/>
            <a:tailEnd/>
          </a:ln>
          <a:effectLst>
            <a:outerShdw dist="38100" dir="5400000" algn="t" rotWithShape="0">
              <a:srgbClr val="000000">
                <a:alpha val="39999"/>
              </a:srgbClr>
            </a:outerShdw>
          </a:effectLst>
        </p:spPr>
        <p:txBody>
          <a:bodyPr rot="10800000" anchor="b"/>
          <a:lstStyle/>
          <a:p>
            <a:pPr algn="ctr" defTabSz="457200" fontAlgn="auto">
              <a:spcAft>
                <a:spcPts val="0"/>
              </a:spcAft>
              <a:defRPr/>
            </a:pPr>
            <a:endParaRPr lang="en-US" sz="1600" dirty="0">
              <a:solidFill>
                <a:srgbClr val="000000"/>
              </a:solidFill>
              <a:latin typeface="+mn-lt"/>
            </a:endParaRPr>
          </a:p>
        </p:txBody>
      </p:sp>
      <p:pic>
        <p:nvPicPr>
          <p:cNvPr id="333831" name="Picture 2" descr="Sr-Nd-1.jpg"/>
          <p:cNvPicPr>
            <a:picLocks noChangeAspect="1"/>
          </p:cNvPicPr>
          <p:nvPr/>
        </p:nvPicPr>
        <p:blipFill>
          <a:blip r:embed="rId5"/>
          <a:srcRect/>
          <a:stretch>
            <a:fillRect/>
          </a:stretch>
        </p:blipFill>
        <p:spPr bwMode="auto">
          <a:xfrm>
            <a:off x="323850" y="3648075"/>
            <a:ext cx="3560763" cy="2667000"/>
          </a:xfrm>
          <a:prstGeom prst="rect">
            <a:avLst/>
          </a:prstGeom>
          <a:noFill/>
          <a:ln w="12700">
            <a:solidFill>
              <a:srgbClr val="000090"/>
            </a:solidFill>
            <a:miter lim="800000"/>
            <a:headEnd/>
            <a:tailEnd/>
          </a:ln>
        </p:spPr>
      </p:pic>
      <p:sp>
        <p:nvSpPr>
          <p:cNvPr id="333832" name="Rectangle 9"/>
          <p:cNvSpPr>
            <a:spLocks noGrp="1"/>
          </p:cNvSpPr>
          <p:nvPr>
            <p:ph type="title" idx="4294967295"/>
          </p:nvPr>
        </p:nvSpPr>
        <p:spPr>
          <a:xfrm>
            <a:off x="457200" y="152400"/>
            <a:ext cx="8229600" cy="1143000"/>
          </a:xfrm>
        </p:spPr>
        <p:txBody>
          <a:bodyPr anchor="ctr"/>
          <a:lstStyle/>
          <a:p>
            <a:pPr eaLnBrk="1" hangingPunct="1"/>
            <a:r>
              <a:rPr lang="en-US" sz="3200" smtClean="0"/>
              <a:t>Uranium Ore Concentrate Sourcing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334850" name="Rectangle 2"/>
          <p:cNvSpPr>
            <a:spLocks noGrp="1" noChangeArrowheads="1"/>
          </p:cNvSpPr>
          <p:nvPr>
            <p:ph type="title" idx="4294967295"/>
          </p:nvPr>
        </p:nvSpPr>
        <p:spPr>
          <a:xfrm>
            <a:off x="446088" y="0"/>
            <a:ext cx="7543800" cy="1295400"/>
          </a:xfrm>
        </p:spPr>
        <p:txBody>
          <a:bodyPr/>
          <a:lstStyle/>
          <a:p>
            <a:r>
              <a:rPr lang="en-US" sz="3000" smtClean="0"/>
              <a:t>Lessons Learned—My Personal View</a:t>
            </a:r>
          </a:p>
        </p:txBody>
      </p:sp>
      <p:sp>
        <p:nvSpPr>
          <p:cNvPr id="334851" name="Rectangle 3"/>
          <p:cNvSpPr>
            <a:spLocks noGrp="1" noChangeArrowheads="1"/>
          </p:cNvSpPr>
          <p:nvPr>
            <p:ph type="body" idx="4294967295"/>
          </p:nvPr>
        </p:nvSpPr>
        <p:spPr>
          <a:xfrm>
            <a:off x="447675" y="1447800"/>
            <a:ext cx="8229600" cy="4411663"/>
          </a:xfrm>
        </p:spPr>
        <p:txBody>
          <a:bodyPr/>
          <a:lstStyle/>
          <a:p>
            <a:pPr>
              <a:spcAft>
                <a:spcPct val="25000"/>
              </a:spcAft>
            </a:pPr>
            <a:r>
              <a:rPr lang="en-US" sz="2000" smtClean="0"/>
              <a:t>When developing something new, other people try to fit it into their old “narratives” (existing programs, perspectives &amp; concerns)</a:t>
            </a:r>
          </a:p>
          <a:p>
            <a:pPr>
              <a:spcAft>
                <a:spcPct val="25000"/>
              </a:spcAft>
            </a:pPr>
            <a:r>
              <a:rPr lang="en-US" sz="2000" smtClean="0"/>
              <a:t>Conflicting perspectives between interested organizations have impeded the understanding and development of NF</a:t>
            </a:r>
          </a:p>
          <a:p>
            <a:pPr>
              <a:spcAft>
                <a:spcPct val="25000"/>
              </a:spcAft>
            </a:pPr>
            <a:r>
              <a:rPr lang="en-US" sz="2000" smtClean="0"/>
              <a:t>Serendipity played an important role in the development of NF</a:t>
            </a:r>
          </a:p>
          <a:p>
            <a:pPr>
              <a:spcAft>
                <a:spcPct val="25000"/>
              </a:spcAft>
            </a:pPr>
            <a:r>
              <a:rPr lang="en-US" sz="2000" smtClean="0"/>
              <a:t>International cooperation is essential and difficult</a:t>
            </a:r>
          </a:p>
          <a:p>
            <a:pPr>
              <a:spcAft>
                <a:spcPct val="25000"/>
              </a:spcAft>
            </a:pPr>
            <a:r>
              <a:rPr lang="en-US" sz="2000" smtClean="0"/>
              <a:t>Developing new signatures is central and challenging</a:t>
            </a:r>
          </a:p>
          <a:p>
            <a:pPr>
              <a:spcAft>
                <a:spcPct val="25000"/>
              </a:spcAft>
            </a:pPr>
            <a:r>
              <a:rPr lang="en-US" sz="2000" smtClean="0"/>
              <a:t>It’s OK to be persistent—if you’re right about it being important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2" name="Titel 1"/>
          <p:cNvSpPr>
            <a:spLocks noGrp="1"/>
          </p:cNvSpPr>
          <p:nvPr>
            <p:ph type="ctrTitle" idx="4294967295"/>
          </p:nvPr>
        </p:nvSpPr>
        <p:spPr>
          <a:xfrm>
            <a:off x="550862" y="1046163"/>
            <a:ext cx="7886701" cy="3243262"/>
          </a:xfrm>
        </p:spPr>
        <p:txBody>
          <a:bodyPr rtlCol="0" anchor="ctr">
            <a:normAutofit/>
            <a:scene3d>
              <a:camera prst="orthographicFront"/>
              <a:lightRig rig="threePt" dir="t">
                <a:rot lat="0" lon="0" rev="4800000"/>
              </a:lightRig>
            </a:scene3d>
            <a:sp3d prstMaterial="matte">
              <a:bevelT w="50800" h="10160"/>
            </a:sp3d>
          </a:bodyPr>
          <a:lstStyle/>
          <a:p>
            <a:pPr>
              <a:defRPr/>
            </a:pPr>
            <a:r>
              <a:rPr lang="de-DE" sz="3200" kern="1200" smtClean="0">
                <a:solidFill>
                  <a:srgbClr val="214A8F"/>
                </a:solidFill>
                <a:latin typeface="Arial" charset="0"/>
                <a:cs typeface="Arial" charset="0"/>
              </a:rPr>
              <a:t>:</a:t>
            </a:r>
            <a:br>
              <a:rPr lang="de-DE" sz="3200" kern="1200" smtClean="0">
                <a:solidFill>
                  <a:srgbClr val="214A8F"/>
                </a:solidFill>
                <a:latin typeface="Arial" charset="0"/>
                <a:cs typeface="Arial" charset="0"/>
              </a:rPr>
            </a:br>
            <a:r>
              <a:rPr lang="de-DE" sz="3200" kern="1200" smtClean="0">
                <a:solidFill>
                  <a:srgbClr val="214A8F"/>
                </a:solidFill>
                <a:latin typeface="Arial" charset="0"/>
                <a:cs typeface="Arial" charset="0"/>
              </a:rPr>
              <a:t/>
            </a:r>
            <a:br>
              <a:rPr lang="de-DE" sz="3200" kern="1200" smtClean="0">
                <a:solidFill>
                  <a:srgbClr val="214A8F"/>
                </a:solidFill>
                <a:latin typeface="Arial" charset="0"/>
                <a:cs typeface="Arial" charset="0"/>
              </a:rPr>
            </a:br>
            <a:r>
              <a:rPr lang="de-DE" sz="3200" kern="1200" smtClean="0">
                <a:solidFill>
                  <a:srgbClr val="214A8F"/>
                </a:solidFill>
                <a:latin typeface="Arial" charset="0"/>
                <a:cs typeface="Arial" charset="0"/>
              </a:rPr>
              <a:t/>
            </a:r>
            <a:br>
              <a:rPr lang="de-DE" sz="3200" kern="1200" smtClean="0">
                <a:solidFill>
                  <a:srgbClr val="214A8F"/>
                </a:solidFill>
                <a:latin typeface="Arial" charset="0"/>
                <a:cs typeface="Arial" charset="0"/>
              </a:rPr>
            </a:br>
            <a:r>
              <a:rPr lang="de-DE" sz="3200" kern="1200" smtClean="0">
                <a:solidFill>
                  <a:srgbClr val="214A8F"/>
                </a:solidFill>
                <a:latin typeface="Arial" charset="0"/>
                <a:cs typeface="Arial" charset="0"/>
              </a:rPr>
              <a:t>In 1994 several illicitly travelling</a:t>
            </a:r>
            <a:br>
              <a:rPr lang="de-DE" sz="3200" kern="1200" smtClean="0">
                <a:solidFill>
                  <a:srgbClr val="214A8F"/>
                </a:solidFill>
                <a:latin typeface="Arial" charset="0"/>
                <a:cs typeface="Arial" charset="0"/>
              </a:rPr>
            </a:br>
            <a:r>
              <a:rPr lang="de-DE" sz="3200" kern="1200" smtClean="0">
                <a:solidFill>
                  <a:srgbClr val="214A8F"/>
                </a:solidFill>
                <a:latin typeface="Arial" charset="0"/>
                <a:cs typeface="Arial" charset="0"/>
              </a:rPr>
              <a:t>nuclear materials were seized.</a:t>
            </a:r>
            <a:br>
              <a:rPr lang="de-DE" sz="3200" kern="1200" smtClean="0">
                <a:solidFill>
                  <a:srgbClr val="214A8F"/>
                </a:solidFill>
                <a:latin typeface="Arial" charset="0"/>
                <a:cs typeface="Arial" charset="0"/>
              </a:rPr>
            </a:br>
            <a:r>
              <a:rPr lang="de-DE" sz="3200" kern="1200" smtClean="0">
                <a:solidFill>
                  <a:srgbClr val="214A8F"/>
                </a:solidFill>
                <a:latin typeface="Arial" charset="0"/>
                <a:cs typeface="Arial" charset="0"/>
              </a:rPr>
              <a:t>The European  Institue of Transuranium Elements was asked to assess:</a:t>
            </a:r>
            <a:br>
              <a:rPr lang="de-DE" sz="3200" kern="1200" smtClean="0">
                <a:solidFill>
                  <a:srgbClr val="214A8F"/>
                </a:solidFill>
                <a:latin typeface="Arial" charset="0"/>
                <a:cs typeface="Arial" charset="0"/>
              </a:rPr>
            </a:br>
            <a:r>
              <a:rPr lang="de-DE" sz="3200" kern="1200" smtClean="0">
                <a:solidFill>
                  <a:srgbClr val="214A8F"/>
                </a:solidFill>
                <a:latin typeface="Arial" charset="0"/>
                <a:cs typeface="Arial" charset="0"/>
              </a:rPr>
              <a:t/>
            </a:r>
            <a:br>
              <a:rPr lang="de-DE" sz="3200" kern="1200" smtClean="0">
                <a:solidFill>
                  <a:srgbClr val="214A8F"/>
                </a:solidFill>
                <a:latin typeface="Arial" charset="0"/>
                <a:cs typeface="Arial" charset="0"/>
              </a:rPr>
            </a:br>
            <a:r>
              <a:rPr lang="de-DE" sz="3200" kern="1200" smtClean="0">
                <a:solidFill>
                  <a:srgbClr val="FF0000"/>
                </a:solidFill>
                <a:latin typeface="Arial" charset="0"/>
                <a:cs typeface="Arial" charset="0"/>
              </a:rPr>
              <a:t>the radiological hazard</a:t>
            </a:r>
            <a:br>
              <a:rPr lang="de-DE" sz="3200" kern="1200" smtClean="0">
                <a:solidFill>
                  <a:srgbClr val="FF0000"/>
                </a:solidFill>
                <a:latin typeface="Arial" charset="0"/>
                <a:cs typeface="Arial" charset="0"/>
              </a:rPr>
            </a:br>
            <a:r>
              <a:rPr lang="de-DE" sz="3200" kern="1200" smtClean="0">
                <a:solidFill>
                  <a:srgbClr val="FF0000"/>
                </a:solidFill>
                <a:latin typeface="Arial" charset="0"/>
                <a:cs typeface="Arial" charset="0"/>
              </a:rPr>
              <a:t>the intended use and origin</a:t>
            </a:r>
            <a:br>
              <a:rPr lang="de-DE" sz="3200" kern="1200" smtClean="0">
                <a:solidFill>
                  <a:srgbClr val="FF0000"/>
                </a:solidFill>
                <a:latin typeface="Arial" charset="0"/>
                <a:cs typeface="Arial" charset="0"/>
              </a:rPr>
            </a:br>
            <a:r>
              <a:rPr lang="de-DE" sz="3200" kern="1200" smtClean="0">
                <a:solidFill>
                  <a:srgbClr val="FF0000"/>
                </a:solidFill>
                <a:latin typeface="Arial" charset="0"/>
                <a:cs typeface="Arial" charset="0"/>
              </a:rPr>
              <a:t>possible production site </a:t>
            </a:r>
          </a:p>
        </p:txBody>
      </p:sp>
      <p:sp>
        <p:nvSpPr>
          <p:cNvPr id="155651" name="Untertitel 2"/>
          <p:cNvSpPr>
            <a:spLocks noGrp="1"/>
          </p:cNvSpPr>
          <p:nvPr>
            <p:ph type="subTitle" idx="4294967295"/>
          </p:nvPr>
        </p:nvSpPr>
        <p:spPr>
          <a:xfrm>
            <a:off x="1371600" y="3948113"/>
            <a:ext cx="6400800" cy="1708150"/>
          </a:xfrm>
        </p:spPr>
        <p:txBody>
          <a:bodyPr/>
          <a:lstStyle/>
          <a:p>
            <a:pPr marL="0" indent="0" algn="ctr">
              <a:buFont typeface="Wingdings" pitchFamily="2" charset="2"/>
              <a:buNone/>
            </a:pPr>
            <a:endParaRPr lang="en-US" smtClean="0">
              <a:solidFill>
                <a:srgbClr val="89898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2" name="Titel 1"/>
          <p:cNvSpPr>
            <a:spLocks noGrp="1"/>
          </p:cNvSpPr>
          <p:nvPr>
            <p:ph type="ctrTitle" idx="4294967295"/>
          </p:nvPr>
        </p:nvSpPr>
        <p:spPr>
          <a:xfrm>
            <a:off x="1312862" y="1506537"/>
            <a:ext cx="6362701" cy="1470025"/>
          </a:xfrm>
        </p:spPr>
        <p:txBody>
          <a:bodyPr rtlCol="0" anchor="ctr">
            <a:normAutofit/>
            <a:scene3d>
              <a:camera prst="orthographicFront"/>
              <a:lightRig rig="threePt" dir="t">
                <a:rot lat="0" lon="0" rev="4800000"/>
              </a:lightRig>
            </a:scene3d>
            <a:sp3d prstMaterial="matte">
              <a:bevelT w="50800" h="10160"/>
            </a:sp3d>
          </a:bodyPr>
          <a:lstStyle/>
          <a:p>
            <a:pPr>
              <a:defRPr/>
            </a:pPr>
            <a:r>
              <a:rPr lang="de-DE" sz="3200" kern="1200" smtClean="0">
                <a:solidFill>
                  <a:srgbClr val="214A8F"/>
                </a:solidFill>
                <a:latin typeface="Arial" charset="0"/>
                <a:cs typeface="Arial" charset="0"/>
              </a:rPr>
              <a:t>To meet the request of law enforcement the capabilities had to be enlarged</a:t>
            </a:r>
          </a:p>
        </p:txBody>
      </p:sp>
      <p:sp>
        <p:nvSpPr>
          <p:cNvPr id="157699" name="Untertitel 2"/>
          <p:cNvSpPr>
            <a:spLocks noGrp="1"/>
          </p:cNvSpPr>
          <p:nvPr>
            <p:ph type="subTitle" idx="4294967295"/>
          </p:nvPr>
        </p:nvSpPr>
        <p:spPr>
          <a:xfrm>
            <a:off x="1371600" y="3352800"/>
            <a:ext cx="6400800" cy="2438400"/>
          </a:xfrm>
        </p:spPr>
        <p:txBody>
          <a:bodyPr/>
          <a:lstStyle/>
          <a:p>
            <a:pPr marL="0" indent="0">
              <a:lnSpc>
                <a:spcPct val="80000"/>
              </a:lnSpc>
              <a:buFont typeface="Wingdings" pitchFamily="2" charset="2"/>
              <a:buNone/>
            </a:pPr>
            <a:r>
              <a:rPr lang="de-DE" sz="2400" smtClean="0">
                <a:solidFill>
                  <a:srgbClr val="FF0000"/>
                </a:solidFill>
              </a:rPr>
              <a:t>A database was set up covering the places where nuclear material was produced and for what purpose</a:t>
            </a:r>
          </a:p>
          <a:p>
            <a:pPr marL="0" indent="0">
              <a:lnSpc>
                <a:spcPct val="80000"/>
              </a:lnSpc>
              <a:buFont typeface="Wingdings" pitchFamily="2" charset="2"/>
              <a:buNone/>
            </a:pPr>
            <a:endParaRPr lang="de-DE" sz="2400" smtClean="0">
              <a:solidFill>
                <a:srgbClr val="FF0000"/>
              </a:solidFill>
            </a:endParaRPr>
          </a:p>
          <a:p>
            <a:pPr marL="0" indent="0">
              <a:lnSpc>
                <a:spcPct val="80000"/>
              </a:lnSpc>
              <a:buFont typeface="Wingdings" pitchFamily="2" charset="2"/>
              <a:buNone/>
            </a:pPr>
            <a:r>
              <a:rPr lang="de-DE" sz="2400" smtClean="0">
                <a:solidFill>
                  <a:srgbClr val="FF0000"/>
                </a:solidFill>
              </a:rPr>
              <a:t>Isotope analysis of non-nuclear constituents to uncover the  production site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grpSp>
        <p:nvGrpSpPr>
          <p:cNvPr id="291848" name="Group 1026"/>
          <p:cNvGrpSpPr>
            <a:grpSpLocks noChangeAspect="1"/>
          </p:cNvGrpSpPr>
          <p:nvPr/>
        </p:nvGrpSpPr>
        <p:grpSpPr bwMode="auto">
          <a:xfrm>
            <a:off x="492125" y="765175"/>
            <a:ext cx="3970338" cy="2516188"/>
            <a:chOff x="3120" y="1488"/>
            <a:chExt cx="2876" cy="1683"/>
          </a:xfrm>
        </p:grpSpPr>
        <p:pic>
          <p:nvPicPr>
            <p:cNvPr id="291851" name="Picture 1027" descr="Tengen garage"/>
            <p:cNvPicPr>
              <a:picLocks noChangeAspect="1" noChangeArrowheads="1"/>
            </p:cNvPicPr>
            <p:nvPr/>
          </p:nvPicPr>
          <p:blipFill>
            <a:blip r:embed="rId3"/>
            <a:srcRect/>
            <a:stretch>
              <a:fillRect/>
            </a:stretch>
          </p:blipFill>
          <p:spPr bwMode="auto">
            <a:xfrm>
              <a:off x="3120" y="1488"/>
              <a:ext cx="2689" cy="1683"/>
            </a:xfrm>
            <a:prstGeom prst="rect">
              <a:avLst/>
            </a:prstGeom>
            <a:solidFill>
              <a:schemeClr val="tx1"/>
            </a:solidFill>
            <a:ln w="38100">
              <a:solidFill>
                <a:srgbClr val="DDDDDD"/>
              </a:solidFill>
              <a:miter lim="800000"/>
              <a:headEnd/>
              <a:tailEnd/>
            </a:ln>
          </p:spPr>
        </p:pic>
        <p:sp>
          <p:nvSpPr>
            <p:cNvPr id="291852" name="Rectangle 1028"/>
            <p:cNvSpPr>
              <a:spLocks noChangeAspect="1" noChangeArrowheads="1"/>
            </p:cNvSpPr>
            <p:nvPr/>
          </p:nvSpPr>
          <p:spPr bwMode="auto">
            <a:xfrm rot="-5400000">
              <a:off x="5419" y="2155"/>
              <a:ext cx="975" cy="178"/>
            </a:xfrm>
            <a:prstGeom prst="rect">
              <a:avLst/>
            </a:prstGeom>
            <a:noFill/>
            <a:ln w="12700">
              <a:noFill/>
              <a:miter lim="800000"/>
              <a:headEnd type="none" w="sm" len="sm"/>
              <a:tailEnd type="none" w="sm" len="sm"/>
            </a:ln>
          </p:spPr>
          <p:txBody>
            <a:bodyPr wrap="none">
              <a:spAutoFit/>
            </a:bodyPr>
            <a:lstStyle/>
            <a:p>
              <a:r>
                <a:rPr lang="en-US" altLang="en-US" sz="1000" b="1" i="1"/>
                <a:t>Photo: New Scientist</a:t>
              </a:r>
            </a:p>
          </p:txBody>
        </p:sp>
      </p:grpSp>
      <p:sp>
        <p:nvSpPr>
          <p:cNvPr id="111621" name="Rectangle 1030"/>
          <p:cNvSpPr>
            <a:spLocks noGrp="1" noChangeArrowheads="1"/>
          </p:cNvSpPr>
          <p:nvPr>
            <p:ph type="title" idx="4294967295"/>
          </p:nvPr>
        </p:nvSpPr>
        <p:spPr>
          <a:xfrm>
            <a:off x="0" y="188913"/>
            <a:ext cx="9366250" cy="762000"/>
          </a:xfrm>
        </p:spPr>
        <p:txBody>
          <a:bodyPr rtlCol="0" anchor="ctr">
            <a:noAutofit/>
            <a:scene3d>
              <a:camera prst="orthographicFront"/>
              <a:lightRig rig="threePt" dir="t">
                <a:rot lat="0" lon="0" rev="4800000"/>
              </a:lightRig>
            </a:scene3d>
            <a:sp3d prstMaterial="matte">
              <a:bevelT w="50800" h="10160"/>
            </a:sp3d>
          </a:bodyPr>
          <a:lstStyle/>
          <a:p>
            <a:pPr>
              <a:defRPr/>
            </a:pPr>
            <a:r>
              <a:rPr lang="en-US" altLang="en-US" sz="3200" kern="1200" smtClean="0">
                <a:solidFill>
                  <a:schemeClr val="hlink"/>
                </a:solidFill>
                <a:latin typeface="Arial" charset="0"/>
                <a:cs typeface="Arial" charset="0"/>
              </a:rPr>
              <a:t>Fund 13 - Konstanz</a:t>
            </a:r>
            <a:endParaRPr lang="en-US" altLang="en-US" sz="2800" kern="1200" smtClean="0">
              <a:solidFill>
                <a:srgbClr val="214A8F"/>
              </a:solidFill>
              <a:latin typeface="Arial" charset="0"/>
              <a:cs typeface="Arial" charset="0"/>
            </a:endParaRPr>
          </a:p>
        </p:txBody>
      </p:sp>
      <p:graphicFrame>
        <p:nvGraphicFramePr>
          <p:cNvPr id="291846" name="Object 1031"/>
          <p:cNvGraphicFramePr>
            <a:graphicFrameLocks noChangeAspect="1"/>
          </p:cNvGraphicFramePr>
          <p:nvPr/>
        </p:nvGraphicFramePr>
        <p:xfrm>
          <a:off x="1116013" y="3357563"/>
          <a:ext cx="2225675" cy="3408362"/>
        </p:xfrm>
        <a:graphic>
          <a:graphicData uri="http://schemas.openxmlformats.org/presentationml/2006/ole">
            <p:oleObj spid="_x0000_s291846" name="Bitmap Image" r:id="rId4" imgW="4123810" imgH="5830114" progId="PBrush">
              <p:embed/>
            </p:oleObj>
          </a:graphicData>
        </a:graphic>
      </p:graphicFrame>
      <p:sp>
        <p:nvSpPr>
          <p:cNvPr id="291850" name="Text Box 1032"/>
          <p:cNvSpPr txBox="1">
            <a:spLocks noChangeArrowheads="1"/>
          </p:cNvSpPr>
          <p:nvPr/>
        </p:nvSpPr>
        <p:spPr bwMode="auto">
          <a:xfrm>
            <a:off x="4643438" y="1300163"/>
            <a:ext cx="4392612" cy="4929187"/>
          </a:xfrm>
          <a:prstGeom prst="rect">
            <a:avLst/>
          </a:prstGeom>
          <a:noFill/>
          <a:ln w="9525">
            <a:noFill/>
            <a:miter lim="800000"/>
            <a:headEnd/>
            <a:tailEnd/>
          </a:ln>
        </p:spPr>
        <p:txBody>
          <a:bodyPr>
            <a:spAutoFit/>
          </a:bodyPr>
          <a:lstStyle/>
          <a:p>
            <a:pPr>
              <a:lnSpc>
                <a:spcPct val="90000"/>
              </a:lnSpc>
              <a:spcBef>
                <a:spcPct val="20000"/>
              </a:spcBef>
            </a:pPr>
            <a:r>
              <a:rPr lang="en-GB" altLang="en-US" sz="2400">
                <a:latin typeface="Calibri" pitchFamily="34" charset="0"/>
              </a:rPr>
              <a:t>On 10th May 1994 police in Tengen (at Lake Konstanz) searched the home of known criminal Alfred Jäckle. By chance they found a lead container and inside it a vial with reddish powder.</a:t>
            </a:r>
          </a:p>
          <a:p>
            <a:pPr>
              <a:lnSpc>
                <a:spcPct val="80000"/>
              </a:lnSpc>
              <a:spcBef>
                <a:spcPct val="20000"/>
              </a:spcBef>
            </a:pPr>
            <a:endParaRPr lang="en-GB" altLang="en-US" sz="2400">
              <a:latin typeface="Calibri" pitchFamily="34" charset="0"/>
            </a:endParaRPr>
          </a:p>
          <a:p>
            <a:pPr>
              <a:lnSpc>
                <a:spcPct val="80000"/>
              </a:lnSpc>
              <a:spcBef>
                <a:spcPct val="20000"/>
              </a:spcBef>
            </a:pPr>
            <a:endParaRPr lang="en-GB" altLang="en-US" sz="2400">
              <a:latin typeface="Calibri" pitchFamily="34" charset="0"/>
            </a:endParaRPr>
          </a:p>
          <a:p>
            <a:pPr>
              <a:lnSpc>
                <a:spcPct val="80000"/>
              </a:lnSpc>
              <a:spcBef>
                <a:spcPct val="20000"/>
              </a:spcBef>
            </a:pPr>
            <a:r>
              <a:rPr lang="en-GB" altLang="en-US" sz="2400">
                <a:latin typeface="Calibri" pitchFamily="34" charset="0"/>
              </a:rPr>
              <a:t>KT 1-20, 00900, 1980</a:t>
            </a:r>
          </a:p>
          <a:p>
            <a:pPr>
              <a:lnSpc>
                <a:spcPct val="80000"/>
              </a:lnSpc>
              <a:spcBef>
                <a:spcPct val="20000"/>
              </a:spcBef>
            </a:pPr>
            <a:r>
              <a:rPr lang="en-GB" altLang="en-US" sz="2400">
                <a:latin typeface="Calibri" pitchFamily="34" charset="0"/>
              </a:rPr>
              <a:t>KT=“KontainerTransportni”</a:t>
            </a:r>
          </a:p>
          <a:p>
            <a:pPr>
              <a:lnSpc>
                <a:spcPct val="80000"/>
              </a:lnSpc>
              <a:spcBef>
                <a:spcPct val="20000"/>
              </a:spcBef>
            </a:pPr>
            <a:r>
              <a:rPr lang="en-GB" altLang="en-US" sz="2400">
                <a:latin typeface="Calibri" pitchFamily="34" charset="0"/>
              </a:rPr>
              <a:t>as used in Russia</a:t>
            </a:r>
          </a:p>
          <a:p>
            <a:pPr>
              <a:lnSpc>
                <a:spcPct val="70000"/>
              </a:lnSpc>
              <a:spcBef>
                <a:spcPct val="20000"/>
              </a:spcBef>
            </a:pPr>
            <a:endParaRPr lang="en-GB" altLang="en-US" sz="2400">
              <a:latin typeface="Calibr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3"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108546" name="Rectangle 1026"/>
          <p:cNvSpPr>
            <a:spLocks noGrp="1" noChangeArrowheads="1"/>
          </p:cNvSpPr>
          <p:nvPr>
            <p:ph type="title" idx="4294967295"/>
          </p:nvPr>
        </p:nvSpPr>
        <p:spPr>
          <a:xfrm>
            <a:off x="323850" y="188913"/>
            <a:ext cx="6173788" cy="762000"/>
          </a:xfrm>
        </p:spPr>
        <p:txBody>
          <a:bodyPr rtlCol="0" anchor="ctr">
            <a:noAutofit/>
            <a:scene3d>
              <a:camera prst="orthographicFront"/>
              <a:lightRig rig="threePt" dir="t">
                <a:rot lat="0" lon="0" rev="4800000"/>
              </a:lightRig>
            </a:scene3d>
            <a:sp3d prstMaterial="matte">
              <a:bevelT w="50800" h="10160"/>
            </a:sp3d>
          </a:bodyPr>
          <a:lstStyle/>
          <a:p>
            <a:pPr>
              <a:defRPr/>
            </a:pPr>
            <a:r>
              <a:rPr lang="en-US" altLang="en-US" sz="3200" kern="1200" smtClean="0">
                <a:solidFill>
                  <a:schemeClr val="hlink"/>
                </a:solidFill>
                <a:latin typeface="Arial" charset="0"/>
                <a:cs typeface="Arial" charset="0"/>
              </a:rPr>
              <a:t>Fund 13 - Konstanz</a:t>
            </a:r>
            <a:endParaRPr lang="en-US" altLang="en-US" sz="2800" kern="1200" smtClean="0">
              <a:solidFill>
                <a:srgbClr val="214A8F"/>
              </a:solidFill>
              <a:latin typeface="Arial" charset="0"/>
              <a:cs typeface="Arial" charset="0"/>
            </a:endParaRPr>
          </a:p>
        </p:txBody>
      </p:sp>
      <p:sp>
        <p:nvSpPr>
          <p:cNvPr id="292875" name="Text Box 1029"/>
          <p:cNvSpPr txBox="1">
            <a:spLocks noChangeArrowheads="1"/>
          </p:cNvSpPr>
          <p:nvPr/>
        </p:nvSpPr>
        <p:spPr bwMode="auto">
          <a:xfrm>
            <a:off x="3868738" y="1430338"/>
            <a:ext cx="4664075" cy="369887"/>
          </a:xfrm>
          <a:prstGeom prst="rect">
            <a:avLst/>
          </a:prstGeom>
          <a:noFill/>
          <a:ln w="9525">
            <a:noFill/>
            <a:miter lim="800000"/>
            <a:headEnd/>
            <a:tailEnd/>
          </a:ln>
        </p:spPr>
        <p:txBody>
          <a:bodyPr>
            <a:spAutoFit/>
          </a:bodyPr>
          <a:lstStyle/>
          <a:p>
            <a:pPr>
              <a:lnSpc>
                <a:spcPct val="90000"/>
              </a:lnSpc>
              <a:spcBef>
                <a:spcPct val="20000"/>
              </a:spcBef>
            </a:pPr>
            <a:r>
              <a:rPr lang="en-GB" altLang="en-US" sz="2000" b="1">
                <a:latin typeface="Calibri" pitchFamily="34" charset="0"/>
              </a:rPr>
              <a:t>56 g of powder containing Pu</a:t>
            </a:r>
          </a:p>
        </p:txBody>
      </p:sp>
      <p:pic>
        <p:nvPicPr>
          <p:cNvPr id="292876" name="Picture 1031"/>
          <p:cNvPicPr>
            <a:picLocks noChangeAspect="1" noChangeArrowheads="1"/>
          </p:cNvPicPr>
          <p:nvPr/>
        </p:nvPicPr>
        <p:blipFill>
          <a:blip r:embed="rId4"/>
          <a:srcRect r="64824"/>
          <a:stretch>
            <a:fillRect/>
          </a:stretch>
        </p:blipFill>
        <p:spPr bwMode="auto">
          <a:xfrm>
            <a:off x="3938588" y="2362200"/>
            <a:ext cx="3235325" cy="3148013"/>
          </a:xfrm>
          <a:prstGeom prst="rect">
            <a:avLst/>
          </a:prstGeom>
          <a:noFill/>
          <a:ln w="12700">
            <a:noFill/>
            <a:miter lim="800000"/>
            <a:headEnd type="none" w="sm" len="sm"/>
            <a:tailEnd type="none" w="sm" len="sm"/>
          </a:ln>
        </p:spPr>
      </p:pic>
      <p:pic>
        <p:nvPicPr>
          <p:cNvPr id="292877" name="Picture 1032"/>
          <p:cNvPicPr>
            <a:picLocks noGrp="1" noChangeAspect="1" noChangeArrowheads="1"/>
          </p:cNvPicPr>
          <p:nvPr>
            <p:ph sz="quarter" idx="4294967295"/>
          </p:nvPr>
        </p:nvPicPr>
        <p:blipFill>
          <a:blip r:embed="rId5"/>
          <a:srcRect/>
          <a:stretch>
            <a:fillRect/>
          </a:stretch>
        </p:blipFill>
        <p:spPr>
          <a:xfrm>
            <a:off x="7315200" y="2389188"/>
            <a:ext cx="1266825" cy="3479800"/>
          </a:xfrm>
        </p:spPr>
      </p:pic>
      <p:sp>
        <p:nvSpPr>
          <p:cNvPr id="292878" name="Text Box 1033"/>
          <p:cNvSpPr txBox="1">
            <a:spLocks noChangeArrowheads="1"/>
          </p:cNvSpPr>
          <p:nvPr/>
        </p:nvSpPr>
        <p:spPr bwMode="auto">
          <a:xfrm>
            <a:off x="3657600" y="5562600"/>
            <a:ext cx="3609975" cy="385763"/>
          </a:xfrm>
          <a:prstGeom prst="rect">
            <a:avLst/>
          </a:prstGeom>
          <a:noFill/>
          <a:ln w="19050">
            <a:solidFill>
              <a:schemeClr val="tx1"/>
            </a:solidFill>
            <a:prstDash val="sysDot"/>
            <a:miter lim="800000"/>
            <a:headEnd type="none" w="sm" len="sm"/>
            <a:tailEnd type="none" w="sm" len="sm"/>
          </a:ln>
        </p:spPr>
        <p:txBody>
          <a:bodyPr>
            <a:spAutoFit/>
          </a:bodyPr>
          <a:lstStyle/>
          <a:p>
            <a:pPr>
              <a:spcBef>
                <a:spcPct val="50000"/>
              </a:spcBef>
            </a:pPr>
            <a:r>
              <a:rPr lang="en-GB" altLang="en-US" b="1">
                <a:latin typeface="Calibri" pitchFamily="34" charset="0"/>
              </a:rPr>
              <a:t>Hg</a:t>
            </a:r>
            <a:r>
              <a:rPr lang="en-GB" altLang="en-US" b="1" baseline="-25000">
                <a:latin typeface="Calibri" pitchFamily="34" charset="0"/>
              </a:rPr>
              <a:t>2</a:t>
            </a:r>
            <a:r>
              <a:rPr lang="en-GB" altLang="en-US" b="1">
                <a:latin typeface="Calibri" pitchFamily="34" charset="0"/>
              </a:rPr>
              <a:t>Sb</a:t>
            </a:r>
            <a:r>
              <a:rPr lang="en-GB" altLang="en-US" b="1" baseline="-25000">
                <a:latin typeface="Calibri" pitchFamily="34" charset="0"/>
              </a:rPr>
              <a:t>2</a:t>
            </a:r>
            <a:r>
              <a:rPr lang="en-GB" altLang="en-US" b="1">
                <a:latin typeface="Calibri" pitchFamily="34" charset="0"/>
              </a:rPr>
              <a:t>O</a:t>
            </a:r>
            <a:r>
              <a:rPr lang="en-GB" altLang="en-US" b="1" baseline="-25000">
                <a:latin typeface="Calibri" pitchFamily="34" charset="0"/>
              </a:rPr>
              <a:t>7</a:t>
            </a:r>
            <a:r>
              <a:rPr lang="en-GB" altLang="en-US" b="1">
                <a:latin typeface="Calibri" pitchFamily="34" charset="0"/>
              </a:rPr>
              <a:t> = </a:t>
            </a:r>
            <a:r>
              <a:rPr lang="en-GB" altLang="en-US" b="1">
                <a:solidFill>
                  <a:srgbClr val="FF0000"/>
                </a:solidFill>
                <a:latin typeface="Calibri" pitchFamily="34" charset="0"/>
              </a:rPr>
              <a:t>Red mercury !</a:t>
            </a:r>
            <a:endParaRPr lang="en-US" altLang="en-US" b="1" baseline="-25000">
              <a:latin typeface="Calibri" pitchFamily="34" charset="0"/>
            </a:endParaRPr>
          </a:p>
        </p:txBody>
      </p:sp>
      <p:graphicFrame>
        <p:nvGraphicFramePr>
          <p:cNvPr id="292872" name="Object 1035"/>
          <p:cNvGraphicFramePr>
            <a:graphicFrameLocks noChangeAspect="1"/>
          </p:cNvGraphicFramePr>
          <p:nvPr/>
        </p:nvGraphicFramePr>
        <p:xfrm>
          <a:off x="561975" y="1676400"/>
          <a:ext cx="2800350" cy="1985963"/>
        </p:xfrm>
        <a:graphic>
          <a:graphicData uri="http://schemas.openxmlformats.org/presentationml/2006/ole">
            <p:oleObj spid="_x0000_s292872" name="Bitmap Image" r:id="rId6" imgW="4753639" imgH="3115110" progId="PBrush">
              <p:embed/>
            </p:oleObj>
          </a:graphicData>
        </a:graphic>
      </p:graphicFrame>
      <p:grpSp>
        <p:nvGrpSpPr>
          <p:cNvPr id="292880" name="Group 6"/>
          <p:cNvGrpSpPr>
            <a:grpSpLocks/>
          </p:cNvGrpSpPr>
          <p:nvPr/>
        </p:nvGrpSpPr>
        <p:grpSpPr bwMode="auto">
          <a:xfrm>
            <a:off x="533400" y="3886200"/>
            <a:ext cx="2819400" cy="2144713"/>
            <a:chOff x="3970" y="1373"/>
            <a:chExt cx="2630" cy="1720"/>
          </a:xfrm>
        </p:grpSpPr>
        <p:pic>
          <p:nvPicPr>
            <p:cNvPr id="292881" name="Picture 7" descr="Fund-13-Hg"/>
            <p:cNvPicPr>
              <a:picLocks noChangeAspect="1" noChangeArrowheads="1"/>
            </p:cNvPicPr>
            <p:nvPr/>
          </p:nvPicPr>
          <p:blipFill>
            <a:blip r:embed="rId7"/>
            <a:srcRect/>
            <a:stretch>
              <a:fillRect/>
            </a:stretch>
          </p:blipFill>
          <p:spPr bwMode="auto">
            <a:xfrm>
              <a:off x="3970" y="1373"/>
              <a:ext cx="2630" cy="1720"/>
            </a:xfrm>
            <a:prstGeom prst="rect">
              <a:avLst/>
            </a:prstGeom>
            <a:noFill/>
            <a:ln w="9525">
              <a:noFill/>
              <a:miter lim="800000"/>
              <a:headEnd/>
              <a:tailEnd/>
            </a:ln>
          </p:spPr>
        </p:pic>
        <p:sp>
          <p:nvSpPr>
            <p:cNvPr id="292882" name="Line 8"/>
            <p:cNvSpPr>
              <a:spLocks noChangeShapeType="1"/>
            </p:cNvSpPr>
            <p:nvPr/>
          </p:nvSpPr>
          <p:spPr bwMode="auto">
            <a:xfrm>
              <a:off x="4986" y="2135"/>
              <a:ext cx="341" cy="0"/>
            </a:xfrm>
            <a:prstGeom prst="line">
              <a:avLst/>
            </a:prstGeom>
            <a:noFill/>
            <a:ln w="31750">
              <a:solidFill>
                <a:srgbClr val="00FF00"/>
              </a:solidFill>
              <a:round/>
              <a:headEnd type="none" w="sm" len="sm"/>
              <a:tailEnd type="triangle" w="med" len="lg"/>
            </a:ln>
          </p:spPr>
          <p:txBody>
            <a:bodyPr/>
            <a:lstStyle/>
            <a:p>
              <a:endParaRPr lang="en-US"/>
            </a:p>
          </p:txBody>
        </p:sp>
        <p:sp>
          <p:nvSpPr>
            <p:cNvPr id="292883" name="Text Box 9"/>
            <p:cNvSpPr txBox="1">
              <a:spLocks noChangeArrowheads="1"/>
            </p:cNvSpPr>
            <p:nvPr/>
          </p:nvSpPr>
          <p:spPr bwMode="auto">
            <a:xfrm>
              <a:off x="4752" y="2008"/>
              <a:ext cx="432" cy="216"/>
            </a:xfrm>
            <a:prstGeom prst="rect">
              <a:avLst/>
            </a:prstGeom>
            <a:noFill/>
            <a:ln w="9525">
              <a:noFill/>
              <a:miter lim="800000"/>
              <a:headEnd/>
              <a:tailEnd/>
            </a:ln>
          </p:spPr>
          <p:txBody>
            <a:bodyPr/>
            <a:lstStyle/>
            <a:p>
              <a:r>
                <a:rPr lang="en-GB" altLang="ja-JP" sz="1600">
                  <a:solidFill>
                    <a:srgbClr val="00FF00"/>
                  </a:solidFill>
                  <a:latin typeface="Times New Roman" pitchFamily="18" charset="0"/>
                  <a:ea typeface="MS Mincho"/>
                  <a:cs typeface="MS Mincho"/>
                </a:rPr>
                <a:t>Hg</a:t>
              </a:r>
              <a:endParaRPr lang="en-GB" altLang="en-US" sz="1600">
                <a:latin typeface="Times New Roman" pitchFamily="18" charset="0"/>
              </a:endParaRPr>
            </a:p>
          </p:txBody>
        </p:sp>
        <p:sp>
          <p:nvSpPr>
            <p:cNvPr id="292884" name="Line 10"/>
            <p:cNvSpPr>
              <a:spLocks noChangeShapeType="1"/>
            </p:cNvSpPr>
            <p:nvPr/>
          </p:nvSpPr>
          <p:spPr bwMode="auto">
            <a:xfrm>
              <a:off x="5278" y="2387"/>
              <a:ext cx="341" cy="0"/>
            </a:xfrm>
            <a:prstGeom prst="line">
              <a:avLst/>
            </a:prstGeom>
            <a:noFill/>
            <a:ln w="31750">
              <a:solidFill>
                <a:srgbClr val="FFFF00"/>
              </a:solidFill>
              <a:round/>
              <a:headEnd type="none" w="sm" len="sm"/>
              <a:tailEnd type="triangle" w="med" len="lg"/>
            </a:ln>
          </p:spPr>
          <p:txBody>
            <a:bodyPr/>
            <a:lstStyle/>
            <a:p>
              <a:endParaRPr lang="en-US"/>
            </a:p>
          </p:txBody>
        </p:sp>
        <p:sp>
          <p:nvSpPr>
            <p:cNvPr id="292885" name="Text Box 11"/>
            <p:cNvSpPr txBox="1">
              <a:spLocks noChangeArrowheads="1"/>
            </p:cNvSpPr>
            <p:nvPr/>
          </p:nvSpPr>
          <p:spPr bwMode="auto">
            <a:xfrm>
              <a:off x="4978" y="2280"/>
              <a:ext cx="288" cy="216"/>
            </a:xfrm>
            <a:prstGeom prst="rect">
              <a:avLst/>
            </a:prstGeom>
            <a:noFill/>
            <a:ln w="9525">
              <a:noFill/>
              <a:miter lim="800000"/>
              <a:headEnd/>
              <a:tailEnd/>
            </a:ln>
          </p:spPr>
          <p:txBody>
            <a:bodyPr/>
            <a:lstStyle/>
            <a:p>
              <a:r>
                <a:rPr lang="en-GB" altLang="ja-JP" sz="1600">
                  <a:solidFill>
                    <a:srgbClr val="FFFF00"/>
                  </a:solidFill>
                  <a:latin typeface="Times New Roman" pitchFamily="18" charset="0"/>
                  <a:ea typeface="MS Mincho"/>
                  <a:cs typeface="MS Mincho"/>
                </a:rPr>
                <a:t>Pu</a:t>
              </a:r>
              <a:endParaRPr lang="en-GB" altLang="en-US" sz="1600">
                <a:solidFill>
                  <a:srgbClr val="FFFF00"/>
                </a:solidFill>
                <a:latin typeface="Times New Roman" pitchFamily="18"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114690" name="Rectangle 1026"/>
          <p:cNvSpPr>
            <a:spLocks noGrp="1" noChangeArrowheads="1"/>
          </p:cNvSpPr>
          <p:nvPr>
            <p:ph type="title" idx="4294967295"/>
          </p:nvPr>
        </p:nvSpPr>
        <p:spPr>
          <a:xfrm>
            <a:off x="250825" y="188913"/>
            <a:ext cx="7772400" cy="762000"/>
          </a:xfrm>
        </p:spPr>
        <p:txBody>
          <a:bodyPr rtlCol="0" anchor="ctr">
            <a:noAutofit/>
            <a:scene3d>
              <a:camera prst="orthographicFront"/>
              <a:lightRig rig="threePt" dir="t">
                <a:rot lat="0" lon="0" rev="4800000"/>
              </a:lightRig>
            </a:scene3d>
            <a:sp3d prstMaterial="matte">
              <a:bevelT w="50800" h="10160"/>
            </a:sp3d>
          </a:bodyPr>
          <a:lstStyle/>
          <a:p>
            <a:pPr>
              <a:defRPr/>
            </a:pPr>
            <a:r>
              <a:rPr lang="en-US" altLang="en-US" sz="3200" kern="1200" smtClean="0">
                <a:solidFill>
                  <a:schemeClr val="hlink"/>
                </a:solidFill>
                <a:latin typeface="Arial" charset="0"/>
                <a:cs typeface="Arial" charset="0"/>
              </a:rPr>
              <a:t>Fund 19 - Munich</a:t>
            </a:r>
            <a:endParaRPr lang="en-US" altLang="en-US" sz="2800" kern="1200" smtClean="0">
              <a:solidFill>
                <a:srgbClr val="214A8F"/>
              </a:solidFill>
              <a:latin typeface="Arial" charset="0"/>
              <a:cs typeface="Arial" charset="0"/>
            </a:endParaRPr>
          </a:p>
        </p:txBody>
      </p:sp>
      <p:sp>
        <p:nvSpPr>
          <p:cNvPr id="296963" name="Rectangle 1027"/>
          <p:cNvSpPr>
            <a:spLocks noGrp="1" noChangeArrowheads="1"/>
          </p:cNvSpPr>
          <p:nvPr>
            <p:ph type="body" sz="half" idx="4294967295"/>
          </p:nvPr>
        </p:nvSpPr>
        <p:spPr>
          <a:xfrm>
            <a:off x="4114800" y="1371600"/>
            <a:ext cx="4711700" cy="4419600"/>
          </a:xfrm>
        </p:spPr>
        <p:txBody>
          <a:bodyPr/>
          <a:lstStyle/>
          <a:p>
            <a:pPr marL="400050" indent="-280988">
              <a:lnSpc>
                <a:spcPct val="80000"/>
              </a:lnSpc>
              <a:buFontTx/>
              <a:buNone/>
            </a:pPr>
            <a:r>
              <a:rPr lang="en-US" altLang="en-US" sz="900" smtClean="0"/>
              <a:t>	</a:t>
            </a:r>
            <a:r>
              <a:rPr lang="en-GB" altLang="en-US" sz="2000" smtClean="0"/>
              <a:t>A Colombian had offered to sell kg amounts of Pu. For proof he offered a small sample, which could not be analysed on-site, but had to be brought to the near-by radiochemical laboratory of the Univ. of Munich.</a:t>
            </a:r>
          </a:p>
          <a:p>
            <a:pPr marL="400050" indent="-280988">
              <a:lnSpc>
                <a:spcPct val="80000"/>
              </a:lnSpc>
              <a:buFontTx/>
              <a:buNone/>
            </a:pPr>
            <a:endParaRPr lang="en-GB" altLang="en-US" sz="2000" smtClean="0"/>
          </a:p>
          <a:p>
            <a:pPr marL="400050" indent="-280988">
              <a:lnSpc>
                <a:spcPct val="80000"/>
              </a:lnSpc>
              <a:buFontTx/>
              <a:buNone/>
            </a:pPr>
            <a:r>
              <a:rPr lang="en-GB" altLang="en-US" sz="2000" smtClean="0"/>
              <a:t>	August 10 in 1994 a Colombian and two Spaniards landed in Munich arriving from Moscow. They were expected to bring Pu. Gamma-ray detectors did not respond when their luggage was checked. X-rays showed a stainless steel container and tin cans. Explosive experts checked for booby traps.</a:t>
            </a:r>
          </a:p>
        </p:txBody>
      </p:sp>
      <p:pic>
        <p:nvPicPr>
          <p:cNvPr id="296964" name="Picture 1028"/>
          <p:cNvPicPr>
            <a:picLocks noGrp="1" noChangeAspect="1" noChangeArrowheads="1"/>
          </p:cNvPicPr>
          <p:nvPr>
            <p:ph sz="quarter" idx="4294967295"/>
          </p:nvPr>
        </p:nvPicPr>
        <p:blipFill>
          <a:blip r:embed="rId2"/>
          <a:srcRect/>
          <a:stretch>
            <a:fillRect/>
          </a:stretch>
        </p:blipFill>
        <p:spPr>
          <a:xfrm>
            <a:off x="500063" y="4000500"/>
            <a:ext cx="3408362" cy="2527300"/>
          </a:xfrm>
        </p:spPr>
      </p:pic>
      <p:pic>
        <p:nvPicPr>
          <p:cNvPr id="296965" name="Picture 1029"/>
          <p:cNvPicPr>
            <a:picLocks noGrp="1" noChangeAspect="1" noChangeArrowheads="1"/>
          </p:cNvPicPr>
          <p:nvPr>
            <p:ph sz="quarter" idx="4294967295"/>
          </p:nvPr>
        </p:nvPicPr>
        <p:blipFill>
          <a:blip r:embed="rId3"/>
          <a:srcRect/>
          <a:stretch>
            <a:fillRect/>
          </a:stretch>
        </p:blipFill>
        <p:spPr>
          <a:xfrm>
            <a:off x="492125" y="1371600"/>
            <a:ext cx="3419475" cy="24003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6"/>
          <p:cNvSpPr>
            <a:spLocks noGrp="1" noChangeArrowheads="1"/>
          </p:cNvSpPr>
          <p:nvPr>
            <p:ph type="ftr" sz="quarter" idx="11"/>
          </p:nvPr>
        </p:nvSpPr>
        <p:spPr>
          <a:noFill/>
        </p:spPr>
        <p:txBody>
          <a:bodyPr/>
          <a:lstStyle/>
          <a:p>
            <a:r>
              <a:rPr lang="en-US" altLang="en-US" smtClean="0"/>
              <a:t>Lawrence Livermore National Laboratory        Institute for Transuranium Elements</a:t>
            </a:r>
          </a:p>
        </p:txBody>
      </p:sp>
      <p:sp>
        <p:nvSpPr>
          <p:cNvPr id="113666" name="Rectangle 2"/>
          <p:cNvSpPr>
            <a:spLocks noGrp="1" noChangeArrowheads="1"/>
          </p:cNvSpPr>
          <p:nvPr>
            <p:ph type="title" idx="4294967295"/>
          </p:nvPr>
        </p:nvSpPr>
        <p:spPr>
          <a:xfrm>
            <a:off x="192088" y="115888"/>
            <a:ext cx="7772400" cy="762000"/>
          </a:xfrm>
        </p:spPr>
        <p:txBody>
          <a:bodyPr rtlCol="0" anchor="ctr">
            <a:noAutofit/>
            <a:scene3d>
              <a:camera prst="orthographicFront"/>
              <a:lightRig rig="threePt" dir="t">
                <a:rot lat="0" lon="0" rev="4800000"/>
              </a:lightRig>
            </a:scene3d>
            <a:sp3d prstMaterial="matte">
              <a:bevelT w="50800" h="10160"/>
            </a:sp3d>
          </a:bodyPr>
          <a:lstStyle/>
          <a:p>
            <a:pPr>
              <a:defRPr/>
            </a:pPr>
            <a:r>
              <a:rPr lang="en-US" altLang="en-US" sz="3200" kern="1200" smtClean="0">
                <a:solidFill>
                  <a:schemeClr val="hlink"/>
                </a:solidFill>
                <a:latin typeface="Arial" charset="0"/>
                <a:cs typeface="Arial" charset="0"/>
              </a:rPr>
              <a:t>Fund 19 - Munich</a:t>
            </a:r>
            <a:endParaRPr lang="en-US" altLang="en-US" sz="2800" kern="1200" smtClean="0">
              <a:solidFill>
                <a:srgbClr val="214A8F"/>
              </a:solidFill>
              <a:latin typeface="Arial" charset="0"/>
              <a:cs typeface="Arial" charset="0"/>
            </a:endParaRPr>
          </a:p>
        </p:txBody>
      </p:sp>
      <p:sp>
        <p:nvSpPr>
          <p:cNvPr id="297987" name="Rectangle 3"/>
          <p:cNvSpPr>
            <a:spLocks noGrp="1" noChangeArrowheads="1"/>
          </p:cNvSpPr>
          <p:nvPr>
            <p:ph type="body" sz="half" idx="4294967295"/>
          </p:nvPr>
        </p:nvSpPr>
        <p:spPr>
          <a:xfrm>
            <a:off x="3962400" y="3886200"/>
            <a:ext cx="5105400" cy="3937000"/>
          </a:xfrm>
        </p:spPr>
        <p:txBody>
          <a:bodyPr/>
          <a:lstStyle/>
          <a:p>
            <a:pPr marL="400050" indent="-280988"/>
            <a:r>
              <a:rPr lang="en-US" altLang="en-US" sz="2000" smtClean="0"/>
              <a:t>weapons-grade Pu</a:t>
            </a:r>
          </a:p>
          <a:p>
            <a:pPr marL="400050" indent="-280988"/>
            <a:r>
              <a:rPr lang="en-US" altLang="en-US" sz="2000" smtClean="0"/>
              <a:t>not from commercial reprocessing or from military production</a:t>
            </a:r>
          </a:p>
          <a:p>
            <a:pPr marL="400050" indent="-280988"/>
            <a:r>
              <a:rPr lang="en-US" altLang="en-US" sz="2000" smtClean="0"/>
              <a:t>residues from experiments to develop a MOX process</a:t>
            </a:r>
            <a:endParaRPr lang="en-US" altLang="en-US" sz="2000" u="sng" smtClean="0"/>
          </a:p>
          <a:p>
            <a:pPr marL="400050" indent="-280988"/>
            <a:r>
              <a:rPr lang="en-US" altLang="en-US" sz="2000" smtClean="0"/>
              <a:t>201 g of Li-metal enriched to 89.4 % in 6Li.</a:t>
            </a:r>
            <a:endParaRPr lang="en-GB" altLang="en-US" sz="2000" smtClean="0"/>
          </a:p>
        </p:txBody>
      </p:sp>
      <p:pic>
        <p:nvPicPr>
          <p:cNvPr id="297988" name="Picture 9"/>
          <p:cNvPicPr>
            <a:picLocks noGrp="1" noChangeAspect="1" noChangeArrowheads="1"/>
          </p:cNvPicPr>
          <p:nvPr>
            <p:ph sz="quarter" idx="4294967295"/>
          </p:nvPr>
        </p:nvPicPr>
        <p:blipFill>
          <a:blip r:embed="rId2"/>
          <a:srcRect/>
          <a:stretch>
            <a:fillRect/>
          </a:stretch>
        </p:blipFill>
        <p:spPr>
          <a:xfrm>
            <a:off x="633413" y="4014788"/>
            <a:ext cx="3162300" cy="2060575"/>
          </a:xfrm>
        </p:spPr>
      </p:pic>
      <p:pic>
        <p:nvPicPr>
          <p:cNvPr id="297989" name="Picture 10"/>
          <p:cNvPicPr>
            <a:picLocks noGrp="1" noChangeAspect="1" noChangeArrowheads="1"/>
          </p:cNvPicPr>
          <p:nvPr>
            <p:ph sz="quarter" idx="4294967295"/>
          </p:nvPr>
        </p:nvPicPr>
        <p:blipFill>
          <a:blip r:embed="rId3"/>
          <a:srcRect/>
          <a:stretch>
            <a:fillRect/>
          </a:stretch>
        </p:blipFill>
        <p:spPr>
          <a:xfrm>
            <a:off x="633413" y="1447800"/>
            <a:ext cx="3146425" cy="2195513"/>
          </a:xfrm>
        </p:spPr>
      </p:pic>
      <p:sp>
        <p:nvSpPr>
          <p:cNvPr id="297991" name="Rectangle 12"/>
          <p:cNvSpPr>
            <a:spLocks noChangeArrowheads="1"/>
          </p:cNvSpPr>
          <p:nvPr/>
        </p:nvSpPr>
        <p:spPr bwMode="auto">
          <a:xfrm>
            <a:off x="3886200" y="1524000"/>
            <a:ext cx="4783138" cy="762000"/>
          </a:xfrm>
          <a:prstGeom prst="rect">
            <a:avLst/>
          </a:prstGeom>
          <a:noFill/>
          <a:ln w="9525">
            <a:noFill/>
            <a:miter lim="800000"/>
            <a:headEnd/>
            <a:tailEnd/>
          </a:ln>
        </p:spPr>
        <p:txBody>
          <a:bodyPr lIns="92063" tIns="46032" rIns="92063" bIns="46032"/>
          <a:lstStyle/>
          <a:p>
            <a:pPr marL="342900" indent="-342900">
              <a:lnSpc>
                <a:spcPct val="90000"/>
              </a:lnSpc>
              <a:spcBef>
                <a:spcPct val="20000"/>
              </a:spcBef>
            </a:pPr>
            <a:r>
              <a:rPr lang="en-US" altLang="en-US" sz="2400">
                <a:latin typeface="Calibri" pitchFamily="34" charset="0"/>
              </a:rPr>
              <a:t>Mixed plutonium and uranium oxides: 363 g Pu - 121 g U</a:t>
            </a:r>
          </a:p>
        </p:txBody>
      </p:sp>
      <p:pic>
        <p:nvPicPr>
          <p:cNvPr id="297992" name="Picture 13"/>
          <p:cNvPicPr>
            <a:picLocks noChangeAspect="1" noChangeArrowheads="1"/>
          </p:cNvPicPr>
          <p:nvPr/>
        </p:nvPicPr>
        <p:blipFill>
          <a:blip r:embed="rId4"/>
          <a:srcRect r="43520"/>
          <a:stretch>
            <a:fillRect/>
          </a:stretch>
        </p:blipFill>
        <p:spPr bwMode="auto">
          <a:xfrm>
            <a:off x="3733800" y="2362200"/>
            <a:ext cx="5133975" cy="790575"/>
          </a:xfrm>
          <a:prstGeom prst="rect">
            <a:avLst/>
          </a:prstGeom>
          <a:noFill/>
          <a:ln w="12700">
            <a:noFill/>
            <a:miter lim="800000"/>
            <a:headEnd type="none" w="sm" len="sm"/>
            <a:tailEnd type="none" w="sm" len="sm"/>
          </a:ln>
        </p:spPr>
      </p:pic>
      <p:pic>
        <p:nvPicPr>
          <p:cNvPr id="297993" name="Picture 14"/>
          <p:cNvPicPr>
            <a:picLocks noChangeAspect="1" noChangeArrowheads="1"/>
          </p:cNvPicPr>
          <p:nvPr/>
        </p:nvPicPr>
        <p:blipFill>
          <a:blip r:embed="rId5"/>
          <a:srcRect r="45113"/>
          <a:stretch>
            <a:fillRect/>
          </a:stretch>
        </p:blipFill>
        <p:spPr bwMode="auto">
          <a:xfrm>
            <a:off x="3733800" y="2971800"/>
            <a:ext cx="4994275" cy="788988"/>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IAEAdark">
  <a:themeElements>
    <a:clrScheme name="">
      <a:dk1>
        <a:srgbClr val="808080"/>
      </a:dk1>
      <a:lt1>
        <a:srgbClr val="EAEAEA"/>
      </a:lt1>
      <a:dk2>
        <a:srgbClr val="000099"/>
      </a:dk2>
      <a:lt2>
        <a:srgbClr val="EAEAEA"/>
      </a:lt2>
      <a:accent1>
        <a:srgbClr val="99CCFF"/>
      </a:accent1>
      <a:accent2>
        <a:srgbClr val="8681B8"/>
      </a:accent2>
      <a:accent3>
        <a:srgbClr val="AAAACA"/>
      </a:accent3>
      <a:accent4>
        <a:srgbClr val="C8C8C8"/>
      </a:accent4>
      <a:accent5>
        <a:srgbClr val="CAE2FF"/>
      </a:accent5>
      <a:accent6>
        <a:srgbClr val="7974A6"/>
      </a:accent6>
      <a:hlink>
        <a:srgbClr val="FCD3C1"/>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6DD33A3802B34694A9B65E8D0C1557" ma:contentTypeVersion="4" ma:contentTypeDescription="Create a new document." ma:contentTypeScope="" ma:versionID="ea0785a3c301fad60041c94ca24e0d3c">
  <xsd:schema xmlns:xsd="http://www.w3.org/2001/XMLSchema" xmlns:xs="http://www.w3.org/2001/XMLSchema" xmlns:p="http://schemas.microsoft.com/office/2006/metadata/properties" xmlns:ns2="http://schemas.microsoft.com/sharepoint/v3/fields" targetNamespace="http://schemas.microsoft.com/office/2006/metadata/properties" ma:root="true" ma:fieldsID="bb102a98c2894374edc3c72133b9af9d" ns2:_="">
    <xsd:import namespace="http://schemas.microsoft.com/sharepoint/v3/fields"/>
    <xsd:element name="properties">
      <xsd:complexType>
        <xsd:sequence>
          <xsd:element name="documentManagement">
            <xsd:complexType>
              <xsd:all>
                <xsd:element ref="ns2:_DCDateCreated"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8" nillable="true" ma:displayName="Date Created" ma:description="The date on which this resource was created" ma:format="DateTime" ma:internalName="_DCDateCreated">
      <xsd:simpleType>
        <xsd:restriction base="dms:DateTime"/>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DCDateCreated xmlns="http://schemas.microsoft.com/sharepoint/v3/fields" xsi:nil="true"/>
  </documentManagement>
</p:properties>
</file>

<file path=customXml/itemProps1.xml><?xml version="1.0" encoding="utf-8"?>
<ds:datastoreItem xmlns:ds="http://schemas.openxmlformats.org/officeDocument/2006/customXml" ds:itemID="{097D7DAD-0DC4-4D4D-91DC-984977641557}"/>
</file>

<file path=customXml/itemProps2.xml><?xml version="1.0" encoding="utf-8"?>
<ds:datastoreItem xmlns:ds="http://schemas.openxmlformats.org/officeDocument/2006/customXml" ds:itemID="{1AED9EFE-E29C-48E2-A640-FDBDAD259A7C}"/>
</file>

<file path=customXml/itemProps3.xml><?xml version="1.0" encoding="utf-8"?>
<ds:datastoreItem xmlns:ds="http://schemas.openxmlformats.org/officeDocument/2006/customXml" ds:itemID="{FDDEEBE1-D034-4436-9D20-D78A6F995A58}"/>
</file>

<file path=docProps/app.xml><?xml version="1.0" encoding="utf-8"?>
<Properties xmlns="http://schemas.openxmlformats.org/officeDocument/2006/extended-properties" xmlns:vt="http://schemas.openxmlformats.org/officeDocument/2006/docPropsVTypes">
  <TotalTime>665</TotalTime>
  <Words>1883</Words>
  <Application>Microsoft Office PowerPoint</Application>
  <PresentationFormat>On-screen Show (4:3)</PresentationFormat>
  <Paragraphs>304</Paragraphs>
  <Slides>31</Slides>
  <Notes>12</Notes>
  <HiddenSlides>0</HiddenSlides>
  <MMClips>0</MMClips>
  <ScaleCrop>false</ScaleCrop>
  <HeadingPairs>
    <vt:vector size="8" baseType="variant">
      <vt:variant>
        <vt:lpstr>Fonts Used</vt:lpstr>
      </vt:variant>
      <vt:variant>
        <vt:i4>14</vt:i4>
      </vt:variant>
      <vt:variant>
        <vt:lpstr>Design Template</vt:lpstr>
      </vt:variant>
      <vt:variant>
        <vt:i4>35</vt:i4>
      </vt:variant>
      <vt:variant>
        <vt:lpstr>Embedded OLE Servers</vt:lpstr>
      </vt:variant>
      <vt:variant>
        <vt:i4>2</vt:i4>
      </vt:variant>
      <vt:variant>
        <vt:lpstr>Slide Titles</vt:lpstr>
      </vt:variant>
      <vt:variant>
        <vt:i4>31</vt:i4>
      </vt:variant>
    </vt:vector>
  </HeadingPairs>
  <TitlesOfParts>
    <vt:vector size="82" baseType="lpstr">
      <vt:lpstr>Arial</vt:lpstr>
      <vt:lpstr>Arial Black</vt:lpstr>
      <vt:lpstr>Candara</vt:lpstr>
      <vt:lpstr>Calibri</vt:lpstr>
      <vt:lpstr>Franklin Gothic Medium</vt:lpstr>
      <vt:lpstr>Franklin Gothic Book</vt:lpstr>
      <vt:lpstr>Wingdings 2</vt:lpstr>
      <vt:lpstr>Wingdings</vt:lpstr>
      <vt:lpstr>Times New Roman</vt:lpstr>
      <vt:lpstr>MS Mincho</vt:lpstr>
      <vt:lpstr>Comic Sans MS</vt:lpstr>
      <vt:lpstr>Helvetica</vt:lpstr>
      <vt:lpstr>Times</vt:lpstr>
      <vt:lpstr>Corbel</vt:lpstr>
      <vt:lpstr>Tradeshow</vt:lpstr>
      <vt:lpstr>Trek</vt:lpstr>
      <vt:lpstr>IAEAdark</vt:lpstr>
      <vt:lpstr>Network</vt:lpstr>
      <vt:lpstr>Tradeshow</vt:lpstr>
      <vt:lpstr>Tradeshow</vt:lpstr>
      <vt:lpstr>Tradeshow</vt:lpstr>
      <vt:lpstr>Tradeshow</vt:lpstr>
      <vt:lpstr>Tradeshow</vt:lpstr>
      <vt:lpstr>Tradeshow</vt:lpstr>
      <vt:lpstr>Tradeshow</vt:lpstr>
      <vt:lpstr>Tradeshow</vt:lpstr>
      <vt:lpstr>Tradeshow</vt:lpstr>
      <vt:lpstr>Trek</vt:lpstr>
      <vt:lpstr>Trek</vt:lpstr>
      <vt:lpstr>Trek</vt:lpstr>
      <vt:lpstr>Trek</vt:lpstr>
      <vt:lpstr>Trek</vt:lpstr>
      <vt:lpstr>Trek</vt:lpstr>
      <vt:lpstr>Trek</vt:lpstr>
      <vt:lpstr>Trek</vt:lpstr>
      <vt:lpstr>Trek</vt:lpstr>
      <vt:lpstr>Trek</vt:lpstr>
      <vt:lpstr>IAEAdark</vt:lpstr>
      <vt:lpstr>IAEAdark</vt:lpstr>
      <vt:lpstr>IAEAdark</vt:lpstr>
      <vt:lpstr>IAEAdark</vt:lpstr>
      <vt:lpstr>IAEAdark</vt:lpstr>
      <vt:lpstr>IAEAdark</vt:lpstr>
      <vt:lpstr>IAEAdark</vt:lpstr>
      <vt:lpstr>IAEAdark</vt:lpstr>
      <vt:lpstr>IAEAdark</vt:lpstr>
      <vt:lpstr>IAEAdark</vt:lpstr>
      <vt:lpstr>IAEAdark</vt:lpstr>
      <vt:lpstr>Network</vt:lpstr>
      <vt:lpstr>Picture</vt:lpstr>
      <vt:lpstr>Bitmap Image</vt:lpstr>
      <vt:lpstr>The Historical Evolution of Nuclear Forensics:   A Technical Viewpoint</vt:lpstr>
      <vt:lpstr>Nuclear Forensics is an evolving discipline</vt:lpstr>
      <vt:lpstr>Early on recognized that nuclear forensics and attribution had various applications </vt:lpstr>
      <vt:lpstr>Slide 4</vt:lpstr>
      <vt:lpstr>Slide 5</vt:lpstr>
      <vt:lpstr>Slide 6</vt:lpstr>
      <vt:lpstr>Slide 7</vt:lpstr>
      <vt:lpstr>Slide 8</vt:lpstr>
      <vt:lpstr>Slide 9</vt:lpstr>
      <vt:lpstr>Slide 10</vt:lpstr>
      <vt:lpstr>The ITWG was formed in 1995 to foster cooperation in combating illicit trafficking</vt:lpstr>
      <vt:lpstr>Slide 12</vt:lpstr>
      <vt:lpstr>ITWG’s primary goal is to develop a preferred approach to nuclear forensics investigations that is widely understood and accepted as credible</vt:lpstr>
      <vt:lpstr>A major focus has been the development of a Model Action Plan for nuclear forensics</vt:lpstr>
      <vt:lpstr>Slide 15</vt:lpstr>
      <vt:lpstr>Slide 16</vt:lpstr>
      <vt:lpstr>The ITWG meets annually and in the first decade included participants from more than 30 countries and organizations</vt:lpstr>
      <vt:lpstr>The ITWG conducts round-robin exercises to promote the development of nuclear forensics</vt:lpstr>
      <vt:lpstr>A broad range of techniques were used  to examine Bulgarian HEU seizure</vt:lpstr>
      <vt:lpstr>Slide 20</vt:lpstr>
      <vt:lpstr>The ITWG and IAEA worked to develop a closer working relationship</vt:lpstr>
      <vt:lpstr>In 2003 the ITWG expanded its charter </vt:lpstr>
      <vt:lpstr>Key meeting with NPEG in 2005 on future of ITWG</vt:lpstr>
      <vt:lpstr>Suggested topics for discussion (2005)</vt:lpstr>
      <vt:lpstr>Slide 25</vt:lpstr>
      <vt:lpstr>End State for Signatures Development</vt:lpstr>
      <vt:lpstr>Examples of cooperative research between U.S. and other countries</vt:lpstr>
      <vt:lpstr>Examples of cooperative research between U.S. and other countries (cont.)</vt:lpstr>
      <vt:lpstr>Chronometry comparative analysis</vt:lpstr>
      <vt:lpstr>Uranium Ore Concentrate Sourcing</vt:lpstr>
      <vt:lpstr>Lessons Learned—My Personal View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dc:creator>
  <cp:lastModifiedBy>Sid Niemeyer</cp:lastModifiedBy>
  <cp:revision>55</cp:revision>
  <dcterms:created xsi:type="dcterms:W3CDTF">2012-09-24T22:14:50Z</dcterms:created>
  <dcterms:modified xsi:type="dcterms:W3CDTF">2014-07-02T20:07:26Z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0x010100B86DD33A3802B34694A9B65E8D0C1557</vt:lpwstr>
  </property>
</Properties>
</file>