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13"/>
  </p:notesMasterIdLst>
  <p:handoutMasterIdLst>
    <p:handoutMasterId r:id="rId14"/>
  </p:handoutMasterIdLst>
  <p:sldIdLst>
    <p:sldId id="493" r:id="rId2"/>
    <p:sldId id="576" r:id="rId3"/>
    <p:sldId id="577" r:id="rId4"/>
    <p:sldId id="578" r:id="rId5"/>
    <p:sldId id="579" r:id="rId6"/>
    <p:sldId id="580" r:id="rId7"/>
    <p:sldId id="581" r:id="rId8"/>
    <p:sldId id="582" r:id="rId9"/>
    <p:sldId id="583" r:id="rId10"/>
    <p:sldId id="584" r:id="rId11"/>
    <p:sldId id="575" r:id="rId12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30A05"/>
    <a:srgbClr val="FEFFA5"/>
    <a:srgbClr val="0F4F97"/>
    <a:srgbClr val="F6CE86"/>
    <a:srgbClr val="AEF8E5"/>
    <a:srgbClr val="0A8464"/>
    <a:srgbClr val="0DB78A"/>
    <a:srgbClr val="D68F10"/>
    <a:srgbClr val="F1B13D"/>
    <a:srgbClr val="10D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267" autoAdjust="0"/>
    <p:restoredTop sz="95622" autoAdjust="0"/>
  </p:normalViewPr>
  <p:slideViewPr>
    <p:cSldViewPr snapToGrid="0">
      <p:cViewPr>
        <p:scale>
          <a:sx n="150" d="100"/>
          <a:sy n="150" d="100"/>
        </p:scale>
        <p:origin x="-224" y="-16"/>
      </p:cViewPr>
      <p:guideLst>
        <p:guide orient="horz" pos="993"/>
        <p:guide orient="horz" pos="39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7/5/14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7/5/14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9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9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44879" y="5974520"/>
            <a:ext cx="3351463" cy="6017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LLNL-PRES-655302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1852" y="6110587"/>
            <a:ext cx="2897648" cy="4888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2605" y="6510774"/>
            <a:ext cx="384195" cy="274320"/>
          </a:xfrm>
          <a:prstGeom prst="rect">
            <a:avLst/>
          </a:prstGeom>
        </p:spPr>
        <p:txBody>
          <a:bodyPr vert="horz" rIns="0" bIns="0" rtlCol="0" anchor="b"/>
          <a:lstStyle>
            <a:lvl1pPr algn="r" eaLnBrk="1" latinLnBrk="0" hangingPunct="1">
              <a:defRPr kumimoji="0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   </a:t>
            </a:r>
            <a:fld id="{C41FB470-8E25-D74E-BBE2-51337D317D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A5A40-8AFF-EE45-82C8-BAF038BBBC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2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2605" y="6510774"/>
            <a:ext cx="384195" cy="274320"/>
          </a:xfrm>
          <a:prstGeom prst="rect">
            <a:avLst/>
          </a:prstGeom>
        </p:spPr>
        <p:txBody>
          <a:bodyPr vert="horz" rIns="0" bIns="0" rtlCol="0" anchor="b"/>
          <a:lstStyle>
            <a:lvl1pPr algn="r" eaLnBrk="1" latinLnBrk="0" hangingPunct="1">
              <a:defRPr kumimoji="0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   </a:t>
            </a:r>
            <a:fld id="{C41FB470-8E25-D74E-BBE2-51337D317D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32050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png"/><Relationship Id="rId17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69628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5233"/>
            <a:ext cx="8229600" cy="491020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786310" y="6591164"/>
            <a:ext cx="793810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LLNL-PRES-592885</a:t>
            </a: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PLS_Logo_small.tif"/>
          <p:cNvPicPr/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6363424" y="6514286"/>
            <a:ext cx="1371600" cy="2560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1" r:id="rId3"/>
    <p:sldLayoutId id="2147483703" r:id="rId4"/>
    <p:sldLayoutId id="2147483705" r:id="rId5"/>
    <p:sldLayoutId id="2147483706" r:id="rId6"/>
    <p:sldLayoutId id="2147483702" r:id="rId7"/>
    <p:sldLayoutId id="2147483698" r:id="rId8"/>
    <p:sldLayoutId id="2147483707" r:id="rId9"/>
    <p:sldLayoutId id="2147483699" r:id="rId10"/>
    <p:sldLayoutId id="2147483708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200" b="1" kern="1200">
          <a:solidFill>
            <a:srgbClr val="214A8F"/>
          </a:solidFill>
          <a:effectLst/>
          <a:latin typeface="Corbel"/>
          <a:ea typeface="+mj-ea"/>
          <a:cs typeface="Corbe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Corbel"/>
          <a:ea typeface="+mn-ea"/>
          <a:cs typeface="Corbel"/>
        </a:defRPr>
      </a:lvl1pPr>
      <a:lvl2pPr marL="628650" indent="-215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Corbel"/>
          <a:ea typeface="+mn-ea"/>
          <a:cs typeface="Corbel"/>
        </a:defRPr>
      </a:lvl2pPr>
      <a:lvl3pPr marL="1027113" indent="-342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Corbel"/>
          <a:ea typeface="+mn-ea"/>
          <a:cs typeface="Corbe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Corbel"/>
          <a:ea typeface="+mn-ea"/>
          <a:cs typeface="Corbe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Corbel"/>
          <a:ea typeface="+mn-ea"/>
          <a:cs typeface="Corbe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6732" y="464518"/>
            <a:ext cx="8229600" cy="986725"/>
          </a:xfrm>
        </p:spPr>
        <p:txBody>
          <a:bodyPr/>
          <a:lstStyle/>
          <a:p>
            <a:r>
              <a:rPr lang="en-US" sz="2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Building a Nuclear </a:t>
            </a:r>
            <a:r>
              <a:rPr lang="en-US" sz="2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Forensics </a:t>
            </a:r>
            <a:r>
              <a:rPr lang="en-US" sz="2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Capability in South Africa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6732" y="1733685"/>
            <a:ext cx="5663858" cy="369888"/>
          </a:xfrm>
        </p:spPr>
        <p:txBody>
          <a:bodyPr/>
          <a:lstStyle/>
          <a:p>
            <a:pPr marL="0" lvl="0" indent="47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  <a:cs typeface="Corbel"/>
              </a:rPr>
              <a:t> IAEA Conference on Advances in Nuclear Forensics</a:t>
            </a:r>
          </a:p>
          <a:p>
            <a:pPr marL="0" lvl="0" indent="47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  <a:cs typeface="Corbel"/>
              </a:rPr>
              <a:t>July 2014</a:t>
            </a:r>
          </a:p>
          <a:p>
            <a:pPr marL="0" lvl="0" indent="47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cs typeface="Lucida Handwriting"/>
            </a:endParaRP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708175" y="2133595"/>
            <a:ext cx="3776739" cy="3975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lvl="0">
              <a:lnSpc>
                <a:spcPct val="80000"/>
              </a:lnSpc>
            </a:pPr>
            <a:endParaRPr lang="en-US" sz="1600" dirty="0" smtClean="0">
              <a:latin typeface="Arial"/>
              <a:cs typeface="Lucida Handwriting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05542" y="2464549"/>
            <a:ext cx="4184539" cy="454025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rbel"/>
                <a:ea typeface="+mj-ea"/>
                <a:cs typeface="Corbel"/>
              </a:rPr>
              <a:t>Ian D. </a:t>
            </a:r>
            <a:r>
              <a:rPr lang="en-US" sz="2000" noProof="0" dirty="0" smtClean="0">
                <a:latin typeface="Corbel"/>
                <a:ea typeface="+mj-ea"/>
                <a:cs typeface="Corbel"/>
              </a:rPr>
              <a:t>H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rbel"/>
                <a:ea typeface="+mj-ea"/>
                <a:cs typeface="Corbel"/>
              </a:rPr>
              <a:t>utcheon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000" dirty="0" smtClean="0">
                <a:latin typeface="Corbel"/>
                <a:ea typeface="+mj-ea"/>
                <a:cs typeface="Corbel"/>
              </a:rPr>
              <a:t>Glenn Seaborg Institute</a:t>
            </a:r>
            <a:endParaRPr kumimoji="0" lang="en-US" sz="20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rbel"/>
              <a:ea typeface="+mj-ea"/>
              <a:cs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2"/>
            <a:ext cx="7941733" cy="12510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collaboration between South Africa and the United States has been highly successful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848" y="1862666"/>
            <a:ext cx="7670824" cy="398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rbel"/>
                <a:cs typeface="Corbel"/>
              </a:rPr>
              <a:t>Many notable accomplishments over the part 5 years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Developed an MOU between Necsa, LLNL and LANL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Training of Necsa staff in nuclear forensic analysis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Development of a nuclear forensic library in South Africa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Enhanced capacity for nuclear forensic analysis in South Africa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Seamless and rapid transfer of an interdicted sample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latin typeface="Corbel"/>
                <a:cs typeface="Corbel"/>
              </a:rPr>
              <a:t>Provides the basis for expanded cooperation and capacity building moving ahead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b="1" dirty="0" smtClean="0">
              <a:latin typeface="Corbel"/>
              <a:cs typeface="Corbe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orbel"/>
              <a:cs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450" b="23945"/>
          <a:stretch/>
        </p:blipFill>
        <p:spPr>
          <a:xfrm>
            <a:off x="3403662" y="5522395"/>
            <a:ext cx="1453896" cy="7668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 descr="LLN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85" y="5527786"/>
            <a:ext cx="728082" cy="756018"/>
          </a:xfrm>
          <a:prstGeom prst="rect">
            <a:avLst/>
          </a:prstGeom>
        </p:spPr>
      </p:pic>
      <p:pic>
        <p:nvPicPr>
          <p:cNvPr id="2" name="Picture 1" descr="NN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4" y="5515185"/>
            <a:ext cx="2273300" cy="781221"/>
          </a:xfrm>
          <a:prstGeom prst="rect">
            <a:avLst/>
          </a:prstGeom>
        </p:spPr>
      </p:pic>
      <p:pic>
        <p:nvPicPr>
          <p:cNvPr id="8" name="Picture 7" descr="LAN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3" y="5512996"/>
            <a:ext cx="1716340" cy="7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3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4715" y="1568790"/>
            <a:ext cx="4569755" cy="338554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F97"/>
                </a:solidFill>
                <a:latin typeface="Corbel"/>
                <a:cs typeface="Corbel"/>
              </a:rPr>
              <a:t>The LLNL/NECSA nuclear forensics team:</a:t>
            </a:r>
          </a:p>
          <a:p>
            <a:endParaRPr lang="en-US" dirty="0" smtClean="0">
              <a:solidFill>
                <a:srgbClr val="0F4F97"/>
              </a:solidFill>
              <a:latin typeface="Corbel"/>
              <a:cs typeface="Corbel"/>
            </a:endParaRPr>
          </a:p>
          <a:p>
            <a:r>
              <a:rPr lang="en-US" sz="1600" dirty="0" smtClean="0">
                <a:latin typeface="Corbel"/>
                <a:cs typeface="Corbel"/>
              </a:rPr>
              <a:t>Lars Borg</a:t>
            </a:r>
          </a:p>
          <a:p>
            <a:r>
              <a:rPr lang="en-US" sz="1600" dirty="0" smtClean="0">
                <a:latin typeface="Corbel"/>
                <a:cs typeface="Corbel"/>
              </a:rPr>
              <a:t>Amy M. Gaffney</a:t>
            </a:r>
          </a:p>
          <a:p>
            <a:r>
              <a:rPr lang="en-US" sz="1600" dirty="0" smtClean="0">
                <a:latin typeface="Corbel"/>
                <a:cs typeface="Corbel"/>
              </a:rPr>
              <a:t>Victoria G. </a:t>
            </a:r>
            <a:r>
              <a:rPr lang="en-US" sz="1600" dirty="0" err="1" smtClean="0">
                <a:latin typeface="Corbel"/>
                <a:cs typeface="Corbel"/>
              </a:rPr>
              <a:t>Genetti</a:t>
            </a:r>
            <a:endParaRPr lang="en-US" sz="1600" dirty="0" smtClean="0">
              <a:latin typeface="Corbel"/>
              <a:cs typeface="Corbel"/>
            </a:endParaRPr>
          </a:p>
          <a:p>
            <a:r>
              <a:rPr lang="en-US" sz="1600" dirty="0" smtClean="0">
                <a:latin typeface="Corbel"/>
                <a:cs typeface="Corbel"/>
              </a:rPr>
              <a:t>Patrick M. Grant</a:t>
            </a:r>
          </a:p>
          <a:p>
            <a:r>
              <a:rPr lang="en-US" sz="1600" dirty="0" smtClean="0">
                <a:latin typeface="Corbel"/>
                <a:cs typeface="Corbel"/>
              </a:rPr>
              <a:t>Kobus J. </a:t>
            </a:r>
            <a:r>
              <a:rPr lang="en-US" sz="1600" dirty="0">
                <a:latin typeface="Corbel"/>
                <a:cs typeface="Corbel"/>
              </a:rPr>
              <a:t>H</a:t>
            </a:r>
            <a:r>
              <a:rPr lang="en-US" sz="1600" dirty="0" smtClean="0">
                <a:latin typeface="Corbel"/>
                <a:cs typeface="Corbel"/>
              </a:rPr>
              <a:t>ancke</a:t>
            </a:r>
          </a:p>
          <a:p>
            <a:r>
              <a:rPr lang="en-US" sz="1600" dirty="0" smtClean="0">
                <a:latin typeface="Corbel"/>
                <a:cs typeface="Corbel"/>
              </a:rPr>
              <a:t>Ian D. Hutcheon</a:t>
            </a:r>
          </a:p>
          <a:p>
            <a:r>
              <a:rPr lang="en-US" sz="1600" dirty="0" smtClean="0">
                <a:latin typeface="Corbel"/>
                <a:cs typeface="Corbel"/>
              </a:rPr>
              <a:t>Theresa M. </a:t>
            </a:r>
            <a:r>
              <a:rPr lang="en-US" sz="1600" dirty="0" err="1" smtClean="0">
                <a:latin typeface="Corbel"/>
                <a:cs typeface="Corbel"/>
              </a:rPr>
              <a:t>Kayzar</a:t>
            </a:r>
            <a:endParaRPr lang="en-US" sz="1600" dirty="0" smtClean="0">
              <a:latin typeface="Corbel"/>
              <a:cs typeface="Corbel"/>
            </a:endParaRPr>
          </a:p>
          <a:p>
            <a:r>
              <a:rPr lang="en-US" sz="1600" dirty="0" smtClean="0">
                <a:latin typeface="Corbel"/>
                <a:cs typeface="Corbel"/>
              </a:rPr>
              <a:t>Gregory L. Klunder</a:t>
            </a:r>
          </a:p>
          <a:p>
            <a:r>
              <a:rPr lang="en-US" sz="1600" dirty="0" smtClean="0">
                <a:latin typeface="Corbel"/>
                <a:cs typeface="Corbel"/>
              </a:rPr>
              <a:t>Kim B. Knight</a:t>
            </a:r>
          </a:p>
          <a:p>
            <a:r>
              <a:rPr lang="en-US" sz="1600" dirty="0" smtClean="0">
                <a:latin typeface="Corbel"/>
                <a:cs typeface="Corbel"/>
              </a:rPr>
              <a:t>Michael J. Kristo</a:t>
            </a:r>
          </a:p>
          <a:p>
            <a:endParaRPr lang="en-US" sz="1600" dirty="0" smtClean="0"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0229" y="1573706"/>
            <a:ext cx="2224587" cy="31085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>
              <a:latin typeface="Corbel"/>
              <a:cs typeface="Corbel"/>
            </a:endParaRPr>
          </a:p>
          <a:p>
            <a:r>
              <a:rPr lang="en-US" sz="1600" dirty="0">
                <a:latin typeface="Corbel"/>
                <a:cs typeface="Corbel"/>
              </a:rPr>
              <a:t>Rachel E. Lindvall</a:t>
            </a:r>
          </a:p>
          <a:p>
            <a:r>
              <a:rPr lang="en-US" sz="1600" dirty="0" smtClean="0">
                <a:latin typeface="Corbel"/>
                <a:cs typeface="Corbel"/>
              </a:rPr>
              <a:t>Naomi Marks</a:t>
            </a:r>
          </a:p>
          <a:p>
            <a:r>
              <a:rPr lang="en-US" sz="1600" dirty="0" smtClean="0">
                <a:latin typeface="Corbel"/>
                <a:cs typeface="Corbel"/>
              </a:rPr>
              <a:t>Reuben P. </a:t>
            </a:r>
            <a:r>
              <a:rPr lang="en-US" sz="1600" dirty="0" err="1" smtClean="0">
                <a:latin typeface="Corbel"/>
                <a:cs typeface="Corbel"/>
              </a:rPr>
              <a:t>Mogafe</a:t>
            </a:r>
            <a:endParaRPr lang="en-US" sz="1600" dirty="0" smtClean="0">
              <a:latin typeface="Corbel"/>
              <a:cs typeface="Corbel"/>
            </a:endParaRPr>
          </a:p>
          <a:p>
            <a:r>
              <a:rPr lang="en-US" sz="1600" dirty="0" smtClean="0">
                <a:latin typeface="Corbel"/>
                <a:cs typeface="Corbel"/>
              </a:rPr>
              <a:t>Aubrey N. </a:t>
            </a:r>
            <a:r>
              <a:rPr lang="en-US" sz="1600" dirty="0" err="1" smtClean="0">
                <a:latin typeface="Corbel"/>
                <a:cs typeface="Corbel"/>
              </a:rPr>
              <a:t>Nelwamondo</a:t>
            </a:r>
            <a:endParaRPr lang="en-US" sz="1600" dirty="0" smtClean="0">
              <a:latin typeface="Corbel"/>
              <a:cs typeface="Corbel"/>
            </a:endParaRPr>
          </a:p>
          <a:p>
            <a:r>
              <a:rPr lang="en-US" sz="1600" dirty="0" smtClean="0">
                <a:latin typeface="Corbel"/>
                <a:cs typeface="Corbel"/>
              </a:rPr>
              <a:t>Christina E. Ramon</a:t>
            </a:r>
          </a:p>
          <a:p>
            <a:r>
              <a:rPr lang="en-US" sz="1600" dirty="0" smtClean="0">
                <a:latin typeface="Corbel"/>
                <a:cs typeface="Corbel"/>
              </a:rPr>
              <a:t>Erick C. Ramon</a:t>
            </a:r>
          </a:p>
          <a:p>
            <a:r>
              <a:rPr lang="en-US" sz="1600" dirty="0" smtClean="0">
                <a:latin typeface="Corbel"/>
                <a:cs typeface="Corbel"/>
              </a:rPr>
              <a:t>Martin Robel</a:t>
            </a:r>
          </a:p>
          <a:p>
            <a:r>
              <a:rPr lang="en-US" sz="1600" dirty="0" smtClean="0">
                <a:latin typeface="Corbel"/>
                <a:cs typeface="Corbel"/>
              </a:rPr>
              <a:t>Michael A. Sharp</a:t>
            </a:r>
          </a:p>
          <a:p>
            <a:r>
              <a:rPr lang="en-US" sz="1600" dirty="0" smtClean="0">
                <a:latin typeface="Corbel"/>
                <a:cs typeface="Corbel"/>
              </a:rPr>
              <a:t>Michael J. Singleton</a:t>
            </a:r>
          </a:p>
          <a:p>
            <a:r>
              <a:rPr lang="en-US" sz="1600" dirty="0" smtClean="0">
                <a:latin typeface="Corbel"/>
                <a:cs typeface="Corbel"/>
              </a:rPr>
              <a:t>Ross W. Williams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927" y="6033384"/>
            <a:ext cx="86275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Work supported by NNSA’s Office of D</a:t>
            </a:r>
            <a:r>
              <a:rPr lang="en-US" sz="1200" i="1" dirty="0" smtClean="0"/>
              <a:t>efense Nuclear Nonproliferation and the South African Nuclear Energy Corporation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6098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bama pragu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87" r="-4487"/>
          <a:stretch>
            <a:fillRect/>
          </a:stretch>
        </p:blipFill>
        <p:spPr>
          <a:xfrm>
            <a:off x="696458" y="1514268"/>
            <a:ext cx="3791655" cy="4341562"/>
          </a:xfr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4648194" y="1514268"/>
            <a:ext cx="4097865" cy="173693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</a:rPr>
              <a:t>“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In a strange turn of history, the threat of global nuclear war has gone down, but the risk of a nuclear attack has gone up.”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President Barack Obama, 2009, Prague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9671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8763"/>
            <a:ext cx="8229600" cy="4021137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No </a:t>
            </a:r>
            <a:r>
              <a:rPr lang="en-US" sz="2400" dirty="0"/>
              <a:t>single country </a:t>
            </a:r>
            <a:r>
              <a:rPr lang="en-US" sz="2400" dirty="0" smtClean="0"/>
              <a:t>can </a:t>
            </a:r>
            <a:r>
              <a:rPr lang="en-US" sz="2400" dirty="0"/>
              <a:t>hope to address this critical 21</a:t>
            </a:r>
            <a:r>
              <a:rPr lang="en-US" sz="2400" baseline="30000" dirty="0"/>
              <a:t>st</a:t>
            </a:r>
            <a:r>
              <a:rPr lang="en-US" sz="2400" dirty="0"/>
              <a:t> century problem, even on a local scale, </a:t>
            </a:r>
            <a:r>
              <a:rPr lang="en-US" sz="2400" b="1" dirty="0"/>
              <a:t>without global </a:t>
            </a:r>
            <a:r>
              <a:rPr lang="en-US" sz="2400" b="1" dirty="0" smtClean="0"/>
              <a:t>engagement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The NNSA Office of Nonproliferation and International Security sponsors international engagement in nuclear forensics</a:t>
            </a:r>
          </a:p>
          <a:p>
            <a:r>
              <a:rPr lang="en-US" sz="2400" dirty="0" smtClean="0"/>
              <a:t>We have nuclear forensic cooperative engagement activities with 10 countries and 4 international organizations</a:t>
            </a:r>
          </a:p>
          <a:p>
            <a:pPr lvl="1"/>
            <a:r>
              <a:rPr lang="en-US" sz="2200" dirty="0" smtClean="0"/>
              <a:t>Develop baseline capabilities in </a:t>
            </a:r>
            <a:r>
              <a:rPr lang="en-US" sz="2200" dirty="0"/>
              <a:t>other countries </a:t>
            </a:r>
          </a:p>
          <a:p>
            <a:pPr lvl="1"/>
            <a:r>
              <a:rPr lang="en-US" sz="2200" dirty="0" smtClean="0"/>
              <a:t>Build </a:t>
            </a:r>
            <a:r>
              <a:rPr lang="en-US" sz="2200" dirty="0"/>
              <a:t>long-term trust and relationships key to</a:t>
            </a:r>
            <a:r>
              <a:rPr lang="en-US" sz="2200" dirty="0" smtClean="0"/>
              <a:t> meeting future </a:t>
            </a:r>
            <a:r>
              <a:rPr lang="en-US" sz="2200" dirty="0"/>
              <a:t>national security </a:t>
            </a:r>
            <a:r>
              <a:rPr lang="en-US" sz="2200" dirty="0" smtClean="0"/>
              <a:t>challenges</a:t>
            </a:r>
          </a:p>
          <a:p>
            <a:pPr lvl="1"/>
            <a:r>
              <a:rPr lang="en-US" sz="2200" dirty="0" smtClean="0"/>
              <a:t>Scientist to scientist interactions are key to building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>
                <a:latin typeface="Corbel"/>
                <a:cs typeface="Corbel"/>
              </a:rPr>
              <a:t>   </a:t>
            </a:r>
            <a:fld id="{C41FB470-8E25-D74E-BBE2-51337D317D79}" type="slidenum">
              <a:rPr lang="en-US" smtClean="0">
                <a:latin typeface="Corbel"/>
                <a:cs typeface="Corbel"/>
              </a:rPr>
              <a:pPr/>
              <a:t>3</a:t>
            </a:fld>
            <a:endParaRPr lang="en-US" dirty="0">
              <a:latin typeface="Corbel"/>
              <a:cs typeface="Corbe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71500"/>
            <a:ext cx="8496300" cy="977900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Illicit trafficking of nuclear materials &amp; nuclear forensic investigations are international issues </a:t>
            </a:r>
            <a:b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294" y="5549900"/>
            <a:ext cx="7616805" cy="769441"/>
          </a:xfrm>
          <a:prstGeom prst="rect">
            <a:avLst/>
          </a:prstGeom>
          <a:solidFill>
            <a:srgbClr val="1F48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S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trengthening global nuclear forensics capacity and adopting best practices serve as a potential deterrent to prospective proliferators</a:t>
            </a:r>
            <a:endParaRPr lang="en-US" sz="2400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0780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2"/>
            <a:ext cx="8229600" cy="12510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South Africa and the United States have 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een 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ooperating in nuclear 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orensics 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ince 2011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7267" y="2514579"/>
            <a:ext cx="8009466" cy="0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9000" y="2328310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83266" y="2328310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2138" y="2328310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58071" y="2328310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61504" y="2328310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31700" y="2328310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4071836">
            <a:off x="-84665" y="4001154"/>
            <a:ext cx="30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Initial meeting and agreement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15" name="TextBox 14"/>
          <p:cNvSpPr txBox="1"/>
          <p:nvPr/>
        </p:nvSpPr>
        <p:spPr>
          <a:xfrm rot="4071836">
            <a:off x="1175103" y="3218546"/>
            <a:ext cx="137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MOU signed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16" name="TextBox 15"/>
          <p:cNvSpPr txBox="1"/>
          <p:nvPr/>
        </p:nvSpPr>
        <p:spPr>
          <a:xfrm rot="4071836">
            <a:off x="2166562" y="4064788"/>
            <a:ext cx="320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First NF training course at LLNL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17" name="TextBox 16"/>
          <p:cNvSpPr txBox="1"/>
          <p:nvPr/>
        </p:nvSpPr>
        <p:spPr>
          <a:xfrm rot="4071836">
            <a:off x="1455211" y="3790415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Experts’ meeting at LLNL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21" name="TextBox 20"/>
          <p:cNvSpPr txBox="1"/>
          <p:nvPr/>
        </p:nvSpPr>
        <p:spPr>
          <a:xfrm rot="4071836">
            <a:off x="3246184" y="3854824"/>
            <a:ext cx="293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Necsa begins construction of NF laboratory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22" name="TextBox 21"/>
          <p:cNvSpPr txBox="1"/>
          <p:nvPr/>
        </p:nvSpPr>
        <p:spPr>
          <a:xfrm rot="4071836">
            <a:off x="4084448" y="3941135"/>
            <a:ext cx="293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Necsa receives new ICP-MS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23" name="TextBox 22"/>
          <p:cNvSpPr txBox="1"/>
          <p:nvPr/>
        </p:nvSpPr>
        <p:spPr>
          <a:xfrm rot="4071836">
            <a:off x="6467132" y="4228335"/>
            <a:ext cx="355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Second NF training course at Necsa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 rot="3568486">
            <a:off x="372533" y="1853112"/>
            <a:ext cx="6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3568486">
            <a:off x="1041400" y="1853112"/>
            <a:ext cx="6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3568486">
            <a:off x="1735568" y="184573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3568486">
            <a:off x="2633001" y="184573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4071836">
            <a:off x="5758576" y="3725581"/>
            <a:ext cx="246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Analysis of Durban UOC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29" name="TextBox 28"/>
          <p:cNvSpPr txBox="1"/>
          <p:nvPr/>
        </p:nvSpPr>
        <p:spPr>
          <a:xfrm rot="3568486">
            <a:off x="3598211" y="184573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3568486">
            <a:off x="4419479" y="184573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510924" y="2336776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3568486">
            <a:off x="5968899" y="184573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7560791" y="2353710"/>
            <a:ext cx="0" cy="389467"/>
          </a:xfrm>
          <a:prstGeom prst="line">
            <a:avLst/>
          </a:prstGeom>
          <a:ln w="317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3568486">
            <a:off x="7018766" y="184573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6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2"/>
            <a:ext cx="7196667" cy="12510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LLNL developed and held the first training course in nuclear forensic analysis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800" y="1667933"/>
            <a:ext cx="7032694" cy="4965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latin typeface="Corbel"/>
                <a:cs typeface="Corbel"/>
              </a:rPr>
              <a:t>The course provided an introduction to nuclear forensic analysis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b="1" dirty="0">
                <a:solidFill>
                  <a:schemeClr val="tx2"/>
                </a:solidFill>
                <a:latin typeface="Corbel"/>
                <a:cs typeface="Corbel"/>
              </a:rPr>
              <a:t>Introduction to Nuclear </a:t>
            </a:r>
            <a:r>
              <a:rPr lang="en-US" b="1" dirty="0" smtClean="0">
                <a:solidFill>
                  <a:schemeClr val="tx2"/>
                </a:solidFill>
                <a:latin typeface="Corbel"/>
                <a:cs typeface="Corbel"/>
              </a:rPr>
              <a:t>Forensics 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b="1" dirty="0">
                <a:latin typeface="Corbel"/>
                <a:cs typeface="Corbel"/>
              </a:rPr>
              <a:t>Introduction to nuclear fuel cycle </a:t>
            </a:r>
            <a:endParaRPr lang="en-US" b="1" dirty="0" smtClean="0">
              <a:latin typeface="Corbel"/>
              <a:cs typeface="Corbel"/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b="1" dirty="0">
                <a:solidFill>
                  <a:schemeClr val="tx2"/>
                </a:solidFill>
                <a:latin typeface="Corbel"/>
                <a:cs typeface="Corbel"/>
              </a:rPr>
              <a:t>Uranium-rich materials relevant to UOC production </a:t>
            </a:r>
            <a:endParaRPr lang="en-US" b="1" dirty="0" smtClean="0">
              <a:solidFill>
                <a:schemeClr val="tx2"/>
              </a:solidFill>
              <a:latin typeface="Corbel"/>
              <a:cs typeface="Corbel"/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latin typeface="Corbel"/>
                <a:cs typeface="Corbel"/>
              </a:rPr>
              <a:t>Basic chemistry associated with uranium ores and UOC production</a:t>
            </a:r>
          </a:p>
          <a:p>
            <a:pPr marL="285750" lvl="1" indent="-285750">
              <a:spcAft>
                <a:spcPts val="400"/>
              </a:spcAft>
              <a:buFont typeface="Arial"/>
              <a:buChar char="•"/>
            </a:pPr>
            <a:r>
              <a:rPr lang="en-US" b="1" dirty="0">
                <a:solidFill>
                  <a:schemeClr val="tx2"/>
                </a:solidFill>
                <a:latin typeface="Corbel"/>
                <a:cs typeface="Corbel"/>
              </a:rPr>
              <a:t>Introduction to geochemistry and trace element analysis </a:t>
            </a:r>
          </a:p>
          <a:p>
            <a:pPr marL="285750" lvl="1" indent="-285750">
              <a:spcAft>
                <a:spcPts val="400"/>
              </a:spcAft>
              <a:buFont typeface="Arial"/>
              <a:buChar char="•"/>
            </a:pPr>
            <a:r>
              <a:rPr lang="en-US" b="1" dirty="0">
                <a:latin typeface="Corbel"/>
                <a:cs typeface="Corbel"/>
              </a:rPr>
              <a:t>Contamination Issues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orbel"/>
                <a:cs typeface="Corbel"/>
              </a:rPr>
              <a:t>Introduction to instrumentation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  <a:latin typeface="Corbel"/>
                <a:cs typeface="Corbel"/>
              </a:rPr>
              <a:t>X-ray diffraction and x-ray fluorescence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  <a:latin typeface="Corbel"/>
                <a:cs typeface="Corbel"/>
              </a:rPr>
              <a:t>Microscopy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  <a:latin typeface="Corbel"/>
                <a:cs typeface="Corbel"/>
              </a:rPr>
              <a:t>Davies-Gray titration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  <a:latin typeface="Corbel"/>
                <a:cs typeface="Corbel"/>
              </a:rPr>
              <a:t>ICP-MS for trace elements</a:t>
            </a:r>
          </a:p>
          <a:p>
            <a:pPr marL="742950" lvl="1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  <a:latin typeface="Corbel"/>
                <a:cs typeface="Corbel"/>
              </a:rPr>
              <a:t>Uncertainties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latin typeface="Corbel"/>
                <a:cs typeface="Corbel"/>
              </a:rPr>
              <a:t>Introduction to nuclear forensic databases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orbel"/>
              <a:cs typeface="Corbel"/>
            </a:endParaRPr>
          </a:p>
        </p:txBody>
      </p:sp>
      <p:pic>
        <p:nvPicPr>
          <p:cNvPr id="4" name="Picture 3" descr="NFA-Cove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01600"/>
            <a:ext cx="982133" cy="1169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971" y="5350941"/>
            <a:ext cx="1247127" cy="90593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62491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2"/>
            <a:ext cx="7196667" cy="12510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course emphasized hands-on training in laboratory analysis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460" y="1617131"/>
            <a:ext cx="5365571" cy="4319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Introduction to laboratory analysis 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rbel"/>
                <a:cs typeface="Corbel"/>
              </a:rPr>
              <a:t>Safe handling of radioactive materials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Chain-of-custody protocols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rbel"/>
                <a:cs typeface="Corbel"/>
              </a:rPr>
              <a:t>Basic laboratory equipment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Digestion and dissolution of U-rich materials</a:t>
            </a:r>
          </a:p>
          <a:p>
            <a:pPr marL="285750" lvl="1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rbel"/>
                <a:cs typeface="Corbel"/>
              </a:rPr>
              <a:t>X-ray diffraction and x-ray fluorescence</a:t>
            </a:r>
            <a:endParaRPr lang="en-US" sz="2000" b="1" dirty="0">
              <a:solidFill>
                <a:schemeClr val="tx2"/>
              </a:solidFill>
              <a:latin typeface="Corbel"/>
              <a:cs typeface="Corbel"/>
            </a:endParaRPr>
          </a:p>
          <a:p>
            <a:pPr marL="285750" lvl="1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Davies-Gray titration</a:t>
            </a:r>
          </a:p>
          <a:p>
            <a:pPr marL="285750" lvl="1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rbel"/>
                <a:cs typeface="Corbel"/>
              </a:rPr>
              <a:t>Microscopy</a:t>
            </a:r>
            <a:endParaRPr lang="en-US" sz="2000" b="1" dirty="0">
              <a:solidFill>
                <a:schemeClr val="tx2"/>
              </a:solidFill>
              <a:latin typeface="Corbel"/>
              <a:cs typeface="Corbel"/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>
                <a:latin typeface="Corbel"/>
                <a:cs typeface="Corbel"/>
              </a:rPr>
              <a:t>ICP-</a:t>
            </a:r>
            <a:r>
              <a:rPr lang="en-US" sz="2000" b="1" dirty="0" smtClean="0">
                <a:latin typeface="Corbel"/>
                <a:cs typeface="Corbel"/>
              </a:rPr>
              <a:t>MS for trace elements</a:t>
            </a:r>
            <a:endParaRPr lang="en-US" sz="2000" b="1" dirty="0">
              <a:latin typeface="Corbel"/>
              <a:cs typeface="Corbel"/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rbel"/>
                <a:cs typeface="Corbel"/>
              </a:rPr>
              <a:t>End-to-end analysis of U-rich material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Data analysis and reporting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orbel"/>
              <a:cs typeface="Corbel"/>
            </a:endParaRPr>
          </a:p>
        </p:txBody>
      </p:sp>
      <p:pic>
        <p:nvPicPr>
          <p:cNvPr id="5" name="Picture 4" descr="Necsa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4" b="1814"/>
          <a:stretch/>
        </p:blipFill>
        <p:spPr>
          <a:xfrm>
            <a:off x="5321061" y="3575932"/>
            <a:ext cx="3619748" cy="2553933"/>
          </a:xfrm>
          <a:prstGeom prst="rect">
            <a:avLst/>
          </a:prstGeom>
        </p:spPr>
      </p:pic>
      <p:pic>
        <p:nvPicPr>
          <p:cNvPr id="6" name="Picture 5" descr="IMG_14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50" y="1137384"/>
            <a:ext cx="2942117" cy="19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1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2"/>
            <a:ext cx="7941733" cy="12510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Necsa and LLNL developed a visiting scholars program to share expertise and experience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082" y="1540934"/>
            <a:ext cx="762845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Inaugurated in January 2013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Kobus Hancke spent a month at LLNL, working in the nuclear forensic laboratories on a daily basis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Kobus also worked with Martin Robel to develop a nuclear forensics database meeting South Africa’s materials and needs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Provides an effective mechanism for enhancing nuclear forensic and nuclear security programs in partner countries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Supported by the U.S. Dept. of State’s </a:t>
            </a:r>
            <a:r>
              <a:rPr lang="en-US" sz="2000" b="1" i="1" dirty="0" smtClean="0">
                <a:latin typeface="Corbel"/>
                <a:cs typeface="Corbel"/>
              </a:rPr>
              <a:t>Partnership for Nuclear Security</a:t>
            </a:r>
            <a:r>
              <a:rPr lang="en-US" sz="2000" b="1" dirty="0" smtClean="0">
                <a:latin typeface="Corbel"/>
                <a:cs typeface="Corbel"/>
              </a:rPr>
              <a:t> program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b="1" dirty="0" smtClean="0">
              <a:latin typeface="Corbel"/>
              <a:cs typeface="Corbe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orbel"/>
              <a:cs typeface="Corbel"/>
            </a:endParaRPr>
          </a:p>
        </p:txBody>
      </p:sp>
      <p:pic>
        <p:nvPicPr>
          <p:cNvPr id="2" name="Picture 1" descr="P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9" y="5107517"/>
            <a:ext cx="2519172" cy="81381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450" b="23945"/>
          <a:stretch/>
        </p:blipFill>
        <p:spPr>
          <a:xfrm>
            <a:off x="4665195" y="5131025"/>
            <a:ext cx="1453896" cy="7668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 descr="LLN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49" y="5112259"/>
            <a:ext cx="774612" cy="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2"/>
            <a:ext cx="7941733" cy="12510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Necsa procured a new ICP-MS and installed a clean room for nuclear forensic analysis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 descr="Necsa Lab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81" y="1409700"/>
            <a:ext cx="3657600" cy="2409444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Necsa Lab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3" y="3915467"/>
            <a:ext cx="3650077" cy="2413000"/>
          </a:xfrm>
          <a:prstGeom prst="rect">
            <a:avLst/>
          </a:prstGeom>
        </p:spPr>
      </p:pic>
      <p:pic>
        <p:nvPicPr>
          <p:cNvPr id="5" name="Picture 4" descr="0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58" y="1409700"/>
            <a:ext cx="3211199" cy="2408400"/>
          </a:xfrm>
          <a:prstGeom prst="rect">
            <a:avLst/>
          </a:prstGeom>
        </p:spPr>
      </p:pic>
      <p:pic>
        <p:nvPicPr>
          <p:cNvPr id="6" name="Picture 5" descr="S63011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90" y="3920067"/>
            <a:ext cx="3211200" cy="24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2"/>
            <a:ext cx="7941733" cy="12510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analysis of the Durban UOC provided a good example of the value of the collaboration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109" y="2201344"/>
            <a:ext cx="7391767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Seamless and rapid transfer of a sample from Necsa to LLNL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Participation of Necsa staff in the analyses at LLNL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Rapid sharing of information between Necsa and LLNL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i="1" dirty="0" smtClean="0">
                <a:latin typeface="Corbel"/>
                <a:cs typeface="Corbel"/>
              </a:rPr>
              <a:t>See presentation describing the analysis of the Durban UOC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Provides the basis for expanded joint analyses in years to come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b="1" dirty="0" smtClean="0">
              <a:latin typeface="Corbel"/>
              <a:cs typeface="Corbe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orbel"/>
              <a:cs typeface="Corbe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"/>
          <a:stretch/>
        </p:blipFill>
        <p:spPr>
          <a:xfrm>
            <a:off x="7552266" y="732684"/>
            <a:ext cx="1515533" cy="14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1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3175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37789</TotalTime>
  <Words>728</Words>
  <Application>Microsoft Macintosh PowerPoint</Application>
  <PresentationFormat>On-screen Show (4:3)</PresentationFormat>
  <Paragraphs>110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Standard Background</vt:lpstr>
      <vt:lpstr>Building a Nuclear Forensics Capability in South Africa</vt:lpstr>
      <vt:lpstr>PowerPoint Presentation</vt:lpstr>
      <vt:lpstr>Illicit trafficking of nuclear materials &amp; nuclear forensic investigations are international issues  </vt:lpstr>
      <vt:lpstr>South Africa and the United States have been cooperating in nuclear forensics since 2011</vt:lpstr>
      <vt:lpstr>LLNL developed and held the first training course in nuclear forensic analysis</vt:lpstr>
      <vt:lpstr>The course emphasized hands-on training in laboratory analysis</vt:lpstr>
      <vt:lpstr>Necsa and LLNL developed a visiting scholars program to share expertise and experience</vt:lpstr>
      <vt:lpstr>Necsa procured a new ICP-MS and installed a clean room for nuclear forensic analysis</vt:lpstr>
      <vt:lpstr>The analysis of the Durban UOC provided a good example of the value of the collaboration</vt:lpstr>
      <vt:lpstr>The collaboration between South Africa and the United States has been highly successful</vt:lpstr>
      <vt:lpstr>Acknowledgements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LLNL Template</dc:title>
  <dc:creator>TID</dc:creator>
  <cp:lastModifiedBy>hutcheon1</cp:lastModifiedBy>
  <cp:revision>1182</cp:revision>
  <cp:lastPrinted>2012-06-18T21:53:57Z</cp:lastPrinted>
  <dcterms:created xsi:type="dcterms:W3CDTF">2010-07-01T20:56:41Z</dcterms:created>
  <dcterms:modified xsi:type="dcterms:W3CDTF">2014-07-05T23:38:52Z</dcterms:modified>
</cp:coreProperties>
</file>