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slides/slide20.xml" ContentType="application/vnd.openxmlformats-officedocument.presentationml.sl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95" r:id="rId9"/>
    <p:sldId id="298" r:id="rId10"/>
    <p:sldId id="323" r:id="rId11"/>
    <p:sldId id="300" r:id="rId12"/>
    <p:sldId id="303" r:id="rId13"/>
    <p:sldId id="308" r:id="rId14"/>
    <p:sldId id="309" r:id="rId15"/>
    <p:sldId id="310" r:id="rId16"/>
    <p:sldId id="311" r:id="rId17"/>
    <p:sldId id="312" r:id="rId18"/>
    <p:sldId id="313" r:id="rId19"/>
    <p:sldId id="317" r:id="rId20"/>
    <p:sldId id="321" r:id="rId21"/>
    <p:sldId id="326" r:id="rId22"/>
    <p:sldId id="324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040" y="-480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d39861\My%20Documents\Nuclear%20-%20SNM\wimsnet%20reactor%20calculation.xls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98890122086"/>
          <c:y val="0.236541598694943"/>
          <c:w val="0.872364039955604"/>
          <c:h val="0.657422512234911"/>
        </c:manualLayout>
      </c:layout>
      <c:scatterChart>
        <c:scatterStyle val="smoothMarker"/>
        <c:varyColors val="0"/>
        <c:ser>
          <c:idx val="1"/>
          <c:order val="0"/>
          <c:tx>
            <c:v>CANDU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'wims-net Data'!$N$56:$N$106</c:f>
              <c:numCache>
                <c:formatCode>0.00E+00</c:formatCode>
                <c:ptCount val="51"/>
                <c:pt idx="0">
                  <c:v>0.00270812437311937</c:v>
                </c:pt>
                <c:pt idx="1">
                  <c:v>0.00754032258064517</c:v>
                </c:pt>
                <c:pt idx="2">
                  <c:v>0.0131712259371834</c:v>
                </c:pt>
                <c:pt idx="3">
                  <c:v>0.0189602446483181</c:v>
                </c:pt>
                <c:pt idx="4">
                  <c:v>0.024923076923077</c:v>
                </c:pt>
                <c:pt idx="5">
                  <c:v>0.0309597523219814</c:v>
                </c:pt>
                <c:pt idx="6">
                  <c:v>0.0368639667705088</c:v>
                </c:pt>
                <c:pt idx="7">
                  <c:v>0.0428422152560085</c:v>
                </c:pt>
                <c:pt idx="8">
                  <c:v>0.0486855941114616</c:v>
                </c:pt>
                <c:pt idx="9">
                  <c:v>0.0546031746031746</c:v>
                </c:pt>
                <c:pt idx="10">
                  <c:v>0.0604255319148937</c:v>
                </c:pt>
                <c:pt idx="11">
                  <c:v>0.0662740899357602</c:v>
                </c:pt>
                <c:pt idx="12">
                  <c:v>0.0719827586206897</c:v>
                </c:pt>
                <c:pt idx="13">
                  <c:v>0.0776814734561214</c:v>
                </c:pt>
                <c:pt idx="14">
                  <c:v>0.0835332606324975</c:v>
                </c:pt>
                <c:pt idx="15">
                  <c:v>0.0891447368421052</c:v>
                </c:pt>
                <c:pt idx="16">
                  <c:v>0.0949227373068432</c:v>
                </c:pt>
                <c:pt idx="17">
                  <c:v>0.100443951165372</c:v>
                </c:pt>
                <c:pt idx="18">
                  <c:v>0.106145251396648</c:v>
                </c:pt>
                <c:pt idx="19">
                  <c:v>0.111797752808989</c:v>
                </c:pt>
                <c:pt idx="20">
                  <c:v>0.117514124293785</c:v>
                </c:pt>
                <c:pt idx="21">
                  <c:v>0.122727272727273</c:v>
                </c:pt>
                <c:pt idx="22">
                  <c:v>0.128146453089245</c:v>
                </c:pt>
                <c:pt idx="23">
                  <c:v>0.13463751438435</c:v>
                </c:pt>
                <c:pt idx="24">
                  <c:v>0.140046296296297</c:v>
                </c:pt>
                <c:pt idx="25">
                  <c:v>0.145518044237486</c:v>
                </c:pt>
                <c:pt idx="26">
                  <c:v>0.151053864168618</c:v>
                </c:pt>
                <c:pt idx="27">
                  <c:v>0.156654888103651</c:v>
                </c:pt>
                <c:pt idx="28">
                  <c:v>0.162322274881517</c:v>
                </c:pt>
                <c:pt idx="29">
                  <c:v>0.166666666666667</c:v>
                </c:pt>
                <c:pt idx="30">
                  <c:v>0.172455089820359</c:v>
                </c:pt>
                <c:pt idx="31">
                  <c:v>0.178313253012048</c:v>
                </c:pt>
                <c:pt idx="32">
                  <c:v>0.184242424242425</c:v>
                </c:pt>
                <c:pt idx="33">
                  <c:v>0.188794153471377</c:v>
                </c:pt>
                <c:pt idx="34">
                  <c:v>0.194852941176471</c:v>
                </c:pt>
                <c:pt idx="35">
                  <c:v>0.199753390875463</c:v>
                </c:pt>
                <c:pt idx="36">
                  <c:v>0.205700123915737</c:v>
                </c:pt>
                <c:pt idx="37">
                  <c:v>0.21072319201995</c:v>
                </c:pt>
                <c:pt idx="38">
                  <c:v>0.216791979949875</c:v>
                </c:pt>
                <c:pt idx="39">
                  <c:v>0.221941992433796</c:v>
                </c:pt>
                <c:pt idx="40">
                  <c:v>0.228136882129278</c:v>
                </c:pt>
                <c:pt idx="41">
                  <c:v>0.233418367346939</c:v>
                </c:pt>
                <c:pt idx="42">
                  <c:v>0.238461538461539</c:v>
                </c:pt>
                <c:pt idx="43">
                  <c:v>0.243556701030928</c:v>
                </c:pt>
                <c:pt idx="44">
                  <c:v>0.25</c:v>
                </c:pt>
                <c:pt idx="45">
                  <c:v>0.255541069100391</c:v>
                </c:pt>
                <c:pt idx="46">
                  <c:v>0.2608125819135</c:v>
                </c:pt>
                <c:pt idx="47">
                  <c:v>0.266139657444005</c:v>
                </c:pt>
                <c:pt idx="48">
                  <c:v>0.271523178807948</c:v>
                </c:pt>
                <c:pt idx="49">
                  <c:v>0.276964047936085</c:v>
                </c:pt>
                <c:pt idx="50">
                  <c:v>0.282463186077644</c:v>
                </c:pt>
              </c:numCache>
            </c:numRef>
          </c:xVal>
          <c:yVal>
            <c:numRef>
              <c:f>'wims-net Data'!$P$56:$P$106</c:f>
              <c:numCache>
                <c:formatCode>0.00E+00</c:formatCode>
                <c:ptCount val="51"/>
                <c:pt idx="0">
                  <c:v>3.25977933801405E-8</c:v>
                </c:pt>
                <c:pt idx="1">
                  <c:v>3.7701612903226E-7</c:v>
                </c:pt>
                <c:pt idx="2">
                  <c:v>1.52988855116515E-6</c:v>
                </c:pt>
                <c:pt idx="3">
                  <c:v>4.04689092762488E-6</c:v>
                </c:pt>
                <c:pt idx="4">
                  <c:v>8.46153846153848E-6</c:v>
                </c:pt>
                <c:pt idx="5">
                  <c:v>1.52734778121775E-5</c:v>
                </c:pt>
                <c:pt idx="6">
                  <c:v>2.51298026998962E-5</c:v>
                </c:pt>
                <c:pt idx="7">
                  <c:v>3.82445141065831E-5</c:v>
                </c:pt>
                <c:pt idx="8">
                  <c:v>5.53101997896951E-5</c:v>
                </c:pt>
                <c:pt idx="9">
                  <c:v>7.66137566137567E-5</c:v>
                </c:pt>
                <c:pt idx="10">
                  <c:v>0.000102553191489362</c:v>
                </c:pt>
                <c:pt idx="11">
                  <c:v>0.000133832976445396</c:v>
                </c:pt>
                <c:pt idx="12">
                  <c:v>0.000170258620689656</c:v>
                </c:pt>
                <c:pt idx="13">
                  <c:v>0.000212351029252439</c:v>
                </c:pt>
                <c:pt idx="14">
                  <c:v>0.000260632497273719</c:v>
                </c:pt>
                <c:pt idx="15">
                  <c:v>0.000315789473684211</c:v>
                </c:pt>
                <c:pt idx="16">
                  <c:v>0.00037748344370861</c:v>
                </c:pt>
                <c:pt idx="17">
                  <c:v>0.000446170921198669</c:v>
                </c:pt>
                <c:pt idx="18">
                  <c:v>0.000521787709497208</c:v>
                </c:pt>
                <c:pt idx="19">
                  <c:v>0.000605617977528091</c:v>
                </c:pt>
                <c:pt idx="20">
                  <c:v>0.000696045197740114</c:v>
                </c:pt>
                <c:pt idx="21">
                  <c:v>0.000795454545454546</c:v>
                </c:pt>
                <c:pt idx="22">
                  <c:v>0.000903890160183066</c:v>
                </c:pt>
                <c:pt idx="23">
                  <c:v>0.00101956271576525</c:v>
                </c:pt>
                <c:pt idx="24">
                  <c:v>0.00114467592592593</c:v>
                </c:pt>
                <c:pt idx="25">
                  <c:v>0.00128055878928987</c:v>
                </c:pt>
                <c:pt idx="26">
                  <c:v>0.00141686182669789</c:v>
                </c:pt>
                <c:pt idx="27">
                  <c:v>0.00156654888103652</c:v>
                </c:pt>
                <c:pt idx="28">
                  <c:v>0.00172985781990522</c:v>
                </c:pt>
                <c:pt idx="29">
                  <c:v>0.00190476190476191</c:v>
                </c:pt>
                <c:pt idx="30">
                  <c:v>0.00208383233532934</c:v>
                </c:pt>
                <c:pt idx="31">
                  <c:v>0.00227710843373494</c:v>
                </c:pt>
                <c:pt idx="32">
                  <c:v>0.00247272727272728</c:v>
                </c:pt>
                <c:pt idx="33">
                  <c:v>0.00267965895249696</c:v>
                </c:pt>
                <c:pt idx="34">
                  <c:v>0.00290441176470589</c:v>
                </c:pt>
                <c:pt idx="35">
                  <c:v>0.0031442663378545</c:v>
                </c:pt>
                <c:pt idx="36">
                  <c:v>0.00338289962825279</c:v>
                </c:pt>
                <c:pt idx="37">
                  <c:v>0.00364089775561098</c:v>
                </c:pt>
                <c:pt idx="38">
                  <c:v>0.00389724310776942</c:v>
                </c:pt>
                <c:pt idx="39">
                  <c:v>0.00417402269861287</c:v>
                </c:pt>
                <c:pt idx="40">
                  <c:v>0.00446134347275033</c:v>
                </c:pt>
                <c:pt idx="41">
                  <c:v>0.00475765306122449</c:v>
                </c:pt>
                <c:pt idx="42">
                  <c:v>0.00506410256410257</c:v>
                </c:pt>
                <c:pt idx="43">
                  <c:v>0.00538659793814434</c:v>
                </c:pt>
                <c:pt idx="44">
                  <c:v>0.00571243523316063</c:v>
                </c:pt>
                <c:pt idx="45">
                  <c:v>0.0060625814863103</c:v>
                </c:pt>
                <c:pt idx="46">
                  <c:v>0.00642201834862385</c:v>
                </c:pt>
                <c:pt idx="47">
                  <c:v>0.00678524374176549</c:v>
                </c:pt>
                <c:pt idx="48">
                  <c:v>0.00716556291390729</c:v>
                </c:pt>
                <c:pt idx="49">
                  <c:v>0.00756324900133157</c:v>
                </c:pt>
                <c:pt idx="50">
                  <c:v>0.00796519410977243</c:v>
                </c:pt>
              </c:numCache>
            </c:numRef>
          </c:yVal>
          <c:smooth val="1"/>
        </c:ser>
        <c:ser>
          <c:idx val="3"/>
          <c:order val="1"/>
          <c:tx>
            <c:v>NRX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'wims-net Data'!$N$112:$N$132</c:f>
              <c:numCache>
                <c:formatCode>0.00E+00</c:formatCode>
                <c:ptCount val="21"/>
                <c:pt idx="0">
                  <c:v>0.00428714859437752</c:v>
                </c:pt>
                <c:pt idx="1">
                  <c:v>0.0095050505050505</c:v>
                </c:pt>
                <c:pt idx="2">
                  <c:v>0.0147208121827411</c:v>
                </c:pt>
                <c:pt idx="3">
                  <c:v>0.0198979591836735</c:v>
                </c:pt>
                <c:pt idx="4">
                  <c:v>0.024923076923077</c:v>
                </c:pt>
                <c:pt idx="5">
                  <c:v>0.03</c:v>
                </c:pt>
                <c:pt idx="6">
                  <c:v>0.0350259067357513</c:v>
                </c:pt>
                <c:pt idx="7">
                  <c:v>0.0399374348279458</c:v>
                </c:pt>
                <c:pt idx="8">
                  <c:v>0.0448637316561846</c:v>
                </c:pt>
                <c:pt idx="9">
                  <c:v>0.0496842105263158</c:v>
                </c:pt>
                <c:pt idx="10">
                  <c:v>0.0544973544973545</c:v>
                </c:pt>
                <c:pt idx="11">
                  <c:v>0.0593617021276596</c:v>
                </c:pt>
                <c:pt idx="12">
                  <c:v>0.0641711229946524</c:v>
                </c:pt>
                <c:pt idx="13">
                  <c:v>0.0689247311827957</c:v>
                </c:pt>
                <c:pt idx="14">
                  <c:v>0.0737297297297297</c:v>
                </c:pt>
                <c:pt idx="15">
                  <c:v>0.0783930510314876</c:v>
                </c:pt>
                <c:pt idx="16">
                  <c:v>0.0830786026200875</c:v>
                </c:pt>
                <c:pt idx="17">
                  <c:v>0.0878155872667398</c:v>
                </c:pt>
                <c:pt idx="18">
                  <c:v>0.0923925027563396</c:v>
                </c:pt>
                <c:pt idx="19">
                  <c:v>0.0971175166297115</c:v>
                </c:pt>
                <c:pt idx="20">
                  <c:v>0.101781737193764</c:v>
                </c:pt>
              </c:numCache>
            </c:numRef>
          </c:xVal>
          <c:yVal>
            <c:numRef>
              <c:f>'wims-net Data'!$P$112:$P$132</c:f>
              <c:numCache>
                <c:formatCode>0.00E+00</c:formatCode>
                <c:ptCount val="21"/>
                <c:pt idx="0">
                  <c:v>6.26506024096388E-8</c:v>
                </c:pt>
                <c:pt idx="1">
                  <c:v>5.93939393939396E-7</c:v>
                </c:pt>
                <c:pt idx="2">
                  <c:v>2.12182741116752E-6</c:v>
                </c:pt>
                <c:pt idx="3">
                  <c:v>5.1530612244898E-6</c:v>
                </c:pt>
                <c:pt idx="4">
                  <c:v>1.0174358974359E-5</c:v>
                </c:pt>
                <c:pt idx="5">
                  <c:v>1.76288659793815E-5</c:v>
                </c:pt>
                <c:pt idx="6">
                  <c:v>2.79792746113991E-5</c:v>
                </c:pt>
                <c:pt idx="7">
                  <c:v>4.15015641293014E-5</c:v>
                </c:pt>
                <c:pt idx="8">
                  <c:v>5.8700209643606E-5</c:v>
                </c:pt>
                <c:pt idx="9">
                  <c:v>7.95789473684212E-5</c:v>
                </c:pt>
                <c:pt idx="10">
                  <c:v>0.000104761904761905</c:v>
                </c:pt>
                <c:pt idx="11">
                  <c:v>0.00013404255319149</c:v>
                </c:pt>
                <c:pt idx="12">
                  <c:v>0.000168983957219252</c:v>
                </c:pt>
                <c:pt idx="13">
                  <c:v>0.00020752688172043</c:v>
                </c:pt>
                <c:pt idx="14">
                  <c:v>0.000251891891891892</c:v>
                </c:pt>
                <c:pt idx="15">
                  <c:v>0.000301845819761129</c:v>
                </c:pt>
                <c:pt idx="16">
                  <c:v>0.000356986899563319</c:v>
                </c:pt>
                <c:pt idx="17">
                  <c:v>0.000418221734357848</c:v>
                </c:pt>
                <c:pt idx="18">
                  <c:v>0.00048401323042999</c:v>
                </c:pt>
                <c:pt idx="19">
                  <c:v>0.000556541019955654</c:v>
                </c:pt>
                <c:pt idx="20">
                  <c:v>0.000634743875278397</c:v>
                </c:pt>
              </c:numCache>
            </c:numRef>
          </c:yVal>
          <c:smooth val="1"/>
        </c:ser>
        <c:ser>
          <c:idx val="4"/>
          <c:order val="2"/>
          <c:tx>
            <c:v>PWR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'wims-net Data'!$N$138:$N$157</c:f>
              <c:numCache>
                <c:formatCode>0.00E+00</c:formatCode>
                <c:ptCount val="20"/>
                <c:pt idx="0">
                  <c:v>0.00112112112112112</c:v>
                </c:pt>
                <c:pt idx="1">
                  <c:v>0.00290872617853561</c:v>
                </c:pt>
                <c:pt idx="2">
                  <c:v>0.0049748743718593</c:v>
                </c:pt>
                <c:pt idx="3">
                  <c:v>0.00716012084592145</c:v>
                </c:pt>
                <c:pt idx="4">
                  <c:v>0.00939393939393941</c:v>
                </c:pt>
                <c:pt idx="5">
                  <c:v>0.0116396761133603</c:v>
                </c:pt>
                <c:pt idx="6">
                  <c:v>0.013894523326572</c:v>
                </c:pt>
                <c:pt idx="7">
                  <c:v>0.0160732451678535</c:v>
                </c:pt>
                <c:pt idx="8">
                  <c:v>0.018348623853211</c:v>
                </c:pt>
                <c:pt idx="9">
                  <c:v>0.0205311542390194</c:v>
                </c:pt>
                <c:pt idx="10">
                  <c:v>0.0226434426229509</c:v>
                </c:pt>
                <c:pt idx="11">
                  <c:v>0.0316442605997932</c:v>
                </c:pt>
                <c:pt idx="12">
                  <c:v>0.0418848167539267</c:v>
                </c:pt>
                <c:pt idx="13">
                  <c:v>0.0514830508474576</c:v>
                </c:pt>
                <c:pt idx="14">
                  <c:v>0.0605995717344754</c:v>
                </c:pt>
                <c:pt idx="15">
                  <c:v>0.0694474539544964</c:v>
                </c:pt>
                <c:pt idx="16">
                  <c:v>0.0777656078860899</c:v>
                </c:pt>
                <c:pt idx="17">
                  <c:v>0.0857142857142857</c:v>
                </c:pt>
                <c:pt idx="18">
                  <c:v>0.0935050391937293</c:v>
                </c:pt>
                <c:pt idx="19">
                  <c:v>0.100904977375566</c:v>
                </c:pt>
              </c:numCache>
            </c:numRef>
          </c:xVal>
          <c:yVal>
            <c:numRef>
              <c:f>'wims-net Data'!$P$138:$P$157</c:f>
              <c:numCache>
                <c:formatCode>0.00E+00</c:formatCode>
                <c:ptCount val="20"/>
                <c:pt idx="0">
                  <c:v>3.83383383383384E-9</c:v>
                </c:pt>
                <c:pt idx="1">
                  <c:v>3.93179538615848E-8</c:v>
                </c:pt>
                <c:pt idx="2">
                  <c:v>1.53768844221106E-7</c:v>
                </c:pt>
                <c:pt idx="3">
                  <c:v>3.99798590130917E-7</c:v>
                </c:pt>
                <c:pt idx="4">
                  <c:v>8.3535353535354E-7</c:v>
                </c:pt>
                <c:pt idx="5">
                  <c:v>1.50809716599191E-6</c:v>
                </c:pt>
                <c:pt idx="6">
                  <c:v>2.48478701825559E-6</c:v>
                </c:pt>
                <c:pt idx="7">
                  <c:v>3.8148524923703E-6</c:v>
                </c:pt>
                <c:pt idx="8">
                  <c:v>5.54536187563712E-6</c:v>
                </c:pt>
                <c:pt idx="9">
                  <c:v>7.72216547497448E-6</c:v>
                </c:pt>
                <c:pt idx="10">
                  <c:v>1.04508196721312E-5</c:v>
                </c:pt>
                <c:pt idx="11">
                  <c:v>2.78179937952431E-5</c:v>
                </c:pt>
                <c:pt idx="12">
                  <c:v>6.6387434554974E-5</c:v>
                </c:pt>
                <c:pt idx="13">
                  <c:v>0.000128177966101695</c:v>
                </c:pt>
                <c:pt idx="14">
                  <c:v>0.000218415417558886</c:v>
                </c:pt>
                <c:pt idx="15">
                  <c:v>0.00033911159263272</c:v>
                </c:pt>
                <c:pt idx="16">
                  <c:v>0.000492880613362541</c:v>
                </c:pt>
                <c:pt idx="17">
                  <c:v>0.000682170542635659</c:v>
                </c:pt>
                <c:pt idx="18">
                  <c:v>0.000909294512877941</c:v>
                </c:pt>
                <c:pt idx="19">
                  <c:v>0.0011764705882353</c:v>
                </c:pt>
              </c:numCache>
            </c:numRef>
          </c:yVal>
          <c:smooth val="1"/>
        </c:ser>
        <c:ser>
          <c:idx val="6"/>
          <c:order val="3"/>
          <c:tx>
            <c:v>BN-600 (UO2)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'BURN2 Data'!$N$66:$N$81</c:f>
              <c:numCache>
                <c:formatCode>0.00E+00</c:formatCode>
                <c:ptCount val="16"/>
                <c:pt idx="0">
                  <c:v>0.004878391959799</c:v>
                </c:pt>
                <c:pt idx="1">
                  <c:v>0.0102587426723266</c:v>
                </c:pt>
                <c:pt idx="2">
                  <c:v>0.0158296055307035</c:v>
                </c:pt>
                <c:pt idx="3">
                  <c:v>0.0215732405891981</c:v>
                </c:pt>
                <c:pt idx="4">
                  <c:v>0.0275066913732757</c:v>
                </c:pt>
                <c:pt idx="5">
                  <c:v>0.0336304280236294</c:v>
                </c:pt>
                <c:pt idx="6">
                  <c:v>0.0399353020974643</c:v>
                </c:pt>
                <c:pt idx="7">
                  <c:v>0.0464368299348329</c:v>
                </c:pt>
                <c:pt idx="8">
                  <c:v>0.0531187122736419</c:v>
                </c:pt>
                <c:pt idx="9">
                  <c:v>0.0599935972681678</c:v>
                </c:pt>
                <c:pt idx="10">
                  <c:v>0.0670431321931806</c:v>
                </c:pt>
                <c:pt idx="11">
                  <c:v>0.0742869536926581</c:v>
                </c:pt>
                <c:pt idx="12">
                  <c:v>0.0817127857377228</c:v>
                </c:pt>
                <c:pt idx="13">
                  <c:v>0.089288472145615</c:v>
                </c:pt>
                <c:pt idx="14">
                  <c:v>0.097039510294936</c:v>
                </c:pt>
                <c:pt idx="15">
                  <c:v>0.104964618667865</c:v>
                </c:pt>
              </c:numCache>
            </c:numRef>
          </c:xVal>
          <c:yVal>
            <c:numRef>
              <c:f>'BURN2 Data'!$P$66:$P$81</c:f>
              <c:numCache>
                <c:formatCode>0.00E+00</c:formatCode>
                <c:ptCount val="16"/>
                <c:pt idx="0">
                  <c:v>5.30753768844222E-8</c:v>
                </c:pt>
                <c:pt idx="1">
                  <c:v>4.70891449363252E-7</c:v>
                </c:pt>
                <c:pt idx="2">
                  <c:v>1.68869459129728E-6</c:v>
                </c:pt>
                <c:pt idx="3">
                  <c:v>4.20724222585926E-6</c:v>
                </c:pt>
                <c:pt idx="4">
                  <c:v>8.59687049619107E-6</c:v>
                </c:pt>
                <c:pt idx="5">
                  <c:v>1.55041973261478E-5</c:v>
                </c:pt>
                <c:pt idx="6">
                  <c:v>2.56391526661798E-5</c:v>
                </c:pt>
                <c:pt idx="7">
                  <c:v>3.98150094597437E-5</c:v>
                </c:pt>
                <c:pt idx="8">
                  <c:v>5.89007730594092E-5</c:v>
                </c:pt>
                <c:pt idx="9">
                  <c:v>8.38757870024545E-5</c:v>
                </c:pt>
                <c:pt idx="10">
                  <c:v>0.000115736259008282</c:v>
                </c:pt>
                <c:pt idx="11">
                  <c:v>0.000155731482485631</c:v>
                </c:pt>
                <c:pt idx="12">
                  <c:v>0.00020485617412228</c:v>
                </c:pt>
                <c:pt idx="13">
                  <c:v>0.000264423607280751</c:v>
                </c:pt>
                <c:pt idx="14">
                  <c:v>0.000335893155258766</c:v>
                </c:pt>
                <c:pt idx="15">
                  <c:v>0.00042042008311805</c:v>
                </c:pt>
              </c:numCache>
            </c:numRef>
          </c:yVal>
          <c:smooth val="1"/>
        </c:ser>
        <c:ser>
          <c:idx val="9"/>
          <c:order val="4"/>
          <c:tx>
            <c:v>Hanford 327°C</c:v>
          </c:tx>
          <c:spPr>
            <a:ln w="12700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xVal>
            <c:numRef>
              <c:f>'BURN3 Data'!$N$18:$N$29</c:f>
              <c:numCache>
                <c:formatCode>General</c:formatCode>
                <c:ptCount val="12"/>
                <c:pt idx="0">
                  <c:v>0.00732218416280475</c:v>
                </c:pt>
                <c:pt idx="1">
                  <c:v>0.016970190253332</c:v>
                </c:pt>
                <c:pt idx="2">
                  <c:v>0.026531031648171</c:v>
                </c:pt>
                <c:pt idx="3">
                  <c:v>0.0358929127321781</c:v>
                </c:pt>
                <c:pt idx="4">
                  <c:v>0.0450183342063908</c:v>
                </c:pt>
                <c:pt idx="5">
                  <c:v>0.053955997461392</c:v>
                </c:pt>
                <c:pt idx="6">
                  <c:v>0.0627015483182061</c:v>
                </c:pt>
                <c:pt idx="7">
                  <c:v>0.0712730408537243</c:v>
                </c:pt>
                <c:pt idx="8">
                  <c:v>0.0796671018276764</c:v>
                </c:pt>
                <c:pt idx="9">
                  <c:v>0.0879007465963988</c:v>
                </c:pt>
                <c:pt idx="10">
                  <c:v>0.126951331496786</c:v>
                </c:pt>
                <c:pt idx="11">
                  <c:v>0.162815754818628</c:v>
                </c:pt>
              </c:numCache>
            </c:numRef>
          </c:xVal>
          <c:yVal>
            <c:numRef>
              <c:f>'BURN3 Data'!$P$18:$P$29</c:f>
              <c:numCache>
                <c:formatCode>General</c:formatCode>
                <c:ptCount val="12"/>
                <c:pt idx="0">
                  <c:v>3.05863389079187E-7</c:v>
                </c:pt>
                <c:pt idx="1">
                  <c:v>3.02777495167363E-6</c:v>
                </c:pt>
                <c:pt idx="2">
                  <c:v>1.08405260994657E-5</c:v>
                </c:pt>
                <c:pt idx="3">
                  <c:v>2.60869565217392E-5</c:v>
                </c:pt>
                <c:pt idx="4">
                  <c:v>5.08433734939759E-5</c:v>
                </c:pt>
                <c:pt idx="5">
                  <c:v>8.70002115506665E-5</c:v>
                </c:pt>
                <c:pt idx="6">
                  <c:v>0.000136252002135612</c:v>
                </c:pt>
                <c:pt idx="7">
                  <c:v>0.000200172469548346</c:v>
                </c:pt>
                <c:pt idx="8">
                  <c:v>0.000280243690165361</c:v>
                </c:pt>
                <c:pt idx="9">
                  <c:v>0.000377689942907334</c:v>
                </c:pt>
                <c:pt idx="10">
                  <c:v>0.00116965105601469</c:v>
                </c:pt>
                <c:pt idx="11">
                  <c:v>0.00256195378905782</c:v>
                </c:pt>
              </c:numCache>
            </c:numRef>
          </c:yVal>
          <c:smooth val="1"/>
        </c:ser>
        <c:ser>
          <c:idx val="10"/>
          <c:order val="5"/>
          <c:tx>
            <c:v>Hanford 727°C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quare"/>
            <c:size val="5"/>
            <c:spPr>
              <a:noFill/>
              <a:ln w="9525">
                <a:noFill/>
              </a:ln>
            </c:spPr>
          </c:marker>
          <c:xVal>
            <c:numRef>
              <c:f>'BURN3 Data'!$N$48:$N$59</c:f>
              <c:numCache>
                <c:formatCode>General</c:formatCode>
                <c:ptCount val="12"/>
                <c:pt idx="0">
                  <c:v>0.0112257281553398</c:v>
                </c:pt>
                <c:pt idx="1">
                  <c:v>0.0258802997638846</c:v>
                </c:pt>
                <c:pt idx="2">
                  <c:v>0.0403000625130236</c:v>
                </c:pt>
                <c:pt idx="3">
                  <c:v>0.0543340380549684</c:v>
                </c:pt>
                <c:pt idx="4">
                  <c:v>0.0679927085567232</c:v>
                </c:pt>
                <c:pt idx="5">
                  <c:v>0.0813288386254895</c:v>
                </c:pt>
                <c:pt idx="6">
                  <c:v>0.0943550165380376</c:v>
                </c:pt>
                <c:pt idx="7">
                  <c:v>0.107107733571748</c:v>
                </c:pt>
                <c:pt idx="8">
                  <c:v>0.119605844376487</c:v>
                </c:pt>
                <c:pt idx="9">
                  <c:v>0.13185678218958</c:v>
                </c:pt>
                <c:pt idx="10">
                  <c:v>0.18995232856619</c:v>
                </c:pt>
                <c:pt idx="11">
                  <c:v>0.243386929460581</c:v>
                </c:pt>
              </c:numCache>
            </c:numRef>
          </c:xVal>
          <c:yVal>
            <c:numRef>
              <c:f>'BURN3 Data'!$P$48:$P$59</c:f>
              <c:numCache>
                <c:formatCode>General</c:formatCode>
                <c:ptCount val="12"/>
                <c:pt idx="0">
                  <c:v>6.27629449838191E-7</c:v>
                </c:pt>
                <c:pt idx="1">
                  <c:v>6.08972384765426E-6</c:v>
                </c:pt>
                <c:pt idx="2">
                  <c:v>2.14419670764744E-5</c:v>
                </c:pt>
                <c:pt idx="3">
                  <c:v>5.09513742071882E-5</c:v>
                </c:pt>
                <c:pt idx="4">
                  <c:v>9.82629208663952E-5</c:v>
                </c:pt>
                <c:pt idx="5">
                  <c:v>0.00016670291431057</c:v>
                </c:pt>
                <c:pt idx="6">
                  <c:v>0.00025909592061742</c:v>
                </c:pt>
                <c:pt idx="7">
                  <c:v>0.000378296826106393</c:v>
                </c:pt>
                <c:pt idx="8">
                  <c:v>0.000526673462453279</c:v>
                </c:pt>
                <c:pt idx="9">
                  <c:v>0.000706793665366078</c:v>
                </c:pt>
                <c:pt idx="10">
                  <c:v>0.00215743796601882</c:v>
                </c:pt>
                <c:pt idx="11">
                  <c:v>0.00469139004149378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627192"/>
        <c:axId val="539635944"/>
      </c:scatterChart>
      <c:valAx>
        <c:axId val="539627192"/>
        <c:scaling>
          <c:orientation val="minMax"/>
          <c:max val="0.1"/>
          <c:min val="0.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Pu-240/Pu-239</a:t>
                </a:r>
              </a:p>
            </c:rich>
          </c:tx>
          <c:layout>
            <c:manualLayout>
              <c:xMode val="edge"/>
              <c:yMode val="edge"/>
              <c:x val="0.486126526082131"/>
              <c:y val="0.94453507340946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635944"/>
        <c:crossesAt val="1.0E-9"/>
        <c:crossBetween val="midCat"/>
      </c:valAx>
      <c:valAx>
        <c:axId val="539635944"/>
        <c:scaling>
          <c:logBase val="10.0"/>
          <c:orientation val="minMax"/>
          <c:max val="0.001"/>
          <c:min val="1.0E-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Pu-242/Pu-239</a:t>
                </a:r>
              </a:p>
            </c:rich>
          </c:tx>
          <c:layout>
            <c:manualLayout>
              <c:xMode val="edge"/>
              <c:yMode val="edge"/>
              <c:x val="0.0122086570477247"/>
              <c:y val="0.489396411092986"/>
            </c:manualLayout>
          </c:layout>
          <c:overlay val="0"/>
          <c:spPr>
            <a:noFill/>
            <a:ln w="25400">
              <a:noFill/>
            </a:ln>
          </c:spPr>
        </c:title>
        <c:numFmt formatCode="0.0E+0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9627192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20976692563818"/>
          <c:y val="0.0929853181076672"/>
          <c:w val="0.832408435072142"/>
          <c:h val="0.10766721044045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456ED-0C65-4E5D-946E-FFA04AE75B4D}" type="doc">
      <dgm:prSet loTypeId="urn:microsoft.com/office/officeart/2005/8/layout/pyramid4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0536C-2BD9-4E48-A6D5-667A253ADD8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0" dirty="0" smtClean="0"/>
            <a:t>National Nuclear Forensics Library</a:t>
          </a:r>
        </a:p>
        <a:p>
          <a:pPr algn="ctr">
            <a:spcAft>
              <a:spcPts val="0"/>
            </a:spcAft>
          </a:pPr>
          <a:endParaRPr lang="en-US" sz="1600" b="0" dirty="0" smtClean="0"/>
        </a:p>
        <a:p>
          <a:pPr algn="ctr">
            <a:spcAft>
              <a:spcPts val="0"/>
            </a:spcAft>
          </a:pPr>
          <a:endParaRPr lang="en-US" sz="1600" b="0" dirty="0"/>
        </a:p>
      </dgm:t>
    </dgm:pt>
    <dgm:pt modelId="{C30B660D-5C4A-41DA-8670-53493BA59A11}" type="parTrans" cxnId="{FA49DCAC-BBAD-4D4A-A1F5-A280EF769669}">
      <dgm:prSet/>
      <dgm:spPr/>
      <dgm:t>
        <a:bodyPr/>
        <a:lstStyle/>
        <a:p>
          <a:endParaRPr lang="en-US"/>
        </a:p>
      </dgm:t>
    </dgm:pt>
    <dgm:pt modelId="{49C144E6-DF8F-42D2-8527-C6800B035419}" type="sibTrans" cxnId="{FA49DCAC-BBAD-4D4A-A1F5-A280EF769669}">
      <dgm:prSet/>
      <dgm:spPr/>
      <dgm:t>
        <a:bodyPr/>
        <a:lstStyle/>
        <a:p>
          <a:endParaRPr lang="en-US"/>
        </a:p>
      </dgm:t>
    </dgm:pt>
    <dgm:pt modelId="{A9AC2479-A860-4E66-84D4-ED91F5B85A9F}">
      <dgm:prSet phldrT="[Text]" custT="1"/>
      <dgm:spPr/>
      <dgm:t>
        <a:bodyPr/>
        <a:lstStyle/>
        <a:p>
          <a:r>
            <a:rPr lang="en-US" sz="1600" dirty="0" smtClean="0"/>
            <a:t>National Nuclear Material Archive</a:t>
          </a:r>
        </a:p>
        <a:p>
          <a:endParaRPr lang="en-US" sz="1600" dirty="0"/>
        </a:p>
      </dgm:t>
    </dgm:pt>
    <dgm:pt modelId="{29910D40-50AD-4F28-990C-76B3F4734AA4}" type="parTrans" cxnId="{99C5F626-5E18-4715-9CC2-16859A9FB9EF}">
      <dgm:prSet/>
      <dgm:spPr/>
      <dgm:t>
        <a:bodyPr/>
        <a:lstStyle/>
        <a:p>
          <a:endParaRPr lang="en-US"/>
        </a:p>
      </dgm:t>
    </dgm:pt>
    <dgm:pt modelId="{55FB976F-00CC-423F-A2EB-FD048AFFE289}" type="sibTrans" cxnId="{99C5F626-5E18-4715-9CC2-16859A9FB9EF}">
      <dgm:prSet/>
      <dgm:spPr/>
      <dgm:t>
        <a:bodyPr/>
        <a:lstStyle/>
        <a:p>
          <a:endParaRPr lang="en-US"/>
        </a:p>
      </dgm:t>
    </dgm:pt>
    <dgm:pt modelId="{DF174705-2401-4905-B6BC-70DA4F68DDDB}">
      <dgm:prSet phldrT="[Text]" custT="1"/>
      <dgm:spPr>
        <a:solidFill>
          <a:srgbClr val="3333CC"/>
        </a:solidFill>
      </dgm:spPr>
      <dgm:t>
        <a:bodyPr/>
        <a:lstStyle/>
        <a:p>
          <a:endParaRPr lang="en-US" sz="1400" dirty="0" smtClean="0"/>
        </a:p>
        <a:p>
          <a:endParaRPr lang="en-US" sz="1600" dirty="0" smtClean="0"/>
        </a:p>
        <a:p>
          <a:r>
            <a:rPr lang="en-US" sz="1600" dirty="0" smtClean="0"/>
            <a:t>Data Interpretation and Comparative Analysis</a:t>
          </a:r>
          <a:endParaRPr lang="en-US" sz="1600" dirty="0"/>
        </a:p>
      </dgm:t>
    </dgm:pt>
    <dgm:pt modelId="{080D7EED-5782-4027-A428-2876E678B40B}" type="parTrans" cxnId="{A85A4046-8A06-4C42-9C14-A0D7CA02D63A}">
      <dgm:prSet/>
      <dgm:spPr/>
      <dgm:t>
        <a:bodyPr/>
        <a:lstStyle/>
        <a:p>
          <a:endParaRPr lang="en-US"/>
        </a:p>
      </dgm:t>
    </dgm:pt>
    <dgm:pt modelId="{713011C8-A53E-4B58-B0CD-573A698588BE}" type="sibTrans" cxnId="{A85A4046-8A06-4C42-9C14-A0D7CA02D63A}">
      <dgm:prSet/>
      <dgm:spPr/>
      <dgm:t>
        <a:bodyPr/>
        <a:lstStyle/>
        <a:p>
          <a:endParaRPr lang="en-US"/>
        </a:p>
      </dgm:t>
    </dgm:pt>
    <dgm:pt modelId="{41F5AE36-C48C-4504-8502-D62F4EBCDC35}">
      <dgm:prSet phldrT="[Text]" custT="1"/>
      <dgm:spPr/>
      <dgm:t>
        <a:bodyPr/>
        <a:lstStyle/>
        <a:p>
          <a:r>
            <a:rPr lang="en-US" sz="1600" dirty="0" smtClean="0"/>
            <a:t>Laboratory Analysis and Process Modeling</a:t>
          </a:r>
        </a:p>
        <a:p>
          <a:endParaRPr lang="en-US" sz="1600" dirty="0"/>
        </a:p>
      </dgm:t>
    </dgm:pt>
    <dgm:pt modelId="{6AD2AF55-11AB-414D-AAE3-D136FF1A6A70}" type="parTrans" cxnId="{35CB027C-BE98-4ACB-A7D0-335916E5F5D2}">
      <dgm:prSet/>
      <dgm:spPr/>
      <dgm:t>
        <a:bodyPr/>
        <a:lstStyle/>
        <a:p>
          <a:endParaRPr lang="en-US"/>
        </a:p>
      </dgm:t>
    </dgm:pt>
    <dgm:pt modelId="{54F2E029-4223-4E6B-8169-2C08057DEB0E}" type="sibTrans" cxnId="{35CB027C-BE98-4ACB-A7D0-335916E5F5D2}">
      <dgm:prSet/>
      <dgm:spPr/>
      <dgm:t>
        <a:bodyPr/>
        <a:lstStyle/>
        <a:p>
          <a:endParaRPr lang="en-US"/>
        </a:p>
      </dgm:t>
    </dgm:pt>
    <dgm:pt modelId="{47C66743-9E92-4509-85D2-D7B6696A51C1}" type="pres">
      <dgm:prSet presAssocID="{608456ED-0C65-4E5D-946E-FFA04AE75B4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B189F-C8CC-4160-AB0F-6ABFDDA5B8ED}" type="pres">
      <dgm:prSet presAssocID="{608456ED-0C65-4E5D-946E-FFA04AE75B4D}" presName="triangle1" presStyleLbl="node1" presStyleIdx="0" presStyleCnt="4" custScaleX="171429" custScaleY="98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FB317-2210-4CE9-8491-0AA0B49EAA48}" type="pres">
      <dgm:prSet presAssocID="{608456ED-0C65-4E5D-946E-FFA04AE75B4D}" presName="triangle2" presStyleLbl="node1" presStyleIdx="1" presStyleCnt="4" custScaleX="172180" custScaleY="99249" custLinFactNeighborX="-36090" custLinFactNeighborY="-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8375A-540C-4AC8-94FA-18AC7F42604C}" type="pres">
      <dgm:prSet presAssocID="{608456ED-0C65-4E5D-946E-FFA04AE75B4D}" presName="triangle3" presStyleLbl="node1" presStyleIdx="2" presStyleCnt="4" custScaleX="171429" custScaleY="100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631F0-01BD-4AC3-BB1A-7A82218DD334}" type="pres">
      <dgm:prSet presAssocID="{608456ED-0C65-4E5D-946E-FFA04AE75B4D}" presName="triangle4" presStyleLbl="node1" presStyleIdx="3" presStyleCnt="4" custScaleX="172180" custScaleY="98497" custLinFactNeighborX="36090" custLinFactNeighborY="-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22674-8BB8-0A4A-BA0B-994C81234E8A}" type="presOf" srcId="{DC40536C-2BD9-4E48-A6D5-667A253ADD81}" destId="{D37B189F-C8CC-4160-AB0F-6ABFDDA5B8ED}" srcOrd="0" destOrd="0" presId="urn:microsoft.com/office/officeart/2005/8/layout/pyramid4"/>
    <dgm:cxn modelId="{16EF6ACE-D63E-324A-A743-21733D622EF2}" type="presOf" srcId="{DF174705-2401-4905-B6BC-70DA4F68DDDB}" destId="{F748375A-540C-4AC8-94FA-18AC7F42604C}" srcOrd="0" destOrd="0" presId="urn:microsoft.com/office/officeart/2005/8/layout/pyramid4"/>
    <dgm:cxn modelId="{99C5F626-5E18-4715-9CC2-16859A9FB9EF}" srcId="{608456ED-0C65-4E5D-946E-FFA04AE75B4D}" destId="{A9AC2479-A860-4E66-84D4-ED91F5B85A9F}" srcOrd="1" destOrd="0" parTransId="{29910D40-50AD-4F28-990C-76B3F4734AA4}" sibTransId="{55FB976F-00CC-423F-A2EB-FD048AFFE289}"/>
    <dgm:cxn modelId="{FA49DCAC-BBAD-4D4A-A1F5-A280EF769669}" srcId="{608456ED-0C65-4E5D-946E-FFA04AE75B4D}" destId="{DC40536C-2BD9-4E48-A6D5-667A253ADD81}" srcOrd="0" destOrd="0" parTransId="{C30B660D-5C4A-41DA-8670-53493BA59A11}" sibTransId="{49C144E6-DF8F-42D2-8527-C6800B035419}"/>
    <dgm:cxn modelId="{35CB027C-BE98-4ACB-A7D0-335916E5F5D2}" srcId="{608456ED-0C65-4E5D-946E-FFA04AE75B4D}" destId="{41F5AE36-C48C-4504-8502-D62F4EBCDC35}" srcOrd="3" destOrd="0" parTransId="{6AD2AF55-11AB-414D-AAE3-D136FF1A6A70}" sibTransId="{54F2E029-4223-4E6B-8169-2C08057DEB0E}"/>
    <dgm:cxn modelId="{53DCFE0C-D079-B640-994E-72BBC5720D4B}" type="presOf" srcId="{41F5AE36-C48C-4504-8502-D62F4EBCDC35}" destId="{890631F0-01BD-4AC3-BB1A-7A82218DD334}" srcOrd="0" destOrd="0" presId="urn:microsoft.com/office/officeart/2005/8/layout/pyramid4"/>
    <dgm:cxn modelId="{A85A4046-8A06-4C42-9C14-A0D7CA02D63A}" srcId="{608456ED-0C65-4E5D-946E-FFA04AE75B4D}" destId="{DF174705-2401-4905-B6BC-70DA4F68DDDB}" srcOrd="2" destOrd="0" parTransId="{080D7EED-5782-4027-A428-2876E678B40B}" sibTransId="{713011C8-A53E-4B58-B0CD-573A698588BE}"/>
    <dgm:cxn modelId="{1DA76974-5327-9F4A-8DBD-25C9155DA8FB}" type="presOf" srcId="{608456ED-0C65-4E5D-946E-FFA04AE75B4D}" destId="{47C66743-9E92-4509-85D2-D7B6696A51C1}" srcOrd="0" destOrd="0" presId="urn:microsoft.com/office/officeart/2005/8/layout/pyramid4"/>
    <dgm:cxn modelId="{5157444F-8A7E-FD45-81F7-A08030A95304}" type="presOf" srcId="{A9AC2479-A860-4E66-84D4-ED91F5B85A9F}" destId="{001FB317-2210-4CE9-8491-0AA0B49EAA48}" srcOrd="0" destOrd="0" presId="urn:microsoft.com/office/officeart/2005/8/layout/pyramid4"/>
    <dgm:cxn modelId="{26B60090-D1E2-8D43-A1FB-18793B67D553}" type="presParOf" srcId="{47C66743-9E92-4509-85D2-D7B6696A51C1}" destId="{D37B189F-C8CC-4160-AB0F-6ABFDDA5B8ED}" srcOrd="0" destOrd="0" presId="urn:microsoft.com/office/officeart/2005/8/layout/pyramid4"/>
    <dgm:cxn modelId="{0A46BB45-E9BD-E646-B295-251FBA3C939E}" type="presParOf" srcId="{47C66743-9E92-4509-85D2-D7B6696A51C1}" destId="{001FB317-2210-4CE9-8491-0AA0B49EAA48}" srcOrd="1" destOrd="0" presId="urn:microsoft.com/office/officeart/2005/8/layout/pyramid4"/>
    <dgm:cxn modelId="{5EBA145A-5C7D-FB43-B45D-6E2F180B9DAA}" type="presParOf" srcId="{47C66743-9E92-4509-85D2-D7B6696A51C1}" destId="{F748375A-540C-4AC8-94FA-18AC7F42604C}" srcOrd="2" destOrd="0" presId="urn:microsoft.com/office/officeart/2005/8/layout/pyramid4"/>
    <dgm:cxn modelId="{20ACEFB2-7D06-C040-A794-9ADB92A48034}" type="presParOf" srcId="{47C66743-9E92-4509-85D2-D7B6696A51C1}" destId="{890631F0-01BD-4AC3-BB1A-7A82218DD33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456ED-0C65-4E5D-946E-FFA04AE75B4D}" type="doc">
      <dgm:prSet loTypeId="urn:microsoft.com/office/officeart/2005/8/layout/pyramid4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0536C-2BD9-4E48-A6D5-667A253ADD8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0" dirty="0" smtClean="0"/>
            <a:t>National Nuclear Forensics Library</a:t>
          </a:r>
        </a:p>
        <a:p>
          <a:pPr algn="ctr">
            <a:spcAft>
              <a:spcPts val="0"/>
            </a:spcAft>
          </a:pPr>
          <a:endParaRPr lang="en-US" sz="1600" b="0" dirty="0" smtClean="0"/>
        </a:p>
        <a:p>
          <a:pPr algn="ctr">
            <a:spcAft>
              <a:spcPts val="0"/>
            </a:spcAft>
          </a:pPr>
          <a:endParaRPr lang="en-US" sz="1600" b="0" dirty="0"/>
        </a:p>
      </dgm:t>
    </dgm:pt>
    <dgm:pt modelId="{C30B660D-5C4A-41DA-8670-53493BA59A11}" type="parTrans" cxnId="{FA49DCAC-BBAD-4D4A-A1F5-A280EF769669}">
      <dgm:prSet/>
      <dgm:spPr/>
      <dgm:t>
        <a:bodyPr/>
        <a:lstStyle/>
        <a:p>
          <a:endParaRPr lang="en-US"/>
        </a:p>
      </dgm:t>
    </dgm:pt>
    <dgm:pt modelId="{49C144E6-DF8F-42D2-8527-C6800B035419}" type="sibTrans" cxnId="{FA49DCAC-BBAD-4D4A-A1F5-A280EF769669}">
      <dgm:prSet/>
      <dgm:spPr/>
      <dgm:t>
        <a:bodyPr/>
        <a:lstStyle/>
        <a:p>
          <a:endParaRPr lang="en-US"/>
        </a:p>
      </dgm:t>
    </dgm:pt>
    <dgm:pt modelId="{A9AC2479-A860-4E66-84D4-ED91F5B85A9F}">
      <dgm:prSet phldrT="[Text]" custT="1"/>
      <dgm:spPr/>
      <dgm:t>
        <a:bodyPr/>
        <a:lstStyle/>
        <a:p>
          <a:r>
            <a:rPr lang="en-US" sz="1600" dirty="0" smtClean="0"/>
            <a:t>National Nuclear Material Archive</a:t>
          </a:r>
        </a:p>
        <a:p>
          <a:endParaRPr lang="en-US" sz="1600" dirty="0"/>
        </a:p>
      </dgm:t>
    </dgm:pt>
    <dgm:pt modelId="{29910D40-50AD-4F28-990C-76B3F4734AA4}" type="parTrans" cxnId="{99C5F626-5E18-4715-9CC2-16859A9FB9EF}">
      <dgm:prSet/>
      <dgm:spPr/>
      <dgm:t>
        <a:bodyPr/>
        <a:lstStyle/>
        <a:p>
          <a:endParaRPr lang="en-US"/>
        </a:p>
      </dgm:t>
    </dgm:pt>
    <dgm:pt modelId="{55FB976F-00CC-423F-A2EB-FD048AFFE289}" type="sibTrans" cxnId="{99C5F626-5E18-4715-9CC2-16859A9FB9EF}">
      <dgm:prSet/>
      <dgm:spPr/>
      <dgm:t>
        <a:bodyPr/>
        <a:lstStyle/>
        <a:p>
          <a:endParaRPr lang="en-US"/>
        </a:p>
      </dgm:t>
    </dgm:pt>
    <dgm:pt modelId="{DF174705-2401-4905-B6BC-70DA4F68DDDB}">
      <dgm:prSet phldrT="[Text]" custT="1"/>
      <dgm:spPr>
        <a:solidFill>
          <a:srgbClr val="3333CC"/>
        </a:solidFill>
      </dgm:spPr>
      <dgm:t>
        <a:bodyPr/>
        <a:lstStyle/>
        <a:p>
          <a:endParaRPr lang="en-US" sz="1400" dirty="0" smtClean="0"/>
        </a:p>
        <a:p>
          <a:endParaRPr lang="en-US" sz="1600" dirty="0" smtClean="0"/>
        </a:p>
        <a:p>
          <a:r>
            <a:rPr lang="en-US" sz="1600" dirty="0" smtClean="0"/>
            <a:t>Data Interpretation and Comparative Analysis</a:t>
          </a:r>
          <a:endParaRPr lang="en-US" sz="1600" dirty="0"/>
        </a:p>
      </dgm:t>
    </dgm:pt>
    <dgm:pt modelId="{080D7EED-5782-4027-A428-2876E678B40B}" type="parTrans" cxnId="{A85A4046-8A06-4C42-9C14-A0D7CA02D63A}">
      <dgm:prSet/>
      <dgm:spPr/>
      <dgm:t>
        <a:bodyPr/>
        <a:lstStyle/>
        <a:p>
          <a:endParaRPr lang="en-US"/>
        </a:p>
      </dgm:t>
    </dgm:pt>
    <dgm:pt modelId="{713011C8-A53E-4B58-B0CD-573A698588BE}" type="sibTrans" cxnId="{A85A4046-8A06-4C42-9C14-A0D7CA02D63A}">
      <dgm:prSet/>
      <dgm:spPr/>
      <dgm:t>
        <a:bodyPr/>
        <a:lstStyle/>
        <a:p>
          <a:endParaRPr lang="en-US"/>
        </a:p>
      </dgm:t>
    </dgm:pt>
    <dgm:pt modelId="{41F5AE36-C48C-4504-8502-D62F4EBCDC35}">
      <dgm:prSet phldrT="[Text]" custT="1"/>
      <dgm:spPr/>
      <dgm:t>
        <a:bodyPr/>
        <a:lstStyle/>
        <a:p>
          <a:r>
            <a:rPr lang="en-US" sz="1600" dirty="0" smtClean="0"/>
            <a:t>Laboratory Analysis and Process Modeling</a:t>
          </a:r>
        </a:p>
        <a:p>
          <a:endParaRPr lang="en-US" sz="1600" dirty="0"/>
        </a:p>
      </dgm:t>
    </dgm:pt>
    <dgm:pt modelId="{6AD2AF55-11AB-414D-AAE3-D136FF1A6A70}" type="parTrans" cxnId="{35CB027C-BE98-4ACB-A7D0-335916E5F5D2}">
      <dgm:prSet/>
      <dgm:spPr/>
      <dgm:t>
        <a:bodyPr/>
        <a:lstStyle/>
        <a:p>
          <a:endParaRPr lang="en-US"/>
        </a:p>
      </dgm:t>
    </dgm:pt>
    <dgm:pt modelId="{54F2E029-4223-4E6B-8169-2C08057DEB0E}" type="sibTrans" cxnId="{35CB027C-BE98-4ACB-A7D0-335916E5F5D2}">
      <dgm:prSet/>
      <dgm:spPr/>
      <dgm:t>
        <a:bodyPr/>
        <a:lstStyle/>
        <a:p>
          <a:endParaRPr lang="en-US"/>
        </a:p>
      </dgm:t>
    </dgm:pt>
    <dgm:pt modelId="{47C66743-9E92-4509-85D2-D7B6696A51C1}" type="pres">
      <dgm:prSet presAssocID="{608456ED-0C65-4E5D-946E-FFA04AE75B4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B189F-C8CC-4160-AB0F-6ABFDDA5B8ED}" type="pres">
      <dgm:prSet presAssocID="{608456ED-0C65-4E5D-946E-FFA04AE75B4D}" presName="triangle1" presStyleLbl="node1" presStyleIdx="0" presStyleCnt="4" custScaleX="122650" custScaleY="73626" custLinFactNeighborX="-1182" custLinFactNeighborY="-6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FB317-2210-4CE9-8491-0AA0B49EAA48}" type="pres">
      <dgm:prSet presAssocID="{608456ED-0C65-4E5D-946E-FFA04AE75B4D}" presName="triangle2" presStyleLbl="node1" presStyleIdx="1" presStyleCnt="4" custScaleX="128657" custScaleY="69933" custLinFactNeighborX="-36927" custLinFactNeighborY="15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8375A-540C-4AC8-94FA-18AC7F42604C}" type="pres">
      <dgm:prSet presAssocID="{608456ED-0C65-4E5D-946E-FFA04AE75B4D}" presName="triangle3" presStyleLbl="node1" presStyleIdx="2" presStyleCnt="4" custScaleX="126504" custScaleY="74369" custLinFactNeighborX="-957" custLinFactNeighborY="-23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631F0-01BD-4AC3-BB1A-7A82218DD334}" type="pres">
      <dgm:prSet presAssocID="{608456ED-0C65-4E5D-946E-FFA04AE75B4D}" presName="triangle4" presStyleLbl="node1" presStyleIdx="3" presStyleCnt="4" custScaleX="125790" custScaleY="71758" custLinFactNeighborX="29991" custLinFactNeighborY="1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C5F626-5E18-4715-9CC2-16859A9FB9EF}" srcId="{608456ED-0C65-4E5D-946E-FFA04AE75B4D}" destId="{A9AC2479-A860-4E66-84D4-ED91F5B85A9F}" srcOrd="1" destOrd="0" parTransId="{29910D40-50AD-4F28-990C-76B3F4734AA4}" sibTransId="{55FB976F-00CC-423F-A2EB-FD048AFFE289}"/>
    <dgm:cxn modelId="{6F3B9257-A249-364D-AEDF-229490C152DF}" type="presOf" srcId="{A9AC2479-A860-4E66-84D4-ED91F5B85A9F}" destId="{001FB317-2210-4CE9-8491-0AA0B49EAA48}" srcOrd="0" destOrd="0" presId="urn:microsoft.com/office/officeart/2005/8/layout/pyramid4"/>
    <dgm:cxn modelId="{FA49DCAC-BBAD-4D4A-A1F5-A280EF769669}" srcId="{608456ED-0C65-4E5D-946E-FFA04AE75B4D}" destId="{DC40536C-2BD9-4E48-A6D5-667A253ADD81}" srcOrd="0" destOrd="0" parTransId="{C30B660D-5C4A-41DA-8670-53493BA59A11}" sibTransId="{49C144E6-DF8F-42D2-8527-C6800B035419}"/>
    <dgm:cxn modelId="{35CB027C-BE98-4ACB-A7D0-335916E5F5D2}" srcId="{608456ED-0C65-4E5D-946E-FFA04AE75B4D}" destId="{41F5AE36-C48C-4504-8502-D62F4EBCDC35}" srcOrd="3" destOrd="0" parTransId="{6AD2AF55-11AB-414D-AAE3-D136FF1A6A70}" sibTransId="{54F2E029-4223-4E6B-8169-2C08057DEB0E}"/>
    <dgm:cxn modelId="{3ACC8137-A71F-AE47-B22D-6B7C7663F1FA}" type="presOf" srcId="{DF174705-2401-4905-B6BC-70DA4F68DDDB}" destId="{F748375A-540C-4AC8-94FA-18AC7F42604C}" srcOrd="0" destOrd="0" presId="urn:microsoft.com/office/officeart/2005/8/layout/pyramid4"/>
    <dgm:cxn modelId="{2F7B0B5B-B18F-8C43-B10E-0E2AC18F8073}" type="presOf" srcId="{41F5AE36-C48C-4504-8502-D62F4EBCDC35}" destId="{890631F0-01BD-4AC3-BB1A-7A82218DD334}" srcOrd="0" destOrd="0" presId="urn:microsoft.com/office/officeart/2005/8/layout/pyramid4"/>
    <dgm:cxn modelId="{2C462563-758D-B94A-AEE7-AD65506EC1FE}" type="presOf" srcId="{608456ED-0C65-4E5D-946E-FFA04AE75B4D}" destId="{47C66743-9E92-4509-85D2-D7B6696A51C1}" srcOrd="0" destOrd="0" presId="urn:microsoft.com/office/officeart/2005/8/layout/pyramid4"/>
    <dgm:cxn modelId="{A85A4046-8A06-4C42-9C14-A0D7CA02D63A}" srcId="{608456ED-0C65-4E5D-946E-FFA04AE75B4D}" destId="{DF174705-2401-4905-B6BC-70DA4F68DDDB}" srcOrd="2" destOrd="0" parTransId="{080D7EED-5782-4027-A428-2876E678B40B}" sibTransId="{713011C8-A53E-4B58-B0CD-573A698588BE}"/>
    <dgm:cxn modelId="{CD61195B-C21A-2D4E-9C8D-5C7C30424E7F}" type="presOf" srcId="{DC40536C-2BD9-4E48-A6D5-667A253ADD81}" destId="{D37B189F-C8CC-4160-AB0F-6ABFDDA5B8ED}" srcOrd="0" destOrd="0" presId="urn:microsoft.com/office/officeart/2005/8/layout/pyramid4"/>
    <dgm:cxn modelId="{7A54DC78-CB7F-FE43-8368-13ED68771F35}" type="presParOf" srcId="{47C66743-9E92-4509-85D2-D7B6696A51C1}" destId="{D37B189F-C8CC-4160-AB0F-6ABFDDA5B8ED}" srcOrd="0" destOrd="0" presId="urn:microsoft.com/office/officeart/2005/8/layout/pyramid4"/>
    <dgm:cxn modelId="{2E23BDDF-AEAE-FF43-9EBB-DB9C4830BAF5}" type="presParOf" srcId="{47C66743-9E92-4509-85D2-D7B6696A51C1}" destId="{001FB317-2210-4CE9-8491-0AA0B49EAA48}" srcOrd="1" destOrd="0" presId="urn:microsoft.com/office/officeart/2005/8/layout/pyramid4"/>
    <dgm:cxn modelId="{225FBF1C-7F7C-B64C-A78F-FA5F613E9D2A}" type="presParOf" srcId="{47C66743-9E92-4509-85D2-D7B6696A51C1}" destId="{F748375A-540C-4AC8-94FA-18AC7F42604C}" srcOrd="2" destOrd="0" presId="urn:microsoft.com/office/officeart/2005/8/layout/pyramid4"/>
    <dgm:cxn modelId="{886B6B9D-00B5-AA49-AA5F-4B48B548A669}" type="presParOf" srcId="{47C66743-9E92-4509-85D2-D7B6696A51C1}" destId="{890631F0-01BD-4AC3-BB1A-7A82218DD33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189F-C8CC-4160-AB0F-6ABFDDA5B8ED}">
      <dsp:nvSpPr>
        <dsp:cNvPr id="0" name=""/>
        <dsp:cNvSpPr/>
      </dsp:nvSpPr>
      <dsp:spPr>
        <a:xfrm>
          <a:off x="1621967" y="3462"/>
          <a:ext cx="3156865" cy="1813803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dirty="0" smtClean="0"/>
            <a:t>National Nuclear Forensics Library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600" b="0" kern="1200" dirty="0"/>
        </a:p>
      </dsp:txBody>
      <dsp:txXfrm>
        <a:off x="2411183" y="910364"/>
        <a:ext cx="1578433" cy="906901"/>
      </dsp:txXfrm>
    </dsp:sp>
    <dsp:sp modelId="{001FB317-2210-4CE9-8491-0AA0B49EAA48}">
      <dsp:nvSpPr>
        <dsp:cNvPr id="0" name=""/>
        <dsp:cNvSpPr/>
      </dsp:nvSpPr>
      <dsp:spPr>
        <a:xfrm>
          <a:off x="29705" y="1827642"/>
          <a:ext cx="3170694" cy="1827670"/>
        </a:xfrm>
        <a:prstGeom prst="triangl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Nuclear Material Archive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822379" y="2741477"/>
        <a:ext cx="1585347" cy="913835"/>
      </dsp:txXfrm>
    </dsp:sp>
    <dsp:sp modelId="{F748375A-540C-4AC8-94FA-18AC7F42604C}">
      <dsp:nvSpPr>
        <dsp:cNvPr id="0" name=""/>
        <dsp:cNvSpPr/>
      </dsp:nvSpPr>
      <dsp:spPr>
        <a:xfrm rot="10800000">
          <a:off x="1621967" y="1824189"/>
          <a:ext cx="3156865" cy="1855348"/>
        </a:xfrm>
        <a:prstGeom prst="triangle">
          <a:avLst/>
        </a:prstGeom>
        <a:solidFill>
          <a:srgbClr val="33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Interpretation and Comparative Analysis</a:t>
          </a:r>
          <a:endParaRPr lang="en-US" sz="1600" kern="1200" dirty="0"/>
        </a:p>
      </dsp:txBody>
      <dsp:txXfrm rot="10800000">
        <a:off x="2411183" y="1824189"/>
        <a:ext cx="1578433" cy="927674"/>
      </dsp:txXfrm>
    </dsp:sp>
    <dsp:sp modelId="{890631F0-01BD-4AC3-BB1A-7A82218DD334}">
      <dsp:nvSpPr>
        <dsp:cNvPr id="0" name=""/>
        <dsp:cNvSpPr/>
      </dsp:nvSpPr>
      <dsp:spPr>
        <a:xfrm>
          <a:off x="3200400" y="1841490"/>
          <a:ext cx="3170694" cy="1813822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Laboratory Analysis and Process Modeling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993074" y="2748401"/>
        <a:ext cx="1585347" cy="906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189F-C8CC-4160-AB0F-6ABFDDA5B8ED}">
      <dsp:nvSpPr>
        <dsp:cNvPr id="0" name=""/>
        <dsp:cNvSpPr/>
      </dsp:nvSpPr>
      <dsp:spPr>
        <a:xfrm>
          <a:off x="2143059" y="0"/>
          <a:ext cx="3006274" cy="180464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dirty="0" smtClean="0"/>
            <a:t>National Nuclear Forensics Library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600" b="0" kern="1200" dirty="0"/>
        </a:p>
      </dsp:txBody>
      <dsp:txXfrm>
        <a:off x="2894628" y="902323"/>
        <a:ext cx="1503137" cy="902323"/>
      </dsp:txXfrm>
    </dsp:sp>
    <dsp:sp modelId="{001FB317-2210-4CE9-8491-0AA0B49EAA48}">
      <dsp:nvSpPr>
        <dsp:cNvPr id="0" name=""/>
        <dsp:cNvSpPr/>
      </dsp:nvSpPr>
      <dsp:spPr>
        <a:xfrm>
          <a:off x="0" y="3188072"/>
          <a:ext cx="3153511" cy="1714127"/>
        </a:xfrm>
        <a:prstGeom prst="triangl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Nuclear Material Archive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788378" y="4045136"/>
        <a:ext cx="1576755" cy="857063"/>
      </dsp:txXfrm>
    </dsp:sp>
    <dsp:sp modelId="{F748375A-540C-4AC8-94FA-18AC7F42604C}">
      <dsp:nvSpPr>
        <dsp:cNvPr id="0" name=""/>
        <dsp:cNvSpPr/>
      </dsp:nvSpPr>
      <dsp:spPr>
        <a:xfrm rot="10800000">
          <a:off x="2101341" y="2180614"/>
          <a:ext cx="3100739" cy="1822858"/>
        </a:xfrm>
        <a:prstGeom prst="triangle">
          <a:avLst/>
        </a:prstGeom>
        <a:solidFill>
          <a:srgbClr val="33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Interpretation and Comparative Analysis</a:t>
          </a:r>
          <a:endParaRPr lang="en-US" sz="1600" kern="1200" dirty="0"/>
        </a:p>
      </dsp:txBody>
      <dsp:txXfrm rot="10800000">
        <a:off x="2876526" y="2180614"/>
        <a:ext cx="1550369" cy="911429"/>
      </dsp:txXfrm>
    </dsp:sp>
    <dsp:sp modelId="{890631F0-01BD-4AC3-BB1A-7A82218DD334}">
      <dsp:nvSpPr>
        <dsp:cNvPr id="0" name=""/>
        <dsp:cNvSpPr/>
      </dsp:nvSpPr>
      <dsp:spPr>
        <a:xfrm>
          <a:off x="4094208" y="3124202"/>
          <a:ext cx="3083238" cy="17588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Laboratory Analysis and Process Modeling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865018" y="4003632"/>
        <a:ext cx="1541619" cy="87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0.34211</cdr:y>
    </cdr:from>
    <cdr:to>
      <cdr:x>0.73729</cdr:x>
      <cdr:y>0.39474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800600" y="1981200"/>
          <a:ext cx="182880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00CC99"/>
        </a:solidFill>
        <a:ln xmlns:a="http://schemas.openxmlformats.org/drawingml/2006/main" w="25400" cap="flat" cmpd="sng" algn="ctr">
          <a:solidFill>
            <a:srgbClr val="00CC99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0.61864</cdr:x>
      <cdr:y>0.44737</cdr:y>
    </cdr:from>
    <cdr:to>
      <cdr:x>0.63559</cdr:x>
      <cdr:y>0.46053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62600" y="2590800"/>
          <a:ext cx="152400" cy="76200"/>
        </a:xfrm>
        <a:prstGeom xmlns:a="http://schemas.openxmlformats.org/drawingml/2006/main" prst="rect">
          <a:avLst/>
        </a:prstGeom>
        <a:solidFill xmlns:a="http://schemas.openxmlformats.org/drawingml/2006/main">
          <a:srgbClr val="00CC99"/>
        </a:solidFill>
        <a:ln xmlns:a="http://schemas.openxmlformats.org/drawingml/2006/main" w="25400" cap="flat" cmpd="sng" algn="ctr">
          <a:solidFill>
            <a:srgbClr val="00CC99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0.69492</cdr:x>
      <cdr:y>0.55263</cdr:y>
    </cdr:from>
    <cdr:to>
      <cdr:x>0.75424</cdr:x>
      <cdr:y>0.60526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48400" y="32004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 pitchFamily="34" charset="0"/>
              <a:cs typeface="Arial" pitchFamily="34" charset="0"/>
            </a:rPr>
            <a:t>DA</a:t>
          </a:r>
        </a:p>
      </cdr:txBody>
    </cdr:sp>
  </cdr:relSizeAnchor>
  <cdr:relSizeAnchor xmlns:cdr="http://schemas.openxmlformats.org/drawingml/2006/chartDrawing">
    <cdr:from>
      <cdr:x>0.44915</cdr:x>
      <cdr:y>0.30263</cdr:y>
    </cdr:from>
    <cdr:to>
      <cdr:x>0.5339</cdr:x>
      <cdr:y>0.36842</cdr:y>
    </cdr:to>
    <cdr:sp macro="" textlink="">
      <cdr:nvSpPr>
        <cdr:cNvPr id="6" name="Straight Arrow Connector 5"/>
        <cdr:cNvSpPr/>
      </cdr:nvSpPr>
      <cdr:spPr>
        <a:xfrm xmlns:a="http://schemas.openxmlformats.org/drawingml/2006/main">
          <a:off x="4038600" y="1752600"/>
          <a:ext cx="761999" cy="38100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0.63559</cdr:x>
      <cdr:y>0.46053</cdr:y>
    </cdr:from>
    <cdr:to>
      <cdr:x>0.70339</cdr:x>
      <cdr:y>0.56579</cdr:y>
    </cdr:to>
    <cdr:sp macro="" textlink="">
      <cdr:nvSpPr>
        <cdr:cNvPr id="7" name="Straight Arrow Connector 6"/>
        <cdr:cNvSpPr/>
      </cdr:nvSpPr>
      <cdr:spPr>
        <a:xfrm xmlns:a="http://schemas.openxmlformats.org/drawingml/2006/main" flipH="1" flipV="1">
          <a:off x="5715000" y="2667000"/>
          <a:ext cx="609599" cy="6096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7/2/14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7/2/14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39D1-A24E-4019-A7F2-F4C915DFD8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6D79E1-9489-5B43-9FFA-33E2E5C9996A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139D1-A24E-4019-A7F2-F4C915DFD8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698272-BDC6-4644-A1F2-CF7CCDEA1C8F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0F2C6B-413D-054B-A1D6-4C0029EDFAF4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4BF4C4-B80D-1E47-ADB4-22A6B66E7C25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981354-FD6F-674A-8F68-8D012DAB5D12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474F0B-731F-0945-999D-B73A3E9BFD8B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Hanford 327C = 600K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E8B55-3FBC-8A47-B20B-4228DE04DAAA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279299" indent="-368299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3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986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480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973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65781A-71F6-E342-8C02-3AF62C4A3694}" type="slidenum">
              <a:rPr lang="en-US" sz="1200"/>
              <a:pPr eaLnBrk="1" hangingPunct="1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939367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11185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none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Name(s)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4568385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51062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Path_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0975" y="6424613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8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92125" y="1676400"/>
            <a:ext cx="8423275" cy="4495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9400" y="369875"/>
            <a:ext cx="6791325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9C71-AF6A-AA48-912A-B9EF33888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5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496300" y="6489700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D789581-124C-C54B-94F8-6B356D04E5E2}" type="slidenum">
              <a:rPr lang="en-US"/>
              <a:pPr/>
              <a:t>‹#›</a:t>
            </a:fld>
            <a:r>
              <a:rPr lang="en-US">
                <a:latin typeface="Times New Roman" pitchFamily="33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7772400" y="6692900"/>
            <a:ext cx="838200" cy="130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DOE_Seal_Color_no tex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0338" y="223838"/>
            <a:ext cx="12287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1228725" y="1390650"/>
            <a:ext cx="7534275" cy="0"/>
          </a:xfrm>
          <a:prstGeom prst="line">
            <a:avLst/>
          </a:prstGeom>
          <a:noFill/>
          <a:ln w="28575">
            <a:solidFill>
              <a:srgbClr val="006C3A"/>
            </a:solidFill>
            <a:round/>
            <a:headEnd/>
            <a:tailEnd/>
          </a:ln>
          <a:effectLst>
            <a:outerShdw blurRad="63500" dist="38099" dir="2700000" algn="ctr" rotWithShape="0">
              <a:srgbClr val="EFD345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3978275" y="6511925"/>
            <a:ext cx="1185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>
                <a:latin typeface="Arial Narrow" charset="0"/>
              </a:rPr>
              <a:t>Official Use Only</a:t>
            </a: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3978275" y="0"/>
            <a:ext cx="1185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>
                <a:latin typeface="Arial Narrow" charset="0"/>
              </a:rPr>
              <a:t>Official Use Only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49400" y="369875"/>
            <a:ext cx="6791325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F789-8BD1-2649-8303-D98F4B6C4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F783-C8A5-1446-9F03-4EB1F5A25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43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43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43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43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430887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ctrTitle"/>
          </p:nvPr>
        </p:nvSpPr>
        <p:spPr>
          <a:xfrm>
            <a:off x="0" y="1506214"/>
            <a:ext cx="9144000" cy="2031325"/>
          </a:xfrm>
        </p:spPr>
        <p:txBody>
          <a:bodyPr/>
          <a:lstStyle/>
          <a:p>
            <a:r>
              <a:rPr lang="en-US" sz="3600" dirty="0" smtClean="0"/>
              <a:t>Populating a National Nuclear </a:t>
            </a:r>
            <a:r>
              <a:rPr lang="en-US" sz="3600" dirty="0"/>
              <a:t>Forensics </a:t>
            </a:r>
            <a:r>
              <a:rPr lang="en-US" sz="3600" dirty="0" smtClean="0"/>
              <a:t>Library (NNFL)</a:t>
            </a:r>
            <a:endParaRPr lang="en-US" sz="3600" dirty="0"/>
          </a:p>
        </p:txBody>
      </p:sp>
      <p:sp>
        <p:nvSpPr>
          <p:cNvPr id="52" name="Subtitle 51"/>
          <p:cNvSpPr>
            <a:spLocks noGrp="1"/>
          </p:cNvSpPr>
          <p:nvPr>
            <p:ph type="subTitle" idx="1"/>
          </p:nvPr>
        </p:nvSpPr>
        <p:spPr>
          <a:xfrm>
            <a:off x="457200" y="3893475"/>
            <a:ext cx="8229600" cy="457200"/>
          </a:xfrm>
        </p:spPr>
        <p:txBody>
          <a:bodyPr/>
          <a:lstStyle/>
          <a:p>
            <a:r>
              <a:rPr lang="en-US" cap="none" dirty="0" smtClean="0"/>
              <a:t>John F. Wacker</a:t>
            </a:r>
            <a:endParaRPr lang="en-US" cap="none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4"/>
          </p:nvPr>
        </p:nvSpPr>
        <p:spPr>
          <a:xfrm>
            <a:off x="455613" y="4350675"/>
            <a:ext cx="8229600" cy="228600"/>
          </a:xfrm>
        </p:spPr>
        <p:txBody>
          <a:bodyPr>
            <a:normAutofit/>
          </a:bodyPr>
          <a:lstStyle/>
          <a:p>
            <a:r>
              <a:rPr lang="en-US" dirty="0" smtClean="0"/>
              <a:t>Pacific Northwest National Laboratory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457200" y="4633351"/>
            <a:ext cx="8229600" cy="958877"/>
          </a:xfrm>
        </p:spPr>
        <p:txBody>
          <a:bodyPr>
            <a:normAutofit/>
          </a:bodyPr>
          <a:lstStyle/>
          <a:p>
            <a:r>
              <a:rPr lang="en-US" dirty="0" smtClean="0"/>
              <a:t>Presented </a:t>
            </a:r>
            <a:r>
              <a:rPr lang="en-US" dirty="0"/>
              <a:t>at the “International Conference on Advances in Nuclear Forensics:</a:t>
            </a:r>
          </a:p>
          <a:p>
            <a:r>
              <a:rPr lang="en-US" dirty="0"/>
              <a:t>Countering the Evolving Threat of Nuclear and Other Radioactive Material out of Regulatory Control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IAEA, Vienna, Austria	07-10July2014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1</a:t>
            </a:fld>
            <a:endParaRPr lang="en-US" sz="10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660" y="6475254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111857" y="6366470"/>
            <a:ext cx="4920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Presentation </a:t>
            </a:r>
            <a:r>
              <a:rPr lang="en-GB" sz="1000" dirty="0"/>
              <a:t>Ref. Number</a:t>
            </a:r>
            <a:r>
              <a:rPr lang="en-GB" sz="1000" dirty="0" smtClean="0"/>
              <a:t>:</a:t>
            </a:r>
            <a:r>
              <a:rPr lang="en-GB" sz="1000" dirty="0" smtClean="0"/>
              <a:t> </a:t>
            </a:r>
            <a:r>
              <a:rPr lang="en-GB" sz="1000" dirty="0"/>
              <a:t>IAEA-CN-218-59</a:t>
            </a:r>
          </a:p>
          <a:p>
            <a:r>
              <a:rPr lang="en-GB" sz="1000" dirty="0" smtClean="0"/>
              <a:t>International </a:t>
            </a:r>
            <a:r>
              <a:rPr lang="en-GB" sz="1000" dirty="0"/>
              <a:t>Conference on Advances in Nuclear Forensics, Vienna, Austria; 7-10 July </a:t>
            </a:r>
            <a:r>
              <a:rPr lang="en-GB" sz="1000" dirty="0" smtClean="0"/>
              <a:t>2014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Effect of </a:t>
            </a:r>
            <a:r>
              <a:rPr lang="en-US" dirty="0">
                <a:latin typeface="Arial" charset="0"/>
              </a:rPr>
              <a:t>Process Histories</a:t>
            </a:r>
          </a:p>
        </p:txBody>
      </p:sp>
      <p:sp>
        <p:nvSpPr>
          <p:cNvPr id="5632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240065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Different </a:t>
            </a:r>
            <a:r>
              <a:rPr lang="en-US" dirty="0">
                <a:latin typeface="Arial" charset="0"/>
              </a:rPr>
              <a:t>processes impart different signatures.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Identifying signatures associated with processes we used, potentially allows us to include or exclude unknown material as being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 smtClean="0">
                <a:latin typeface="Arial" charset="0"/>
              </a:rPr>
              <a:t>ours.</a:t>
            </a:r>
            <a:r>
              <a:rPr lang="ja-JP" altLang="en-US" dirty="0" smtClean="0">
                <a:latin typeface="Arial" charset="0"/>
              </a:rPr>
              <a:t>”</a:t>
            </a:r>
            <a:endParaRPr lang="en-US" altLang="ja-JP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We need to identify those signatures and acquire the associated data on our material.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B9DFB1-E7DA-D848-9AB1-EE353947F91C}" type="slidenum">
              <a:rPr lang="en-US" sz="1000">
                <a:cs typeface="Arial" charset="0"/>
              </a:rPr>
              <a:pPr/>
              <a:t>10</a:t>
            </a:fld>
            <a:endParaRPr lang="en-US" sz="1000">
              <a:cs typeface="Arial" charset="0"/>
            </a:endParaRPr>
          </a:p>
        </p:txBody>
      </p:sp>
      <p:pic>
        <p:nvPicPr>
          <p:cNvPr id="2" name="Picture 1" descr="k25 gaseous diffusion UTK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1" y="3619500"/>
            <a:ext cx="3761243" cy="2286000"/>
          </a:xfrm>
          <a:prstGeom prst="rect">
            <a:avLst/>
          </a:prstGeom>
        </p:spPr>
      </p:pic>
      <p:pic>
        <p:nvPicPr>
          <p:cNvPr id="3" name="Picture 2" descr="Purex plant Hanford.gov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4267200"/>
            <a:ext cx="344773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22586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Data</a:t>
            </a:r>
            <a:endParaRPr lang="en-US" dirty="0">
              <a:latin typeface="Arial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311469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Goal</a:t>
            </a:r>
            <a:r>
              <a:rPr lang="en-US" dirty="0">
                <a:latin typeface="Arial" charset="0"/>
              </a:rPr>
              <a:t>: Full Characterization of Nuclear Materials</a:t>
            </a:r>
          </a:p>
          <a:p>
            <a:pPr lvl="1"/>
            <a:r>
              <a:rPr lang="en-US" dirty="0">
                <a:latin typeface="Arial" charset="0"/>
              </a:rPr>
              <a:t>Relevant material characteristics </a:t>
            </a:r>
            <a:r>
              <a:rPr lang="en-US" dirty="0" smtClean="0">
                <a:latin typeface="Arial" charset="0"/>
              </a:rPr>
              <a:t>includes: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Isotopic composition</a:t>
            </a:r>
          </a:p>
          <a:p>
            <a:pPr lvl="2"/>
            <a:r>
              <a:rPr lang="en-US" dirty="0">
                <a:latin typeface="Arial" charset="0"/>
              </a:rPr>
              <a:t>Elemental composition</a:t>
            </a:r>
          </a:p>
          <a:p>
            <a:pPr lvl="2"/>
            <a:r>
              <a:rPr lang="en-US" dirty="0">
                <a:latin typeface="Arial" charset="0"/>
              </a:rPr>
              <a:t>Chemical form</a:t>
            </a:r>
          </a:p>
          <a:p>
            <a:pPr lvl="2"/>
            <a:r>
              <a:rPr lang="en-US" dirty="0">
                <a:latin typeface="Arial" charset="0"/>
              </a:rPr>
              <a:t>Physical form</a:t>
            </a:r>
          </a:p>
          <a:p>
            <a:pPr lvl="2"/>
            <a:r>
              <a:rPr lang="en-US" dirty="0">
                <a:latin typeface="Arial" charset="0"/>
              </a:rPr>
              <a:t>Processing age</a:t>
            </a:r>
          </a:p>
          <a:p>
            <a:pPr lvl="2"/>
            <a:r>
              <a:rPr lang="en-US" dirty="0">
                <a:latin typeface="Arial" charset="0"/>
              </a:rPr>
              <a:t>Morphology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This presentation will discuss the U.S. experience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79A6E4-9894-EE47-AD96-1E99D640E096}" type="slidenum">
              <a:rPr lang="en-US" sz="1000">
                <a:cs typeface="Arial" charset="0"/>
              </a:rPr>
              <a:pPr/>
              <a:t>11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96450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Data</a:t>
            </a:r>
            <a:endParaRPr lang="en-US" dirty="0">
              <a:latin typeface="Arial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Detailed information on isotopic compositions </a:t>
            </a:r>
            <a:r>
              <a:rPr lang="en-US" dirty="0">
                <a:latin typeface="Arial" charset="0"/>
              </a:rPr>
              <a:t>is our initial priority</a:t>
            </a:r>
          </a:p>
          <a:p>
            <a:pPr lvl="1"/>
            <a:endParaRPr lang="en-US" dirty="0">
              <a:latin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		Pu-238			U-233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		Pu-239			U-234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		Pu-240			U-235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		Pu-241			U-236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		Pu-242			U-238</a:t>
            </a:r>
          </a:p>
          <a:p>
            <a:pPr lvl="2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First, acquire available information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Identify Gaps, and work to fill them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583343-1C16-0D4B-A7D3-40D4715F146F}" type="slidenum">
              <a:rPr lang="en-US" sz="1000">
                <a:cs typeface="Arial" charset="0"/>
              </a:rPr>
              <a:pPr/>
              <a:t>12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39700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Data</a:t>
            </a:r>
            <a:endParaRPr lang="en-US" dirty="0">
              <a:latin typeface="Arial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NMMSS </a:t>
            </a:r>
            <a:r>
              <a:rPr lang="en-US" dirty="0">
                <a:latin typeface="Arial" charset="0"/>
              </a:rPr>
              <a:t>provides high-level characterization for most attributes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Types of historic data sets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Facility Production Records</a:t>
            </a:r>
          </a:p>
          <a:p>
            <a:pPr lvl="1" eaLnBrk="1" hangingPunct="1"/>
            <a:r>
              <a:rPr lang="en-US" dirty="0">
                <a:latin typeface="Arial" charset="0"/>
              </a:rPr>
              <a:t>Shipments from Production Site</a:t>
            </a:r>
          </a:p>
          <a:p>
            <a:pPr lvl="1" eaLnBrk="1" hangingPunct="1"/>
            <a:r>
              <a:rPr lang="en-US" dirty="0">
                <a:latin typeface="Arial" charset="0"/>
              </a:rPr>
              <a:t>Rocky Flats measurements</a:t>
            </a:r>
          </a:p>
          <a:p>
            <a:pPr lvl="1" eaLnBrk="1" hangingPunct="1"/>
            <a:r>
              <a:rPr lang="en-US" dirty="0">
                <a:latin typeface="Arial" charset="0"/>
              </a:rPr>
              <a:t>Integrated Surveillance Program (MOX program)</a:t>
            </a:r>
          </a:p>
          <a:p>
            <a:pPr lvl="1" eaLnBrk="1" hangingPunct="1"/>
            <a:r>
              <a:rPr lang="en-US" dirty="0">
                <a:latin typeface="Arial" charset="0"/>
              </a:rPr>
              <a:t>R&amp;D Measurements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Much of the U.S. data is hard copy</a:t>
            </a:r>
          </a:p>
          <a:p>
            <a:pPr eaLnBrk="1" hangingPunct="1"/>
            <a:r>
              <a:rPr lang="en-US" dirty="0">
                <a:latin typeface="Arial" charset="0"/>
              </a:rPr>
              <a:t>Much is no longer available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D68BB4-185A-314E-ADFC-E8D76D596DA4}" type="slidenum">
              <a:rPr lang="en-US" sz="1000">
                <a:cs typeface="Arial" charset="0"/>
              </a:rPr>
              <a:pPr/>
              <a:t>13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37259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Data</a:t>
            </a:r>
            <a:endParaRPr lang="en-US" dirty="0">
              <a:latin typeface="Arial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Tens </a:t>
            </a:r>
            <a:r>
              <a:rPr lang="en-US" dirty="0">
                <a:latin typeface="Arial" charset="0"/>
              </a:rPr>
              <a:t>of thousands of records</a:t>
            </a:r>
          </a:p>
          <a:p>
            <a:pPr lvl="1" eaLnBrk="1" hangingPunct="1"/>
            <a:r>
              <a:rPr lang="en-US" dirty="0">
                <a:latin typeface="Arial" charset="0"/>
              </a:rPr>
              <a:t>Numerous facilities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Varying requirements</a:t>
            </a:r>
          </a:p>
          <a:p>
            <a:pPr lvl="1" eaLnBrk="1" hangingPunct="1"/>
            <a:r>
              <a:rPr lang="en-US" dirty="0">
                <a:latin typeface="Arial" charset="0"/>
              </a:rPr>
              <a:t>Quality determined by requirements</a:t>
            </a:r>
          </a:p>
          <a:p>
            <a:pPr lvl="2" eaLnBrk="1" hangingPunct="1"/>
            <a:r>
              <a:rPr lang="en-US" dirty="0">
                <a:latin typeface="Arial" charset="0"/>
              </a:rPr>
              <a:t>Accuracy may be goal of measurement</a:t>
            </a:r>
          </a:p>
          <a:p>
            <a:pPr lvl="2" eaLnBrk="1" hangingPunct="1"/>
            <a:r>
              <a:rPr lang="en-US" dirty="0">
                <a:latin typeface="Arial" charset="0"/>
              </a:rPr>
              <a:t>Within specification may be sufficient</a:t>
            </a:r>
          </a:p>
          <a:p>
            <a:pPr lvl="2" eaLnBrk="1" hangingPunct="1"/>
            <a:r>
              <a:rPr lang="en-US" dirty="0">
                <a:latin typeface="Arial" charset="0"/>
              </a:rPr>
              <a:t>Less than may be good enough</a:t>
            </a:r>
          </a:p>
          <a:p>
            <a:pPr lvl="2" eaLnBrk="1" hangingPunct="1"/>
            <a:r>
              <a:rPr lang="en-US" dirty="0">
                <a:latin typeface="Arial" charset="0"/>
              </a:rPr>
              <a:t>Function of time (we got better as time progressed)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Measurements performed for production purposes are generally not sufficient for forensic </a:t>
            </a:r>
            <a:r>
              <a:rPr lang="en-US" dirty="0" smtClean="0">
                <a:latin typeface="Arial" charset="0"/>
              </a:rPr>
              <a:t>purposes</a:t>
            </a:r>
            <a:endParaRPr lang="en-US" dirty="0">
              <a:latin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1BB31C-0EEA-0D41-985B-B87EEAADDDA5}" type="slidenum">
              <a:rPr lang="en-US" sz="1000">
                <a:cs typeface="Arial" charset="0"/>
              </a:rPr>
              <a:pPr/>
              <a:t>14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6722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Measurements</a:t>
            </a:r>
            <a:endParaRPr lang="en-US" dirty="0">
              <a:latin typeface="Arial" charset="0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Characterization </a:t>
            </a:r>
            <a:r>
              <a:rPr lang="en-US" dirty="0">
                <a:latin typeface="Arial" charset="0"/>
              </a:rPr>
              <a:t>of plutonium changed significantly over time</a:t>
            </a:r>
          </a:p>
          <a:p>
            <a:pPr lvl="1" eaLnBrk="1" hangingPunct="1"/>
            <a:r>
              <a:rPr lang="en-US" dirty="0">
                <a:latin typeface="Arial" charset="0"/>
              </a:rPr>
              <a:t>1940s-</a:t>
            </a:r>
            <a:r>
              <a:rPr lang="en-US" dirty="0" smtClean="0">
                <a:latin typeface="Arial" charset="0"/>
              </a:rPr>
              <a:t>1950s		neutrons/g-sec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mid-</a:t>
            </a:r>
            <a:r>
              <a:rPr lang="en-US" dirty="0" smtClean="0">
                <a:latin typeface="Arial" charset="0"/>
              </a:rPr>
              <a:t>1950s			Pu</a:t>
            </a:r>
            <a:r>
              <a:rPr lang="en-US" dirty="0">
                <a:latin typeface="Arial" charset="0"/>
              </a:rPr>
              <a:t>-240</a:t>
            </a:r>
          </a:p>
          <a:p>
            <a:pPr lvl="1" eaLnBrk="1" hangingPunct="1"/>
            <a:r>
              <a:rPr lang="en-US" dirty="0">
                <a:latin typeface="Arial" charset="0"/>
              </a:rPr>
              <a:t>late-1960s	</a:t>
            </a:r>
            <a:r>
              <a:rPr lang="en-US" dirty="0" smtClean="0">
                <a:latin typeface="Arial" charset="0"/>
              </a:rPr>
              <a:t>		Pu</a:t>
            </a:r>
            <a:r>
              <a:rPr lang="en-US" dirty="0">
                <a:latin typeface="Arial" charset="0"/>
              </a:rPr>
              <a:t>-240, Pu-241</a:t>
            </a:r>
          </a:p>
          <a:p>
            <a:pPr lvl="1" eaLnBrk="1" hangingPunct="1"/>
            <a:r>
              <a:rPr lang="en-US" dirty="0">
                <a:latin typeface="Arial" charset="0"/>
              </a:rPr>
              <a:t>mid-1970s	</a:t>
            </a:r>
            <a:r>
              <a:rPr lang="en-US" dirty="0" smtClean="0">
                <a:latin typeface="Arial" charset="0"/>
              </a:rPr>
              <a:t>		Pu</a:t>
            </a:r>
            <a:r>
              <a:rPr lang="en-US" dirty="0">
                <a:latin typeface="Arial" charset="0"/>
              </a:rPr>
              <a:t>-240, Pu-241, Pu-242</a:t>
            </a:r>
          </a:p>
          <a:p>
            <a:pPr lvl="1" eaLnBrk="1" hangingPunct="1"/>
            <a:r>
              <a:rPr lang="en-US" dirty="0">
                <a:latin typeface="Arial" charset="0"/>
              </a:rPr>
              <a:t>1980s		</a:t>
            </a:r>
            <a:r>
              <a:rPr lang="en-US" dirty="0" smtClean="0">
                <a:latin typeface="Arial" charset="0"/>
              </a:rPr>
              <a:t>		Pu</a:t>
            </a:r>
            <a:r>
              <a:rPr lang="en-US" dirty="0">
                <a:latin typeface="Arial" charset="0"/>
              </a:rPr>
              <a:t>-240, Pu-241, Pu-242, Pu-238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Uranium data evolved to include U-236, U-234 and other minors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Recorded data changed with time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Recorded data changed with </a:t>
            </a:r>
            <a:r>
              <a:rPr lang="en-US" dirty="0" smtClean="0">
                <a:latin typeface="Arial" charset="0"/>
              </a:rPr>
              <a:t>utilization</a:t>
            </a:r>
            <a:endParaRPr lang="en-US" dirty="0">
              <a:latin typeface="Arial" charset="0"/>
            </a:endParaRPr>
          </a:p>
        </p:txBody>
      </p:sp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8786813" y="609600"/>
            <a:ext cx="3571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57FE93D-1991-EF46-8170-C8C14F35E456}" type="slidenum">
              <a:rPr lang="en-US" sz="1000" b="1">
                <a:cs typeface="Arial" charset="0"/>
              </a:rPr>
              <a:pPr algn="r"/>
              <a:t>15</a:t>
            </a:fld>
            <a:endParaRPr lang="en-US" sz="1000" b="1"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15</a:t>
            </a:fld>
            <a:endParaRPr lang="en-US" sz="1000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3511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556C70-FF0E-304B-BC75-16B060400408}" type="slidenum">
              <a:rPr lang="en-US" sz="1000">
                <a:cs typeface="Arial" charset="0"/>
              </a:rPr>
              <a:pPr/>
              <a:t>16</a:t>
            </a:fld>
            <a:endParaRPr lang="en-US" sz="1000">
              <a:cs typeface="Arial" charset="0"/>
            </a:endParaRPr>
          </a:p>
        </p:txBody>
      </p:sp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Measurements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51202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5700762"/>
              </p:ext>
            </p:extLst>
          </p:nvPr>
        </p:nvGraphicFramePr>
        <p:xfrm>
          <a:off x="76200" y="990600"/>
          <a:ext cx="8991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Chart" r:id="rId3" imgW="4914900" imgH="2844800" progId="Excel.Chart.8">
                  <p:embed/>
                </p:oleObj>
              </mc:Choice>
              <mc:Fallback>
                <p:oleObj name="Chart" r:id="rId3" imgW="4914900" imgH="284480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8991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5334000" y="46482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6629400" y="4800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DA</a:t>
            </a:r>
          </a:p>
        </p:txBody>
      </p:sp>
      <p:cxnSp>
        <p:nvCxnSpPr>
          <p:cNvPr id="9" name="Straight Arrow Connector 8"/>
          <p:cNvCxnSpPr>
            <a:stCxn id="51205" idx="1"/>
            <a:endCxn id="5" idx="5"/>
          </p:cNvCxnSpPr>
          <p:nvPr/>
        </p:nvCxnSpPr>
        <p:spPr>
          <a:xfrm flipH="1" flipV="1">
            <a:off x="5919788" y="4908550"/>
            <a:ext cx="709612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1209" idx="1"/>
          </p:cNvCxnSpPr>
          <p:nvPr/>
        </p:nvCxnSpPr>
        <p:spPr>
          <a:xfrm flipH="1">
            <a:off x="6705600" y="3079750"/>
            <a:ext cx="533400" cy="501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76800" y="3352800"/>
            <a:ext cx="1981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9" name="TextBox 15"/>
          <p:cNvSpPr txBox="1">
            <a:spLocks noChangeArrowheads="1"/>
          </p:cNvSpPr>
          <p:nvPr/>
        </p:nvSpPr>
        <p:spPr bwMode="auto">
          <a:xfrm>
            <a:off x="7239000" y="2895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NDA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CEC5F070-D226-D349-91ED-32E10FED1F9E}" type="slidenum">
              <a:rPr lang="en-US" sz="1000" smtClean="0">
                <a:cs typeface="Arial" charset="0"/>
              </a:rPr>
              <a:pPr/>
              <a:t>16</a:t>
            </a:fld>
            <a:endParaRPr lang="en-US" sz="1000" dirty="0"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7891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B5FCC7-E2E4-DF4F-AF5C-1F7B16175D69}" type="slidenum">
              <a:rPr lang="en-US" sz="1000">
                <a:cs typeface="Arial" charset="0"/>
              </a:rPr>
              <a:pPr/>
              <a:t>17</a:t>
            </a:fld>
            <a:endParaRPr lang="en-US" sz="1000">
              <a:cs typeface="Arial" charset="0"/>
            </a:endParaRPr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Measurements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3865518"/>
              </p:ext>
            </p:extLst>
          </p:nvPr>
        </p:nvGraphicFramePr>
        <p:xfrm>
          <a:off x="0" y="9906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3505200" y="25146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51703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0" dirty="0" smtClean="0"/>
              <a:t>Data Vetting: Verification and Validation</a:t>
            </a:r>
            <a:endParaRPr lang="en-US" b="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8200" y="1219200"/>
            <a:ext cx="7772401" cy="5181600"/>
            <a:chOff x="533400" y="990600"/>
            <a:chExt cx="8229601" cy="5638800"/>
          </a:xfrm>
        </p:grpSpPr>
        <p:sp>
          <p:nvSpPr>
            <p:cNvPr id="4" name="Oval 3"/>
            <p:cNvSpPr/>
            <p:nvPr/>
          </p:nvSpPr>
          <p:spPr>
            <a:xfrm>
              <a:off x="3034553" y="990600"/>
              <a:ext cx="3227294" cy="1066800"/>
            </a:xfrm>
            <a:prstGeom prst="ellipse">
              <a:avLst/>
            </a:pr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DATA for SUBMISSION to NNFL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92506" y="2286000"/>
              <a:ext cx="3711388" cy="914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DATA INPUT</a:t>
              </a:r>
            </a:p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latin typeface="Arial"/>
                  <a:cs typeface="Arial"/>
                </a:rPr>
                <a:t>Manual Entry or</a:t>
              </a:r>
            </a:p>
            <a:p>
              <a:pPr algn="ctr"/>
              <a:r>
                <a:rPr lang="en-US" sz="1400" b="1" i="1" dirty="0" smtClean="0">
                  <a:solidFill>
                    <a:schemeClr val="tx1"/>
                  </a:solidFill>
                  <a:latin typeface="Arial"/>
                  <a:cs typeface="Arial"/>
                </a:rPr>
                <a:t>Electronic Data from another Database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73188" y="5410200"/>
              <a:ext cx="3550024" cy="121920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6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AUTHORIZE By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SME and Database Expert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&amp;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Release Data To NNFL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60694" y="3429000"/>
              <a:ext cx="1775011" cy="762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REVIEW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INPUT DATA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61848" y="4038600"/>
              <a:ext cx="2501153" cy="838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5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DATA VALIDATION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By Subject Matter Expert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4038600"/>
              <a:ext cx="2178424" cy="8382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4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DATA VERIFICATION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By Database Expert</a:t>
              </a:r>
              <a:endParaRPr lang="en-US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Straight Arrow Connector 9"/>
            <p:cNvCxnSpPr>
              <a:stCxn id="4" idx="4"/>
              <a:endCxn id="5" idx="0"/>
            </p:cNvCxnSpPr>
            <p:nvPr/>
          </p:nvCxnSpPr>
          <p:spPr>
            <a:xfrm>
              <a:off x="4648200" y="2057400"/>
              <a:ext cx="0" cy="2286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  <a:endCxn id="7" idx="0"/>
            </p:cNvCxnSpPr>
            <p:nvPr/>
          </p:nvCxnSpPr>
          <p:spPr>
            <a:xfrm>
              <a:off x="4648200" y="3200400"/>
              <a:ext cx="0" cy="22860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7" idx="2"/>
              <a:endCxn id="9" idx="3"/>
            </p:cNvCxnSpPr>
            <p:nvPr/>
          </p:nvCxnSpPr>
          <p:spPr>
            <a:xfrm rot="5400000">
              <a:off x="3546662" y="3356162"/>
              <a:ext cx="266700" cy="1936376"/>
            </a:xfrm>
            <a:prstGeom prst="bentConnector2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12"/>
            <p:cNvCxnSpPr>
              <a:stCxn id="7" idx="2"/>
              <a:endCxn id="8" idx="1"/>
            </p:cNvCxnSpPr>
            <p:nvPr/>
          </p:nvCxnSpPr>
          <p:spPr>
            <a:xfrm rot="16200000" flipH="1">
              <a:off x="5321673" y="3517525"/>
              <a:ext cx="266700" cy="1613648"/>
            </a:xfrm>
            <a:prstGeom prst="bentConnector2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28"/>
            <p:cNvCxnSpPr>
              <a:stCxn id="9" idx="2"/>
              <a:endCxn id="6" idx="0"/>
            </p:cNvCxnSpPr>
            <p:nvPr/>
          </p:nvCxnSpPr>
          <p:spPr>
            <a:xfrm rot="16200000" flipH="1">
              <a:off x="2868707" y="3630705"/>
              <a:ext cx="533400" cy="302558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31"/>
            <p:cNvCxnSpPr>
              <a:stCxn id="8" idx="2"/>
              <a:endCxn id="6" idx="0"/>
            </p:cNvCxnSpPr>
            <p:nvPr/>
          </p:nvCxnSpPr>
          <p:spPr>
            <a:xfrm rot="5400000">
              <a:off x="5813614" y="3711388"/>
              <a:ext cx="533400" cy="28642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104A23-C0FE-4503-9E95-AF25A4EEE0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0838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Data </a:t>
            </a:r>
            <a:r>
              <a:rPr lang="en-US" dirty="0"/>
              <a:t>V</a:t>
            </a:r>
            <a:r>
              <a:rPr lang="en-US" dirty="0" smtClean="0"/>
              <a:t>etting</a:t>
            </a:r>
            <a:endParaRPr lang="en-US" dirty="0"/>
          </a:p>
        </p:txBody>
      </p:sp>
      <p:sp>
        <p:nvSpPr>
          <p:cNvPr id="39940" name="Rectangle 3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278094"/>
          </a:xfrm>
        </p:spPr>
        <p:txBody>
          <a:bodyPr/>
          <a:lstStyle/>
          <a:p>
            <a:r>
              <a:rPr lang="en-US" dirty="0" smtClean="0"/>
              <a:t>Transcription errors</a:t>
            </a:r>
          </a:p>
          <a:p>
            <a:pPr lvl="1"/>
            <a:r>
              <a:rPr lang="en-US" dirty="0" smtClean="0"/>
              <a:t>Typos, improperly transferred characters, etc.</a:t>
            </a:r>
          </a:p>
          <a:p>
            <a:r>
              <a:rPr lang="en-US" dirty="0" smtClean="0"/>
              <a:t>Field mismatches</a:t>
            </a:r>
          </a:p>
          <a:p>
            <a:pPr lvl="1"/>
            <a:r>
              <a:rPr lang="en-US" dirty="0" smtClean="0"/>
              <a:t>Truncating number strings, conversion amongst different numeric formats (for instance from integer to scientific notation)</a:t>
            </a:r>
          </a:p>
          <a:p>
            <a:pPr lvl="1"/>
            <a:r>
              <a:rPr lang="en-US" dirty="0" smtClean="0"/>
              <a:t>Text to numeric conversions</a:t>
            </a:r>
          </a:p>
          <a:p>
            <a:pPr lvl="2"/>
            <a:r>
              <a:rPr lang="en-US" dirty="0" smtClean="0"/>
              <a:t>e.g., parsing text information into numeric or alphanumeric fields</a:t>
            </a:r>
          </a:p>
          <a:p>
            <a:r>
              <a:rPr lang="en-US" dirty="0" smtClean="0"/>
              <a:t>Less-than values, detection limits, non-reported data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/>
              <a:t>,</a:t>
            </a:r>
            <a:r>
              <a:rPr lang="en-US" dirty="0" smtClean="0"/>
              <a:t> “&lt;500 ppm” or “not detected”</a:t>
            </a:r>
          </a:p>
          <a:p>
            <a:pPr lvl="3"/>
            <a:r>
              <a:rPr lang="en-US" dirty="0" smtClean="0"/>
              <a:t>What should be entered when a numerical value is expected by the database?</a:t>
            </a:r>
          </a:p>
          <a:p>
            <a:r>
              <a:rPr lang="en-US" dirty="0" smtClean="0"/>
              <a:t>Values with no quoted uncertainty</a:t>
            </a:r>
          </a:p>
          <a:p>
            <a:pPr lvl="1"/>
            <a:r>
              <a:rPr lang="en-US" dirty="0" smtClean="0"/>
              <a:t>Very common in older database</a:t>
            </a:r>
          </a:p>
          <a:p>
            <a:r>
              <a:rPr lang="en-US" dirty="0" smtClean="0"/>
              <a:t>Unit conversions or mismatched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4A23-C0FE-4503-9E95-AF25A4EEE0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98716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444294"/>
          </a:xfrm>
        </p:spPr>
        <p:txBody>
          <a:bodyPr/>
          <a:lstStyle/>
          <a:p>
            <a:r>
              <a:rPr lang="en-US" dirty="0" smtClean="0"/>
              <a:t>Pacific Northwest National Laboratory</a:t>
            </a:r>
          </a:p>
          <a:p>
            <a:pPr lvl="1"/>
            <a:r>
              <a:rPr lang="en-US" dirty="0" smtClean="0"/>
              <a:t>Andy </a:t>
            </a:r>
            <a:r>
              <a:rPr lang="en-US" dirty="0" err="1" smtClean="0"/>
              <a:t>Luksic</a:t>
            </a:r>
            <a:r>
              <a:rPr lang="en-US" dirty="0" smtClean="0"/>
              <a:t> (retired)</a:t>
            </a:r>
          </a:p>
          <a:p>
            <a:r>
              <a:rPr lang="en-US" dirty="0" smtClean="0"/>
              <a:t>US Department of Energy</a:t>
            </a:r>
          </a:p>
          <a:p>
            <a:pPr lvl="1"/>
            <a:r>
              <a:rPr lang="en-US" dirty="0" smtClean="0"/>
              <a:t>Marcia </a:t>
            </a:r>
            <a:r>
              <a:rPr lang="en-US" dirty="0" err="1" smtClean="0"/>
              <a:t>Brisson</a:t>
            </a:r>
            <a:r>
              <a:rPr lang="en-US" dirty="0"/>
              <a:t> (Nuclear Materials Information Program (NMIP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Stephen </a:t>
            </a:r>
            <a:r>
              <a:rPr lang="en-US" dirty="0" err="1" smtClean="0"/>
              <a:t>LaMont</a:t>
            </a:r>
            <a:r>
              <a:rPr lang="en-US" dirty="0"/>
              <a:t> </a:t>
            </a:r>
            <a:r>
              <a:rPr lang="en-US" dirty="0" smtClean="0"/>
              <a:t>(Nuclear </a:t>
            </a:r>
            <a:r>
              <a:rPr lang="en-US" dirty="0"/>
              <a:t>Materials Information Program (NMIP</a:t>
            </a:r>
            <a:r>
              <a:rPr lang="en-US" dirty="0" smtClean="0"/>
              <a:t>))</a:t>
            </a:r>
            <a:endParaRPr lang="en-US" dirty="0"/>
          </a:p>
          <a:p>
            <a:pPr lvl="1"/>
            <a:r>
              <a:rPr lang="en-US" dirty="0" smtClean="0"/>
              <a:t>Heather Dion (National </a:t>
            </a:r>
            <a:r>
              <a:rPr lang="en-US" dirty="0"/>
              <a:t>Nuclear Security </a:t>
            </a:r>
            <a:r>
              <a:rPr lang="en-US" dirty="0" smtClean="0"/>
              <a:t>Administration)</a:t>
            </a:r>
            <a:endParaRPr lang="en-US" dirty="0"/>
          </a:p>
          <a:p>
            <a:r>
              <a:rPr lang="en-US" dirty="0" smtClean="0"/>
              <a:t>US Department of Homeland Security</a:t>
            </a:r>
          </a:p>
          <a:p>
            <a:pPr lvl="1"/>
            <a:r>
              <a:rPr lang="en-US" dirty="0" smtClean="0"/>
              <a:t>William </a:t>
            </a:r>
            <a:r>
              <a:rPr lang="en-US" dirty="0" err="1" smtClean="0"/>
              <a:t>Ulicny</a:t>
            </a:r>
            <a:endParaRPr lang="en-US" dirty="0" smtClean="0"/>
          </a:p>
          <a:p>
            <a:r>
              <a:rPr lang="en-US" dirty="0" smtClean="0"/>
              <a:t>Los Alamos National Laboratory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Olivas</a:t>
            </a:r>
            <a:endParaRPr lang="en-US" dirty="0" smtClean="0"/>
          </a:p>
          <a:p>
            <a:pPr lvl="1"/>
            <a:r>
              <a:rPr lang="en-US" dirty="0" smtClean="0"/>
              <a:t>Joe Watts</a:t>
            </a:r>
          </a:p>
          <a:p>
            <a:r>
              <a:rPr lang="en-US" dirty="0" smtClean="0"/>
              <a:t>Savannah River National Laboratory</a:t>
            </a:r>
          </a:p>
          <a:p>
            <a:pPr lvl="1"/>
            <a:r>
              <a:rPr lang="en-US" dirty="0" smtClean="0"/>
              <a:t>Donna </a:t>
            </a:r>
            <a:r>
              <a:rPr lang="en-US" dirty="0" err="1" smtClean="0"/>
              <a:t>Beals</a:t>
            </a:r>
            <a:r>
              <a:rPr lang="en-US" dirty="0" smtClean="0"/>
              <a:t> (retired)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2</a:t>
            </a:fld>
            <a:endParaRPr lang="en-US" sz="10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1952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Gaps and </a:t>
            </a:r>
            <a:r>
              <a:rPr lang="en-US" dirty="0" smtClean="0">
                <a:latin typeface="Arial" charset="0"/>
              </a:rPr>
              <a:t>Prioritization</a:t>
            </a:r>
            <a:endParaRPr lang="en-US" dirty="0">
              <a:latin typeface="Arial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Acquiring </a:t>
            </a:r>
            <a:r>
              <a:rPr lang="en-US" dirty="0">
                <a:latin typeface="Arial" charset="0"/>
              </a:rPr>
              <a:t>data is a work in progress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Largest inventory categories first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Isotopics</a:t>
            </a:r>
            <a:r>
              <a:rPr lang="en-US" dirty="0">
                <a:latin typeface="Arial" charset="0"/>
              </a:rPr>
              <a:t> is considered the primary </a:t>
            </a:r>
            <a:r>
              <a:rPr lang="en-US" dirty="0" smtClean="0">
                <a:latin typeface="Arial" charset="0"/>
              </a:rPr>
              <a:t>characteristic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Other data (elemental composition, trace elements, etc.) to be obtained as available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Conclusions to date</a:t>
            </a:r>
          </a:p>
          <a:p>
            <a:pPr lvl="1" eaLnBrk="1" hangingPunct="1"/>
            <a:r>
              <a:rPr lang="en-US" dirty="0">
                <a:latin typeface="Arial" charset="0"/>
              </a:rPr>
              <a:t>All historic data is not be available</a:t>
            </a:r>
          </a:p>
          <a:p>
            <a:pPr lvl="1" eaLnBrk="1" hangingPunct="1"/>
            <a:r>
              <a:rPr lang="en-US" dirty="0">
                <a:latin typeface="Arial" charset="0"/>
              </a:rPr>
              <a:t>All historic data is not suitable for forensic </a:t>
            </a:r>
            <a:r>
              <a:rPr lang="en-US" dirty="0" smtClean="0">
                <a:latin typeface="Arial" charset="0"/>
              </a:rPr>
              <a:t>applications</a:t>
            </a:r>
          </a:p>
          <a:p>
            <a:pPr lvl="2"/>
            <a:r>
              <a:rPr lang="en-US" dirty="0" smtClean="0">
                <a:latin typeface="Arial" charset="0"/>
              </a:rPr>
              <a:t>Different analytical techniques produce different results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Modeled data may be required in the interim</a:t>
            </a:r>
          </a:p>
          <a:p>
            <a:pPr lvl="1" eaLnBrk="1" hangingPunct="1"/>
            <a:r>
              <a:rPr lang="en-US" dirty="0">
                <a:latin typeface="Arial" charset="0"/>
              </a:rPr>
              <a:t>New measurements will be required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Planning and Prioritization is in </a:t>
            </a:r>
            <a:r>
              <a:rPr lang="en-US" dirty="0" smtClean="0">
                <a:latin typeface="Arial" charset="0"/>
              </a:rPr>
              <a:t>progress</a:t>
            </a:r>
            <a:endParaRPr lang="en-US" dirty="0"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20</a:t>
            </a:fld>
            <a:endParaRPr lang="en-US" sz="1000" dirty="0">
              <a:cs typeface="Arial" charset="0"/>
            </a:endParaRPr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8786813" y="609600"/>
            <a:ext cx="3571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D0EAD3-5D16-154A-86A4-1348D216A43E}" type="slidenum">
              <a:rPr lang="en-US" sz="1000" b="1">
                <a:cs typeface="Arial" charset="0"/>
              </a:rPr>
              <a:pPr algn="r"/>
              <a:t>20</a:t>
            </a:fld>
            <a:endParaRPr lang="en-US" sz="1000" b="1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5847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NNFL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Ensure domestic material would be recognized if interdicted or used in a terrorist event</a:t>
            </a:r>
          </a:p>
          <a:p>
            <a:r>
              <a:rPr lang="en-US" dirty="0" smtClean="0"/>
              <a:t>Approach: Develop a Library and necessary support structure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26093004"/>
              </p:ext>
            </p:extLst>
          </p:nvPr>
        </p:nvGraphicFramePr>
        <p:xfrm>
          <a:off x="609600" y="2489200"/>
          <a:ext cx="64008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3352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Entire U.S. effort is part of the U.S. Nuclear Materials Information Program (NMIP)</a:t>
            </a:r>
            <a:endParaRPr lang="en-US" sz="1800" b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3</a:t>
            </a:fld>
            <a:endParaRPr lang="en-US" sz="1000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1785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6615"/>
            <a:ext cx="7107559" cy="430887"/>
          </a:xfrm>
        </p:spPr>
        <p:txBody>
          <a:bodyPr/>
          <a:lstStyle/>
          <a:p>
            <a:r>
              <a:rPr lang="en-US" dirty="0" smtClean="0"/>
              <a:t>U.S. NNFL: Implementation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3041274"/>
              </p:ext>
            </p:extLst>
          </p:nvPr>
        </p:nvGraphicFramePr>
        <p:xfrm>
          <a:off x="914400" y="1219200"/>
          <a:ext cx="7315200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524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0" dirty="0" smtClean="0"/>
              <a:t>Data Dictionary: Published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0" dirty="0" smtClean="0"/>
              <a:t>Database: Under Development</a:t>
            </a:r>
            <a:endParaRPr lang="en-US" sz="2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8670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0" dirty="0" smtClean="0"/>
              <a:t>DOE Laboratories</a:t>
            </a:r>
            <a:endParaRPr lang="en-US" sz="20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b="0" dirty="0" smtClean="0"/>
              <a:t>Los Alamos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0" dirty="0" smtClean="0"/>
              <a:t>Y-12</a:t>
            </a:r>
            <a:endParaRPr lang="en-US" sz="2000" b="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38200" y="2590800"/>
            <a:ext cx="2362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609600" y="5181600"/>
            <a:ext cx="1143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10800000">
            <a:off x="5486400" y="4267200"/>
            <a:ext cx="2667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6934994" y="4723606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4</a:t>
            </a:fld>
            <a:endParaRPr lang="en-US" sz="1000" dirty="0"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5371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Developing an Inventory</a:t>
            </a:r>
          </a:p>
        </p:txBody>
      </p:sp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347172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If </a:t>
            </a:r>
            <a:r>
              <a:rPr lang="en-US" b="0" dirty="0">
                <a:latin typeface="Arial" charset="0"/>
              </a:rPr>
              <a:t>some nuclear material is found outside of administrative controls anywhere in the world, can each country answer the question: </a:t>
            </a:r>
          </a:p>
          <a:p>
            <a:pPr eaLnBrk="1" hangingPunct="1"/>
            <a:endParaRPr lang="en-US" b="0" dirty="0">
              <a:latin typeface="Arial" charset="0"/>
            </a:endParaRP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</a:rPr>
              <a:t>				</a:t>
            </a:r>
            <a:r>
              <a:rPr lang="ja-JP" altLang="en-US" sz="4000" dirty="0">
                <a:latin typeface="Arial" charset="0"/>
              </a:rPr>
              <a:t>“</a:t>
            </a:r>
            <a:r>
              <a:rPr lang="en-US" altLang="ja-JP" sz="4000" dirty="0">
                <a:latin typeface="Arial" charset="0"/>
              </a:rPr>
              <a:t>Is it ours?</a:t>
            </a:r>
            <a:r>
              <a:rPr lang="ja-JP" altLang="en-US" sz="4000" dirty="0">
                <a:latin typeface="Arial" charset="0"/>
              </a:rPr>
              <a:t>”</a:t>
            </a:r>
            <a:endParaRPr lang="en-US" altLang="ja-JP" sz="4000" dirty="0">
              <a:latin typeface="Arial" charset="0"/>
            </a:endParaRPr>
          </a:p>
          <a:p>
            <a:pPr eaLnBrk="1" hangingPunct="1"/>
            <a:endParaRPr lang="en-US" b="0" dirty="0">
              <a:latin typeface="Arial" charset="0"/>
            </a:endParaRPr>
          </a:p>
          <a:p>
            <a:pPr eaLnBrk="1" hangingPunct="1"/>
            <a:endParaRPr lang="en-US" b="0" dirty="0">
              <a:latin typeface="Arial" charset="0"/>
            </a:endParaRPr>
          </a:p>
          <a:p>
            <a:pPr eaLnBrk="1" hangingPunct="1"/>
            <a:r>
              <a:rPr lang="en-US" b="0" dirty="0">
                <a:latin typeface="Arial" charset="0"/>
              </a:rPr>
              <a:t>Verifying inventory may confirm that material does not appear to be missing, but that may not be sufficient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28383F-9B88-B540-964B-9CE172ADC5D7}" type="slidenum">
              <a:rPr lang="en-US" sz="1000">
                <a:cs typeface="Arial" charset="0"/>
              </a:rPr>
              <a:pPr/>
              <a:t>5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42764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Developing an Inventory</a:t>
            </a:r>
          </a:p>
        </p:txBody>
      </p:sp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Fully </a:t>
            </a:r>
            <a:r>
              <a:rPr lang="en-US" dirty="0">
                <a:latin typeface="Arial" charset="0"/>
              </a:rPr>
              <a:t>characterizing </a:t>
            </a:r>
            <a:r>
              <a:rPr lang="en-US" dirty="0" smtClean="0">
                <a:latin typeface="Arial" charset="0"/>
              </a:rPr>
              <a:t>the US inventory of nuclear materials </a:t>
            </a:r>
            <a:r>
              <a:rPr lang="en-US" dirty="0">
                <a:latin typeface="Arial" charset="0"/>
              </a:rPr>
              <a:t>is a challenging and complex task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US has </a:t>
            </a:r>
            <a:r>
              <a:rPr lang="en-US" dirty="0">
                <a:latin typeface="Arial" charset="0"/>
              </a:rPr>
              <a:t>been producing nuclear materials for ~70 years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US </a:t>
            </a:r>
            <a:r>
              <a:rPr lang="en-US" dirty="0">
                <a:latin typeface="Arial" charset="0"/>
              </a:rPr>
              <a:t>inventory includes a wide variety of uranium and plutonium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Physically</a:t>
            </a:r>
          </a:p>
          <a:p>
            <a:pPr lvl="1" eaLnBrk="1" hangingPunct="1"/>
            <a:r>
              <a:rPr lang="en-US" dirty="0">
                <a:latin typeface="Arial" charset="0"/>
              </a:rPr>
              <a:t>Chemically</a:t>
            </a:r>
          </a:p>
          <a:p>
            <a:pPr lvl="1" eaLnBrk="1" hangingPunct="1"/>
            <a:r>
              <a:rPr lang="en-US" dirty="0" err="1">
                <a:latin typeface="Arial" charset="0"/>
              </a:rPr>
              <a:t>Isotopically</a:t>
            </a:r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Any of these can be modified, though changing the </a:t>
            </a:r>
            <a:r>
              <a:rPr lang="en-US" dirty="0" err="1">
                <a:latin typeface="Arial" charset="0"/>
              </a:rPr>
              <a:t>isotopics</a:t>
            </a:r>
            <a:r>
              <a:rPr lang="en-US" dirty="0">
                <a:latin typeface="Arial" charset="0"/>
              </a:rPr>
              <a:t> is the most </a:t>
            </a:r>
            <a:r>
              <a:rPr lang="en-US" dirty="0" smtClean="0">
                <a:latin typeface="Arial" charset="0"/>
              </a:rPr>
              <a:t>difficult</a:t>
            </a:r>
            <a:endParaRPr lang="en-US" dirty="0">
              <a:latin typeface="Arial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A22FB7-E051-B440-AE06-207561ADF290}" type="slidenum">
              <a:rPr lang="en-US" sz="1000">
                <a:cs typeface="Arial" charset="0"/>
              </a:rPr>
              <a:pPr/>
              <a:t>6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954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Nuclear </a:t>
            </a: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124206"/>
          </a:xfrm>
        </p:spPr>
        <p:txBody>
          <a:bodyPr/>
          <a:lstStyle/>
          <a:p>
            <a:r>
              <a:rPr lang="en-US" dirty="0" smtClean="0"/>
              <a:t>Nuclear Materials Management &amp; Safeguards System (NMMSS)</a:t>
            </a:r>
          </a:p>
          <a:p>
            <a:pPr lvl="1"/>
            <a:r>
              <a:rPr lang="en-US" dirty="0" smtClean="0"/>
              <a:t>U.S. government’s information system containing current and historic data on the possession, use, and shipment of nuclear materials.</a:t>
            </a:r>
          </a:p>
          <a:p>
            <a:pPr lvl="1"/>
            <a:r>
              <a:rPr lang="en-US" dirty="0" smtClean="0"/>
              <a:t>NMMSS contains some materials information, but does not contain sufficient details needed for nuclear forensics analysis</a:t>
            </a:r>
          </a:p>
          <a:p>
            <a:r>
              <a:rPr lang="en-US" dirty="0" smtClean="0"/>
              <a:t>Production facilities</a:t>
            </a:r>
          </a:p>
          <a:p>
            <a:pPr lvl="1"/>
            <a:r>
              <a:rPr lang="en-US" dirty="0" smtClean="0"/>
              <a:t>Information is available on various materials, produced and recycled</a:t>
            </a:r>
          </a:p>
          <a:p>
            <a:pPr lvl="1"/>
            <a:r>
              <a:rPr lang="en-US" dirty="0" smtClean="0"/>
              <a:t>But, the data are often incomplete, </a:t>
            </a:r>
            <a:r>
              <a:rPr lang="en-US" i="1" dirty="0" smtClean="0"/>
              <a:t>e.g.,</a:t>
            </a:r>
            <a:r>
              <a:rPr lang="en-US" dirty="0" smtClean="0"/>
              <a:t> data showing that specifications have been met</a:t>
            </a:r>
            <a:endParaRPr lang="en-US" dirty="0"/>
          </a:p>
          <a:p>
            <a:r>
              <a:rPr lang="en-US" dirty="0" smtClean="0">
                <a:solidFill>
                  <a:srgbClr val="4F81BD"/>
                </a:solidFill>
              </a:rPr>
              <a:t>Thus, NMIP needed to develop a more detailed database of materials characteristics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Nevertheless, information in NMMSS and other databases has proven to be valuable and is being utilized by NMIP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C5F070-D226-D349-91ED-32E10FED1F9E}" type="slidenum">
              <a:rPr lang="en-US" sz="1000">
                <a:cs typeface="Arial" charset="0"/>
              </a:rPr>
              <a:pPr/>
              <a:t>7</a:t>
            </a:fld>
            <a:endParaRPr lang="en-US" sz="1000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9149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Finding the Data</a:t>
            </a:r>
            <a:endParaRPr lang="en-US" dirty="0">
              <a:latin typeface="Arial" charset="0"/>
            </a:endParaRPr>
          </a:p>
        </p:txBody>
      </p:sp>
      <p:sp>
        <p:nvSpPr>
          <p:cNvPr id="4608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NMMSS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Weapons Program</a:t>
            </a:r>
          </a:p>
          <a:p>
            <a:pPr lvl="1" eaLnBrk="1" hangingPunct="1"/>
            <a:r>
              <a:rPr lang="en-US" dirty="0">
                <a:latin typeface="Arial" charset="0"/>
              </a:rPr>
              <a:t>Material Production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Weapons Production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Surveillance</a:t>
            </a:r>
          </a:p>
          <a:p>
            <a:pPr lvl="1" eaLnBrk="1" hangingPunct="1"/>
            <a:r>
              <a:rPr lang="en-US" dirty="0">
                <a:latin typeface="Arial" charset="0"/>
              </a:rPr>
              <a:t>Disposition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Fuel Fabrication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Publications/Reports</a:t>
            </a:r>
          </a:p>
          <a:p>
            <a:pPr lvl="1" eaLnBrk="1" hangingPunct="1"/>
            <a:r>
              <a:rPr lang="en-US" dirty="0">
                <a:latin typeface="Arial" charset="0"/>
              </a:rPr>
              <a:t>National Laboratories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Scientific Journals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D1EF16-4DAB-754D-B8D2-F1577F0EB820}" type="slidenum">
              <a:rPr lang="en-US" sz="1000">
                <a:cs typeface="Arial" charset="0"/>
              </a:rPr>
              <a:pPr/>
              <a:t>8</a:t>
            </a:fld>
            <a:endParaRPr lang="en-US" sz="100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7781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Mining Existing Data</a:t>
            </a:r>
          </a:p>
        </p:txBody>
      </p:sp>
      <p:sp>
        <p:nvSpPr>
          <p:cNvPr id="512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Isotopic </a:t>
            </a:r>
            <a:r>
              <a:rPr lang="en-US" dirty="0">
                <a:latin typeface="Arial" charset="0"/>
              </a:rPr>
              <a:t>Composition (NMMSS)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Uranium </a:t>
            </a:r>
            <a:r>
              <a:rPr lang="en-US" dirty="0">
                <a:latin typeface="Arial" charset="0"/>
              </a:rPr>
              <a:t>weight and U-235 </a:t>
            </a:r>
            <a:r>
              <a:rPr lang="en-US" dirty="0" smtClean="0">
                <a:latin typeface="Arial" charset="0"/>
              </a:rPr>
              <a:t>content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Plutonium weight and Pu-239 content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Initial </a:t>
            </a:r>
            <a:r>
              <a:rPr lang="en-US" dirty="0" smtClean="0">
                <a:latin typeface="Arial" charset="0"/>
              </a:rPr>
              <a:t>characterization (but </a:t>
            </a:r>
            <a:r>
              <a:rPr lang="en-US" dirty="0">
                <a:latin typeface="Arial" charset="0"/>
              </a:rPr>
              <a:t>we require more</a:t>
            </a:r>
            <a:r>
              <a:rPr lang="en-US" dirty="0" smtClean="0">
                <a:latin typeface="Arial" charset="0"/>
              </a:rPr>
              <a:t>!)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Uranium: U-232, U-233, U-234, U-</a:t>
            </a:r>
            <a:r>
              <a:rPr lang="en-US" dirty="0" smtClean="0">
                <a:latin typeface="Arial" charset="0"/>
              </a:rPr>
              <a:t>236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Plutonium: Pu-238, Pu-240, Pu-241, Pu-242</a:t>
            </a: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Other sources have additional data, but is it useful?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B448F9-4524-9D40-A966-1F459B9FA1C3}" type="slidenum">
              <a:rPr lang="en-US" sz="1000">
                <a:cs typeface="Arial" charset="0"/>
              </a:rPr>
              <a:pPr/>
              <a:t>9</a:t>
            </a:fld>
            <a:endParaRPr lang="en-US" sz="1000">
              <a:cs typeface="Arial" charset="0"/>
            </a:endParaRPr>
          </a:p>
        </p:txBody>
      </p:sp>
      <p:pic>
        <p:nvPicPr>
          <p:cNvPr id="3" name="Picture 2" descr="PuO2 LANL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2654300"/>
            <a:ext cx="1712360" cy="2286000"/>
          </a:xfrm>
          <a:prstGeom prst="rect">
            <a:avLst/>
          </a:prstGeom>
        </p:spPr>
      </p:pic>
      <p:pic>
        <p:nvPicPr>
          <p:cNvPr id="4" name="Picture 3" descr="U button wikipedia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4381500"/>
            <a:ext cx="2926080" cy="2340293"/>
          </a:xfrm>
          <a:prstGeom prst="rect">
            <a:avLst/>
          </a:prstGeom>
        </p:spPr>
      </p:pic>
      <p:pic>
        <p:nvPicPr>
          <p:cNvPr id="5" name="Picture 4" descr="UOC Hutcheon6 LLNL 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1" y="4406900"/>
            <a:ext cx="3784769" cy="2286000"/>
          </a:xfrm>
          <a:prstGeom prst="rect">
            <a:avLst/>
          </a:prstGeom>
        </p:spPr>
      </p:pic>
      <p:pic>
        <p:nvPicPr>
          <p:cNvPr id="2" name="Picture 1" descr="PuButton LANL im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1028700"/>
            <a:ext cx="19050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660" y="6472079"/>
            <a:ext cx="1072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PNNL-SA-</a:t>
            </a:r>
            <a:r>
              <a:rPr lang="en-US" sz="1000" b="0" dirty="0" smtClean="0"/>
              <a:t>103748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07048405"/>
      </p:ext>
    </p:extLst>
  </p:cSld>
  <p:clrMapOvr>
    <a:masterClrMapping/>
  </p:clrMapOvr>
</p:sld>
</file>

<file path=ppt/theme/theme1.xml><?xml version="1.0" encoding="utf-8"?>
<a:theme xmlns:a="http://schemas.openxmlformats.org/drawingml/2006/main" name="PNNL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rgonne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rgonne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DD33A3802B34694A9B65E8D0C1557" ma:contentTypeVersion="4" ma:contentTypeDescription="Create a new document." ma:contentTypeScope="" ma:versionID="ea0785a3c301fad60041c94ca24e0d3c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bb102a98c2894374edc3c72133b9af9d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8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6416EC9-EEA3-4C8F-BAA7-FEFAD8A7B852}"/>
</file>

<file path=customXml/itemProps2.xml><?xml version="1.0" encoding="utf-8"?>
<ds:datastoreItem xmlns:ds="http://schemas.openxmlformats.org/officeDocument/2006/customXml" ds:itemID="{19A25EED-289C-44B0-8A40-19FEAB56592E}"/>
</file>

<file path=customXml/itemProps3.xml><?xml version="1.0" encoding="utf-8"?>
<ds:datastoreItem xmlns:ds="http://schemas.openxmlformats.org/officeDocument/2006/customXml" ds:itemID="{7346F784-7396-41C2-A003-2D519D7C6B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1139</Words>
  <Application>Microsoft Macintosh PowerPoint</Application>
  <PresentationFormat>On-screen Show (4:3)</PresentationFormat>
  <Paragraphs>275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PNNL White Theme</vt:lpstr>
      <vt:lpstr>Chart</vt:lpstr>
      <vt:lpstr>Populating a National Nuclear Forensics Library (NNFL)</vt:lpstr>
      <vt:lpstr>Acknowledgements</vt:lpstr>
      <vt:lpstr>United States NNFL</vt:lpstr>
      <vt:lpstr>U.S. NNFL: Implementation</vt:lpstr>
      <vt:lpstr>Developing an Inventory</vt:lpstr>
      <vt:lpstr>Developing an Inventory</vt:lpstr>
      <vt:lpstr>Searching for Nuclear Materials Data</vt:lpstr>
      <vt:lpstr>Finding the Data</vt:lpstr>
      <vt:lpstr>Mining Existing Data</vt:lpstr>
      <vt:lpstr>Effect of Process Histories</vt:lpstr>
      <vt:lpstr>Data</vt:lpstr>
      <vt:lpstr>Data</vt:lpstr>
      <vt:lpstr>Data</vt:lpstr>
      <vt:lpstr>Data</vt:lpstr>
      <vt:lpstr>Measurements</vt:lpstr>
      <vt:lpstr>Measurements</vt:lpstr>
      <vt:lpstr>Measurements</vt:lpstr>
      <vt:lpstr>Data Vetting: Verification and Validation</vt:lpstr>
      <vt:lpstr>Issues for Data Vetting</vt:lpstr>
      <vt:lpstr>Gaps and Prioritization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/>
  <cp:keywords/>
  <dc:description/>
  <cp:lastModifiedBy>John Wacker</cp:lastModifiedBy>
  <cp:revision>109</cp:revision>
  <dcterms:created xsi:type="dcterms:W3CDTF">2011-07-01T00:09:34Z</dcterms:created>
  <dcterms:modified xsi:type="dcterms:W3CDTF">2014-07-02T17:02:55Z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0x010100B86DD33A3802B34694A9B65E8D0C1557</vt:lpwstr>
  </property>
</Properties>
</file>