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9" r:id="rId3"/>
    <p:sldId id="306" r:id="rId4"/>
    <p:sldId id="332" r:id="rId5"/>
    <p:sldId id="333" r:id="rId6"/>
    <p:sldId id="330" r:id="rId7"/>
    <p:sldId id="310" r:id="rId8"/>
    <p:sldId id="348" r:id="rId9"/>
    <p:sldId id="341" r:id="rId10"/>
    <p:sldId id="323" r:id="rId11"/>
    <p:sldId id="334" r:id="rId12"/>
    <p:sldId id="342" r:id="rId13"/>
    <p:sldId id="349" r:id="rId14"/>
    <p:sldId id="320" r:id="rId15"/>
    <p:sldId id="354" r:id="rId16"/>
    <p:sldId id="350" r:id="rId17"/>
    <p:sldId id="315" r:id="rId18"/>
    <p:sldId id="353" r:id="rId19"/>
    <p:sldId id="321" r:id="rId20"/>
    <p:sldId id="363" r:id="rId21"/>
    <p:sldId id="367" r:id="rId22"/>
    <p:sldId id="365" r:id="rId23"/>
    <p:sldId id="366" r:id="rId24"/>
    <p:sldId id="322" r:id="rId25"/>
    <p:sldId id="267" r:id="rId26"/>
    <p:sldId id="327" r:id="rId27"/>
    <p:sldId id="355" r:id="rId2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ron Fazel" initials="K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D4C"/>
    <a:srgbClr val="2CDE37"/>
    <a:srgbClr val="15305D"/>
    <a:srgbClr val="102547"/>
    <a:srgbClr val="173465"/>
    <a:srgbClr val="164765"/>
    <a:srgbClr val="1F5F89"/>
    <a:srgbClr val="1D3389"/>
    <a:srgbClr val="5CE0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6475" autoAdjust="0"/>
  </p:normalViewPr>
  <p:slideViewPr>
    <p:cSldViewPr snapToGrid="0" snapToObjects="1">
      <p:cViewPr>
        <p:scale>
          <a:sx n="125" d="100"/>
          <a:sy n="125" d="100"/>
        </p:scale>
        <p:origin x="-47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9E899-4B8A-AE43-A7DC-13569BA92A34}" type="doc">
      <dgm:prSet loTypeId="urn:microsoft.com/office/officeart/2005/8/layout/process5" loCatId="" qsTypeId="urn:microsoft.com/office/officeart/2005/8/quickstyle/3D1" qsCatId="3D" csTypeId="urn:microsoft.com/office/officeart/2005/8/colors/accent1_2" csCatId="accent1" phldr="1"/>
      <dgm:spPr/>
    </dgm:pt>
    <dgm:pt modelId="{2B2FEA7B-436A-A942-89B5-8AAF31798DB6}">
      <dgm:prSet phldrT="[Text]"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Ion Source</a:t>
          </a:r>
          <a:endParaRPr lang="en-US" sz="1800" dirty="0">
            <a:latin typeface="Helvetica"/>
            <a:cs typeface="Helvetica"/>
          </a:endParaRPr>
        </a:p>
      </dgm:t>
    </dgm:pt>
    <dgm:pt modelId="{61E4D563-CC16-154E-B1C7-4075D6BF11A0}" type="parTrans" cxnId="{13F2E905-8273-C846-A3A8-CD91C6986180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D3AABBA9-2966-F044-B575-3DDF8736095F}" type="sibTrans" cxnId="{13F2E905-8273-C846-A3A8-CD91C6986180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2E43525B-286D-5140-9608-E9E6AEE02CC1}">
      <dgm:prSet phldrT="[Text]"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Sample</a:t>
          </a:r>
          <a:endParaRPr lang="en-US" sz="1800" dirty="0">
            <a:latin typeface="Helvetica"/>
            <a:cs typeface="Helvetica"/>
          </a:endParaRPr>
        </a:p>
      </dgm:t>
    </dgm:pt>
    <dgm:pt modelId="{441E9AB7-812D-AD40-9F78-CD0ABD99EB81}" type="parTrans" cxnId="{E5CED79C-E522-0846-9D4C-D792ABAA358F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EFCC6C2F-1518-2C42-8ACC-5F1D0485F3C7}" type="sibTrans" cxnId="{E5CED79C-E522-0846-9D4C-D792ABAA358F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C7653424-E4DB-A44A-A341-62D5FC5AACB3}">
      <dgm:prSet phldrT="[Text]"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ESA</a:t>
          </a:r>
          <a:endParaRPr lang="en-US" sz="1800" dirty="0">
            <a:latin typeface="Helvetica"/>
            <a:cs typeface="Helvetica"/>
          </a:endParaRPr>
        </a:p>
      </dgm:t>
    </dgm:pt>
    <dgm:pt modelId="{5C25B497-19A0-B241-96A8-B78EE2494F46}" type="parTrans" cxnId="{7A8C0771-A5E0-E14D-8D30-2CCAA20C8ECF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66355854-F82B-C646-8235-8AA0CE25B4F4}" type="sibTrans" cxnId="{7A8C0771-A5E0-E14D-8D30-2CCAA20C8ECF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F3618460-34A7-AC49-8FE4-46A6755F3F7E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Magnet</a:t>
          </a:r>
          <a:endParaRPr lang="en-US" sz="1800" dirty="0">
            <a:latin typeface="Helvetica"/>
            <a:cs typeface="Helvetica"/>
          </a:endParaRPr>
        </a:p>
      </dgm:t>
    </dgm:pt>
    <dgm:pt modelId="{61EC09C6-AF02-AC4E-B253-76559FBEEDFE}" type="parTrans" cxnId="{2BA47710-B8F5-894B-92D2-7F0B8577624A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372D17DA-EDDE-0640-AA5C-319AEEEEDE1D}" type="sibTrans" cxnId="{2BA47710-B8F5-894B-92D2-7F0B8577624A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80ED8AF8-7036-7948-A7D0-A76EE532B1BE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Beam  Switch</a:t>
          </a:r>
          <a:endParaRPr lang="en-US" sz="1800" dirty="0">
            <a:latin typeface="Helvetica"/>
            <a:cs typeface="Helvetica"/>
          </a:endParaRPr>
        </a:p>
      </dgm:t>
    </dgm:pt>
    <dgm:pt modelId="{67C1CB33-2AF8-3C43-B041-FF81D7932B02}" type="parTrans" cxnId="{AA4A8F57-E527-8F4C-9CFE-118C5B74685F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34B8EBFD-C987-3146-ACC5-C17EC0CA7661}" type="sibTrans" cxnId="{AA4A8F57-E527-8F4C-9CFE-118C5B74685F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5422266A-4CDD-7746-9235-512BFC8824D7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Injection  Magnet</a:t>
          </a:r>
          <a:endParaRPr lang="en-US" sz="1800" dirty="0">
            <a:latin typeface="Helvetica"/>
            <a:cs typeface="Helvetica"/>
          </a:endParaRPr>
        </a:p>
      </dgm:t>
    </dgm:pt>
    <dgm:pt modelId="{AE67BE90-75A1-2246-BDAA-03B7BA21C8E1}" type="parTrans" cxnId="{09AB00F3-9E65-5B45-AE40-30DC25F029EB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E1978C7D-B87A-EE46-AD1A-3E30ABAEAF71}" type="sibTrans" cxnId="{09AB00F3-9E65-5B45-AE40-30DC25F029EB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AB7CE791-2CC3-5C46-9D67-8703C5470BB5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Analyzing Magnet</a:t>
          </a:r>
          <a:endParaRPr lang="en-US" sz="1800" dirty="0">
            <a:latin typeface="Helvetica"/>
            <a:cs typeface="Helvetica"/>
          </a:endParaRPr>
        </a:p>
      </dgm:t>
    </dgm:pt>
    <dgm:pt modelId="{33E2C65F-B0C1-9D48-AAEA-DB40AA11BD0F}" type="parTrans" cxnId="{3A8F6901-F3DE-8345-A149-99CB49AB132E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9AA727CC-F508-704D-87AF-64A7C9848C20}" type="sibTrans" cxnId="{3A8F6901-F3DE-8345-A149-99CB49AB132E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5810F7FC-82EB-0B46-B023-9215697F065A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ESA</a:t>
          </a:r>
          <a:endParaRPr lang="en-US" sz="1800" dirty="0">
            <a:latin typeface="Helvetica"/>
            <a:cs typeface="Helvetica"/>
          </a:endParaRPr>
        </a:p>
      </dgm:t>
    </dgm:pt>
    <dgm:pt modelId="{D3135381-84C3-0442-B23B-8FA1DB66BB07}" type="parTrans" cxnId="{15A5F880-176F-2042-A89B-D3899E02E739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E50E6F86-A193-8644-A0A2-45E1B68ED5EB}" type="sibTrans" cxnId="{15A5F880-176F-2042-A89B-D3899E02E739}">
      <dgm:prSet custT="1"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E8F210F5-A942-8343-97C6-5418B9A24999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Detection</a:t>
          </a:r>
          <a:endParaRPr lang="en-US" sz="1800" dirty="0">
            <a:latin typeface="Helvetica"/>
            <a:cs typeface="Helvetica"/>
          </a:endParaRPr>
        </a:p>
      </dgm:t>
    </dgm:pt>
    <dgm:pt modelId="{DAE54129-2BBE-D040-8CB2-33FBDB742E2C}" type="parTrans" cxnId="{7141BFD0-54BB-F84B-A6A3-6353353A408D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66D4CA97-6718-DD4A-8321-187D62D64ED8}" type="sibTrans" cxnId="{7141BFD0-54BB-F84B-A6A3-6353353A408D}">
      <dgm:prSet/>
      <dgm:spPr/>
      <dgm:t>
        <a:bodyPr/>
        <a:lstStyle/>
        <a:p>
          <a:endParaRPr lang="en-US" sz="1800">
            <a:latin typeface="Helvetica"/>
            <a:cs typeface="Helvetica"/>
          </a:endParaRPr>
        </a:p>
      </dgm:t>
    </dgm:pt>
    <dgm:pt modelId="{005F044A-FCAA-EC4C-9EBC-A9631CBA2FA8}">
      <dgm:prSet custT="1"/>
      <dgm:spPr/>
      <dgm:t>
        <a:bodyPr/>
        <a:lstStyle/>
        <a:p>
          <a:r>
            <a:rPr lang="en-US" sz="1800" dirty="0" smtClean="0">
              <a:latin typeface="Helvetica"/>
              <a:cs typeface="Helvetica"/>
            </a:rPr>
            <a:t>Gas Cell</a:t>
          </a:r>
          <a:endParaRPr lang="en-US" sz="1800" dirty="0">
            <a:latin typeface="Helvetica"/>
            <a:cs typeface="Helvetica"/>
          </a:endParaRPr>
        </a:p>
      </dgm:t>
    </dgm:pt>
    <dgm:pt modelId="{E6A303FE-0E6D-D343-BCDF-62ACEA63E73D}" type="parTrans" cxnId="{4468E04A-15D3-E440-A6B2-3E1A253929FF}">
      <dgm:prSet/>
      <dgm:spPr/>
      <dgm:t>
        <a:bodyPr/>
        <a:lstStyle/>
        <a:p>
          <a:endParaRPr lang="en-US"/>
        </a:p>
      </dgm:t>
    </dgm:pt>
    <dgm:pt modelId="{E41B1440-D326-1F4F-B897-EB4F08ED8B73}" type="sibTrans" cxnId="{4468E04A-15D3-E440-A6B2-3E1A253929FF}">
      <dgm:prSet/>
      <dgm:spPr/>
      <dgm:t>
        <a:bodyPr/>
        <a:lstStyle/>
        <a:p>
          <a:endParaRPr lang="en-US"/>
        </a:p>
      </dgm:t>
    </dgm:pt>
    <dgm:pt modelId="{22D488E0-15F3-AE46-840E-087C6099E5B5}" type="pres">
      <dgm:prSet presAssocID="{77F9E899-4B8A-AE43-A7DC-13569BA92A34}" presName="diagram" presStyleCnt="0">
        <dgm:presLayoutVars>
          <dgm:dir/>
          <dgm:resizeHandles val="exact"/>
        </dgm:presLayoutVars>
      </dgm:prSet>
      <dgm:spPr/>
    </dgm:pt>
    <dgm:pt modelId="{E68DFFA8-3F6D-C345-A0BF-95C93C49F180}" type="pres">
      <dgm:prSet presAssocID="{2B2FEA7B-436A-A942-89B5-8AAF31798DB6}" presName="node" presStyleLbl="node1" presStyleIdx="0" presStyleCnt="10" custScaleX="44367" custScaleY="67122" custLinFactY="47123" custLinFactNeighborX="-499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D86E4-40A5-5C44-8790-F086CD283853}" type="pres">
      <dgm:prSet presAssocID="{D3AABBA9-2966-F044-B575-3DDF8736095F}" presName="sibTrans" presStyleLbl="sibTrans2D1" presStyleIdx="0" presStyleCnt="9" custScaleX="74390" custScaleY="81794"/>
      <dgm:spPr/>
      <dgm:t>
        <a:bodyPr/>
        <a:lstStyle/>
        <a:p>
          <a:endParaRPr lang="en-US"/>
        </a:p>
      </dgm:t>
    </dgm:pt>
    <dgm:pt modelId="{C77FC6D0-4A04-A243-A335-9C1B7FD3A80B}" type="pres">
      <dgm:prSet presAssocID="{D3AABBA9-2966-F044-B575-3DDF8736095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F22BDA6-A72F-A04D-969E-6CF73928D3E3}" type="pres">
      <dgm:prSet presAssocID="{2E43525B-286D-5140-9608-E9E6AEE02CC1}" presName="node" presStyleLbl="node1" presStyleIdx="1" presStyleCnt="10" custScaleX="52660" custScaleY="67122" custLinFactY="100000" custLinFactNeighborX="-94945" custLinFactNeighborY="167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429A1-A3E2-6B4F-A9C7-05C5E33EAFA2}" type="pres">
      <dgm:prSet presAssocID="{EFCC6C2F-1518-2C42-8ACC-5F1D0485F3C7}" presName="sibTrans" presStyleLbl="sibTrans2D1" presStyleIdx="1" presStyleCnt="9" custScaleX="74390" custScaleY="81794"/>
      <dgm:spPr/>
      <dgm:t>
        <a:bodyPr/>
        <a:lstStyle/>
        <a:p>
          <a:endParaRPr lang="en-US"/>
        </a:p>
      </dgm:t>
    </dgm:pt>
    <dgm:pt modelId="{040D9D11-3A33-3344-AAE5-41DE247D4233}" type="pres">
      <dgm:prSet presAssocID="{EFCC6C2F-1518-2C42-8ACC-5F1D0485F3C7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9D40ABF-6195-B846-979B-1CCD61965847}" type="pres">
      <dgm:prSet presAssocID="{C7653424-E4DB-A44A-A341-62D5FC5AACB3}" presName="node" presStyleLbl="node1" presStyleIdx="2" presStyleCnt="10" custScaleX="34078" custScaleY="67122" custLinFactX="-76747" custLinFactY="4794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11AF3-CF06-CF4D-847E-B2ED7CA5CF8B}" type="pres">
      <dgm:prSet presAssocID="{66355854-F82B-C646-8235-8AA0CE25B4F4}" presName="sibTrans" presStyleLbl="sibTrans2D1" presStyleIdx="2" presStyleCnt="9" custScaleX="74390" custScaleY="81794"/>
      <dgm:spPr/>
      <dgm:t>
        <a:bodyPr/>
        <a:lstStyle/>
        <a:p>
          <a:endParaRPr lang="en-US"/>
        </a:p>
      </dgm:t>
    </dgm:pt>
    <dgm:pt modelId="{4E955D88-4345-4C4A-BFCC-C62E9BAF6D9A}" type="pres">
      <dgm:prSet presAssocID="{66355854-F82B-C646-8235-8AA0CE25B4F4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C3508D48-92AF-E64F-A16D-84164CB6B238}" type="pres">
      <dgm:prSet presAssocID="{F3618460-34A7-AC49-8FE4-46A6755F3F7E}" presName="node" presStyleLbl="node1" presStyleIdx="3" presStyleCnt="10" custScaleX="46752" custScaleY="67122" custLinFactX="-87701" custLinFactY="4612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F6D5B-98CA-F940-9D98-494AC91ABB7C}" type="pres">
      <dgm:prSet presAssocID="{372D17DA-EDDE-0640-AA5C-319AEEEEDE1D}" presName="sibTrans" presStyleLbl="sibTrans2D1" presStyleIdx="3" presStyleCnt="9" custScaleX="74390" custScaleY="81794"/>
      <dgm:spPr/>
      <dgm:t>
        <a:bodyPr/>
        <a:lstStyle/>
        <a:p>
          <a:endParaRPr lang="en-US"/>
        </a:p>
      </dgm:t>
    </dgm:pt>
    <dgm:pt modelId="{1A93E41A-8F22-004A-9931-687FD96068F5}" type="pres">
      <dgm:prSet presAssocID="{372D17DA-EDDE-0640-AA5C-319AEEEEDE1D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B2B736B-2C53-A641-A217-F2EB961A43D6}" type="pres">
      <dgm:prSet presAssocID="{80ED8AF8-7036-7948-A7D0-A76EE532B1BE}" presName="node" presStyleLbl="node1" presStyleIdx="4" presStyleCnt="10" custScaleX="46752" custScaleY="67122" custLinFactX="-87504" custLinFactY="3406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665E8-A49F-EA49-B093-F3BC51B7949C}" type="pres">
      <dgm:prSet presAssocID="{34B8EBFD-C987-3146-ACC5-C17EC0CA7661}" presName="sibTrans" presStyleLbl="sibTrans2D1" presStyleIdx="4" presStyleCnt="9" custScaleX="74390" custScaleY="81794"/>
      <dgm:spPr/>
      <dgm:t>
        <a:bodyPr/>
        <a:lstStyle/>
        <a:p>
          <a:endParaRPr lang="en-US"/>
        </a:p>
      </dgm:t>
    </dgm:pt>
    <dgm:pt modelId="{5C4068EB-07B1-4F40-92E9-CA8AD23E6978}" type="pres">
      <dgm:prSet presAssocID="{34B8EBFD-C987-3146-ACC5-C17EC0CA7661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C01DA082-DF1F-AD4C-A0FB-1DF1A2FC56FA}" type="pres">
      <dgm:prSet presAssocID="{5422266A-4CDD-7746-9235-512BFC8824D7}" presName="node" presStyleLbl="node1" presStyleIdx="5" presStyleCnt="10" custScaleX="59575" custScaleY="67122" custLinFactY="34065" custLinFactNeighborX="94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2D367-4E7B-4A4E-8CDB-CCEE8761A833}" type="pres">
      <dgm:prSet presAssocID="{E1978C7D-B87A-EE46-AD1A-3E30ABAEAF71}" presName="sibTrans" presStyleLbl="sibTrans2D1" presStyleIdx="5" presStyleCnt="9" custScaleX="74390" custScaleY="81794"/>
      <dgm:spPr/>
      <dgm:t>
        <a:bodyPr/>
        <a:lstStyle/>
        <a:p>
          <a:endParaRPr lang="en-US"/>
        </a:p>
      </dgm:t>
    </dgm:pt>
    <dgm:pt modelId="{D34B4132-87A6-1C45-B72F-3CC1A718ABDE}" type="pres">
      <dgm:prSet presAssocID="{E1978C7D-B87A-EE46-AD1A-3E30ABAEAF71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9011A2F-A0D3-2A48-B9E1-D89A1C7BC7D1}" type="pres">
      <dgm:prSet presAssocID="{005F044A-FCAA-EC4C-9EBC-A9631CBA2FA8}" presName="node" presStyleLbl="node1" presStyleIdx="6" presStyleCnt="10" custScaleX="56570" custScaleY="67122" custLinFactX="2198" custLinFactNeighborX="100000" custLinFactNeighborY="-3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3B8FE-F5E3-994D-8480-383AE9C9CBE1}" type="pres">
      <dgm:prSet presAssocID="{E41B1440-D326-1F4F-B897-EB4F08ED8B73}" presName="sibTrans" presStyleLbl="sibTrans2D1" presStyleIdx="6" presStyleCnt="9" custScaleX="74390" custScaleY="81794"/>
      <dgm:spPr/>
      <dgm:t>
        <a:bodyPr/>
        <a:lstStyle/>
        <a:p>
          <a:endParaRPr lang="en-US"/>
        </a:p>
      </dgm:t>
    </dgm:pt>
    <dgm:pt modelId="{9B973954-2D3D-9449-991A-28091ED10BC9}" type="pres">
      <dgm:prSet presAssocID="{E41B1440-D326-1F4F-B897-EB4F08ED8B7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08DEE194-3219-7243-8B2F-B932EE6D82BD}" type="pres">
      <dgm:prSet presAssocID="{AB7CE791-2CC3-5C46-9D67-8703C5470BB5}" presName="node" presStyleLbl="node1" presStyleIdx="7" presStyleCnt="10" custScaleX="59575" custScaleY="67122" custLinFactX="100000" custLinFactY="-34065" custLinFactNeighborX="1014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CD4E8-8137-4647-9B2F-C53ED1CDE255}" type="pres">
      <dgm:prSet presAssocID="{9AA727CC-F508-704D-87AF-64A7C9848C20}" presName="sibTrans" presStyleLbl="sibTrans2D1" presStyleIdx="7" presStyleCnt="9" custScaleX="74390" custScaleY="81794"/>
      <dgm:spPr/>
      <dgm:t>
        <a:bodyPr/>
        <a:lstStyle/>
        <a:p>
          <a:endParaRPr lang="en-US"/>
        </a:p>
      </dgm:t>
    </dgm:pt>
    <dgm:pt modelId="{A09A02A6-57E8-2243-B14B-7565A8F1440D}" type="pres">
      <dgm:prSet presAssocID="{9AA727CC-F508-704D-87AF-64A7C9848C20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91173485-7B0E-AA43-94B8-7CD5735F7E2F}" type="pres">
      <dgm:prSet presAssocID="{5810F7FC-82EB-0B46-B023-9215697F065A}" presName="node" presStyleLbl="node1" presStyleIdx="8" presStyleCnt="10" custScaleX="59575" custScaleY="67122" custLinFactX="100000" custLinFactY="-100000" custLinFactNeighborX="188213" custLinFactNeighborY="-167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0CE4C-465F-D148-BF19-F733780DF787}" type="pres">
      <dgm:prSet presAssocID="{E50E6F86-A193-8644-A0A2-45E1B68ED5EB}" presName="sibTrans" presStyleLbl="sibTrans2D1" presStyleIdx="8" presStyleCnt="9" custScaleX="74390" custScaleY="81794"/>
      <dgm:spPr/>
      <dgm:t>
        <a:bodyPr/>
        <a:lstStyle/>
        <a:p>
          <a:endParaRPr lang="en-US"/>
        </a:p>
      </dgm:t>
    </dgm:pt>
    <dgm:pt modelId="{A3E96F47-54F3-234C-B5A3-CC89C11DB04B}" type="pres">
      <dgm:prSet presAssocID="{E50E6F86-A193-8644-A0A2-45E1B68ED5E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89DB8E75-0287-8741-B0BE-0586E0C1086F}" type="pres">
      <dgm:prSet presAssocID="{E8F210F5-A942-8343-97C6-5418B9A24999}" presName="node" presStyleLbl="node1" presStyleIdx="9" presStyleCnt="10" custScaleX="59575" custScaleY="67122" custLinFactX="100000" custLinFactY="-65972" custLinFactNeighborX="19307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8E04A-15D3-E440-A6B2-3E1A253929FF}" srcId="{77F9E899-4B8A-AE43-A7DC-13569BA92A34}" destId="{005F044A-FCAA-EC4C-9EBC-A9631CBA2FA8}" srcOrd="6" destOrd="0" parTransId="{E6A303FE-0E6D-D343-BCDF-62ACEA63E73D}" sibTransId="{E41B1440-D326-1F4F-B897-EB4F08ED8B73}"/>
    <dgm:cxn modelId="{E56E7D50-4830-2647-8C96-EEEB6F772978}" type="presOf" srcId="{E41B1440-D326-1F4F-B897-EB4F08ED8B73}" destId="{6363B8FE-F5E3-994D-8480-383AE9C9CBE1}" srcOrd="0" destOrd="0" presId="urn:microsoft.com/office/officeart/2005/8/layout/process5"/>
    <dgm:cxn modelId="{ED57D973-6DFE-3841-847F-DB4F3AC5D0C4}" type="presOf" srcId="{EFCC6C2F-1518-2C42-8ACC-5F1D0485F3C7}" destId="{040D9D11-3A33-3344-AAE5-41DE247D4233}" srcOrd="1" destOrd="0" presId="urn:microsoft.com/office/officeart/2005/8/layout/process5"/>
    <dgm:cxn modelId="{F9A621E3-1B84-1D45-B22A-3F0D9030AB1B}" type="presOf" srcId="{E50E6F86-A193-8644-A0A2-45E1B68ED5EB}" destId="{04A0CE4C-465F-D148-BF19-F733780DF787}" srcOrd="0" destOrd="0" presId="urn:microsoft.com/office/officeart/2005/8/layout/process5"/>
    <dgm:cxn modelId="{7A8C0771-A5E0-E14D-8D30-2CCAA20C8ECF}" srcId="{77F9E899-4B8A-AE43-A7DC-13569BA92A34}" destId="{C7653424-E4DB-A44A-A341-62D5FC5AACB3}" srcOrd="2" destOrd="0" parTransId="{5C25B497-19A0-B241-96A8-B78EE2494F46}" sibTransId="{66355854-F82B-C646-8235-8AA0CE25B4F4}"/>
    <dgm:cxn modelId="{E7B7FD0B-4E40-EF4F-8C96-15238AA645B6}" type="presOf" srcId="{D3AABBA9-2966-F044-B575-3DDF8736095F}" destId="{805D86E4-40A5-5C44-8790-F086CD283853}" srcOrd="0" destOrd="0" presId="urn:microsoft.com/office/officeart/2005/8/layout/process5"/>
    <dgm:cxn modelId="{E92237EF-C218-9F43-8B17-1B20A8066F07}" type="presOf" srcId="{9AA727CC-F508-704D-87AF-64A7C9848C20}" destId="{A09A02A6-57E8-2243-B14B-7565A8F1440D}" srcOrd="1" destOrd="0" presId="urn:microsoft.com/office/officeart/2005/8/layout/process5"/>
    <dgm:cxn modelId="{4C196C7F-7550-0040-8FAE-157098746CBE}" type="presOf" srcId="{5810F7FC-82EB-0B46-B023-9215697F065A}" destId="{91173485-7B0E-AA43-94B8-7CD5735F7E2F}" srcOrd="0" destOrd="0" presId="urn:microsoft.com/office/officeart/2005/8/layout/process5"/>
    <dgm:cxn modelId="{22C9A0BF-E121-7843-A80C-A9D098974A70}" type="presOf" srcId="{E1978C7D-B87A-EE46-AD1A-3E30ABAEAF71}" destId="{3EB2D367-4E7B-4A4E-8CDB-CCEE8761A833}" srcOrd="0" destOrd="0" presId="urn:microsoft.com/office/officeart/2005/8/layout/process5"/>
    <dgm:cxn modelId="{10A43FD1-4B1D-0E4D-8FE9-82B0FAF51D30}" type="presOf" srcId="{005F044A-FCAA-EC4C-9EBC-A9631CBA2FA8}" destId="{09011A2F-A0D3-2A48-B9E1-D89A1C7BC7D1}" srcOrd="0" destOrd="0" presId="urn:microsoft.com/office/officeart/2005/8/layout/process5"/>
    <dgm:cxn modelId="{074FF537-9063-584D-B03D-C6C37CCFF6D8}" type="presOf" srcId="{C7653424-E4DB-A44A-A341-62D5FC5AACB3}" destId="{D9D40ABF-6195-B846-979B-1CCD61965847}" srcOrd="0" destOrd="0" presId="urn:microsoft.com/office/officeart/2005/8/layout/process5"/>
    <dgm:cxn modelId="{88162A47-2D12-8D49-B56B-E437C7E3B04E}" type="presOf" srcId="{AB7CE791-2CC3-5C46-9D67-8703C5470BB5}" destId="{08DEE194-3219-7243-8B2F-B932EE6D82BD}" srcOrd="0" destOrd="0" presId="urn:microsoft.com/office/officeart/2005/8/layout/process5"/>
    <dgm:cxn modelId="{E5CED79C-E522-0846-9D4C-D792ABAA358F}" srcId="{77F9E899-4B8A-AE43-A7DC-13569BA92A34}" destId="{2E43525B-286D-5140-9608-E9E6AEE02CC1}" srcOrd="1" destOrd="0" parTransId="{441E9AB7-812D-AD40-9F78-CD0ABD99EB81}" sibTransId="{EFCC6C2F-1518-2C42-8ACC-5F1D0485F3C7}"/>
    <dgm:cxn modelId="{3A8F6901-F3DE-8345-A149-99CB49AB132E}" srcId="{77F9E899-4B8A-AE43-A7DC-13569BA92A34}" destId="{AB7CE791-2CC3-5C46-9D67-8703C5470BB5}" srcOrd="7" destOrd="0" parTransId="{33E2C65F-B0C1-9D48-AAEA-DB40AA11BD0F}" sibTransId="{9AA727CC-F508-704D-87AF-64A7C9848C20}"/>
    <dgm:cxn modelId="{2D9D89A6-410F-1E4B-B1BA-074CB75A5C6B}" type="presOf" srcId="{372D17DA-EDDE-0640-AA5C-319AEEEEDE1D}" destId="{1A93E41A-8F22-004A-9931-687FD96068F5}" srcOrd="1" destOrd="0" presId="urn:microsoft.com/office/officeart/2005/8/layout/process5"/>
    <dgm:cxn modelId="{AA4A8F57-E527-8F4C-9CFE-118C5B74685F}" srcId="{77F9E899-4B8A-AE43-A7DC-13569BA92A34}" destId="{80ED8AF8-7036-7948-A7D0-A76EE532B1BE}" srcOrd="4" destOrd="0" parTransId="{67C1CB33-2AF8-3C43-B041-FF81D7932B02}" sibTransId="{34B8EBFD-C987-3146-ACC5-C17EC0CA7661}"/>
    <dgm:cxn modelId="{15A5F880-176F-2042-A89B-D3899E02E739}" srcId="{77F9E899-4B8A-AE43-A7DC-13569BA92A34}" destId="{5810F7FC-82EB-0B46-B023-9215697F065A}" srcOrd="8" destOrd="0" parTransId="{D3135381-84C3-0442-B23B-8FA1DB66BB07}" sibTransId="{E50E6F86-A193-8644-A0A2-45E1B68ED5EB}"/>
    <dgm:cxn modelId="{3A3CB821-A83B-5E4F-B4F8-B90316B58D5B}" type="presOf" srcId="{E1978C7D-B87A-EE46-AD1A-3E30ABAEAF71}" destId="{D34B4132-87A6-1C45-B72F-3CC1A718ABDE}" srcOrd="1" destOrd="0" presId="urn:microsoft.com/office/officeart/2005/8/layout/process5"/>
    <dgm:cxn modelId="{7141BFD0-54BB-F84B-A6A3-6353353A408D}" srcId="{77F9E899-4B8A-AE43-A7DC-13569BA92A34}" destId="{E8F210F5-A942-8343-97C6-5418B9A24999}" srcOrd="9" destOrd="0" parTransId="{DAE54129-2BBE-D040-8CB2-33FBDB742E2C}" sibTransId="{66D4CA97-6718-DD4A-8321-187D62D64ED8}"/>
    <dgm:cxn modelId="{13F2E905-8273-C846-A3A8-CD91C6986180}" srcId="{77F9E899-4B8A-AE43-A7DC-13569BA92A34}" destId="{2B2FEA7B-436A-A942-89B5-8AAF31798DB6}" srcOrd="0" destOrd="0" parTransId="{61E4D563-CC16-154E-B1C7-4075D6BF11A0}" sibTransId="{D3AABBA9-2966-F044-B575-3DDF8736095F}"/>
    <dgm:cxn modelId="{2BA47710-B8F5-894B-92D2-7F0B8577624A}" srcId="{77F9E899-4B8A-AE43-A7DC-13569BA92A34}" destId="{F3618460-34A7-AC49-8FE4-46A6755F3F7E}" srcOrd="3" destOrd="0" parTransId="{61EC09C6-AF02-AC4E-B253-76559FBEEDFE}" sibTransId="{372D17DA-EDDE-0640-AA5C-319AEEEEDE1D}"/>
    <dgm:cxn modelId="{B8294516-82B1-CB42-958E-22691F8EDBA4}" type="presOf" srcId="{5422266A-4CDD-7746-9235-512BFC8824D7}" destId="{C01DA082-DF1F-AD4C-A0FB-1DF1A2FC56FA}" srcOrd="0" destOrd="0" presId="urn:microsoft.com/office/officeart/2005/8/layout/process5"/>
    <dgm:cxn modelId="{66945F7A-377C-3C4C-8AD9-1D552B727AD8}" type="presOf" srcId="{77F9E899-4B8A-AE43-A7DC-13569BA92A34}" destId="{22D488E0-15F3-AE46-840E-087C6099E5B5}" srcOrd="0" destOrd="0" presId="urn:microsoft.com/office/officeart/2005/8/layout/process5"/>
    <dgm:cxn modelId="{2169298F-74A7-334E-9519-70E365502477}" type="presOf" srcId="{E41B1440-D326-1F4F-B897-EB4F08ED8B73}" destId="{9B973954-2D3D-9449-991A-28091ED10BC9}" srcOrd="1" destOrd="0" presId="urn:microsoft.com/office/officeart/2005/8/layout/process5"/>
    <dgm:cxn modelId="{DF498442-B812-DC42-842F-C34949087A42}" type="presOf" srcId="{34B8EBFD-C987-3146-ACC5-C17EC0CA7661}" destId="{6A3665E8-A49F-EA49-B093-F3BC51B7949C}" srcOrd="0" destOrd="0" presId="urn:microsoft.com/office/officeart/2005/8/layout/process5"/>
    <dgm:cxn modelId="{9BFFDCEA-CB4C-D544-9FD1-E523925FD5AD}" type="presOf" srcId="{372D17DA-EDDE-0640-AA5C-319AEEEEDE1D}" destId="{2B6F6D5B-98CA-F940-9D98-494AC91ABB7C}" srcOrd="0" destOrd="0" presId="urn:microsoft.com/office/officeart/2005/8/layout/process5"/>
    <dgm:cxn modelId="{BEDEA3D4-973D-D441-90E7-A2B737B0A12B}" type="presOf" srcId="{34B8EBFD-C987-3146-ACC5-C17EC0CA7661}" destId="{5C4068EB-07B1-4F40-92E9-CA8AD23E6978}" srcOrd="1" destOrd="0" presId="urn:microsoft.com/office/officeart/2005/8/layout/process5"/>
    <dgm:cxn modelId="{5C76556A-5E89-3A49-BFFC-4B7183254F94}" type="presOf" srcId="{9AA727CC-F508-704D-87AF-64A7C9848C20}" destId="{C89CD4E8-8137-4647-9B2F-C53ED1CDE255}" srcOrd="0" destOrd="0" presId="urn:microsoft.com/office/officeart/2005/8/layout/process5"/>
    <dgm:cxn modelId="{3E027CDA-7CAF-984D-83F1-940EA95608B5}" type="presOf" srcId="{EFCC6C2F-1518-2C42-8ACC-5F1D0485F3C7}" destId="{905429A1-A3E2-6B4F-A9C7-05C5E33EAFA2}" srcOrd="0" destOrd="0" presId="urn:microsoft.com/office/officeart/2005/8/layout/process5"/>
    <dgm:cxn modelId="{DC30C012-0C26-E545-A546-AE3E23A58F62}" type="presOf" srcId="{E8F210F5-A942-8343-97C6-5418B9A24999}" destId="{89DB8E75-0287-8741-B0BE-0586E0C1086F}" srcOrd="0" destOrd="0" presId="urn:microsoft.com/office/officeart/2005/8/layout/process5"/>
    <dgm:cxn modelId="{646F6502-A3AB-394A-9273-A5A7AF6B2730}" type="presOf" srcId="{E50E6F86-A193-8644-A0A2-45E1B68ED5EB}" destId="{A3E96F47-54F3-234C-B5A3-CC89C11DB04B}" srcOrd="1" destOrd="0" presId="urn:microsoft.com/office/officeart/2005/8/layout/process5"/>
    <dgm:cxn modelId="{EAB1C90E-DCE9-B448-9203-3A36A54387BF}" type="presOf" srcId="{80ED8AF8-7036-7948-A7D0-A76EE532B1BE}" destId="{4B2B736B-2C53-A641-A217-F2EB961A43D6}" srcOrd="0" destOrd="0" presId="urn:microsoft.com/office/officeart/2005/8/layout/process5"/>
    <dgm:cxn modelId="{09AB00F3-9E65-5B45-AE40-30DC25F029EB}" srcId="{77F9E899-4B8A-AE43-A7DC-13569BA92A34}" destId="{5422266A-4CDD-7746-9235-512BFC8824D7}" srcOrd="5" destOrd="0" parTransId="{AE67BE90-75A1-2246-BDAA-03B7BA21C8E1}" sibTransId="{E1978C7D-B87A-EE46-AD1A-3E30ABAEAF71}"/>
    <dgm:cxn modelId="{B041A65A-C45E-1A47-866D-3921CD9FC56B}" type="presOf" srcId="{D3AABBA9-2966-F044-B575-3DDF8736095F}" destId="{C77FC6D0-4A04-A243-A335-9C1B7FD3A80B}" srcOrd="1" destOrd="0" presId="urn:microsoft.com/office/officeart/2005/8/layout/process5"/>
    <dgm:cxn modelId="{68A4C97E-6BD4-AB4C-B93A-08CD92F5BF31}" type="presOf" srcId="{66355854-F82B-C646-8235-8AA0CE25B4F4}" destId="{4E955D88-4345-4C4A-BFCC-C62E9BAF6D9A}" srcOrd="1" destOrd="0" presId="urn:microsoft.com/office/officeart/2005/8/layout/process5"/>
    <dgm:cxn modelId="{E115B9BA-8D8B-9741-80C4-E642915454B2}" type="presOf" srcId="{2E43525B-286D-5140-9608-E9E6AEE02CC1}" destId="{0F22BDA6-A72F-A04D-969E-6CF73928D3E3}" srcOrd="0" destOrd="0" presId="urn:microsoft.com/office/officeart/2005/8/layout/process5"/>
    <dgm:cxn modelId="{DFB55370-C0EC-FC40-A2A7-688E8353D2A2}" type="presOf" srcId="{66355854-F82B-C646-8235-8AA0CE25B4F4}" destId="{6D211AF3-CF06-CF4D-847E-B2ED7CA5CF8B}" srcOrd="0" destOrd="0" presId="urn:microsoft.com/office/officeart/2005/8/layout/process5"/>
    <dgm:cxn modelId="{0F9403CF-D3A3-0B4F-BC8F-CC7B9AB9CFE7}" type="presOf" srcId="{2B2FEA7B-436A-A942-89B5-8AAF31798DB6}" destId="{E68DFFA8-3F6D-C345-A0BF-95C93C49F180}" srcOrd="0" destOrd="0" presId="urn:microsoft.com/office/officeart/2005/8/layout/process5"/>
    <dgm:cxn modelId="{98777375-C452-A74C-B12D-3E7A02520AF9}" type="presOf" srcId="{F3618460-34A7-AC49-8FE4-46A6755F3F7E}" destId="{C3508D48-92AF-E64F-A16D-84164CB6B238}" srcOrd="0" destOrd="0" presId="urn:microsoft.com/office/officeart/2005/8/layout/process5"/>
    <dgm:cxn modelId="{034BED4F-3394-DD4F-8CF1-4B5D25842925}" type="presParOf" srcId="{22D488E0-15F3-AE46-840E-087C6099E5B5}" destId="{E68DFFA8-3F6D-C345-A0BF-95C93C49F180}" srcOrd="0" destOrd="0" presId="urn:microsoft.com/office/officeart/2005/8/layout/process5"/>
    <dgm:cxn modelId="{C2A11489-B843-114B-A5F0-8FBF2EF02D7B}" type="presParOf" srcId="{22D488E0-15F3-AE46-840E-087C6099E5B5}" destId="{805D86E4-40A5-5C44-8790-F086CD283853}" srcOrd="1" destOrd="0" presId="urn:microsoft.com/office/officeart/2005/8/layout/process5"/>
    <dgm:cxn modelId="{5837F473-F9D1-4E41-915A-E417357A15D7}" type="presParOf" srcId="{805D86E4-40A5-5C44-8790-F086CD283853}" destId="{C77FC6D0-4A04-A243-A335-9C1B7FD3A80B}" srcOrd="0" destOrd="0" presId="urn:microsoft.com/office/officeart/2005/8/layout/process5"/>
    <dgm:cxn modelId="{10C42814-AC7F-684C-99B6-317385ABEE62}" type="presParOf" srcId="{22D488E0-15F3-AE46-840E-087C6099E5B5}" destId="{0F22BDA6-A72F-A04D-969E-6CF73928D3E3}" srcOrd="2" destOrd="0" presId="urn:microsoft.com/office/officeart/2005/8/layout/process5"/>
    <dgm:cxn modelId="{6CDBA8C7-DDD0-E242-BD61-44F04DCE3D68}" type="presParOf" srcId="{22D488E0-15F3-AE46-840E-087C6099E5B5}" destId="{905429A1-A3E2-6B4F-A9C7-05C5E33EAFA2}" srcOrd="3" destOrd="0" presId="urn:microsoft.com/office/officeart/2005/8/layout/process5"/>
    <dgm:cxn modelId="{73A638AA-F735-9443-9D07-69EDA73091CF}" type="presParOf" srcId="{905429A1-A3E2-6B4F-A9C7-05C5E33EAFA2}" destId="{040D9D11-3A33-3344-AAE5-41DE247D4233}" srcOrd="0" destOrd="0" presId="urn:microsoft.com/office/officeart/2005/8/layout/process5"/>
    <dgm:cxn modelId="{7E9963FE-A278-9740-B64A-AAE1B2AABD0F}" type="presParOf" srcId="{22D488E0-15F3-AE46-840E-087C6099E5B5}" destId="{D9D40ABF-6195-B846-979B-1CCD61965847}" srcOrd="4" destOrd="0" presId="urn:microsoft.com/office/officeart/2005/8/layout/process5"/>
    <dgm:cxn modelId="{4901322F-7C1E-A64D-AD91-6886D26EA04B}" type="presParOf" srcId="{22D488E0-15F3-AE46-840E-087C6099E5B5}" destId="{6D211AF3-CF06-CF4D-847E-B2ED7CA5CF8B}" srcOrd="5" destOrd="0" presId="urn:microsoft.com/office/officeart/2005/8/layout/process5"/>
    <dgm:cxn modelId="{95B93E29-38A0-0D44-9586-5BBD3D31D938}" type="presParOf" srcId="{6D211AF3-CF06-CF4D-847E-B2ED7CA5CF8B}" destId="{4E955D88-4345-4C4A-BFCC-C62E9BAF6D9A}" srcOrd="0" destOrd="0" presId="urn:microsoft.com/office/officeart/2005/8/layout/process5"/>
    <dgm:cxn modelId="{1FBB2086-5F98-BD42-A686-A42CF6E1CCDC}" type="presParOf" srcId="{22D488E0-15F3-AE46-840E-087C6099E5B5}" destId="{C3508D48-92AF-E64F-A16D-84164CB6B238}" srcOrd="6" destOrd="0" presId="urn:microsoft.com/office/officeart/2005/8/layout/process5"/>
    <dgm:cxn modelId="{D42CCE2C-6F30-D14C-A90F-321170F2EAC5}" type="presParOf" srcId="{22D488E0-15F3-AE46-840E-087C6099E5B5}" destId="{2B6F6D5B-98CA-F940-9D98-494AC91ABB7C}" srcOrd="7" destOrd="0" presId="urn:microsoft.com/office/officeart/2005/8/layout/process5"/>
    <dgm:cxn modelId="{35EFF562-780F-D54F-8D0A-C6E02100A7E7}" type="presParOf" srcId="{2B6F6D5B-98CA-F940-9D98-494AC91ABB7C}" destId="{1A93E41A-8F22-004A-9931-687FD96068F5}" srcOrd="0" destOrd="0" presId="urn:microsoft.com/office/officeart/2005/8/layout/process5"/>
    <dgm:cxn modelId="{207DE1ED-ED15-464C-AEF3-D77DBDD7B5DA}" type="presParOf" srcId="{22D488E0-15F3-AE46-840E-087C6099E5B5}" destId="{4B2B736B-2C53-A641-A217-F2EB961A43D6}" srcOrd="8" destOrd="0" presId="urn:microsoft.com/office/officeart/2005/8/layout/process5"/>
    <dgm:cxn modelId="{5E0C4AEE-9076-A64E-A152-8F72A60AA59D}" type="presParOf" srcId="{22D488E0-15F3-AE46-840E-087C6099E5B5}" destId="{6A3665E8-A49F-EA49-B093-F3BC51B7949C}" srcOrd="9" destOrd="0" presId="urn:microsoft.com/office/officeart/2005/8/layout/process5"/>
    <dgm:cxn modelId="{5C8D2948-9F58-D14D-B4EC-E1490C58E675}" type="presParOf" srcId="{6A3665E8-A49F-EA49-B093-F3BC51B7949C}" destId="{5C4068EB-07B1-4F40-92E9-CA8AD23E6978}" srcOrd="0" destOrd="0" presId="urn:microsoft.com/office/officeart/2005/8/layout/process5"/>
    <dgm:cxn modelId="{10E30D51-EF49-B242-8234-732BBB3034F2}" type="presParOf" srcId="{22D488E0-15F3-AE46-840E-087C6099E5B5}" destId="{C01DA082-DF1F-AD4C-A0FB-1DF1A2FC56FA}" srcOrd="10" destOrd="0" presId="urn:microsoft.com/office/officeart/2005/8/layout/process5"/>
    <dgm:cxn modelId="{555260DF-032B-5046-9CE7-CF666162C58F}" type="presParOf" srcId="{22D488E0-15F3-AE46-840E-087C6099E5B5}" destId="{3EB2D367-4E7B-4A4E-8CDB-CCEE8761A833}" srcOrd="11" destOrd="0" presId="urn:microsoft.com/office/officeart/2005/8/layout/process5"/>
    <dgm:cxn modelId="{19B4D572-268B-4744-B300-3ECBD3BCFA2D}" type="presParOf" srcId="{3EB2D367-4E7B-4A4E-8CDB-CCEE8761A833}" destId="{D34B4132-87A6-1C45-B72F-3CC1A718ABDE}" srcOrd="0" destOrd="0" presId="urn:microsoft.com/office/officeart/2005/8/layout/process5"/>
    <dgm:cxn modelId="{04C626D4-4D4C-7D43-94CA-1875D50977F0}" type="presParOf" srcId="{22D488E0-15F3-AE46-840E-087C6099E5B5}" destId="{09011A2F-A0D3-2A48-B9E1-D89A1C7BC7D1}" srcOrd="12" destOrd="0" presId="urn:microsoft.com/office/officeart/2005/8/layout/process5"/>
    <dgm:cxn modelId="{113D5075-0D3B-414B-BE70-28998F5A222C}" type="presParOf" srcId="{22D488E0-15F3-AE46-840E-087C6099E5B5}" destId="{6363B8FE-F5E3-994D-8480-383AE9C9CBE1}" srcOrd="13" destOrd="0" presId="urn:microsoft.com/office/officeart/2005/8/layout/process5"/>
    <dgm:cxn modelId="{D3903D17-C88E-7F41-9CA7-1B23A4DC7B39}" type="presParOf" srcId="{6363B8FE-F5E3-994D-8480-383AE9C9CBE1}" destId="{9B973954-2D3D-9449-991A-28091ED10BC9}" srcOrd="0" destOrd="0" presId="urn:microsoft.com/office/officeart/2005/8/layout/process5"/>
    <dgm:cxn modelId="{6F423DB6-76D1-FC44-B887-29E8ED37149B}" type="presParOf" srcId="{22D488E0-15F3-AE46-840E-087C6099E5B5}" destId="{08DEE194-3219-7243-8B2F-B932EE6D82BD}" srcOrd="14" destOrd="0" presId="urn:microsoft.com/office/officeart/2005/8/layout/process5"/>
    <dgm:cxn modelId="{851D1BEF-9D7D-7646-A082-B7D6FECBF637}" type="presParOf" srcId="{22D488E0-15F3-AE46-840E-087C6099E5B5}" destId="{C89CD4E8-8137-4647-9B2F-C53ED1CDE255}" srcOrd="15" destOrd="0" presId="urn:microsoft.com/office/officeart/2005/8/layout/process5"/>
    <dgm:cxn modelId="{3DBD2F3F-A470-1747-99D2-671EA8CEC94B}" type="presParOf" srcId="{C89CD4E8-8137-4647-9B2F-C53ED1CDE255}" destId="{A09A02A6-57E8-2243-B14B-7565A8F1440D}" srcOrd="0" destOrd="0" presId="urn:microsoft.com/office/officeart/2005/8/layout/process5"/>
    <dgm:cxn modelId="{8F248EC2-CBC0-844A-9442-01771D64265F}" type="presParOf" srcId="{22D488E0-15F3-AE46-840E-087C6099E5B5}" destId="{91173485-7B0E-AA43-94B8-7CD5735F7E2F}" srcOrd="16" destOrd="0" presId="urn:microsoft.com/office/officeart/2005/8/layout/process5"/>
    <dgm:cxn modelId="{C74700DB-655E-0B43-A620-F1C25AB3F3BB}" type="presParOf" srcId="{22D488E0-15F3-AE46-840E-087C6099E5B5}" destId="{04A0CE4C-465F-D148-BF19-F733780DF787}" srcOrd="17" destOrd="0" presId="urn:microsoft.com/office/officeart/2005/8/layout/process5"/>
    <dgm:cxn modelId="{77C76EF9-A95A-DB44-B90A-E595C7477E19}" type="presParOf" srcId="{04A0CE4C-465F-D148-BF19-F733780DF787}" destId="{A3E96F47-54F3-234C-B5A3-CC89C11DB04B}" srcOrd="0" destOrd="0" presId="urn:microsoft.com/office/officeart/2005/8/layout/process5"/>
    <dgm:cxn modelId="{02727211-C7A2-AB40-B712-0DCF68C3E716}" type="presParOf" srcId="{22D488E0-15F3-AE46-840E-087C6099E5B5}" destId="{89DB8E75-0287-8741-B0BE-0586E0C1086F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FFA8-3F6D-C345-A0BF-95C93C49F180}">
      <dsp:nvSpPr>
        <dsp:cNvPr id="0" name=""/>
        <dsp:cNvSpPr/>
      </dsp:nvSpPr>
      <dsp:spPr>
        <a:xfrm>
          <a:off x="0" y="2149753"/>
          <a:ext cx="1078453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Ion Source</a:t>
          </a:r>
          <a:endParaRPr lang="en-US" sz="1800" kern="1200" dirty="0">
            <a:latin typeface="Helvetica"/>
            <a:cs typeface="Helvetica"/>
          </a:endParaRPr>
        </a:p>
      </dsp:txBody>
      <dsp:txXfrm>
        <a:off x="28672" y="2178425"/>
        <a:ext cx="1021109" cy="921599"/>
      </dsp:txXfrm>
    </dsp:sp>
    <dsp:sp modelId="{805D86E4-40A5-5C44-8790-F086CD283853}">
      <dsp:nvSpPr>
        <dsp:cNvPr id="0" name=""/>
        <dsp:cNvSpPr/>
      </dsp:nvSpPr>
      <dsp:spPr>
        <a:xfrm rot="3540915">
          <a:off x="881078" y="3261360"/>
          <a:ext cx="359570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 rot="-5400000">
        <a:off x="885174" y="3335809"/>
        <a:ext cx="295846" cy="251699"/>
      </dsp:txXfrm>
    </dsp:sp>
    <dsp:sp modelId="{0F22BDA6-A72F-A04D-969E-6CF73928D3E3}">
      <dsp:nvSpPr>
        <dsp:cNvPr id="0" name=""/>
        <dsp:cNvSpPr/>
      </dsp:nvSpPr>
      <dsp:spPr>
        <a:xfrm>
          <a:off x="956568" y="3910556"/>
          <a:ext cx="1280036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Sample</a:t>
          </a:r>
          <a:endParaRPr lang="en-US" sz="1800" kern="1200" dirty="0">
            <a:latin typeface="Helvetica"/>
            <a:cs typeface="Helvetica"/>
          </a:endParaRPr>
        </a:p>
      </dsp:txBody>
      <dsp:txXfrm>
        <a:off x="985240" y="3939228"/>
        <a:ext cx="1222692" cy="921599"/>
      </dsp:txXfrm>
    </dsp:sp>
    <dsp:sp modelId="{905429A1-A3E2-6B4F-A9C7-05C5E33EAFA2}">
      <dsp:nvSpPr>
        <dsp:cNvPr id="0" name=""/>
        <dsp:cNvSpPr/>
      </dsp:nvSpPr>
      <dsp:spPr>
        <a:xfrm rot="16274864">
          <a:off x="1463579" y="3290637"/>
          <a:ext cx="303601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 rot="5400000">
        <a:off x="1466465" y="3476443"/>
        <a:ext cx="295846" cy="212521"/>
      </dsp:txXfrm>
    </dsp:sp>
    <dsp:sp modelId="{D9D40ABF-6195-B846-979B-1CCD61965847}">
      <dsp:nvSpPr>
        <dsp:cNvPr id="0" name=""/>
        <dsp:cNvSpPr/>
      </dsp:nvSpPr>
      <dsp:spPr>
        <a:xfrm>
          <a:off x="1220500" y="2161756"/>
          <a:ext cx="828353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ESA</a:t>
          </a:r>
          <a:endParaRPr lang="en-US" sz="1800" kern="1200" dirty="0">
            <a:latin typeface="Helvetica"/>
            <a:cs typeface="Helvetica"/>
          </a:endParaRPr>
        </a:p>
      </dsp:txBody>
      <dsp:txXfrm>
        <a:off x="1244762" y="2186018"/>
        <a:ext cx="779829" cy="930419"/>
      </dsp:txXfrm>
    </dsp:sp>
    <dsp:sp modelId="{6D211AF3-CF06-CF4D-847E-B2ED7CA5CF8B}">
      <dsp:nvSpPr>
        <dsp:cNvPr id="0" name=""/>
        <dsp:cNvSpPr/>
      </dsp:nvSpPr>
      <dsp:spPr>
        <a:xfrm rot="21545781">
          <a:off x="2252080" y="2392755"/>
          <a:ext cx="278401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>
        <a:off x="2252085" y="2492029"/>
        <a:ext cx="194881" cy="295846"/>
      </dsp:txXfrm>
    </dsp:sp>
    <dsp:sp modelId="{C3508D48-92AF-E64F-A16D-84164CB6B238}">
      <dsp:nvSpPr>
        <dsp:cNvPr id="0" name=""/>
        <dsp:cNvSpPr/>
      </dsp:nvSpPr>
      <dsp:spPr>
        <a:xfrm>
          <a:off x="2754890" y="2135125"/>
          <a:ext cx="1136427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Magnet</a:t>
          </a:r>
          <a:endParaRPr lang="en-US" sz="1800" kern="1200" dirty="0">
            <a:latin typeface="Helvetica"/>
            <a:cs typeface="Helvetica"/>
          </a:endParaRPr>
        </a:p>
      </dsp:txBody>
      <dsp:txXfrm>
        <a:off x="2783562" y="2163797"/>
        <a:ext cx="1079083" cy="921599"/>
      </dsp:txXfrm>
    </dsp:sp>
    <dsp:sp modelId="{2B6F6D5B-98CA-F940-9D98-494AC91ABB7C}">
      <dsp:nvSpPr>
        <dsp:cNvPr id="0" name=""/>
        <dsp:cNvSpPr/>
      </dsp:nvSpPr>
      <dsp:spPr>
        <a:xfrm rot="5390728">
          <a:off x="3168451" y="3253825"/>
          <a:ext cx="314029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 rot="-5400000">
        <a:off x="3177415" y="3343349"/>
        <a:ext cx="295846" cy="219820"/>
      </dsp:txXfrm>
    </dsp:sp>
    <dsp:sp modelId="{4B2B736B-2C53-A641-A217-F2EB961A43D6}">
      <dsp:nvSpPr>
        <dsp:cNvPr id="0" name=""/>
        <dsp:cNvSpPr/>
      </dsp:nvSpPr>
      <dsp:spPr>
        <a:xfrm>
          <a:off x="2759679" y="3910554"/>
          <a:ext cx="1136427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Beam  Switch</a:t>
          </a:r>
          <a:endParaRPr lang="en-US" sz="1800" kern="1200" dirty="0">
            <a:latin typeface="Helvetica"/>
            <a:cs typeface="Helvetica"/>
          </a:endParaRPr>
        </a:p>
      </dsp:txBody>
      <dsp:txXfrm>
        <a:off x="2788351" y="3939226"/>
        <a:ext cx="1079083" cy="921599"/>
      </dsp:txXfrm>
    </dsp:sp>
    <dsp:sp modelId="{6A3665E8-A49F-EA49-B093-F3BC51B7949C}">
      <dsp:nvSpPr>
        <dsp:cNvPr id="0" name=""/>
        <dsp:cNvSpPr/>
      </dsp:nvSpPr>
      <dsp:spPr>
        <a:xfrm>
          <a:off x="4250052" y="4153487"/>
          <a:ext cx="484770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>
        <a:off x="4250052" y="4252102"/>
        <a:ext cx="339339" cy="295846"/>
      </dsp:txXfrm>
    </dsp:sp>
    <dsp:sp modelId="{C01DA082-DF1F-AD4C-A0FB-1DF1A2FC56FA}">
      <dsp:nvSpPr>
        <dsp:cNvPr id="0" name=""/>
        <dsp:cNvSpPr/>
      </dsp:nvSpPr>
      <dsp:spPr>
        <a:xfrm>
          <a:off x="5125655" y="3910554"/>
          <a:ext cx="1448122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Injection  Magnet</a:t>
          </a:r>
          <a:endParaRPr lang="en-US" sz="1800" kern="1200" dirty="0">
            <a:latin typeface="Helvetica"/>
            <a:cs typeface="Helvetica"/>
          </a:endParaRPr>
        </a:p>
      </dsp:txBody>
      <dsp:txXfrm>
        <a:off x="5154327" y="3939226"/>
        <a:ext cx="1390778" cy="921599"/>
      </dsp:txXfrm>
    </dsp:sp>
    <dsp:sp modelId="{3EB2D367-4E7B-4A4E-8CDB-CCEE8761A833}">
      <dsp:nvSpPr>
        <dsp:cNvPr id="0" name=""/>
        <dsp:cNvSpPr/>
      </dsp:nvSpPr>
      <dsp:spPr>
        <a:xfrm rot="16020246">
          <a:off x="5495803" y="2949323"/>
          <a:ext cx="581783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 rot="5400000">
        <a:off x="5642637" y="3052791"/>
        <a:ext cx="295846" cy="433860"/>
      </dsp:txXfrm>
    </dsp:sp>
    <dsp:sp modelId="{09011A2F-A0D3-2A48-B9E1-D89A1C7BC7D1}">
      <dsp:nvSpPr>
        <dsp:cNvPr id="0" name=""/>
        <dsp:cNvSpPr/>
      </dsp:nvSpPr>
      <dsp:spPr>
        <a:xfrm>
          <a:off x="5033821" y="1458018"/>
          <a:ext cx="1375078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Gas Cell</a:t>
          </a:r>
          <a:endParaRPr lang="en-US" sz="1800" kern="1200" dirty="0">
            <a:latin typeface="Helvetica"/>
            <a:cs typeface="Helvetica"/>
          </a:endParaRPr>
        </a:p>
      </dsp:txBody>
      <dsp:txXfrm>
        <a:off x="5062493" y="1486690"/>
        <a:ext cx="1317734" cy="921599"/>
      </dsp:txXfrm>
    </dsp:sp>
    <dsp:sp modelId="{6363B8FE-F5E3-994D-8480-383AE9C9CBE1}">
      <dsp:nvSpPr>
        <dsp:cNvPr id="0" name=""/>
        <dsp:cNvSpPr/>
      </dsp:nvSpPr>
      <dsp:spPr>
        <a:xfrm rot="16265014">
          <a:off x="5640555" y="979129"/>
          <a:ext cx="188916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5400000">
        <a:off x="5586555" y="1187878"/>
        <a:ext cx="295846" cy="132241"/>
      </dsp:txXfrm>
    </dsp:sp>
    <dsp:sp modelId="{08DEE194-3219-7243-8B2F-B932EE6D82BD}">
      <dsp:nvSpPr>
        <dsp:cNvPr id="0" name=""/>
        <dsp:cNvSpPr/>
      </dsp:nvSpPr>
      <dsp:spPr>
        <a:xfrm>
          <a:off x="5024876" y="2"/>
          <a:ext cx="1448122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Analyzing Magnet</a:t>
          </a:r>
          <a:endParaRPr lang="en-US" sz="1800" kern="1200" dirty="0">
            <a:latin typeface="Helvetica"/>
            <a:cs typeface="Helvetica"/>
          </a:endParaRPr>
        </a:p>
      </dsp:txBody>
      <dsp:txXfrm>
        <a:off x="5053548" y="28674"/>
        <a:ext cx="1390778" cy="921599"/>
      </dsp:txXfrm>
    </dsp:sp>
    <dsp:sp modelId="{C89CD4E8-8137-4647-9B2F-C53ED1CDE255}">
      <dsp:nvSpPr>
        <dsp:cNvPr id="0" name=""/>
        <dsp:cNvSpPr/>
      </dsp:nvSpPr>
      <dsp:spPr>
        <a:xfrm rot="21599996">
          <a:off x="6663555" y="242934"/>
          <a:ext cx="260989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>
        <a:off x="6663555" y="341549"/>
        <a:ext cx="182692" cy="295846"/>
      </dsp:txXfrm>
    </dsp:sp>
    <dsp:sp modelId="{91173485-7B0E-AA43-94B8-7CD5735F7E2F}">
      <dsp:nvSpPr>
        <dsp:cNvPr id="0" name=""/>
        <dsp:cNvSpPr/>
      </dsp:nvSpPr>
      <dsp:spPr>
        <a:xfrm>
          <a:off x="7134960" y="0"/>
          <a:ext cx="1448122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ESA</a:t>
          </a:r>
          <a:endParaRPr lang="en-US" sz="1800" kern="1200" dirty="0">
            <a:latin typeface="Helvetica"/>
            <a:cs typeface="Helvetica"/>
          </a:endParaRPr>
        </a:p>
      </dsp:txBody>
      <dsp:txXfrm>
        <a:off x="7163632" y="28672"/>
        <a:ext cx="1390778" cy="921599"/>
      </dsp:txXfrm>
    </dsp:sp>
    <dsp:sp modelId="{04A0CE4C-465F-D148-BF19-F733780DF787}">
      <dsp:nvSpPr>
        <dsp:cNvPr id="0" name=""/>
        <dsp:cNvSpPr/>
      </dsp:nvSpPr>
      <dsp:spPr>
        <a:xfrm rot="5400000">
          <a:off x="7759083" y="978278"/>
          <a:ext cx="199876" cy="493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Helvetica"/>
            <a:cs typeface="Helvetica"/>
          </a:endParaRPr>
        </a:p>
      </dsp:txBody>
      <dsp:txXfrm rot="-5400000">
        <a:off x="7711099" y="1124878"/>
        <a:ext cx="295846" cy="139913"/>
      </dsp:txXfrm>
    </dsp:sp>
    <dsp:sp modelId="{89DB8E75-0287-8741-B0BE-0586E0C1086F}">
      <dsp:nvSpPr>
        <dsp:cNvPr id="0" name=""/>
        <dsp:cNvSpPr/>
      </dsp:nvSpPr>
      <dsp:spPr>
        <a:xfrm>
          <a:off x="7134960" y="1485899"/>
          <a:ext cx="1448122" cy="97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Detection</a:t>
          </a:r>
          <a:endParaRPr lang="en-US" sz="1800" kern="1200" dirty="0">
            <a:latin typeface="Helvetica"/>
            <a:cs typeface="Helvetica"/>
          </a:endParaRPr>
        </a:p>
      </dsp:txBody>
      <dsp:txXfrm>
        <a:off x="7163632" y="1514571"/>
        <a:ext cx="1390778" cy="92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FC66470C-CF0E-3444-A7BC-51F416978D1F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41E3A9B-A2F3-1A4A-8709-1227226C9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8F69780-4DB1-BE4B-A05D-18B1C7F6E0DC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80F9C43-ECE4-DE4F-8867-9A35B6E5B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ifw-dresden.de/institutes/ikm/organisation/dep-31/methods/secondary-ion-mass-spectrometry-sims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ETH U measurement use He stripper</a:t>
            </a:r>
          </a:p>
          <a:p>
            <a:endParaRPr lang="en-US" dirty="0" smtClean="0"/>
          </a:p>
          <a:p>
            <a:r>
              <a:rPr lang="en-US" dirty="0" smtClean="0"/>
              <a:t>“At ion energies of 330 </a:t>
            </a:r>
            <a:r>
              <a:rPr lang="en-US" dirty="0" err="1" smtClean="0"/>
              <a:t>keV</a:t>
            </a:r>
            <a:r>
              <a:rPr lang="en-US" dirty="0" smtClean="0"/>
              <a:t> a maximum transmission of about 40% is observed for</a:t>
            </a:r>
          </a:p>
          <a:p>
            <a:r>
              <a:rPr lang="en-US" dirty="0" smtClean="0"/>
              <a:t>238U and 232Th [51] when using He as stripper gas. In the case of</a:t>
            </a:r>
          </a:p>
          <a:p>
            <a:r>
              <a:rPr lang="en-US" dirty="0" smtClean="0"/>
              <a:t>236U measurements a higher stripper thickness has to be applied</a:t>
            </a:r>
          </a:p>
          <a:p>
            <a:r>
              <a:rPr lang="en-US" dirty="0" smtClean="0"/>
              <a:t>to achieve a sufficiently high molecular dissociation rate [50]</a:t>
            </a:r>
          </a:p>
          <a:p>
            <a:r>
              <a:rPr lang="en-US" dirty="0" smtClean="0"/>
              <a:t>resulting in a transmission of about 35% under real measurement</a:t>
            </a:r>
          </a:p>
          <a:p>
            <a:r>
              <a:rPr lang="en-US" dirty="0" smtClean="0"/>
              <a:t>conditions. For </a:t>
            </a:r>
            <a:r>
              <a:rPr lang="en-US" dirty="0" err="1" smtClean="0"/>
              <a:t>Pu</a:t>
            </a:r>
            <a:r>
              <a:rPr lang="en-US" dirty="0" smtClean="0"/>
              <a:t> and Pa measurements the interfering UH and</a:t>
            </a:r>
          </a:p>
          <a:p>
            <a:r>
              <a:rPr lang="en-US" dirty="0" err="1" smtClean="0"/>
              <a:t>ThH</a:t>
            </a:r>
            <a:r>
              <a:rPr lang="en-US" dirty="0" smtClean="0"/>
              <a:t> molecules can be efficiently suppressed by chemical preparation</a:t>
            </a:r>
          </a:p>
          <a:p>
            <a:r>
              <a:rPr lang="en-US" dirty="0" smtClean="0"/>
              <a:t>so that the stripper gas thickness can be adjusted for optimal</a:t>
            </a:r>
          </a:p>
          <a:p>
            <a:r>
              <a:rPr lang="en-US" dirty="0" smtClean="0"/>
              <a:t>transmission.”</a:t>
            </a:r>
          </a:p>
          <a:p>
            <a:endParaRPr lang="en-US" dirty="0" smtClean="0"/>
          </a:p>
          <a:p>
            <a:r>
              <a:rPr lang="en-US" dirty="0" smtClean="0"/>
              <a:t>References:</a:t>
            </a:r>
          </a:p>
          <a:p>
            <a:pPr marL="519236" indent="-519236">
              <a:buFont typeface="+mj-lt"/>
              <a:buAutoNum type="arabicPeriod"/>
            </a:pPr>
            <a:r>
              <a:rPr lang="en-US" dirty="0" smtClean="0"/>
              <a:t>Leibniz Institute for Solid State and Materials Research Dresden </a:t>
            </a:r>
            <a:r>
              <a:rPr lang="en-US" dirty="0" smtClean="0">
                <a:hlinkClick r:id="rId3"/>
              </a:rPr>
              <a:t>http://www.ifw-dresden.de/institutes/ikm/organisation/dep-31/methods/secondary-ion-mass-spectrometry-sims</a:t>
            </a:r>
            <a:endParaRPr lang="en-US" dirty="0" smtClean="0"/>
          </a:p>
          <a:p>
            <a:pPr marL="519236" indent="-519236">
              <a:buFont typeface="+mj-lt"/>
              <a:buAutoNum type="arabicPeriod"/>
            </a:pPr>
            <a:r>
              <a:rPr lang="en-US" dirty="0" err="1" smtClean="0"/>
              <a:t>Benninghoven</a:t>
            </a:r>
            <a:r>
              <a:rPr lang="en-US" dirty="0" smtClean="0"/>
              <a:t>, A., </a:t>
            </a:r>
            <a:r>
              <a:rPr lang="en-US" dirty="0" err="1" smtClean="0"/>
              <a:t>Rudenauer</a:t>
            </a:r>
            <a:r>
              <a:rPr lang="en-US" dirty="0" smtClean="0"/>
              <a:t>, F. G., &amp; Werner, H. W. (1987). </a:t>
            </a:r>
            <a:r>
              <a:rPr lang="en-US" i="1" dirty="0" smtClean="0"/>
              <a:t>Secondary Ion Mass Spectrometry: Basic Concepts, Instrumental Aspects, Applications and Trends</a:t>
            </a:r>
            <a:r>
              <a:rPr lang="en-US" dirty="0" smtClean="0"/>
              <a:t> (1st ed.). Wiley-</a:t>
            </a:r>
            <a:r>
              <a:rPr lang="en-US" dirty="0" err="1" smtClean="0"/>
              <a:t>Interscience</a:t>
            </a:r>
            <a:r>
              <a:rPr lang="en-US" dirty="0" smtClean="0"/>
              <a:t>.</a:t>
            </a:r>
          </a:p>
          <a:p>
            <a:pPr marL="519236" indent="-519236" defTabSz="3797763">
              <a:buFont typeface="+mj-lt"/>
              <a:buAutoNum type="arabicPeriod"/>
              <a:defRPr/>
            </a:pPr>
            <a:r>
              <a:rPr lang="en-US" dirty="0" smtClean="0"/>
              <a:t>Jacob, S. A. W., </a:t>
            </a:r>
            <a:r>
              <a:rPr lang="en-US" dirty="0" err="1" smtClean="0"/>
              <a:t>Suter</a:t>
            </a:r>
            <a:r>
              <a:rPr lang="en-US" dirty="0" smtClean="0"/>
              <a:t>, M., &amp; </a:t>
            </a:r>
            <a:r>
              <a:rPr lang="en-US" dirty="0" err="1" smtClean="0"/>
              <a:t>Synal</a:t>
            </a:r>
            <a:r>
              <a:rPr lang="en-US" dirty="0" smtClean="0"/>
              <a:t>, H.-A. (2000). Ion beam interaction with stripper gas – Key for AMS at sub </a:t>
            </a:r>
            <a:r>
              <a:rPr lang="en-US" dirty="0" err="1" smtClean="0"/>
              <a:t>MeV</a:t>
            </a:r>
            <a:r>
              <a:rPr lang="en-US" dirty="0" smtClean="0"/>
              <a:t>. </a:t>
            </a:r>
            <a:r>
              <a:rPr lang="en-US" i="1" dirty="0" smtClean="0"/>
              <a:t>Nuclear Instruments and Methods in Physics Research Section B: Beam Interactions with Materials and Atoms</a:t>
            </a:r>
            <a:r>
              <a:rPr lang="en-US" dirty="0" smtClean="0"/>
              <a:t>, </a:t>
            </a:r>
            <a:r>
              <a:rPr lang="en-US" i="1" dirty="0" smtClean="0"/>
              <a:t>172</a:t>
            </a:r>
            <a:r>
              <a:rPr lang="en-US" dirty="0" smtClean="0"/>
              <a:t>(1–4), 235–241. doi:10.1016/S0168-583X(00)00205-6</a:t>
            </a:r>
          </a:p>
          <a:p>
            <a:pPr marL="519236" indent="-519236" defTabSz="3797763">
              <a:buFont typeface="+mj-lt"/>
              <a:buAutoNum type="arabicPeriod"/>
              <a:defRPr/>
            </a:pPr>
            <a:r>
              <a:rPr lang="en-US" dirty="0" err="1" smtClean="0"/>
              <a:t>Suter</a:t>
            </a:r>
            <a:r>
              <a:rPr lang="en-US" dirty="0" smtClean="0"/>
              <a:t>, M. (1998). A new generation of small facilities for accelerator mass spectrometry. </a:t>
            </a:r>
            <a:r>
              <a:rPr lang="en-US" i="1" dirty="0" smtClean="0"/>
              <a:t>Nuclear Instruments and Methods in Physics Research Section B: Beam Interactions with Materials and Atoms</a:t>
            </a:r>
            <a:r>
              <a:rPr lang="en-US" dirty="0" smtClean="0"/>
              <a:t>, </a:t>
            </a:r>
            <a:r>
              <a:rPr lang="en-US" i="1" dirty="0" smtClean="0"/>
              <a:t>139</a:t>
            </a:r>
            <a:r>
              <a:rPr lang="en-US" dirty="0" smtClean="0"/>
              <a:t>(1–4), 150–157. doi:10.1016/S0168-583X(97)00945-2</a:t>
            </a:r>
            <a:r>
              <a:rPr lang="en-US" baseline="0" dirty="0" smtClean="0"/>
              <a:t>  (shows method of extrapolating high to low E)</a:t>
            </a:r>
            <a:endParaRPr lang="en-US" dirty="0" smtClean="0"/>
          </a:p>
          <a:p>
            <a:pPr marL="519236" indent="-519236">
              <a:buFont typeface="+mj-lt"/>
              <a:buAutoNum type="arabicPeriod"/>
            </a:pPr>
            <a:r>
              <a:rPr lang="en-US" dirty="0" err="1" smtClean="0"/>
              <a:t>Christl</a:t>
            </a:r>
            <a:r>
              <a:rPr lang="en-US" dirty="0" smtClean="0"/>
              <a:t>, M., </a:t>
            </a:r>
            <a:r>
              <a:rPr lang="en-US" dirty="0" err="1" smtClean="0"/>
              <a:t>Wacker</a:t>
            </a:r>
            <a:r>
              <a:rPr lang="en-US" dirty="0" smtClean="0"/>
              <a:t>, L., </a:t>
            </a:r>
            <a:r>
              <a:rPr lang="en-US" dirty="0" err="1" smtClean="0"/>
              <a:t>Lippold</a:t>
            </a:r>
            <a:r>
              <a:rPr lang="en-US" dirty="0" smtClean="0"/>
              <a:t>, J., </a:t>
            </a:r>
            <a:r>
              <a:rPr lang="en-US" dirty="0" err="1" smtClean="0"/>
              <a:t>Synal</a:t>
            </a:r>
            <a:r>
              <a:rPr lang="en-US" dirty="0" smtClean="0"/>
              <a:t>, H.-A., &amp; </a:t>
            </a:r>
            <a:r>
              <a:rPr lang="en-US" dirty="0" err="1" smtClean="0"/>
              <a:t>Suter</a:t>
            </a:r>
            <a:r>
              <a:rPr lang="en-US" dirty="0" smtClean="0"/>
              <a:t>, M. (2007). Protactinium-231: A new radionuclide for AMS. </a:t>
            </a:r>
            <a:r>
              <a:rPr lang="en-US" i="1" dirty="0" smtClean="0"/>
              <a:t>Nuclear Instruments and Methods in Physics Research Section B: Beam Interactions with Materials and Atoms</a:t>
            </a:r>
            <a:r>
              <a:rPr lang="en-US" dirty="0" smtClean="0"/>
              <a:t>, </a:t>
            </a:r>
            <a:r>
              <a:rPr lang="en-US" i="1" dirty="0" smtClean="0"/>
              <a:t>262</a:t>
            </a:r>
            <a:r>
              <a:rPr lang="en-US" dirty="0" smtClean="0"/>
              <a:t>(2), 379–384. doi:10.1016/j.nimb.2007.05.017</a:t>
            </a:r>
          </a:p>
          <a:p>
            <a:pPr marL="519236" indent="-519236">
              <a:buFont typeface="+mj-lt"/>
              <a:buAutoNum type="arabicPeriod"/>
            </a:pPr>
            <a:r>
              <a:rPr lang="en-US" dirty="0" err="1" smtClean="0"/>
              <a:t>Christl</a:t>
            </a:r>
            <a:r>
              <a:rPr lang="en-US" dirty="0" smtClean="0"/>
              <a:t>, M., </a:t>
            </a:r>
            <a:r>
              <a:rPr lang="en-US" dirty="0" err="1" smtClean="0"/>
              <a:t>Vockenhuber</a:t>
            </a:r>
            <a:r>
              <a:rPr lang="en-US" dirty="0" smtClean="0"/>
              <a:t>, C., </a:t>
            </a:r>
            <a:r>
              <a:rPr lang="en-US" dirty="0" err="1" smtClean="0"/>
              <a:t>Kubik</a:t>
            </a:r>
            <a:r>
              <a:rPr lang="en-US" dirty="0" smtClean="0"/>
              <a:t>, P. W., </a:t>
            </a:r>
            <a:r>
              <a:rPr lang="en-US" dirty="0" err="1" smtClean="0"/>
              <a:t>Wacker</a:t>
            </a:r>
            <a:r>
              <a:rPr lang="en-US" dirty="0" smtClean="0"/>
              <a:t>, L., </a:t>
            </a:r>
            <a:r>
              <a:rPr lang="en-US" dirty="0" err="1" smtClean="0"/>
              <a:t>Lachner</a:t>
            </a:r>
            <a:r>
              <a:rPr lang="en-US" dirty="0" smtClean="0"/>
              <a:t>, J., </a:t>
            </a:r>
            <a:r>
              <a:rPr lang="en-US" dirty="0" err="1" smtClean="0"/>
              <a:t>Alfimov</a:t>
            </a:r>
            <a:r>
              <a:rPr lang="en-US" dirty="0" smtClean="0"/>
              <a:t>, V., &amp; </a:t>
            </a:r>
            <a:r>
              <a:rPr lang="en-US" dirty="0" err="1" smtClean="0"/>
              <a:t>Synal</a:t>
            </a:r>
            <a:r>
              <a:rPr lang="en-US" dirty="0" smtClean="0"/>
              <a:t>, H.-A. (</a:t>
            </a:r>
            <a:r>
              <a:rPr lang="en-US" dirty="0" err="1" smtClean="0"/>
              <a:t>n.d</a:t>
            </a:r>
            <a:r>
              <a:rPr lang="en-US" dirty="0" smtClean="0"/>
              <a:t>.). The ETH Zurich AMS facilities: Performance parameters and reference materials. </a:t>
            </a:r>
            <a:r>
              <a:rPr lang="en-US" i="1" dirty="0" smtClean="0"/>
              <a:t>Nuclear Instruments and Methods in Physics Research Section B: Beam Interactions with Materials and Atoms</a:t>
            </a:r>
            <a:r>
              <a:rPr lang="en-US" dirty="0" smtClean="0"/>
              <a:t>, (0). doi:10.1016/j.nimb.2012.03.004</a:t>
            </a:r>
          </a:p>
          <a:p>
            <a:pPr marL="519236" indent="-519236" defTabSz="3797763">
              <a:buFont typeface="+mj-lt"/>
              <a:buAutoNum type="arabicPeriod"/>
              <a:defRPr/>
            </a:pPr>
            <a:r>
              <a:rPr lang="en-US" dirty="0" smtClean="0"/>
              <a:t>BETZ, H.-D. (1972). Charge States and Charge-Changing Cross Sections of Fast Heavy Ions Penetrating Through Gaseous and Solid Media. </a:t>
            </a:r>
            <a:r>
              <a:rPr lang="en-US" i="1" dirty="0" smtClean="0"/>
              <a:t>Reviews of Modern Physics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(3), 465–539. doi:10.1103/RevModPhys.44.465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9C43-ECE4-DE4F-8867-9A35B6E5BE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9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>
                <a:alpha val="2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6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6071"/>
            <a:ext cx="7886700" cy="477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6/26/14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2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4105" y="966292"/>
            <a:ext cx="8562725" cy="1355278"/>
          </a:xfrm>
        </p:spPr>
        <p:txBody>
          <a:bodyPr anchor="ctr" anchorCtr="1">
            <a:noAutofit/>
          </a:bodyPr>
          <a:lstStyle/>
          <a:p>
            <a:r>
              <a:rPr lang="en-US" sz="2800" dirty="0"/>
              <a:t>Capabilities of Hybrid SIMS-SSAMS System for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Nuclear </a:t>
            </a:r>
            <a:r>
              <a:rPr lang="en-US" sz="2800" dirty="0"/>
              <a:t>Forensics Applications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5" y="3569343"/>
            <a:ext cx="5637010" cy="1285965"/>
          </a:xfrm>
        </p:spPr>
        <p:txBody>
          <a:bodyPr>
            <a:normAutofit/>
          </a:bodyPr>
          <a:lstStyle/>
          <a:p>
            <a:r>
              <a:rPr lang="en-US" dirty="0"/>
              <a:t>K. S. </a:t>
            </a:r>
            <a:r>
              <a:rPr lang="en-US" dirty="0" smtClean="0"/>
              <a:t>Grabowski, K. C. </a:t>
            </a:r>
            <a:r>
              <a:rPr lang="en-US" dirty="0" err="1" smtClean="0"/>
              <a:t>Fazel</a:t>
            </a:r>
            <a:r>
              <a:rPr lang="en-US" dirty="0" smtClean="0"/>
              <a:t>, D.L. </a:t>
            </a:r>
            <a:r>
              <a:rPr lang="en-US" dirty="0" err="1" smtClean="0"/>
              <a:t>Knies</a:t>
            </a:r>
            <a:r>
              <a:rPr lang="en-US" dirty="0" smtClean="0"/>
              <a:t>*</a:t>
            </a:r>
          </a:p>
          <a:p>
            <a:r>
              <a:rPr lang="en-US" dirty="0" smtClean="0"/>
              <a:t>US Naval Research Laboratory</a:t>
            </a:r>
          </a:p>
          <a:p>
            <a:r>
              <a:rPr lang="en-US" dirty="0" smtClean="0"/>
              <a:t>Washington, DC 20375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5520" y="6313864"/>
            <a:ext cx="266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*Now at </a:t>
            </a:r>
            <a:r>
              <a:rPr lang="en-US" sz="1400" dirty="0" err="1" smtClean="0"/>
              <a:t>Coolescence</a:t>
            </a:r>
            <a:r>
              <a:rPr lang="en-US" sz="1400" dirty="0" smtClean="0"/>
              <a:t>, Boulder CO</a:t>
            </a:r>
          </a:p>
        </p:txBody>
      </p:sp>
    </p:spTree>
    <p:extLst>
      <p:ext uri="{BB962C8B-B14F-4D97-AF65-F5344CB8AC3E}">
        <p14:creationId xmlns:p14="http://schemas.microsoft.com/office/powerpoint/2010/main" val="315650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0800000">
            <a:off x="1582217" y="1286541"/>
            <a:ext cx="5411709" cy="5129304"/>
            <a:chOff x="1911840" y="889002"/>
            <a:chExt cx="3931125" cy="37259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1840" y="957385"/>
              <a:ext cx="3931125" cy="3657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0800000">
              <a:off x="3422829" y="889002"/>
              <a:ext cx="879231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28.3’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08244" y="627831"/>
            <a:ext cx="1616776" cy="369332"/>
          </a:xfrm>
          <a:prstGeom prst="rect">
            <a:avLst/>
          </a:prstGeom>
          <a:solidFill>
            <a:srgbClr val="3366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±300 kV Deck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02028"/>
            <a:ext cx="1840213" cy="584775"/>
          </a:xfrm>
          <a:prstGeom prst="rect">
            <a:avLst/>
          </a:prstGeom>
          <a:solidFill>
            <a:srgbClr val="5CE063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NRL injector and CAMECA 4f here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15" idx="1"/>
          </p:cNvCxnSpPr>
          <p:nvPr/>
        </p:nvCxnSpPr>
        <p:spPr>
          <a:xfrm flipH="1">
            <a:off x="6097750" y="3480056"/>
            <a:ext cx="1142350" cy="29860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7796" y="3064557"/>
            <a:ext cx="1464420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Molecule Destruction Chamber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99519" y="997163"/>
            <a:ext cx="608725" cy="87796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40100" y="3310779"/>
            <a:ext cx="1187597" cy="338554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Detectors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1582216" y="3480056"/>
            <a:ext cx="1146553" cy="57150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46136"/>
            <a:ext cx="7886700" cy="1325563"/>
          </a:xfrm>
        </p:spPr>
        <p:txBody>
          <a:bodyPr/>
          <a:lstStyle/>
          <a:p>
            <a:r>
              <a:rPr lang="en-US" dirty="0" smtClean="0"/>
              <a:t>NEC SSAMS Drawing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0483" y="1678066"/>
            <a:ext cx="1187597" cy="338554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Magnet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4421" y="1875124"/>
            <a:ext cx="1309110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Electrostatic Analyzer (ESA)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862071" y="2288187"/>
            <a:ext cx="1142350" cy="17339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68080" y="1875124"/>
            <a:ext cx="949604" cy="58645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1169" y="4965557"/>
            <a:ext cx="2472451" cy="584776"/>
          </a:xfrm>
          <a:prstGeom prst="rect">
            <a:avLst/>
          </a:prstGeom>
          <a:solidFill>
            <a:srgbClr val="3366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F2F2"/>
                </a:solidFill>
              </a:rPr>
              <a:t>(2) Motor/Generator Sets for AC Power on Deck</a:t>
            </a:r>
            <a:endParaRPr lang="en-US" sz="1600" dirty="0">
              <a:solidFill>
                <a:srgbClr val="F2F2F2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4046145" y="4052657"/>
            <a:ext cx="975024" cy="120528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046145" y="5195653"/>
            <a:ext cx="975024" cy="7755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83457" y="6231238"/>
            <a:ext cx="1187597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Injection Magnet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stCxn id="37" idx="0"/>
          </p:cNvCxnSpPr>
          <p:nvPr/>
        </p:nvCxnSpPr>
        <p:spPr>
          <a:xfrm flipV="1">
            <a:off x="2577256" y="5581821"/>
            <a:ext cx="162008" cy="64941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1946" y="4380781"/>
            <a:ext cx="1328935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Acceleration Tube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10881" y="4624149"/>
            <a:ext cx="817888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818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796" y="4135176"/>
            <a:ext cx="1464420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Molecule Destruction Chamber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1582216" y="3988582"/>
            <a:ext cx="1786764" cy="56209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8692" y="1306686"/>
            <a:ext cx="1187597" cy="338554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Magnet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2071" y="833319"/>
            <a:ext cx="1309110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Electrostatic Analyzer (ESA)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42090" y="1664316"/>
            <a:ext cx="519981" cy="60287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8058" y="1645240"/>
            <a:ext cx="445831" cy="93684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7684" y="5440904"/>
            <a:ext cx="1328935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Acceleration Tube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46619" y="4754810"/>
            <a:ext cx="817888" cy="68138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353889" y="3180370"/>
            <a:ext cx="346344" cy="45133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1383" y="1918248"/>
            <a:ext cx="1701865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Insulation to “Bounce” Energy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>
          <a:xfrm flipH="1">
            <a:off x="1527061" y="2503024"/>
            <a:ext cx="654323" cy="67734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Interchangeable “Stack” for ±300 kV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0"/>
          <a:stretch/>
        </p:blipFill>
        <p:spPr>
          <a:xfrm>
            <a:off x="1993900" y="976153"/>
            <a:ext cx="5143500" cy="57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00966"/>
            <a:ext cx="8890000" cy="696231"/>
          </a:xfrm>
        </p:spPr>
        <p:txBody>
          <a:bodyPr>
            <a:noAutofit/>
          </a:bodyPr>
          <a:lstStyle/>
          <a:p>
            <a:r>
              <a:rPr lang="en-US" sz="2400" dirty="0" err="1"/>
              <a:t>Cameca</a:t>
            </a:r>
            <a:r>
              <a:rPr lang="en-US" sz="2400" dirty="0"/>
              <a:t> </a:t>
            </a:r>
            <a:r>
              <a:rPr lang="en-US" sz="2400" dirty="0" err="1"/>
              <a:t>ims</a:t>
            </a:r>
            <a:r>
              <a:rPr lang="en-US" sz="2400" dirty="0"/>
              <a:t> </a:t>
            </a:r>
            <a:r>
              <a:rPr lang="en-US" sz="2400" dirty="0" smtClean="0"/>
              <a:t>4f, Coupling to NEC SSAMS, and Control Station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47507"/>
            <a:ext cx="7886700" cy="1325563"/>
          </a:xfrm>
        </p:spPr>
        <p:txBody>
          <a:bodyPr/>
          <a:lstStyle/>
          <a:p>
            <a:r>
              <a:rPr lang="en-US" dirty="0" smtClean="0"/>
              <a:t>Instrument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4750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Charge State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9384" y="4733841"/>
            <a:ext cx="3884177" cy="14484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6479" y="6279419"/>
            <a:ext cx="14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chamber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13211" y="5373112"/>
            <a:ext cx="412693" cy="339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1925904" y="5534952"/>
            <a:ext cx="2314323" cy="8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77198" y="5365019"/>
            <a:ext cx="412693" cy="339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89891" y="5518766"/>
            <a:ext cx="2314323" cy="8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493226" y="5308373"/>
            <a:ext cx="412693" cy="339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30790" y="4955225"/>
            <a:ext cx="104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1,2,3,…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7242" y="5011871"/>
            <a:ext cx="59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±1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Charge State +1 Ions for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84669"/>
              </p:ext>
            </p:extLst>
          </p:nvPr>
        </p:nvGraphicFramePr>
        <p:xfrm>
          <a:off x="628650" y="1406525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Injected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118</a:t>
                      </a:r>
                      <a:r>
                        <a:rPr lang="en-US" dirty="0" smtClean="0"/>
                        <a:t>Sn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236</a:t>
                      </a:r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 State (q)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7720"/>
              </p:ext>
            </p:extLst>
          </p:nvPr>
        </p:nvGraphicFramePr>
        <p:xfrm>
          <a:off x="628650" y="3570605"/>
          <a:ext cx="7886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Analyzed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118</a:t>
                      </a:r>
                      <a:r>
                        <a:rPr lang="en-US" dirty="0" smtClean="0"/>
                        <a:t>Sn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236</a:t>
                      </a:r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 State (q)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E/q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M/q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7051040" y="5242560"/>
            <a:ext cx="518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51040" y="5984240"/>
            <a:ext cx="518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1680" y="6360160"/>
            <a:ext cx="4541520" cy="36933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 avoid molecule breakup interferences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3440" y="4338320"/>
            <a:ext cx="284480" cy="28448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43840"/>
            <a:ext cx="7886700" cy="1016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Equilibrium Conditions for </a:t>
            </a:r>
            <a:r>
              <a:rPr lang="en-US" sz="3600" dirty="0">
                <a:solidFill>
                  <a:srgbClr val="FF0000"/>
                </a:solidFill>
              </a:rPr>
              <a:t>Low-energy </a:t>
            </a:r>
            <a:r>
              <a:rPr lang="en-US" sz="3600" dirty="0"/>
              <a:t>Heavy-ion Charge States Needed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"/>
          <a:stretch/>
        </p:blipFill>
        <p:spPr>
          <a:xfrm>
            <a:off x="922606" y="1870075"/>
            <a:ext cx="4710113" cy="3473450"/>
          </a:xfrm>
        </p:spPr>
      </p:pic>
      <p:sp>
        <p:nvSpPr>
          <p:cNvPr id="5" name="TextBox 4"/>
          <p:cNvSpPr txBox="1"/>
          <p:nvPr/>
        </p:nvSpPr>
        <p:spPr>
          <a:xfrm>
            <a:off x="558800" y="6113875"/>
            <a:ext cx="799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Betz,H</a:t>
            </a:r>
            <a:r>
              <a:rPr lang="en-US" sz="1400" dirty="0" smtClean="0"/>
              <a:t>-D., Charge states and charge-changing cross sections of fast heavy ions penetrating through gaseous and solid media. Rev. Mod. Phys. 44 (1972</a:t>
            </a:r>
            <a:r>
              <a:rPr lang="en-US" sz="1400" dirty="0"/>
              <a:t>) </a:t>
            </a:r>
            <a:r>
              <a:rPr lang="en-US" sz="1400" dirty="0" smtClean="0"/>
              <a:t>465. Copyright (1972) </a:t>
            </a:r>
            <a:r>
              <a:rPr lang="en-US" sz="1400" dirty="0"/>
              <a:t>by the American Physical Society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46230" y="2114845"/>
            <a:ext cx="1670539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52461" y="4899074"/>
            <a:ext cx="0" cy="8303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66691" y="2114845"/>
            <a:ext cx="2657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Needed for each ion, energy, and gas used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Model based on charge changing cross sections can be developed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53661" y="4918759"/>
            <a:ext cx="0" cy="8303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204" y="5574637"/>
            <a:ext cx="2348914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Injected Distribution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9823" y="5585166"/>
            <a:ext cx="2545276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Equilibrium Distribution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7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920" y="6257239"/>
            <a:ext cx="846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Vockenhuber</a:t>
            </a:r>
            <a:r>
              <a:rPr lang="en-US" sz="1400" dirty="0"/>
              <a:t>, C. et al. The potential of He stripping in heavy ion AMS</a:t>
            </a:r>
            <a:r>
              <a:rPr lang="en-US" sz="1400" dirty="0" smtClean="0"/>
              <a:t>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</a:t>
            </a:r>
            <a:r>
              <a:rPr lang="en-US" sz="1400" dirty="0" err="1" smtClean="0"/>
              <a:t>Instrum</a:t>
            </a:r>
            <a:r>
              <a:rPr lang="en-US" sz="1400" dirty="0" smtClean="0"/>
              <a:t>. Meth. B 294 (2013) 382</a:t>
            </a:r>
            <a:r>
              <a:rPr lang="en-US" sz="1400" dirty="0" smtClean="0"/>
              <a:t>.  Reprinted with permission of Elsevier.</a:t>
            </a:r>
            <a:endParaRPr lang="en-US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2643" y="947403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232" y="2874725"/>
            <a:ext cx="267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Ar</a:t>
            </a:r>
            <a:r>
              <a:rPr lang="en-US" dirty="0"/>
              <a:t>, Kr, </a:t>
            </a:r>
            <a:r>
              <a:rPr lang="en-US" dirty="0" err="1"/>
              <a:t>Xe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 better than </a:t>
            </a:r>
            <a:r>
              <a:rPr lang="en-US" dirty="0" smtClean="0"/>
              <a:t>He?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Choose </a:t>
            </a:r>
            <a:r>
              <a:rPr lang="en-US" dirty="0" smtClean="0"/>
              <a:t>Gas and Energy to </a:t>
            </a:r>
            <a:r>
              <a:rPr lang="en-US" dirty="0"/>
              <a:t>Maximize </a:t>
            </a:r>
            <a:r>
              <a:rPr lang="en-US" dirty="0" smtClean="0"/>
              <a:t>U</a:t>
            </a:r>
            <a:r>
              <a:rPr lang="en-US" baseline="30000" dirty="0" smtClean="0"/>
              <a:t>1+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0" y="1727200"/>
            <a:ext cx="5292282" cy="3657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13840" y="4439920"/>
            <a:ext cx="60960" cy="9144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4800" y="4480560"/>
            <a:ext cx="11379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439920"/>
            <a:ext cx="9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9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3528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Molecule Dissociation and Beam Broadening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59384" y="4733841"/>
            <a:ext cx="3884177" cy="14484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6479" y="6279419"/>
            <a:ext cx="14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chamber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13211" y="5373112"/>
            <a:ext cx="412693" cy="339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 flipV="1">
            <a:off x="1925904" y="5534952"/>
            <a:ext cx="2314323" cy="8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06864" y="5186995"/>
            <a:ext cx="412693" cy="34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70851" y="5373112"/>
            <a:ext cx="412693" cy="339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02069" y="4781246"/>
            <a:ext cx="412693" cy="34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89891" y="4955225"/>
            <a:ext cx="2314323" cy="5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04214" y="4781246"/>
            <a:ext cx="412693" cy="339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1778" y="4428098"/>
            <a:ext cx="59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365126"/>
            <a:ext cx="8047990" cy="696231"/>
          </a:xfrm>
        </p:spPr>
        <p:txBody>
          <a:bodyPr>
            <a:normAutofit/>
          </a:bodyPr>
          <a:lstStyle/>
          <a:p>
            <a:r>
              <a:rPr lang="en-US" dirty="0" smtClean="0"/>
              <a:t>atomic ion SIMS (</a:t>
            </a:r>
            <a:r>
              <a:rPr lang="en-US" dirty="0" err="1" smtClean="0"/>
              <a:t>ai</a:t>
            </a:r>
            <a:r>
              <a:rPr lang="en-US" dirty="0" smtClean="0"/>
              <a:t>-SIMS) at NRL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1" y="1285240"/>
            <a:ext cx="75551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63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18"/>
          <a:stretch/>
        </p:blipFill>
        <p:spPr>
          <a:xfrm>
            <a:off x="4572000" y="1422400"/>
            <a:ext cx="4572000" cy="41596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/>
          <p:cNvSpPr txBox="1"/>
          <p:nvPr/>
        </p:nvSpPr>
        <p:spPr>
          <a:xfrm>
            <a:off x="724531" y="5997821"/>
            <a:ext cx="79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/>
              <a:t> </a:t>
            </a:r>
            <a:r>
              <a:rPr lang="en-US" dirty="0" smtClean="0"/>
              <a:t>breakup gas reduced </a:t>
            </a:r>
            <a:r>
              <a:rPr lang="en-US" baseline="30000" dirty="0" smtClean="0"/>
              <a:t>63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 intensity by 10</a:t>
            </a:r>
            <a:r>
              <a:rPr lang="en-US" baseline="30000" dirty="0" smtClean="0"/>
              <a:t>7</a:t>
            </a:r>
            <a:r>
              <a:rPr lang="en-US" dirty="0" smtClean="0"/>
              <a:t>, while reducing </a:t>
            </a:r>
            <a:r>
              <a:rPr lang="en-US" baseline="30000" dirty="0" smtClean="0"/>
              <a:t>63</a:t>
            </a:r>
            <a:r>
              <a:rPr lang="en-US" dirty="0" smtClean="0"/>
              <a:t>Cu intensity by 70%.  Residual </a:t>
            </a:r>
            <a:r>
              <a:rPr lang="en-US" baseline="30000" dirty="0" smtClean="0"/>
              <a:t>126</a:t>
            </a:r>
            <a:r>
              <a:rPr lang="en-US" dirty="0" smtClean="0"/>
              <a:t>Te may appear from under </a:t>
            </a:r>
            <a:r>
              <a:rPr lang="en-US" baseline="30000" dirty="0" smtClean="0"/>
              <a:t>63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 molecule ion peak.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18"/>
          <a:stretch/>
        </p:blipFill>
        <p:spPr>
          <a:xfrm>
            <a:off x="152400" y="1422400"/>
            <a:ext cx="4572000" cy="415967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494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32932"/>
            <a:ext cx="815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ion destruction cross section ~20x that of atomic ion attenuation.  Functional dependence on energy, gas, and molecule will be used to develop a predictive model to optimize methodology. Sparse data available at these conditions.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78" r="4938"/>
          <a:stretch/>
        </p:blipFill>
        <p:spPr>
          <a:xfrm>
            <a:off x="4665702" y="1412240"/>
            <a:ext cx="4346218" cy="4262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778" r="4889"/>
          <a:stretch/>
        </p:blipFill>
        <p:spPr>
          <a:xfrm>
            <a:off x="121920" y="1412240"/>
            <a:ext cx="4348480" cy="42621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2341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365126"/>
            <a:ext cx="8188960" cy="696231"/>
          </a:xfrm>
        </p:spPr>
        <p:txBody>
          <a:bodyPr>
            <a:noAutofit/>
          </a:bodyPr>
          <a:lstStyle/>
          <a:p>
            <a:r>
              <a:rPr lang="en-US" sz="2800" dirty="0" smtClean="0"/>
              <a:t>Mass Distribution of </a:t>
            </a:r>
            <a:r>
              <a:rPr lang="en-US" sz="2800" dirty="0" err="1" smtClean="0"/>
              <a:t>Hf</a:t>
            </a:r>
            <a:r>
              <a:rPr lang="en-US" sz="2800" dirty="0" smtClean="0"/>
              <a:t> Isotopes from HfH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Sample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2900" y="2884180"/>
            <a:ext cx="34762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Hf</a:t>
            </a:r>
            <a:r>
              <a:rPr lang="en-US" dirty="0" smtClean="0"/>
              <a:t>-isotope mass distribution perturbed by </a:t>
            </a:r>
            <a:r>
              <a:rPr lang="en-US" dirty="0" err="1" smtClean="0"/>
              <a:t>Hf</a:t>
            </a:r>
            <a:r>
              <a:rPr lang="en-US" dirty="0" smtClean="0"/>
              <a:t> hydride molecules.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of 0.45 </a:t>
            </a:r>
            <a:r>
              <a:rPr lang="en-US" dirty="0" err="1" smtClean="0"/>
              <a:t>sccm</a:t>
            </a:r>
            <a:r>
              <a:rPr lang="en-US" dirty="0" smtClean="0"/>
              <a:t> flow of </a:t>
            </a:r>
            <a:r>
              <a:rPr lang="en-US" dirty="0" err="1" smtClean="0"/>
              <a:t>Ar</a:t>
            </a:r>
            <a:r>
              <a:rPr lang="en-US" dirty="0" smtClean="0"/>
              <a:t> improves measurement to near natural abundance values.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25880"/>
            <a:ext cx="4572000" cy="457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130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Forensics Concerns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5121" y="1747520"/>
            <a:ext cx="330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Monohydrides</a:t>
            </a:r>
            <a:r>
              <a:rPr lang="en-US" dirty="0" smtClean="0"/>
              <a:t> can obscure measurement of pertinent isotopes: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Neutron exposure of U</a:t>
            </a:r>
          </a:p>
          <a:p>
            <a:pPr marL="742950" lvl="1" indent="-285750">
              <a:buSzPct val="50000"/>
              <a:buFont typeface="Wingdings" charset="2"/>
              <a:buChar char="²"/>
            </a:pPr>
            <a:r>
              <a:rPr lang="en-US" baseline="30000" dirty="0" smtClean="0">
                <a:solidFill>
                  <a:srgbClr val="FF0000"/>
                </a:solidFill>
              </a:rPr>
              <a:t>236</a:t>
            </a:r>
            <a:r>
              <a:rPr lang="en-US" dirty="0" smtClean="0">
                <a:solidFill>
                  <a:srgbClr val="FF0000"/>
                </a:solidFill>
              </a:rPr>
              <a:t>U, </a:t>
            </a:r>
            <a:r>
              <a:rPr lang="en-US" baseline="30000" dirty="0" smtClean="0">
                <a:solidFill>
                  <a:srgbClr val="FF0000"/>
                </a:solidFill>
              </a:rPr>
              <a:t>239</a:t>
            </a:r>
            <a:r>
              <a:rPr lang="en-US" dirty="0" smtClean="0">
                <a:solidFill>
                  <a:srgbClr val="FF0000"/>
                </a:solidFill>
              </a:rPr>
              <a:t>Pu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Age of processed U</a:t>
            </a:r>
          </a:p>
          <a:p>
            <a:pPr marL="742950" lvl="1" indent="-285750">
              <a:buSzPct val="50000"/>
              <a:buFont typeface="Wingdings" charset="2"/>
              <a:buChar char="²"/>
            </a:pPr>
            <a:r>
              <a:rPr lang="en-US" baseline="30000" dirty="0" smtClean="0">
                <a:solidFill>
                  <a:srgbClr val="0000FF"/>
                </a:solidFill>
              </a:rPr>
              <a:t>231</a:t>
            </a:r>
            <a:r>
              <a:rPr lang="en-US" dirty="0" smtClean="0">
                <a:solidFill>
                  <a:srgbClr val="0000FF"/>
                </a:solidFill>
              </a:rPr>
              <a:t>Pa, </a:t>
            </a:r>
            <a:r>
              <a:rPr lang="en-US" baseline="30000" dirty="0" smtClean="0">
                <a:solidFill>
                  <a:srgbClr val="0000FF"/>
                </a:solidFill>
              </a:rPr>
              <a:t>210</a:t>
            </a:r>
            <a:r>
              <a:rPr lang="en-US" dirty="0" smtClean="0">
                <a:solidFill>
                  <a:srgbClr val="0000FF"/>
                </a:solidFill>
              </a:rPr>
              <a:t>Pb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Bomb component</a:t>
            </a:r>
          </a:p>
          <a:p>
            <a:pPr marL="742950" lvl="1" indent="-285750">
              <a:buSzPct val="50000"/>
              <a:buFont typeface="Wingdings" charset="2"/>
              <a:buChar char="²"/>
            </a:pPr>
            <a:r>
              <a:rPr lang="en-US" baseline="30000" dirty="0" smtClean="0">
                <a:solidFill>
                  <a:srgbClr val="FF8D4C"/>
                </a:solidFill>
              </a:rPr>
              <a:t>210</a:t>
            </a:r>
            <a:r>
              <a:rPr lang="en-US" dirty="0" smtClean="0">
                <a:solidFill>
                  <a:srgbClr val="FF8D4C"/>
                </a:solidFill>
              </a:rPr>
              <a:t>Po, </a:t>
            </a:r>
            <a:r>
              <a:rPr lang="en-US" baseline="30000" dirty="0" smtClean="0">
                <a:solidFill>
                  <a:srgbClr val="FF8D4C"/>
                </a:solidFill>
              </a:rPr>
              <a:t>239</a:t>
            </a:r>
            <a:r>
              <a:rPr lang="en-US" dirty="0" smtClean="0">
                <a:solidFill>
                  <a:srgbClr val="FF8D4C"/>
                </a:solidFill>
              </a:rPr>
              <a:t>Pu/</a:t>
            </a:r>
            <a:r>
              <a:rPr lang="en-US" baseline="30000" dirty="0" smtClean="0">
                <a:solidFill>
                  <a:srgbClr val="FF8D4C"/>
                </a:solidFill>
              </a:rPr>
              <a:t>240</a:t>
            </a:r>
            <a:r>
              <a:rPr lang="en-US" dirty="0" smtClean="0">
                <a:solidFill>
                  <a:srgbClr val="FF8D4C"/>
                </a:solidFill>
              </a:rPr>
              <a:t>Pu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Repurposing of </a:t>
            </a:r>
            <a:r>
              <a:rPr lang="en-US" baseline="30000" dirty="0" smtClean="0"/>
              <a:t>232</a:t>
            </a:r>
            <a:r>
              <a:rPr lang="en-US" dirty="0" smtClean="0"/>
              <a:t>Th</a:t>
            </a:r>
          </a:p>
          <a:p>
            <a:pPr marL="742950" lvl="1" indent="-285750">
              <a:buSzPct val="50000"/>
              <a:buFont typeface="Wingdings" charset="2"/>
              <a:buChar char="²"/>
            </a:pPr>
            <a:r>
              <a:rPr lang="en-US" baseline="30000" dirty="0" smtClean="0">
                <a:solidFill>
                  <a:srgbClr val="2CDE37"/>
                </a:solidFill>
              </a:rPr>
              <a:t>233</a:t>
            </a:r>
            <a:r>
              <a:rPr lang="en-US" dirty="0" smtClean="0">
                <a:solidFill>
                  <a:srgbClr val="2CDE37"/>
                </a:solidFill>
              </a:rPr>
              <a:t>Pa/</a:t>
            </a:r>
            <a:r>
              <a:rPr lang="en-US" baseline="30000" dirty="0" smtClean="0">
                <a:solidFill>
                  <a:srgbClr val="2CDE37"/>
                </a:solidFill>
              </a:rPr>
              <a:t>233</a:t>
            </a:r>
            <a:r>
              <a:rPr lang="en-US" dirty="0" smtClean="0">
                <a:solidFill>
                  <a:srgbClr val="2CDE37"/>
                </a:solidFill>
              </a:rPr>
              <a:t>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111" r="4445"/>
          <a:stretch/>
        </p:blipFill>
        <p:spPr>
          <a:xfrm>
            <a:off x="447040" y="1513840"/>
            <a:ext cx="4368800" cy="42011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73739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47507"/>
            <a:ext cx="7886700" cy="1325563"/>
          </a:xfrm>
        </p:spPr>
        <p:txBody>
          <a:bodyPr/>
          <a:lstStyle/>
          <a:p>
            <a:r>
              <a:rPr lang="en-US" dirty="0" smtClean="0"/>
              <a:t>Instrument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366" y="192210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samples of particulates</a:t>
            </a:r>
          </a:p>
          <a:p>
            <a:pPr lvl="1"/>
            <a:r>
              <a:rPr lang="en-US" dirty="0" smtClean="0"/>
              <a:t>Need isotope ratios: 236/238, 235/238</a:t>
            </a:r>
          </a:p>
          <a:p>
            <a:pPr lvl="1"/>
            <a:r>
              <a:rPr lang="en-US" dirty="0" smtClean="0"/>
              <a:t>Hydride molecules formed (</a:t>
            </a:r>
            <a:r>
              <a:rPr lang="en-US" baseline="30000" dirty="0" smtClean="0"/>
              <a:t>235</a:t>
            </a:r>
            <a:r>
              <a:rPr lang="en-US" dirty="0" smtClean="0"/>
              <a:t>UH ~ </a:t>
            </a:r>
            <a:r>
              <a:rPr lang="en-US" baseline="30000" dirty="0" smtClean="0"/>
              <a:t>236</a:t>
            </a:r>
            <a:r>
              <a:rPr lang="en-US" dirty="0" smtClean="0"/>
              <a:t>U)</a:t>
            </a:r>
          </a:p>
          <a:p>
            <a:pPr lvl="1"/>
            <a:r>
              <a:rPr lang="en-US" dirty="0" smtClean="0"/>
              <a:t>Abundance sensitivity issue with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</a:p>
          <a:p>
            <a:pPr lvl="1"/>
            <a:r>
              <a:rPr lang="en-US" dirty="0" smtClean="0"/>
              <a:t>SIMS currently used, precision limitations</a:t>
            </a:r>
          </a:p>
          <a:p>
            <a:r>
              <a:rPr lang="en-US" dirty="0" smtClean="0"/>
              <a:t>Fingerprint of source material	</a:t>
            </a:r>
          </a:p>
          <a:p>
            <a:pPr lvl="1"/>
            <a:r>
              <a:rPr lang="en-US" baseline="30000" dirty="0" smtClean="0"/>
              <a:t>236</a:t>
            </a:r>
            <a:r>
              <a:rPr lang="en-US" dirty="0" smtClean="0"/>
              <a:t>U present</a:t>
            </a:r>
          </a:p>
          <a:p>
            <a:pPr lvl="1"/>
            <a:r>
              <a:rPr lang="en-US" dirty="0" smtClean="0"/>
              <a:t>Lanthanide levels present in natural U</a:t>
            </a:r>
          </a:p>
          <a:p>
            <a:pPr lvl="1"/>
            <a:r>
              <a:rPr lang="en-US" dirty="0" err="1" smtClean="0"/>
              <a:t>Pu</a:t>
            </a:r>
            <a:r>
              <a:rPr lang="en-US" dirty="0" smtClean="0"/>
              <a:t> isotopes in mixed U/</a:t>
            </a:r>
            <a:r>
              <a:rPr lang="en-US" dirty="0" err="1" smtClean="0"/>
              <a:t>Pu</a:t>
            </a:r>
            <a:r>
              <a:rPr lang="en-US" dirty="0" smtClean="0"/>
              <a:t> particles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Nuclear Forensics and Safeguard Verification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82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8538" y="2328530"/>
            <a:ext cx="6635262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Complete control integration and operational testing </a:t>
            </a:r>
          </a:p>
          <a:p>
            <a:r>
              <a:rPr lang="en-US" dirty="0" smtClean="0"/>
              <a:t>Model and test performance characteristics of </a:t>
            </a:r>
            <a:r>
              <a:rPr lang="en-US" dirty="0" err="1" smtClean="0"/>
              <a:t>ai</a:t>
            </a:r>
            <a:r>
              <a:rPr lang="en-US" dirty="0" smtClean="0"/>
              <a:t>-SIMS as function of ion charge state, energy, stripper gas and pressure for various materials</a:t>
            </a:r>
          </a:p>
          <a:p>
            <a:r>
              <a:rPr lang="en-US" dirty="0" smtClean="0"/>
              <a:t>Initiate measurement of representative samples</a:t>
            </a:r>
          </a:p>
          <a:p>
            <a:r>
              <a:rPr lang="en-US" dirty="0" smtClean="0"/>
              <a:t>Determine sensitivity and precision for prototype samples</a:t>
            </a:r>
          </a:p>
          <a:p>
            <a:r>
              <a:rPr lang="en-US" dirty="0" smtClean="0"/>
              <a:t>Measure isotope ratio and elemental abundance of standards, then real samples</a:t>
            </a:r>
          </a:p>
        </p:txBody>
      </p:sp>
    </p:spTree>
    <p:extLst>
      <p:ext uri="{BB962C8B-B14F-4D97-AF65-F5344CB8AC3E}">
        <p14:creationId xmlns:p14="http://schemas.microsoft.com/office/powerpoint/2010/main" val="847344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04240" y="2042160"/>
            <a:ext cx="7183120" cy="347472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Bipolar </a:t>
            </a:r>
            <a:r>
              <a:rPr lang="en-US" dirty="0" err="1" smtClean="0"/>
              <a:t>ai</a:t>
            </a:r>
            <a:r>
              <a:rPr lang="en-US" dirty="0" smtClean="0"/>
              <a:t>-SIMS = </a:t>
            </a:r>
          </a:p>
          <a:p>
            <a:pPr lvl="1"/>
            <a:r>
              <a:rPr lang="en-US" dirty="0" smtClean="0"/>
              <a:t>First in world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improved sensitivity for Lanthanides, Actinides</a:t>
            </a:r>
          </a:p>
          <a:p>
            <a:pPr lvl="1"/>
            <a:r>
              <a:rPr lang="en-US" dirty="0" smtClean="0"/>
              <a:t>Removes molecular interferences for M &gt; 90 u</a:t>
            </a:r>
          </a:p>
          <a:p>
            <a:pPr lvl="1"/>
            <a:r>
              <a:rPr lang="en-US" dirty="0" smtClean="0"/>
              <a:t>Provides image and depth profile composition</a:t>
            </a:r>
          </a:p>
          <a:p>
            <a:pPr lvl="1"/>
            <a:r>
              <a:rPr lang="en-US" dirty="0"/>
              <a:t>Challenges exist, but </a:t>
            </a:r>
            <a:r>
              <a:rPr lang="en-US" dirty="0" smtClean="0"/>
              <a:t>recent high-mass </a:t>
            </a:r>
            <a:r>
              <a:rPr lang="en-US" dirty="0"/>
              <a:t>research shows path forward </a:t>
            </a:r>
            <a:endParaRPr lang="en-US" dirty="0" smtClean="0"/>
          </a:p>
          <a:p>
            <a:pPr lvl="1"/>
            <a:r>
              <a:rPr lang="en-US" dirty="0" smtClean="0"/>
              <a:t>Has many relevant applications</a:t>
            </a:r>
          </a:p>
          <a:p>
            <a:pPr lvl="1"/>
            <a:r>
              <a:rPr lang="en-US" dirty="0" smtClean="0"/>
              <a:t>Installed at NRL, undergoing “shakedown”</a:t>
            </a:r>
          </a:p>
          <a:p>
            <a:pPr marL="0" indent="0">
              <a:buNone/>
            </a:pPr>
            <a:r>
              <a:rPr lang="en-US" dirty="0" smtClean="0"/>
              <a:t>Welcoming samples for analysis and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6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 Overview – A World Unique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385"/>
            <a:ext cx="7886700" cy="4351338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b="1" dirty="0" smtClean="0">
                <a:solidFill>
                  <a:prstClr val="black"/>
                </a:solidFill>
              </a:rPr>
              <a:t>Achieve molecular-interference-free </a:t>
            </a:r>
            <a:r>
              <a:rPr lang="en-US" b="1" dirty="0">
                <a:solidFill>
                  <a:prstClr val="black"/>
                </a:solidFill>
              </a:rPr>
              <a:t>trace analysis with spatial resolution </a:t>
            </a:r>
          </a:p>
          <a:p>
            <a:pPr marL="342900" indent="-342900"/>
            <a:r>
              <a:rPr lang="en-US" dirty="0">
                <a:solidFill>
                  <a:prstClr val="black"/>
                </a:solidFill>
              </a:rPr>
              <a:t>Combine strong points of Secondary Ion Mass Spectrometry (SIMS) and </a:t>
            </a:r>
            <a:r>
              <a:rPr lang="en-US" dirty="0" smtClean="0">
                <a:solidFill>
                  <a:prstClr val="black"/>
                </a:solidFill>
              </a:rPr>
              <a:t>Accelerator Mass </a:t>
            </a:r>
            <a:r>
              <a:rPr lang="en-US" dirty="0">
                <a:solidFill>
                  <a:prstClr val="black"/>
                </a:solidFill>
              </a:rPr>
              <a:t>Spectrometry (AMS) into one instrument</a:t>
            </a:r>
          </a:p>
          <a:p>
            <a:pPr marL="342900" lvl="0" indent="-342900"/>
            <a:r>
              <a:rPr lang="en-US" dirty="0" smtClean="0">
                <a:solidFill>
                  <a:prstClr val="black"/>
                </a:solidFill>
              </a:rPr>
              <a:t>Uses:</a:t>
            </a:r>
            <a:endParaRPr lang="en-US" dirty="0">
              <a:solidFill>
                <a:prstClr val="black"/>
              </a:solidFill>
            </a:endParaRPr>
          </a:p>
          <a:p>
            <a:pPr marL="80010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Nuclear forensics</a:t>
            </a:r>
          </a:p>
          <a:p>
            <a:pPr marL="1436688" lvl="3" indent="-285750"/>
            <a:r>
              <a:rPr lang="en-US" sz="1600" dirty="0"/>
              <a:t>Environmental samples of particulates</a:t>
            </a:r>
          </a:p>
          <a:p>
            <a:pPr marL="1436688" lvl="3" indent="-285750"/>
            <a:r>
              <a:rPr lang="en-US" sz="1600" dirty="0"/>
              <a:t>Fingerprint of source material	</a:t>
            </a:r>
          </a:p>
          <a:p>
            <a:pPr marL="80010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Advanced Materials Science needs</a:t>
            </a:r>
          </a:p>
          <a:p>
            <a:pPr marL="1430338" lvl="4" indent="-282575"/>
            <a:r>
              <a:rPr lang="en-US" sz="1600" dirty="0" smtClean="0"/>
              <a:t>Structural</a:t>
            </a:r>
            <a:endParaRPr lang="en-US" sz="1600" dirty="0"/>
          </a:p>
          <a:p>
            <a:pPr marL="1430338" lvl="4" indent="-282575"/>
            <a:r>
              <a:rPr lang="en-US" sz="1600" dirty="0"/>
              <a:t>Electronic</a:t>
            </a:r>
          </a:p>
          <a:p>
            <a:pPr marL="1430338" lvl="4" indent="-282575"/>
            <a:r>
              <a:rPr lang="en-US" sz="1600" dirty="0" smtClean="0"/>
              <a:t>Optical</a:t>
            </a:r>
            <a:endParaRPr lang="en-US" sz="1600" dirty="0"/>
          </a:p>
          <a:p>
            <a:pPr marL="1430338" lvl="4" indent="-282575"/>
            <a:r>
              <a:rPr lang="en-US" sz="1600" dirty="0" smtClean="0"/>
              <a:t>Biological</a:t>
            </a:r>
            <a:endParaRPr lang="en-US" sz="1600" dirty="0"/>
          </a:p>
          <a:p>
            <a:pPr marL="1430338" lvl="4" indent="-282575"/>
            <a:r>
              <a:rPr lang="en-US" sz="1600" dirty="0" smtClean="0"/>
              <a:t>NASA </a:t>
            </a:r>
            <a:r>
              <a:rPr lang="en-US" sz="1600" dirty="0"/>
              <a:t>Discovery Mission </a:t>
            </a:r>
            <a:r>
              <a:rPr lang="en-US" sz="1600" dirty="0" smtClean="0"/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8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612715"/>
            <a:ext cx="6512511" cy="1631890"/>
          </a:xfrm>
        </p:spPr>
        <p:txBody>
          <a:bodyPr/>
          <a:lstStyle/>
          <a:p>
            <a:pPr algn="l"/>
            <a:r>
              <a:rPr lang="en-US" dirty="0" smtClean="0"/>
              <a:t>SIMS</a:t>
            </a:r>
            <a:br>
              <a:rPr lang="en-US" dirty="0" smtClean="0"/>
            </a:br>
            <a:r>
              <a:rPr lang="en-US" sz="1800" dirty="0" smtClean="0"/>
              <a:t>Proven tool</a:t>
            </a:r>
            <a:br>
              <a:rPr lang="en-US" sz="1800" dirty="0" smtClean="0"/>
            </a:br>
            <a:r>
              <a:rPr lang="en-US" sz="1800" dirty="0" smtClean="0"/>
              <a:t>Spatial information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Limited by molecular interferences (M&gt;90)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9" y="963440"/>
            <a:ext cx="4003661" cy="3029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83" y="3980900"/>
            <a:ext cx="413804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Mass (atomic mass units)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07646" y="2421370"/>
            <a:ext cx="3285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Intensity (counts)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07175" y="2385814"/>
            <a:ext cx="37185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Resolution Needed (M/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Helvetica"/>
                <a:cs typeface="Helvetica"/>
              </a:rPr>
              <a:t>M)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1788" y="4318204"/>
            <a:ext cx="40212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           Mass (atomic mass units)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50960" y="2289695"/>
            <a:ext cx="275888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1    10    10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  10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 10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   10</a:t>
            </a:r>
            <a:r>
              <a:rPr lang="en-US" sz="1400" baseline="30000" dirty="0"/>
              <a:t>5</a:t>
            </a:r>
            <a:r>
              <a:rPr lang="en-US" sz="1400" dirty="0" smtClean="0"/>
              <a:t>   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 10</a:t>
            </a:r>
            <a:r>
              <a:rPr lang="en-US" sz="1400" baseline="30000" dirty="0" smtClean="0"/>
              <a:t>7</a:t>
            </a:r>
            <a:endParaRPr lang="en-US" sz="1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467" y="3749865"/>
            <a:ext cx="37988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90        100       110       120       130       140       150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226" t="12778" r="9900" b="5889"/>
          <a:stretch/>
        </p:blipFill>
        <p:spPr>
          <a:xfrm>
            <a:off x="5151120" y="711200"/>
            <a:ext cx="3651900" cy="37185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443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805153"/>
            <a:ext cx="6512511" cy="1776218"/>
          </a:xfrm>
        </p:spPr>
        <p:txBody>
          <a:bodyPr/>
          <a:lstStyle/>
          <a:p>
            <a:pPr algn="l"/>
            <a:r>
              <a:rPr lang="en-US" dirty="0" smtClean="0"/>
              <a:t>AMS</a:t>
            </a:r>
            <a:br>
              <a:rPr lang="en-US" dirty="0" smtClean="0"/>
            </a:br>
            <a:r>
              <a:rPr lang="en-US" sz="1800" dirty="0" smtClean="0"/>
              <a:t>Ultra-trace capable (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C/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C &gt; 10</a:t>
            </a:r>
            <a:r>
              <a:rPr lang="en-US" sz="1800" baseline="30000" dirty="0" smtClean="0"/>
              <a:t>-15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Molecules destroyed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Limited spatial information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Negative ions only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89184" y="215597"/>
            <a:ext cx="7316616" cy="4173132"/>
            <a:chOff x="351692" y="89364"/>
            <a:chExt cx="8721350" cy="4732215"/>
          </a:xfrm>
        </p:grpSpPr>
        <p:pic>
          <p:nvPicPr>
            <p:cNvPr id="3" name="Picture 2" descr="Wilson SIMS RSF figures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92" y="158262"/>
              <a:ext cx="45719" cy="45719"/>
            </a:xfrm>
            <a:prstGeom prst="rect">
              <a:avLst/>
            </a:prstGeom>
          </p:spPr>
        </p:pic>
        <p:pic>
          <p:nvPicPr>
            <p:cNvPr id="4" name="Picture 3" descr="Wilson SIMS RSF figures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5768" y="158262"/>
              <a:ext cx="45719" cy="45719"/>
            </a:xfrm>
            <a:prstGeom prst="rect">
              <a:avLst/>
            </a:prstGeom>
          </p:spPr>
        </p:pic>
        <p:pic>
          <p:nvPicPr>
            <p:cNvPr id="5" name="Picture 4" descr="Wilson SIMS RSF figures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27" y="89364"/>
              <a:ext cx="3470291" cy="4732215"/>
            </a:xfrm>
            <a:prstGeom prst="rect">
              <a:avLst/>
            </a:prstGeom>
          </p:spPr>
        </p:pic>
        <p:pic>
          <p:nvPicPr>
            <p:cNvPr id="6" name="Picture 5" descr="Wilson SIMS RSF figures.pd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779" y="89364"/>
              <a:ext cx="3351760" cy="4282804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6359769" y="566615"/>
              <a:ext cx="1455616" cy="156308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311400" y="644769"/>
              <a:ext cx="1455616" cy="156308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8413671" y="1318847"/>
              <a:ext cx="1" cy="221182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70093" y="3617670"/>
              <a:ext cx="12029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 better with        + 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02000" y="3184769"/>
              <a:ext cx="508000" cy="703385"/>
            </a:xfrm>
            <a:custGeom>
              <a:avLst/>
              <a:gdLst>
                <a:gd name="connsiteX0" fmla="*/ 351692 w 508000"/>
                <a:gd name="connsiteY0" fmla="*/ 48846 h 703385"/>
                <a:gd name="connsiteX1" fmla="*/ 302846 w 508000"/>
                <a:gd name="connsiteY1" fmla="*/ 19539 h 703385"/>
                <a:gd name="connsiteX2" fmla="*/ 234462 w 508000"/>
                <a:gd name="connsiteY2" fmla="*/ 0 h 703385"/>
                <a:gd name="connsiteX3" fmla="*/ 87923 w 508000"/>
                <a:gd name="connsiteY3" fmla="*/ 19539 h 703385"/>
                <a:gd name="connsiteX4" fmla="*/ 58615 w 508000"/>
                <a:gd name="connsiteY4" fmla="*/ 39077 h 703385"/>
                <a:gd name="connsiteX5" fmla="*/ 29308 w 508000"/>
                <a:gd name="connsiteY5" fmla="*/ 97693 h 703385"/>
                <a:gd name="connsiteX6" fmla="*/ 0 w 508000"/>
                <a:gd name="connsiteY6" fmla="*/ 205154 h 703385"/>
                <a:gd name="connsiteX7" fmla="*/ 9769 w 508000"/>
                <a:gd name="connsiteY7" fmla="*/ 556846 h 703385"/>
                <a:gd name="connsiteX8" fmla="*/ 29308 w 508000"/>
                <a:gd name="connsiteY8" fmla="*/ 615462 h 703385"/>
                <a:gd name="connsiteX9" fmla="*/ 48846 w 508000"/>
                <a:gd name="connsiteY9" fmla="*/ 644769 h 703385"/>
                <a:gd name="connsiteX10" fmla="*/ 97692 w 508000"/>
                <a:gd name="connsiteY10" fmla="*/ 683846 h 703385"/>
                <a:gd name="connsiteX11" fmla="*/ 156308 w 508000"/>
                <a:gd name="connsiteY11" fmla="*/ 703385 h 703385"/>
                <a:gd name="connsiteX12" fmla="*/ 361462 w 508000"/>
                <a:gd name="connsiteY12" fmla="*/ 693616 h 703385"/>
                <a:gd name="connsiteX13" fmla="*/ 390769 w 508000"/>
                <a:gd name="connsiteY13" fmla="*/ 674077 h 703385"/>
                <a:gd name="connsiteX14" fmla="*/ 429846 w 508000"/>
                <a:gd name="connsiteY14" fmla="*/ 625231 h 703385"/>
                <a:gd name="connsiteX15" fmla="*/ 439615 w 508000"/>
                <a:gd name="connsiteY15" fmla="*/ 595923 h 703385"/>
                <a:gd name="connsiteX16" fmla="*/ 459154 w 508000"/>
                <a:gd name="connsiteY16" fmla="*/ 566616 h 703385"/>
                <a:gd name="connsiteX17" fmla="*/ 468923 w 508000"/>
                <a:gd name="connsiteY17" fmla="*/ 537308 h 703385"/>
                <a:gd name="connsiteX18" fmla="*/ 488462 w 508000"/>
                <a:gd name="connsiteY18" fmla="*/ 508000 h 703385"/>
                <a:gd name="connsiteX19" fmla="*/ 498231 w 508000"/>
                <a:gd name="connsiteY19" fmla="*/ 468923 h 703385"/>
                <a:gd name="connsiteX20" fmla="*/ 508000 w 508000"/>
                <a:gd name="connsiteY20" fmla="*/ 439616 h 703385"/>
                <a:gd name="connsiteX21" fmla="*/ 498231 w 508000"/>
                <a:gd name="connsiteY21" fmla="*/ 234462 h 703385"/>
                <a:gd name="connsiteX22" fmla="*/ 478692 w 508000"/>
                <a:gd name="connsiteY22" fmla="*/ 175846 h 703385"/>
                <a:gd name="connsiteX23" fmla="*/ 468923 w 508000"/>
                <a:gd name="connsiteY23" fmla="*/ 127000 h 703385"/>
                <a:gd name="connsiteX24" fmla="*/ 449385 w 508000"/>
                <a:gd name="connsiteY24" fmla="*/ 97693 h 703385"/>
                <a:gd name="connsiteX25" fmla="*/ 390769 w 508000"/>
                <a:gd name="connsiteY25" fmla="*/ 58616 h 703385"/>
                <a:gd name="connsiteX26" fmla="*/ 332154 w 508000"/>
                <a:gd name="connsiteY26" fmla="*/ 39077 h 703385"/>
                <a:gd name="connsiteX27" fmla="*/ 293077 w 508000"/>
                <a:gd name="connsiteY27" fmla="*/ 39077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8000" h="703385">
                  <a:moveTo>
                    <a:pt x="351692" y="48846"/>
                  </a:moveTo>
                  <a:cubicBezTo>
                    <a:pt x="335410" y="39077"/>
                    <a:pt x="319829" y="28031"/>
                    <a:pt x="302846" y="19539"/>
                  </a:cubicBezTo>
                  <a:cubicBezTo>
                    <a:pt x="288827" y="12530"/>
                    <a:pt x="246988" y="3132"/>
                    <a:pt x="234462" y="0"/>
                  </a:cubicBezTo>
                  <a:cubicBezTo>
                    <a:pt x="208255" y="2184"/>
                    <a:pt x="127832" y="-415"/>
                    <a:pt x="87923" y="19539"/>
                  </a:cubicBezTo>
                  <a:cubicBezTo>
                    <a:pt x="77421" y="24790"/>
                    <a:pt x="68384" y="32564"/>
                    <a:pt x="58615" y="39077"/>
                  </a:cubicBezTo>
                  <a:cubicBezTo>
                    <a:pt x="22992" y="145949"/>
                    <a:pt x="79802" y="-15919"/>
                    <a:pt x="29308" y="97693"/>
                  </a:cubicBezTo>
                  <a:cubicBezTo>
                    <a:pt x="11278" y="138261"/>
                    <a:pt x="8358" y="163363"/>
                    <a:pt x="0" y="205154"/>
                  </a:cubicBezTo>
                  <a:cubicBezTo>
                    <a:pt x="3256" y="322385"/>
                    <a:pt x="1413" y="439868"/>
                    <a:pt x="9769" y="556846"/>
                  </a:cubicBezTo>
                  <a:cubicBezTo>
                    <a:pt x="11236" y="577389"/>
                    <a:pt x="17884" y="598325"/>
                    <a:pt x="29308" y="615462"/>
                  </a:cubicBezTo>
                  <a:cubicBezTo>
                    <a:pt x="35821" y="625231"/>
                    <a:pt x="41512" y="635601"/>
                    <a:pt x="48846" y="644769"/>
                  </a:cubicBezTo>
                  <a:cubicBezTo>
                    <a:pt x="60046" y="658769"/>
                    <a:pt x="81934" y="676842"/>
                    <a:pt x="97692" y="683846"/>
                  </a:cubicBezTo>
                  <a:cubicBezTo>
                    <a:pt x="116512" y="692211"/>
                    <a:pt x="156308" y="703385"/>
                    <a:pt x="156308" y="703385"/>
                  </a:cubicBezTo>
                  <a:cubicBezTo>
                    <a:pt x="224693" y="700129"/>
                    <a:pt x="293529" y="702108"/>
                    <a:pt x="361462" y="693616"/>
                  </a:cubicBezTo>
                  <a:cubicBezTo>
                    <a:pt x="373112" y="692160"/>
                    <a:pt x="381601" y="681412"/>
                    <a:pt x="390769" y="674077"/>
                  </a:cubicBezTo>
                  <a:cubicBezTo>
                    <a:pt x="405916" y="661960"/>
                    <a:pt x="421382" y="642160"/>
                    <a:pt x="429846" y="625231"/>
                  </a:cubicBezTo>
                  <a:cubicBezTo>
                    <a:pt x="434451" y="616020"/>
                    <a:pt x="435010" y="605134"/>
                    <a:pt x="439615" y="595923"/>
                  </a:cubicBezTo>
                  <a:cubicBezTo>
                    <a:pt x="444866" y="585422"/>
                    <a:pt x="452641" y="576385"/>
                    <a:pt x="459154" y="566616"/>
                  </a:cubicBezTo>
                  <a:cubicBezTo>
                    <a:pt x="462410" y="556847"/>
                    <a:pt x="464318" y="546519"/>
                    <a:pt x="468923" y="537308"/>
                  </a:cubicBezTo>
                  <a:cubicBezTo>
                    <a:pt x="474174" y="526806"/>
                    <a:pt x="483837" y="518792"/>
                    <a:pt x="488462" y="508000"/>
                  </a:cubicBezTo>
                  <a:cubicBezTo>
                    <a:pt x="493751" y="495659"/>
                    <a:pt x="494542" y="481833"/>
                    <a:pt x="498231" y="468923"/>
                  </a:cubicBezTo>
                  <a:cubicBezTo>
                    <a:pt x="501060" y="459022"/>
                    <a:pt x="504744" y="449385"/>
                    <a:pt x="508000" y="439616"/>
                  </a:cubicBezTo>
                  <a:cubicBezTo>
                    <a:pt x="504744" y="371231"/>
                    <a:pt x="505791" y="302505"/>
                    <a:pt x="498231" y="234462"/>
                  </a:cubicBezTo>
                  <a:cubicBezTo>
                    <a:pt x="495957" y="213992"/>
                    <a:pt x="482731" y="196042"/>
                    <a:pt x="478692" y="175846"/>
                  </a:cubicBezTo>
                  <a:cubicBezTo>
                    <a:pt x="475436" y="159564"/>
                    <a:pt x="474753" y="142547"/>
                    <a:pt x="468923" y="127000"/>
                  </a:cubicBezTo>
                  <a:cubicBezTo>
                    <a:pt x="464801" y="116007"/>
                    <a:pt x="456719" y="106861"/>
                    <a:pt x="449385" y="97693"/>
                  </a:cubicBezTo>
                  <a:cubicBezTo>
                    <a:pt x="431844" y="75767"/>
                    <a:pt x="418644" y="69766"/>
                    <a:pt x="390769" y="58616"/>
                  </a:cubicBezTo>
                  <a:cubicBezTo>
                    <a:pt x="371647" y="50967"/>
                    <a:pt x="352749" y="39077"/>
                    <a:pt x="332154" y="39077"/>
                  </a:cubicBezTo>
                  <a:lnTo>
                    <a:pt x="293077" y="39077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48168" y="3425092"/>
              <a:ext cx="707293" cy="703385"/>
            </a:xfrm>
            <a:custGeom>
              <a:avLst/>
              <a:gdLst>
                <a:gd name="connsiteX0" fmla="*/ 351692 w 508000"/>
                <a:gd name="connsiteY0" fmla="*/ 48846 h 703385"/>
                <a:gd name="connsiteX1" fmla="*/ 302846 w 508000"/>
                <a:gd name="connsiteY1" fmla="*/ 19539 h 703385"/>
                <a:gd name="connsiteX2" fmla="*/ 234462 w 508000"/>
                <a:gd name="connsiteY2" fmla="*/ 0 h 703385"/>
                <a:gd name="connsiteX3" fmla="*/ 87923 w 508000"/>
                <a:gd name="connsiteY3" fmla="*/ 19539 h 703385"/>
                <a:gd name="connsiteX4" fmla="*/ 58615 w 508000"/>
                <a:gd name="connsiteY4" fmla="*/ 39077 h 703385"/>
                <a:gd name="connsiteX5" fmla="*/ 29308 w 508000"/>
                <a:gd name="connsiteY5" fmla="*/ 97693 h 703385"/>
                <a:gd name="connsiteX6" fmla="*/ 0 w 508000"/>
                <a:gd name="connsiteY6" fmla="*/ 205154 h 703385"/>
                <a:gd name="connsiteX7" fmla="*/ 9769 w 508000"/>
                <a:gd name="connsiteY7" fmla="*/ 556846 h 703385"/>
                <a:gd name="connsiteX8" fmla="*/ 29308 w 508000"/>
                <a:gd name="connsiteY8" fmla="*/ 615462 h 703385"/>
                <a:gd name="connsiteX9" fmla="*/ 48846 w 508000"/>
                <a:gd name="connsiteY9" fmla="*/ 644769 h 703385"/>
                <a:gd name="connsiteX10" fmla="*/ 97692 w 508000"/>
                <a:gd name="connsiteY10" fmla="*/ 683846 h 703385"/>
                <a:gd name="connsiteX11" fmla="*/ 156308 w 508000"/>
                <a:gd name="connsiteY11" fmla="*/ 703385 h 703385"/>
                <a:gd name="connsiteX12" fmla="*/ 361462 w 508000"/>
                <a:gd name="connsiteY12" fmla="*/ 693616 h 703385"/>
                <a:gd name="connsiteX13" fmla="*/ 390769 w 508000"/>
                <a:gd name="connsiteY13" fmla="*/ 674077 h 703385"/>
                <a:gd name="connsiteX14" fmla="*/ 429846 w 508000"/>
                <a:gd name="connsiteY14" fmla="*/ 625231 h 703385"/>
                <a:gd name="connsiteX15" fmla="*/ 439615 w 508000"/>
                <a:gd name="connsiteY15" fmla="*/ 595923 h 703385"/>
                <a:gd name="connsiteX16" fmla="*/ 459154 w 508000"/>
                <a:gd name="connsiteY16" fmla="*/ 566616 h 703385"/>
                <a:gd name="connsiteX17" fmla="*/ 468923 w 508000"/>
                <a:gd name="connsiteY17" fmla="*/ 537308 h 703385"/>
                <a:gd name="connsiteX18" fmla="*/ 488462 w 508000"/>
                <a:gd name="connsiteY18" fmla="*/ 508000 h 703385"/>
                <a:gd name="connsiteX19" fmla="*/ 498231 w 508000"/>
                <a:gd name="connsiteY19" fmla="*/ 468923 h 703385"/>
                <a:gd name="connsiteX20" fmla="*/ 508000 w 508000"/>
                <a:gd name="connsiteY20" fmla="*/ 439616 h 703385"/>
                <a:gd name="connsiteX21" fmla="*/ 498231 w 508000"/>
                <a:gd name="connsiteY21" fmla="*/ 234462 h 703385"/>
                <a:gd name="connsiteX22" fmla="*/ 478692 w 508000"/>
                <a:gd name="connsiteY22" fmla="*/ 175846 h 703385"/>
                <a:gd name="connsiteX23" fmla="*/ 468923 w 508000"/>
                <a:gd name="connsiteY23" fmla="*/ 127000 h 703385"/>
                <a:gd name="connsiteX24" fmla="*/ 449385 w 508000"/>
                <a:gd name="connsiteY24" fmla="*/ 97693 h 703385"/>
                <a:gd name="connsiteX25" fmla="*/ 390769 w 508000"/>
                <a:gd name="connsiteY25" fmla="*/ 58616 h 703385"/>
                <a:gd name="connsiteX26" fmla="*/ 332154 w 508000"/>
                <a:gd name="connsiteY26" fmla="*/ 39077 h 703385"/>
                <a:gd name="connsiteX27" fmla="*/ 293077 w 508000"/>
                <a:gd name="connsiteY27" fmla="*/ 39077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8000" h="703385">
                  <a:moveTo>
                    <a:pt x="351692" y="48846"/>
                  </a:moveTo>
                  <a:cubicBezTo>
                    <a:pt x="335410" y="39077"/>
                    <a:pt x="319829" y="28031"/>
                    <a:pt x="302846" y="19539"/>
                  </a:cubicBezTo>
                  <a:cubicBezTo>
                    <a:pt x="288827" y="12530"/>
                    <a:pt x="246988" y="3132"/>
                    <a:pt x="234462" y="0"/>
                  </a:cubicBezTo>
                  <a:cubicBezTo>
                    <a:pt x="208255" y="2184"/>
                    <a:pt x="127832" y="-415"/>
                    <a:pt x="87923" y="19539"/>
                  </a:cubicBezTo>
                  <a:cubicBezTo>
                    <a:pt x="77421" y="24790"/>
                    <a:pt x="68384" y="32564"/>
                    <a:pt x="58615" y="39077"/>
                  </a:cubicBezTo>
                  <a:cubicBezTo>
                    <a:pt x="22992" y="145949"/>
                    <a:pt x="79802" y="-15919"/>
                    <a:pt x="29308" y="97693"/>
                  </a:cubicBezTo>
                  <a:cubicBezTo>
                    <a:pt x="11278" y="138261"/>
                    <a:pt x="8358" y="163363"/>
                    <a:pt x="0" y="205154"/>
                  </a:cubicBezTo>
                  <a:cubicBezTo>
                    <a:pt x="3256" y="322385"/>
                    <a:pt x="1413" y="439868"/>
                    <a:pt x="9769" y="556846"/>
                  </a:cubicBezTo>
                  <a:cubicBezTo>
                    <a:pt x="11236" y="577389"/>
                    <a:pt x="17884" y="598325"/>
                    <a:pt x="29308" y="615462"/>
                  </a:cubicBezTo>
                  <a:cubicBezTo>
                    <a:pt x="35821" y="625231"/>
                    <a:pt x="41512" y="635601"/>
                    <a:pt x="48846" y="644769"/>
                  </a:cubicBezTo>
                  <a:cubicBezTo>
                    <a:pt x="60046" y="658769"/>
                    <a:pt x="81934" y="676842"/>
                    <a:pt x="97692" y="683846"/>
                  </a:cubicBezTo>
                  <a:cubicBezTo>
                    <a:pt x="116512" y="692211"/>
                    <a:pt x="156308" y="703385"/>
                    <a:pt x="156308" y="703385"/>
                  </a:cubicBezTo>
                  <a:cubicBezTo>
                    <a:pt x="224693" y="700129"/>
                    <a:pt x="293529" y="702108"/>
                    <a:pt x="361462" y="693616"/>
                  </a:cubicBezTo>
                  <a:cubicBezTo>
                    <a:pt x="373112" y="692160"/>
                    <a:pt x="381601" y="681412"/>
                    <a:pt x="390769" y="674077"/>
                  </a:cubicBezTo>
                  <a:cubicBezTo>
                    <a:pt x="405916" y="661960"/>
                    <a:pt x="421382" y="642160"/>
                    <a:pt x="429846" y="625231"/>
                  </a:cubicBezTo>
                  <a:cubicBezTo>
                    <a:pt x="434451" y="616020"/>
                    <a:pt x="435010" y="605134"/>
                    <a:pt x="439615" y="595923"/>
                  </a:cubicBezTo>
                  <a:cubicBezTo>
                    <a:pt x="444866" y="585422"/>
                    <a:pt x="452641" y="576385"/>
                    <a:pt x="459154" y="566616"/>
                  </a:cubicBezTo>
                  <a:cubicBezTo>
                    <a:pt x="462410" y="556847"/>
                    <a:pt x="464318" y="546519"/>
                    <a:pt x="468923" y="537308"/>
                  </a:cubicBezTo>
                  <a:cubicBezTo>
                    <a:pt x="474174" y="526806"/>
                    <a:pt x="483837" y="518792"/>
                    <a:pt x="488462" y="508000"/>
                  </a:cubicBezTo>
                  <a:cubicBezTo>
                    <a:pt x="493751" y="495659"/>
                    <a:pt x="494542" y="481833"/>
                    <a:pt x="498231" y="468923"/>
                  </a:cubicBezTo>
                  <a:cubicBezTo>
                    <a:pt x="501060" y="459022"/>
                    <a:pt x="504744" y="449385"/>
                    <a:pt x="508000" y="439616"/>
                  </a:cubicBezTo>
                  <a:cubicBezTo>
                    <a:pt x="504744" y="371231"/>
                    <a:pt x="505791" y="302505"/>
                    <a:pt x="498231" y="234462"/>
                  </a:cubicBezTo>
                  <a:cubicBezTo>
                    <a:pt x="495957" y="213992"/>
                    <a:pt x="482731" y="196042"/>
                    <a:pt x="478692" y="175846"/>
                  </a:cubicBezTo>
                  <a:cubicBezTo>
                    <a:pt x="475436" y="159564"/>
                    <a:pt x="474753" y="142547"/>
                    <a:pt x="468923" y="127000"/>
                  </a:cubicBezTo>
                  <a:cubicBezTo>
                    <a:pt x="464801" y="116007"/>
                    <a:pt x="456719" y="106861"/>
                    <a:pt x="449385" y="97693"/>
                  </a:cubicBezTo>
                  <a:cubicBezTo>
                    <a:pt x="431844" y="75767"/>
                    <a:pt x="418644" y="69766"/>
                    <a:pt x="390769" y="58616"/>
                  </a:cubicBezTo>
                  <a:cubicBezTo>
                    <a:pt x="371647" y="50967"/>
                    <a:pt x="352749" y="39077"/>
                    <a:pt x="332154" y="39077"/>
                  </a:cubicBezTo>
                  <a:lnTo>
                    <a:pt x="293077" y="39077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8501" y="3267184"/>
              <a:ext cx="92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Actinides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6182" y="3617670"/>
              <a:ext cx="11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Lanthanides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155461" y="3888154"/>
              <a:ext cx="3714264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831520" y="3530673"/>
              <a:ext cx="3816702" cy="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7362093" y="967153"/>
              <a:ext cx="508000" cy="703385"/>
            </a:xfrm>
            <a:custGeom>
              <a:avLst/>
              <a:gdLst>
                <a:gd name="connsiteX0" fmla="*/ 351692 w 508000"/>
                <a:gd name="connsiteY0" fmla="*/ 48846 h 703385"/>
                <a:gd name="connsiteX1" fmla="*/ 302846 w 508000"/>
                <a:gd name="connsiteY1" fmla="*/ 19539 h 703385"/>
                <a:gd name="connsiteX2" fmla="*/ 234462 w 508000"/>
                <a:gd name="connsiteY2" fmla="*/ 0 h 703385"/>
                <a:gd name="connsiteX3" fmla="*/ 87923 w 508000"/>
                <a:gd name="connsiteY3" fmla="*/ 19539 h 703385"/>
                <a:gd name="connsiteX4" fmla="*/ 58615 w 508000"/>
                <a:gd name="connsiteY4" fmla="*/ 39077 h 703385"/>
                <a:gd name="connsiteX5" fmla="*/ 29308 w 508000"/>
                <a:gd name="connsiteY5" fmla="*/ 97693 h 703385"/>
                <a:gd name="connsiteX6" fmla="*/ 0 w 508000"/>
                <a:gd name="connsiteY6" fmla="*/ 205154 h 703385"/>
                <a:gd name="connsiteX7" fmla="*/ 9769 w 508000"/>
                <a:gd name="connsiteY7" fmla="*/ 556846 h 703385"/>
                <a:gd name="connsiteX8" fmla="*/ 29308 w 508000"/>
                <a:gd name="connsiteY8" fmla="*/ 615462 h 703385"/>
                <a:gd name="connsiteX9" fmla="*/ 48846 w 508000"/>
                <a:gd name="connsiteY9" fmla="*/ 644769 h 703385"/>
                <a:gd name="connsiteX10" fmla="*/ 97692 w 508000"/>
                <a:gd name="connsiteY10" fmla="*/ 683846 h 703385"/>
                <a:gd name="connsiteX11" fmla="*/ 156308 w 508000"/>
                <a:gd name="connsiteY11" fmla="*/ 703385 h 703385"/>
                <a:gd name="connsiteX12" fmla="*/ 361462 w 508000"/>
                <a:gd name="connsiteY12" fmla="*/ 693616 h 703385"/>
                <a:gd name="connsiteX13" fmla="*/ 390769 w 508000"/>
                <a:gd name="connsiteY13" fmla="*/ 674077 h 703385"/>
                <a:gd name="connsiteX14" fmla="*/ 429846 w 508000"/>
                <a:gd name="connsiteY14" fmla="*/ 625231 h 703385"/>
                <a:gd name="connsiteX15" fmla="*/ 439615 w 508000"/>
                <a:gd name="connsiteY15" fmla="*/ 595923 h 703385"/>
                <a:gd name="connsiteX16" fmla="*/ 459154 w 508000"/>
                <a:gd name="connsiteY16" fmla="*/ 566616 h 703385"/>
                <a:gd name="connsiteX17" fmla="*/ 468923 w 508000"/>
                <a:gd name="connsiteY17" fmla="*/ 537308 h 703385"/>
                <a:gd name="connsiteX18" fmla="*/ 488462 w 508000"/>
                <a:gd name="connsiteY18" fmla="*/ 508000 h 703385"/>
                <a:gd name="connsiteX19" fmla="*/ 498231 w 508000"/>
                <a:gd name="connsiteY19" fmla="*/ 468923 h 703385"/>
                <a:gd name="connsiteX20" fmla="*/ 508000 w 508000"/>
                <a:gd name="connsiteY20" fmla="*/ 439616 h 703385"/>
                <a:gd name="connsiteX21" fmla="*/ 498231 w 508000"/>
                <a:gd name="connsiteY21" fmla="*/ 234462 h 703385"/>
                <a:gd name="connsiteX22" fmla="*/ 478692 w 508000"/>
                <a:gd name="connsiteY22" fmla="*/ 175846 h 703385"/>
                <a:gd name="connsiteX23" fmla="*/ 468923 w 508000"/>
                <a:gd name="connsiteY23" fmla="*/ 127000 h 703385"/>
                <a:gd name="connsiteX24" fmla="*/ 449385 w 508000"/>
                <a:gd name="connsiteY24" fmla="*/ 97693 h 703385"/>
                <a:gd name="connsiteX25" fmla="*/ 390769 w 508000"/>
                <a:gd name="connsiteY25" fmla="*/ 58616 h 703385"/>
                <a:gd name="connsiteX26" fmla="*/ 332154 w 508000"/>
                <a:gd name="connsiteY26" fmla="*/ 39077 h 703385"/>
                <a:gd name="connsiteX27" fmla="*/ 293077 w 508000"/>
                <a:gd name="connsiteY27" fmla="*/ 39077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8000" h="703385">
                  <a:moveTo>
                    <a:pt x="351692" y="48846"/>
                  </a:moveTo>
                  <a:cubicBezTo>
                    <a:pt x="335410" y="39077"/>
                    <a:pt x="319829" y="28031"/>
                    <a:pt x="302846" y="19539"/>
                  </a:cubicBezTo>
                  <a:cubicBezTo>
                    <a:pt x="288827" y="12530"/>
                    <a:pt x="246988" y="3132"/>
                    <a:pt x="234462" y="0"/>
                  </a:cubicBezTo>
                  <a:cubicBezTo>
                    <a:pt x="208255" y="2184"/>
                    <a:pt x="127832" y="-415"/>
                    <a:pt x="87923" y="19539"/>
                  </a:cubicBezTo>
                  <a:cubicBezTo>
                    <a:pt x="77421" y="24790"/>
                    <a:pt x="68384" y="32564"/>
                    <a:pt x="58615" y="39077"/>
                  </a:cubicBezTo>
                  <a:cubicBezTo>
                    <a:pt x="22992" y="145949"/>
                    <a:pt x="79802" y="-15919"/>
                    <a:pt x="29308" y="97693"/>
                  </a:cubicBezTo>
                  <a:cubicBezTo>
                    <a:pt x="11278" y="138261"/>
                    <a:pt x="8358" y="163363"/>
                    <a:pt x="0" y="205154"/>
                  </a:cubicBezTo>
                  <a:cubicBezTo>
                    <a:pt x="3256" y="322385"/>
                    <a:pt x="1413" y="439868"/>
                    <a:pt x="9769" y="556846"/>
                  </a:cubicBezTo>
                  <a:cubicBezTo>
                    <a:pt x="11236" y="577389"/>
                    <a:pt x="17884" y="598325"/>
                    <a:pt x="29308" y="615462"/>
                  </a:cubicBezTo>
                  <a:cubicBezTo>
                    <a:pt x="35821" y="625231"/>
                    <a:pt x="41512" y="635601"/>
                    <a:pt x="48846" y="644769"/>
                  </a:cubicBezTo>
                  <a:cubicBezTo>
                    <a:pt x="60046" y="658769"/>
                    <a:pt x="81934" y="676842"/>
                    <a:pt x="97692" y="683846"/>
                  </a:cubicBezTo>
                  <a:cubicBezTo>
                    <a:pt x="116512" y="692211"/>
                    <a:pt x="156308" y="703385"/>
                    <a:pt x="156308" y="703385"/>
                  </a:cubicBezTo>
                  <a:cubicBezTo>
                    <a:pt x="224693" y="700129"/>
                    <a:pt x="293529" y="702108"/>
                    <a:pt x="361462" y="693616"/>
                  </a:cubicBezTo>
                  <a:cubicBezTo>
                    <a:pt x="373112" y="692160"/>
                    <a:pt x="381601" y="681412"/>
                    <a:pt x="390769" y="674077"/>
                  </a:cubicBezTo>
                  <a:cubicBezTo>
                    <a:pt x="405916" y="661960"/>
                    <a:pt x="421382" y="642160"/>
                    <a:pt x="429846" y="625231"/>
                  </a:cubicBezTo>
                  <a:cubicBezTo>
                    <a:pt x="434451" y="616020"/>
                    <a:pt x="435010" y="605134"/>
                    <a:pt x="439615" y="595923"/>
                  </a:cubicBezTo>
                  <a:cubicBezTo>
                    <a:pt x="444866" y="585422"/>
                    <a:pt x="452641" y="576385"/>
                    <a:pt x="459154" y="566616"/>
                  </a:cubicBezTo>
                  <a:cubicBezTo>
                    <a:pt x="462410" y="556847"/>
                    <a:pt x="464318" y="546519"/>
                    <a:pt x="468923" y="537308"/>
                  </a:cubicBezTo>
                  <a:cubicBezTo>
                    <a:pt x="474174" y="526806"/>
                    <a:pt x="483837" y="518792"/>
                    <a:pt x="488462" y="508000"/>
                  </a:cubicBezTo>
                  <a:cubicBezTo>
                    <a:pt x="493751" y="495659"/>
                    <a:pt x="494542" y="481833"/>
                    <a:pt x="498231" y="468923"/>
                  </a:cubicBezTo>
                  <a:cubicBezTo>
                    <a:pt x="501060" y="459022"/>
                    <a:pt x="504744" y="449385"/>
                    <a:pt x="508000" y="439616"/>
                  </a:cubicBezTo>
                  <a:cubicBezTo>
                    <a:pt x="504744" y="371231"/>
                    <a:pt x="505791" y="302505"/>
                    <a:pt x="498231" y="234462"/>
                  </a:cubicBezTo>
                  <a:cubicBezTo>
                    <a:pt x="495957" y="213992"/>
                    <a:pt x="482731" y="196042"/>
                    <a:pt x="478692" y="175846"/>
                  </a:cubicBezTo>
                  <a:cubicBezTo>
                    <a:pt x="475436" y="159564"/>
                    <a:pt x="474753" y="142547"/>
                    <a:pt x="468923" y="127000"/>
                  </a:cubicBezTo>
                  <a:cubicBezTo>
                    <a:pt x="464801" y="116007"/>
                    <a:pt x="456719" y="106861"/>
                    <a:pt x="449385" y="97693"/>
                  </a:cubicBezTo>
                  <a:cubicBezTo>
                    <a:pt x="431844" y="75767"/>
                    <a:pt x="418644" y="69766"/>
                    <a:pt x="390769" y="58616"/>
                  </a:cubicBezTo>
                  <a:cubicBezTo>
                    <a:pt x="371647" y="50967"/>
                    <a:pt x="352749" y="39077"/>
                    <a:pt x="332154" y="39077"/>
                  </a:cubicBezTo>
                  <a:lnTo>
                    <a:pt x="293077" y="39077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7" idx="11"/>
            </p:cNvCxnSpPr>
            <p:nvPr/>
          </p:nvCxnSpPr>
          <p:spPr>
            <a:xfrm>
              <a:off x="7518401" y="1670538"/>
              <a:ext cx="0" cy="186013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503750" y="712584"/>
              <a:ext cx="569173" cy="1886031"/>
            </a:xfrm>
            <a:custGeom>
              <a:avLst/>
              <a:gdLst>
                <a:gd name="connsiteX0" fmla="*/ 549635 w 569173"/>
                <a:gd name="connsiteY0" fmla="*/ 29878 h 1886031"/>
                <a:gd name="connsiteX1" fmla="*/ 207712 w 569173"/>
                <a:gd name="connsiteY1" fmla="*/ 68954 h 1886031"/>
                <a:gd name="connsiteX2" fmla="*/ 188173 w 569173"/>
                <a:gd name="connsiteY2" fmla="*/ 88493 h 1886031"/>
                <a:gd name="connsiteX3" fmla="*/ 168635 w 569173"/>
                <a:gd name="connsiteY3" fmla="*/ 401108 h 1886031"/>
                <a:gd name="connsiteX4" fmla="*/ 149096 w 569173"/>
                <a:gd name="connsiteY4" fmla="*/ 684416 h 1886031"/>
                <a:gd name="connsiteX5" fmla="*/ 129558 w 569173"/>
                <a:gd name="connsiteY5" fmla="*/ 948185 h 1886031"/>
                <a:gd name="connsiteX6" fmla="*/ 110019 w 569173"/>
                <a:gd name="connsiteY6" fmla="*/ 1006801 h 1886031"/>
                <a:gd name="connsiteX7" fmla="*/ 90481 w 569173"/>
                <a:gd name="connsiteY7" fmla="*/ 1036108 h 1886031"/>
                <a:gd name="connsiteX8" fmla="*/ 80712 w 569173"/>
                <a:gd name="connsiteY8" fmla="*/ 1065416 h 1886031"/>
                <a:gd name="connsiteX9" fmla="*/ 61173 w 569173"/>
                <a:gd name="connsiteY9" fmla="*/ 1084954 h 1886031"/>
                <a:gd name="connsiteX10" fmla="*/ 41635 w 569173"/>
                <a:gd name="connsiteY10" fmla="*/ 1143570 h 1886031"/>
                <a:gd name="connsiteX11" fmla="*/ 31865 w 569173"/>
                <a:gd name="connsiteY11" fmla="*/ 1172878 h 1886031"/>
                <a:gd name="connsiteX12" fmla="*/ 22096 w 569173"/>
                <a:gd name="connsiteY12" fmla="*/ 1202185 h 1886031"/>
                <a:gd name="connsiteX13" fmla="*/ 12327 w 569173"/>
                <a:gd name="connsiteY13" fmla="*/ 1231493 h 1886031"/>
                <a:gd name="connsiteX14" fmla="*/ 12327 w 569173"/>
                <a:gd name="connsiteY14" fmla="*/ 1553878 h 1886031"/>
                <a:gd name="connsiteX15" fmla="*/ 31865 w 569173"/>
                <a:gd name="connsiteY15" fmla="*/ 1612493 h 1886031"/>
                <a:gd name="connsiteX16" fmla="*/ 61173 w 569173"/>
                <a:gd name="connsiteY16" fmla="*/ 1671108 h 1886031"/>
                <a:gd name="connsiteX17" fmla="*/ 80712 w 569173"/>
                <a:gd name="connsiteY17" fmla="*/ 1690647 h 1886031"/>
                <a:gd name="connsiteX18" fmla="*/ 100250 w 569173"/>
                <a:gd name="connsiteY18" fmla="*/ 1719954 h 1886031"/>
                <a:gd name="connsiteX19" fmla="*/ 168635 w 569173"/>
                <a:gd name="connsiteY19" fmla="*/ 1788339 h 1886031"/>
                <a:gd name="connsiteX20" fmla="*/ 188173 w 569173"/>
                <a:gd name="connsiteY20" fmla="*/ 1807878 h 1886031"/>
                <a:gd name="connsiteX21" fmla="*/ 237019 w 569173"/>
                <a:gd name="connsiteY21" fmla="*/ 1846954 h 1886031"/>
                <a:gd name="connsiteX22" fmla="*/ 295635 w 569173"/>
                <a:gd name="connsiteY22" fmla="*/ 1866493 h 1886031"/>
                <a:gd name="connsiteX23" fmla="*/ 364019 w 569173"/>
                <a:gd name="connsiteY23" fmla="*/ 1886031 h 1886031"/>
                <a:gd name="connsiteX24" fmla="*/ 461712 w 569173"/>
                <a:gd name="connsiteY24" fmla="*/ 1876262 h 1886031"/>
                <a:gd name="connsiteX25" fmla="*/ 491019 w 569173"/>
                <a:gd name="connsiteY25" fmla="*/ 1866493 h 1886031"/>
                <a:gd name="connsiteX26" fmla="*/ 539865 w 569173"/>
                <a:gd name="connsiteY26" fmla="*/ 1817647 h 1886031"/>
                <a:gd name="connsiteX27" fmla="*/ 559404 w 569173"/>
                <a:gd name="connsiteY27" fmla="*/ 1759031 h 1886031"/>
                <a:gd name="connsiteX28" fmla="*/ 569173 w 569173"/>
                <a:gd name="connsiteY28" fmla="*/ 1729724 h 1886031"/>
                <a:gd name="connsiteX29" fmla="*/ 559404 w 569173"/>
                <a:gd name="connsiteY29" fmla="*/ 1475724 h 1886031"/>
                <a:gd name="connsiteX30" fmla="*/ 549635 w 569173"/>
                <a:gd name="connsiteY30" fmla="*/ 1397570 h 1886031"/>
                <a:gd name="connsiteX31" fmla="*/ 539865 w 569173"/>
                <a:gd name="connsiteY31" fmla="*/ 967724 h 1886031"/>
                <a:gd name="connsiteX32" fmla="*/ 520327 w 569173"/>
                <a:gd name="connsiteY32" fmla="*/ 928647 h 1886031"/>
                <a:gd name="connsiteX33" fmla="*/ 510558 w 569173"/>
                <a:gd name="connsiteY33" fmla="*/ 889570 h 1886031"/>
                <a:gd name="connsiteX34" fmla="*/ 500788 w 569173"/>
                <a:gd name="connsiteY34" fmla="*/ 840724 h 1886031"/>
                <a:gd name="connsiteX35" fmla="*/ 491019 w 569173"/>
                <a:gd name="connsiteY35" fmla="*/ 811416 h 1886031"/>
                <a:gd name="connsiteX36" fmla="*/ 481250 w 569173"/>
                <a:gd name="connsiteY36" fmla="*/ 772339 h 1886031"/>
                <a:gd name="connsiteX37" fmla="*/ 471481 w 569173"/>
                <a:gd name="connsiteY37" fmla="*/ 743031 h 1886031"/>
                <a:gd name="connsiteX38" fmla="*/ 442173 w 569173"/>
                <a:gd name="connsiteY38" fmla="*/ 616031 h 1886031"/>
                <a:gd name="connsiteX39" fmla="*/ 461712 w 569173"/>
                <a:gd name="connsiteY39" fmla="*/ 518339 h 1886031"/>
                <a:gd name="connsiteX40" fmla="*/ 491019 w 569173"/>
                <a:gd name="connsiteY40" fmla="*/ 489031 h 1886031"/>
                <a:gd name="connsiteX41" fmla="*/ 520327 w 569173"/>
                <a:gd name="connsiteY41" fmla="*/ 479262 h 1886031"/>
                <a:gd name="connsiteX42" fmla="*/ 539865 w 569173"/>
                <a:gd name="connsiteY42" fmla="*/ 449954 h 1886031"/>
                <a:gd name="connsiteX43" fmla="*/ 559404 w 569173"/>
                <a:gd name="connsiteY43" fmla="*/ 391339 h 1886031"/>
                <a:gd name="connsiteX44" fmla="*/ 549635 w 569173"/>
                <a:gd name="connsiteY44" fmla="*/ 88493 h 1886031"/>
                <a:gd name="connsiteX45" fmla="*/ 539865 w 569173"/>
                <a:gd name="connsiteY45" fmla="*/ 39647 h 1886031"/>
                <a:gd name="connsiteX46" fmla="*/ 530096 w 569173"/>
                <a:gd name="connsiteY46" fmla="*/ 10339 h 1886031"/>
                <a:gd name="connsiteX47" fmla="*/ 461712 w 569173"/>
                <a:gd name="connsiteY47" fmla="*/ 570 h 188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9173" h="1886031">
                  <a:moveTo>
                    <a:pt x="549635" y="29878"/>
                  </a:moveTo>
                  <a:cubicBezTo>
                    <a:pt x="66908" y="44506"/>
                    <a:pt x="303115" y="-50299"/>
                    <a:pt x="207712" y="68954"/>
                  </a:cubicBezTo>
                  <a:cubicBezTo>
                    <a:pt x="201958" y="76146"/>
                    <a:pt x="194686" y="81980"/>
                    <a:pt x="188173" y="88493"/>
                  </a:cubicBezTo>
                  <a:cubicBezTo>
                    <a:pt x="155828" y="217877"/>
                    <a:pt x="181931" y="101961"/>
                    <a:pt x="168635" y="401108"/>
                  </a:cubicBezTo>
                  <a:cubicBezTo>
                    <a:pt x="150155" y="816900"/>
                    <a:pt x="168001" y="363026"/>
                    <a:pt x="149096" y="684416"/>
                  </a:cubicBezTo>
                  <a:cubicBezTo>
                    <a:pt x="144921" y="755389"/>
                    <a:pt x="151921" y="866186"/>
                    <a:pt x="129558" y="948185"/>
                  </a:cubicBezTo>
                  <a:cubicBezTo>
                    <a:pt x="124139" y="968055"/>
                    <a:pt x="121443" y="989664"/>
                    <a:pt x="110019" y="1006801"/>
                  </a:cubicBezTo>
                  <a:lnTo>
                    <a:pt x="90481" y="1036108"/>
                  </a:lnTo>
                  <a:cubicBezTo>
                    <a:pt x="87225" y="1045877"/>
                    <a:pt x="86010" y="1056586"/>
                    <a:pt x="80712" y="1065416"/>
                  </a:cubicBezTo>
                  <a:cubicBezTo>
                    <a:pt x="75973" y="1073314"/>
                    <a:pt x="65292" y="1076716"/>
                    <a:pt x="61173" y="1084954"/>
                  </a:cubicBezTo>
                  <a:cubicBezTo>
                    <a:pt x="51962" y="1103375"/>
                    <a:pt x="48148" y="1124031"/>
                    <a:pt x="41635" y="1143570"/>
                  </a:cubicBezTo>
                  <a:lnTo>
                    <a:pt x="31865" y="1172878"/>
                  </a:lnTo>
                  <a:lnTo>
                    <a:pt x="22096" y="1202185"/>
                  </a:lnTo>
                  <a:lnTo>
                    <a:pt x="12327" y="1231493"/>
                  </a:lnTo>
                  <a:cubicBezTo>
                    <a:pt x="-1590" y="1370661"/>
                    <a:pt x="-6450" y="1372359"/>
                    <a:pt x="12327" y="1553878"/>
                  </a:cubicBezTo>
                  <a:cubicBezTo>
                    <a:pt x="14446" y="1574364"/>
                    <a:pt x="25352" y="1592955"/>
                    <a:pt x="31865" y="1612493"/>
                  </a:cubicBezTo>
                  <a:cubicBezTo>
                    <a:pt x="42183" y="1643446"/>
                    <a:pt x="39532" y="1644056"/>
                    <a:pt x="61173" y="1671108"/>
                  </a:cubicBezTo>
                  <a:cubicBezTo>
                    <a:pt x="66927" y="1678300"/>
                    <a:pt x="74958" y="1683455"/>
                    <a:pt x="80712" y="1690647"/>
                  </a:cubicBezTo>
                  <a:cubicBezTo>
                    <a:pt x="88046" y="1699815"/>
                    <a:pt x="92609" y="1711040"/>
                    <a:pt x="100250" y="1719954"/>
                  </a:cubicBezTo>
                  <a:lnTo>
                    <a:pt x="168635" y="1788339"/>
                  </a:lnTo>
                  <a:lnTo>
                    <a:pt x="188173" y="1807878"/>
                  </a:lnTo>
                  <a:cubicBezTo>
                    <a:pt x="204411" y="1824116"/>
                    <a:pt x="214840" y="1837097"/>
                    <a:pt x="237019" y="1846954"/>
                  </a:cubicBezTo>
                  <a:cubicBezTo>
                    <a:pt x="255839" y="1855319"/>
                    <a:pt x="276096" y="1859980"/>
                    <a:pt x="295635" y="1866493"/>
                  </a:cubicBezTo>
                  <a:cubicBezTo>
                    <a:pt x="337678" y="1880507"/>
                    <a:pt x="314955" y="1873765"/>
                    <a:pt x="364019" y="1886031"/>
                  </a:cubicBezTo>
                  <a:cubicBezTo>
                    <a:pt x="396583" y="1882775"/>
                    <a:pt x="429366" y="1881238"/>
                    <a:pt x="461712" y="1876262"/>
                  </a:cubicBezTo>
                  <a:cubicBezTo>
                    <a:pt x="471890" y="1874696"/>
                    <a:pt x="482781" y="1872671"/>
                    <a:pt x="491019" y="1866493"/>
                  </a:cubicBezTo>
                  <a:cubicBezTo>
                    <a:pt x="509440" y="1852677"/>
                    <a:pt x="539865" y="1817647"/>
                    <a:pt x="539865" y="1817647"/>
                  </a:cubicBezTo>
                  <a:lnTo>
                    <a:pt x="559404" y="1759031"/>
                  </a:lnTo>
                  <a:lnTo>
                    <a:pt x="569173" y="1729724"/>
                  </a:lnTo>
                  <a:cubicBezTo>
                    <a:pt x="565917" y="1645057"/>
                    <a:pt x="564379" y="1560307"/>
                    <a:pt x="559404" y="1475724"/>
                  </a:cubicBezTo>
                  <a:cubicBezTo>
                    <a:pt x="557862" y="1449515"/>
                    <a:pt x="550644" y="1423805"/>
                    <a:pt x="549635" y="1397570"/>
                  </a:cubicBezTo>
                  <a:cubicBezTo>
                    <a:pt x="544127" y="1254357"/>
                    <a:pt x="548805" y="1110764"/>
                    <a:pt x="539865" y="967724"/>
                  </a:cubicBezTo>
                  <a:cubicBezTo>
                    <a:pt x="538957" y="953189"/>
                    <a:pt x="525440" y="942283"/>
                    <a:pt x="520327" y="928647"/>
                  </a:cubicBezTo>
                  <a:cubicBezTo>
                    <a:pt x="515613" y="916075"/>
                    <a:pt x="513471" y="902677"/>
                    <a:pt x="510558" y="889570"/>
                  </a:cubicBezTo>
                  <a:cubicBezTo>
                    <a:pt x="506956" y="873361"/>
                    <a:pt x="504815" y="856833"/>
                    <a:pt x="500788" y="840724"/>
                  </a:cubicBezTo>
                  <a:cubicBezTo>
                    <a:pt x="498290" y="830734"/>
                    <a:pt x="493848" y="821318"/>
                    <a:pt x="491019" y="811416"/>
                  </a:cubicBezTo>
                  <a:cubicBezTo>
                    <a:pt x="487331" y="798506"/>
                    <a:pt x="484938" y="785249"/>
                    <a:pt x="481250" y="772339"/>
                  </a:cubicBezTo>
                  <a:cubicBezTo>
                    <a:pt x="478421" y="762437"/>
                    <a:pt x="474191" y="752966"/>
                    <a:pt x="471481" y="743031"/>
                  </a:cubicBezTo>
                  <a:cubicBezTo>
                    <a:pt x="453803" y="678214"/>
                    <a:pt x="453567" y="673002"/>
                    <a:pt x="442173" y="616031"/>
                  </a:cubicBezTo>
                  <a:cubicBezTo>
                    <a:pt x="443001" y="610232"/>
                    <a:pt x="449310" y="536942"/>
                    <a:pt x="461712" y="518339"/>
                  </a:cubicBezTo>
                  <a:cubicBezTo>
                    <a:pt x="469376" y="506844"/>
                    <a:pt x="479524" y="496695"/>
                    <a:pt x="491019" y="489031"/>
                  </a:cubicBezTo>
                  <a:cubicBezTo>
                    <a:pt x="499587" y="483319"/>
                    <a:pt x="510558" y="482518"/>
                    <a:pt x="520327" y="479262"/>
                  </a:cubicBezTo>
                  <a:cubicBezTo>
                    <a:pt x="526840" y="469493"/>
                    <a:pt x="535096" y="460683"/>
                    <a:pt x="539865" y="449954"/>
                  </a:cubicBezTo>
                  <a:cubicBezTo>
                    <a:pt x="548230" y="431134"/>
                    <a:pt x="559404" y="391339"/>
                    <a:pt x="559404" y="391339"/>
                  </a:cubicBezTo>
                  <a:cubicBezTo>
                    <a:pt x="556148" y="290390"/>
                    <a:pt x="555238" y="189339"/>
                    <a:pt x="549635" y="88493"/>
                  </a:cubicBezTo>
                  <a:cubicBezTo>
                    <a:pt x="548714" y="71914"/>
                    <a:pt x="543892" y="55756"/>
                    <a:pt x="539865" y="39647"/>
                  </a:cubicBezTo>
                  <a:cubicBezTo>
                    <a:pt x="537367" y="29657"/>
                    <a:pt x="537378" y="17621"/>
                    <a:pt x="530096" y="10339"/>
                  </a:cubicBezTo>
                  <a:cubicBezTo>
                    <a:pt x="516208" y="-3549"/>
                    <a:pt x="475951" y="570"/>
                    <a:pt x="461712" y="570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795319" y="2598615"/>
              <a:ext cx="0" cy="128953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5400000">
            <a:off x="6942949" y="2100382"/>
            <a:ext cx="200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Sensitivity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88637"/>
            <a:ext cx="8866307" cy="5752430"/>
            <a:chOff x="0" y="888637"/>
            <a:chExt cx="8866307" cy="5752430"/>
          </a:xfrm>
        </p:grpSpPr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0" y="888637"/>
              <a:ext cx="8866307" cy="5752430"/>
              <a:chOff x="-445323" y="549682"/>
              <a:chExt cx="8866307" cy="575243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3985539" y="975876"/>
                <a:ext cx="13185" cy="500428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1769964" y="2621445"/>
                <a:ext cx="2584242" cy="2222404"/>
                <a:chOff x="3999760" y="1265291"/>
                <a:chExt cx="2584242" cy="2222404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9" name="Parallelogram 28"/>
                <p:cNvSpPr/>
                <p:nvPr/>
              </p:nvSpPr>
              <p:spPr>
                <a:xfrm rot="5400000">
                  <a:off x="3686980" y="2113460"/>
                  <a:ext cx="1687015" cy="1061456"/>
                </a:xfrm>
                <a:prstGeom prst="parallelogram">
                  <a:avLst>
                    <a:gd name="adj" fmla="val 42857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0" name="Parallelogram 29"/>
                <p:cNvSpPr/>
                <p:nvPr/>
              </p:nvSpPr>
              <p:spPr>
                <a:xfrm rot="1315302">
                  <a:off x="4095072" y="1265291"/>
                  <a:ext cx="2043907" cy="957206"/>
                </a:xfrm>
                <a:prstGeom prst="parallelogram">
                  <a:avLst>
                    <a:gd name="adj" fmla="val 89744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1" name="Parallelogram 30"/>
                <p:cNvSpPr/>
                <p:nvPr/>
              </p:nvSpPr>
              <p:spPr>
                <a:xfrm rot="20042863">
                  <a:off x="4706911" y="2037263"/>
                  <a:ext cx="1877091" cy="1094640"/>
                </a:xfrm>
                <a:prstGeom prst="parallelogram">
                  <a:avLst>
                    <a:gd name="adj" fmla="val 50518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flipV="1">
                <a:off x="1317456" y="1582707"/>
                <a:ext cx="5487246" cy="27957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3991033" y="2488768"/>
                <a:ext cx="2584242" cy="2222404"/>
                <a:chOff x="3999760" y="1265291"/>
                <a:chExt cx="2584242" cy="2222404"/>
              </a:xfrm>
              <a:solidFill>
                <a:srgbClr val="FFFF00"/>
              </a:solidFill>
            </p:grpSpPr>
            <p:sp>
              <p:nvSpPr>
                <p:cNvPr id="42" name="Parallelogram 41"/>
                <p:cNvSpPr/>
                <p:nvPr/>
              </p:nvSpPr>
              <p:spPr>
                <a:xfrm rot="5400000">
                  <a:off x="3686980" y="2113460"/>
                  <a:ext cx="1687015" cy="1061456"/>
                </a:xfrm>
                <a:prstGeom prst="parallelogram">
                  <a:avLst>
                    <a:gd name="adj" fmla="val 42857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3" name="Parallelogram 42"/>
                <p:cNvSpPr/>
                <p:nvPr/>
              </p:nvSpPr>
              <p:spPr>
                <a:xfrm rot="1315302">
                  <a:off x="4095072" y="1265291"/>
                  <a:ext cx="2043907" cy="957206"/>
                </a:xfrm>
                <a:prstGeom prst="parallelogram">
                  <a:avLst>
                    <a:gd name="adj" fmla="val 89744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4" name="Parallelogram 43"/>
                <p:cNvSpPr/>
                <p:nvPr/>
              </p:nvSpPr>
              <p:spPr>
                <a:xfrm rot="20042863">
                  <a:off x="4706911" y="2037263"/>
                  <a:ext cx="1877091" cy="1094640"/>
                </a:xfrm>
                <a:prstGeom prst="parallelogram">
                  <a:avLst>
                    <a:gd name="adj" fmla="val 50518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5" name="Straight Connector 4"/>
              <p:cNvCxnSpPr/>
              <p:nvPr/>
            </p:nvCxnSpPr>
            <p:spPr>
              <a:xfrm>
                <a:off x="947811" y="1781726"/>
                <a:ext cx="5904858" cy="242618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2023283" y="1253766"/>
                <a:ext cx="2340402" cy="2222404"/>
                <a:chOff x="4243600" y="1123051"/>
                <a:chExt cx="2340402" cy="2222404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5" name="Parallelogram 24"/>
                <p:cNvSpPr/>
                <p:nvPr/>
              </p:nvSpPr>
              <p:spPr>
                <a:xfrm rot="5400000">
                  <a:off x="3930820" y="1971220"/>
                  <a:ext cx="1687015" cy="1061456"/>
                </a:xfrm>
                <a:prstGeom prst="parallelogram">
                  <a:avLst>
                    <a:gd name="adj" fmla="val 42857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Parallelogram 25"/>
                <p:cNvSpPr/>
                <p:nvPr/>
              </p:nvSpPr>
              <p:spPr>
                <a:xfrm rot="1315302">
                  <a:off x="4338912" y="1123051"/>
                  <a:ext cx="2043907" cy="957206"/>
                </a:xfrm>
                <a:prstGeom prst="parallelogram">
                  <a:avLst>
                    <a:gd name="adj" fmla="val 89744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7" name="Parallelogram 26"/>
                <p:cNvSpPr/>
                <p:nvPr/>
              </p:nvSpPr>
              <p:spPr>
                <a:xfrm rot="20042863">
                  <a:off x="4706911" y="2037263"/>
                  <a:ext cx="1877091" cy="1094640"/>
                </a:xfrm>
                <a:prstGeom prst="parallelogram">
                  <a:avLst>
                    <a:gd name="adj" fmla="val 50518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999760" y="1265291"/>
                <a:ext cx="2584242" cy="2222404"/>
                <a:chOff x="3999760" y="1265291"/>
                <a:chExt cx="2584242" cy="2222404"/>
              </a:xfrm>
              <a:solidFill>
                <a:srgbClr val="FFFF00"/>
              </a:solidFill>
            </p:grpSpPr>
            <p:sp>
              <p:nvSpPr>
                <p:cNvPr id="14" name="Parallelogram 13"/>
                <p:cNvSpPr/>
                <p:nvPr/>
              </p:nvSpPr>
              <p:spPr>
                <a:xfrm rot="5400000">
                  <a:off x="3686980" y="2113460"/>
                  <a:ext cx="1687015" cy="1061456"/>
                </a:xfrm>
                <a:prstGeom prst="parallelogram">
                  <a:avLst>
                    <a:gd name="adj" fmla="val 42857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6" name="Parallelogram 15"/>
                <p:cNvSpPr/>
                <p:nvPr/>
              </p:nvSpPr>
              <p:spPr>
                <a:xfrm rot="1315302">
                  <a:off x="4095072" y="1265291"/>
                  <a:ext cx="2043907" cy="957206"/>
                </a:xfrm>
                <a:prstGeom prst="parallelogram">
                  <a:avLst>
                    <a:gd name="adj" fmla="val 89744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7" name="Parallelogram 16"/>
                <p:cNvSpPr/>
                <p:nvPr/>
              </p:nvSpPr>
              <p:spPr>
                <a:xfrm rot="20042863">
                  <a:off x="4706911" y="2037263"/>
                  <a:ext cx="1877091" cy="1094640"/>
                </a:xfrm>
                <a:prstGeom prst="parallelogram">
                  <a:avLst>
                    <a:gd name="adj" fmla="val 50518"/>
                  </a:avLst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831420" y="3059565"/>
                <a:ext cx="2584242" cy="2222404"/>
                <a:chOff x="3999760" y="1265291"/>
                <a:chExt cx="2584242" cy="2222404"/>
              </a:xfrm>
              <a:solidFill>
                <a:srgbClr val="CCFFCC"/>
              </a:solidFill>
            </p:grpSpPr>
            <p:sp>
              <p:nvSpPr>
                <p:cNvPr id="38" name="Parallelogram 37"/>
                <p:cNvSpPr/>
                <p:nvPr/>
              </p:nvSpPr>
              <p:spPr>
                <a:xfrm rot="5400000">
                  <a:off x="3686980" y="2113460"/>
                  <a:ext cx="1687015" cy="1061456"/>
                </a:xfrm>
                <a:prstGeom prst="parallelogram">
                  <a:avLst>
                    <a:gd name="adj" fmla="val 42857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9" name="Parallelogram 38"/>
                <p:cNvSpPr/>
                <p:nvPr/>
              </p:nvSpPr>
              <p:spPr>
                <a:xfrm rot="1315302">
                  <a:off x="4095072" y="1265291"/>
                  <a:ext cx="2043907" cy="957206"/>
                </a:xfrm>
                <a:prstGeom prst="parallelogram">
                  <a:avLst>
                    <a:gd name="adj" fmla="val 89744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0" name="Parallelogram 39"/>
                <p:cNvSpPr/>
                <p:nvPr/>
              </p:nvSpPr>
              <p:spPr>
                <a:xfrm rot="20042863">
                  <a:off x="4706911" y="2037263"/>
                  <a:ext cx="1877091" cy="1094640"/>
                </a:xfrm>
                <a:prstGeom prst="parallelogram">
                  <a:avLst>
                    <a:gd name="adj" fmla="val 50518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841082" y="1834126"/>
                <a:ext cx="2584242" cy="2222404"/>
                <a:chOff x="3999760" y="1265291"/>
                <a:chExt cx="2584242" cy="2222404"/>
              </a:xfrm>
              <a:solidFill>
                <a:srgbClr val="CCFFCC"/>
              </a:solidFill>
            </p:grpSpPr>
            <p:sp>
              <p:nvSpPr>
                <p:cNvPr id="21" name="Parallelogram 20"/>
                <p:cNvSpPr/>
                <p:nvPr/>
              </p:nvSpPr>
              <p:spPr>
                <a:xfrm rot="5400000">
                  <a:off x="3686980" y="2113460"/>
                  <a:ext cx="1687015" cy="1061456"/>
                </a:xfrm>
                <a:prstGeom prst="parallelogram">
                  <a:avLst>
                    <a:gd name="adj" fmla="val 42857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Parallelogram 21"/>
                <p:cNvSpPr/>
                <p:nvPr/>
              </p:nvSpPr>
              <p:spPr>
                <a:xfrm rot="1315302">
                  <a:off x="4095072" y="1265291"/>
                  <a:ext cx="2043907" cy="957206"/>
                </a:xfrm>
                <a:prstGeom prst="parallelogram">
                  <a:avLst>
                    <a:gd name="adj" fmla="val 89744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Parallelogram 22"/>
                <p:cNvSpPr/>
                <p:nvPr/>
              </p:nvSpPr>
              <p:spPr>
                <a:xfrm rot="20042863">
                  <a:off x="4706911" y="2037263"/>
                  <a:ext cx="1877091" cy="1094640"/>
                </a:xfrm>
                <a:prstGeom prst="parallelogram">
                  <a:avLst>
                    <a:gd name="adj" fmla="val 50518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3630114" y="54968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+ ions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78256" y="5932780"/>
                <a:ext cx="749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- ions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30464" y="898668"/>
                <a:ext cx="1518865" cy="830997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"/>
                    <a:cs typeface="Helvetica"/>
                  </a:rPr>
                  <a:t>Molecular</a:t>
                </a:r>
              </a:p>
              <a:p>
                <a:pPr algn="ctr"/>
                <a:r>
                  <a:rPr lang="en-US" sz="2400" dirty="0" smtClean="0">
                    <a:latin typeface="Helvetica"/>
                    <a:cs typeface="Helvetica"/>
                  </a:rPr>
                  <a:t>Ions</a:t>
                </a:r>
                <a:endParaRPr lang="en-US" sz="2400" dirty="0">
                  <a:latin typeface="Helvetica"/>
                  <a:cs typeface="Helvetica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-56608" y="4091178"/>
                <a:ext cx="1518865" cy="1200328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"/>
                    <a:cs typeface="Helvetica"/>
                  </a:rPr>
                  <a:t>No</a:t>
                </a:r>
              </a:p>
              <a:p>
                <a:pPr algn="ctr"/>
                <a:r>
                  <a:rPr lang="en-US" sz="2400" dirty="0" smtClean="0">
                    <a:latin typeface="Helvetica"/>
                    <a:cs typeface="Helvetica"/>
                  </a:rPr>
                  <a:t>Molecular</a:t>
                </a:r>
              </a:p>
              <a:p>
                <a:pPr algn="ctr"/>
                <a:r>
                  <a:rPr lang="en-US" sz="2400" dirty="0" smtClean="0">
                    <a:latin typeface="Helvetica"/>
                    <a:cs typeface="Helvetica"/>
                  </a:rPr>
                  <a:t>Ions</a:t>
                </a:r>
                <a:endParaRPr lang="en-US" sz="2400" dirty="0">
                  <a:latin typeface="Helvetica"/>
                  <a:cs typeface="Helvetica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083084" y="4290131"/>
                <a:ext cx="2337900" cy="461665"/>
              </a:xfrm>
              <a:prstGeom prst="rect">
                <a:avLst/>
              </a:prstGeom>
              <a:noFill/>
              <a:scene3d>
                <a:camera prst="orthographicFront">
                  <a:rot lat="2100000" lon="2100000" rev="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Helvetica"/>
                    <a:cs typeface="Helvetica"/>
                  </a:rPr>
                  <a:t>~µm Resolution</a:t>
                </a:r>
                <a:endParaRPr lang="en-US" sz="2400" dirty="0">
                  <a:latin typeface="Helvetica"/>
                  <a:cs typeface="Helvetica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-445323" y="1680173"/>
                <a:ext cx="2416948" cy="461665"/>
              </a:xfrm>
              <a:prstGeom prst="rect">
                <a:avLst/>
              </a:prstGeom>
              <a:noFill/>
              <a:scene3d>
                <a:camera prst="isometricLeftDown">
                  <a:rot lat="2100000" lon="2100000" rev="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Helvetica"/>
                    <a:cs typeface="Helvetica"/>
                  </a:rPr>
                  <a:t>~mm Resolution</a:t>
                </a:r>
                <a:endParaRPr lang="en-US" sz="2400" dirty="0">
                  <a:latin typeface="Helvetica"/>
                  <a:cs typeface="Helvetica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04327" y="2403308"/>
                <a:ext cx="1037399" cy="461665"/>
              </a:xfrm>
              <a:prstGeom prst="rect">
                <a:avLst/>
              </a:prstGeom>
              <a:noFill/>
              <a:scene3d>
                <a:camera prst="isometricLeftDown">
                  <a:rot lat="2100000" lon="210000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ICPMS</a:t>
                </a:r>
                <a:endParaRPr lang="en-US" sz="2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94123" y="3936503"/>
                <a:ext cx="876232" cy="461665"/>
              </a:xfrm>
              <a:prstGeom prst="rect">
                <a:avLst/>
              </a:prstGeom>
              <a:noFill/>
              <a:scene3d>
                <a:camera prst="orthographicFront">
                  <a:rot lat="2100000" lon="210000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AMS</a:t>
                </a:r>
                <a:endParaRPr lang="en-US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20043961">
                <a:off x="5214341" y="3777395"/>
                <a:ext cx="919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426879" y="3051590"/>
              <a:ext cx="1117111" cy="83099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 SIMS-SSAMS</a:t>
              </a:r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80701" y="4287157"/>
              <a:ext cx="1117111" cy="83099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 SIMS-SSAMS</a:t>
              </a:r>
              <a:endParaRPr lang="en-US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63253" y="2677549"/>
              <a:ext cx="1117111" cy="461665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 SIMS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43990" y="4103709"/>
              <a:ext cx="1117111" cy="461665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 SIMS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406"/>
            <a:ext cx="7886700" cy="696231"/>
          </a:xfrm>
        </p:spPr>
        <p:txBody>
          <a:bodyPr/>
          <a:lstStyle/>
          <a:p>
            <a:r>
              <a:rPr lang="en-US" dirty="0" smtClean="0"/>
              <a:t>A Cornerstone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5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-SIMS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62" y="1825625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AMS</a:t>
            </a:r>
            <a:endParaRPr lang="en-US" dirty="0"/>
          </a:p>
          <a:p>
            <a:pPr marL="517525" lvl="1"/>
            <a:r>
              <a:rPr lang="en-US" dirty="0"/>
              <a:t>NRL Trace Element AMS (TEAMS) results</a:t>
            </a:r>
          </a:p>
          <a:p>
            <a:pPr lvl="2">
              <a:buSzPct val="50000"/>
              <a:buFont typeface="Courier New"/>
              <a:buChar char="o"/>
            </a:pPr>
            <a:r>
              <a:rPr lang="en-US" dirty="0"/>
              <a:t>Negative ion </a:t>
            </a:r>
            <a:r>
              <a:rPr lang="en-US" dirty="0" smtClean="0"/>
              <a:t>injection yields </a:t>
            </a:r>
            <a:r>
              <a:rPr lang="en-US" dirty="0"/>
              <a:t>poor sensitivity </a:t>
            </a:r>
          </a:p>
          <a:p>
            <a:pPr lvl="2">
              <a:buSzPct val="50000"/>
              <a:buFont typeface="Courier New"/>
              <a:buChar char="o"/>
            </a:pPr>
            <a:r>
              <a:rPr lang="en-US" dirty="0" smtClean="0"/>
              <a:t>Detection of +</a:t>
            </a:r>
            <a:r>
              <a:rPr lang="en-US" dirty="0"/>
              <a:t>1 ions </a:t>
            </a:r>
            <a:r>
              <a:rPr lang="en-US" dirty="0" smtClean="0"/>
              <a:t>preferred, to remove ambiguities</a:t>
            </a:r>
          </a:p>
          <a:p>
            <a:pPr marL="517525" lvl="1"/>
            <a:r>
              <a:rPr lang="en-US" dirty="0" smtClean="0"/>
              <a:t>New </a:t>
            </a:r>
            <a:r>
              <a:rPr lang="en-US" dirty="0"/>
              <a:t>smaller Single Stage AMS available and proven in radiocarbon analysis</a:t>
            </a:r>
          </a:p>
          <a:p>
            <a:pPr lvl="2">
              <a:buSzPct val="50000"/>
              <a:buFont typeface="Courier New"/>
              <a:buChar char="o"/>
            </a:pPr>
            <a:r>
              <a:rPr lang="en-US" dirty="0" smtClean="0"/>
              <a:t>Enables injection of either + or - ions</a:t>
            </a:r>
          </a:p>
          <a:p>
            <a:pPr lvl="2">
              <a:buSzPct val="50000"/>
              <a:buFont typeface="Courier New"/>
              <a:buChar char="o"/>
            </a:pPr>
            <a:r>
              <a:rPr lang="en-US" dirty="0" smtClean="0"/>
              <a:t>Abundant +1 ions for detection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Opportunity</a:t>
            </a:r>
            <a:endParaRPr lang="en-US" dirty="0"/>
          </a:p>
          <a:p>
            <a:pPr lvl="1">
              <a:buSzPct val="100000"/>
              <a:buFont typeface="Arial"/>
              <a:buChar char="•"/>
            </a:pPr>
            <a:r>
              <a:rPr lang="en-US" dirty="0" smtClean="0"/>
              <a:t>Employ SIMS to generate preferred + or - ions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dirty="0" smtClean="0"/>
              <a:t>Inject + or - ions into small bipolar accelerator, detect +1 ions</a:t>
            </a:r>
          </a:p>
        </p:txBody>
      </p:sp>
    </p:spTree>
    <p:extLst>
      <p:ext uri="{BB962C8B-B14F-4D97-AF65-F5344CB8AC3E}">
        <p14:creationId xmlns:p14="http://schemas.microsoft.com/office/powerpoint/2010/main" val="46598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4750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of ± </a:t>
            </a:r>
            <a:r>
              <a:rPr lang="en-US" dirty="0" err="1" smtClean="0"/>
              <a:t>ai</a:t>
            </a:r>
            <a:r>
              <a:rPr lang="en-US" dirty="0" smtClean="0"/>
              <a:t>-SIMS at the </a:t>
            </a:r>
            <a:br>
              <a:rPr lang="en-US" dirty="0" smtClean="0"/>
            </a:br>
            <a:r>
              <a:rPr lang="en-US" dirty="0" smtClean="0"/>
              <a:t>Naval Research Laboratory (NRL) in Washington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11"/>
            <a:ext cx="7886700" cy="788458"/>
          </a:xfrm>
        </p:spPr>
        <p:txBody>
          <a:bodyPr/>
          <a:lstStyle/>
          <a:p>
            <a:r>
              <a:rPr lang="en-US" dirty="0" smtClean="0"/>
              <a:t>Flow Diagram of </a:t>
            </a:r>
            <a:r>
              <a:rPr lang="en-US" dirty="0" err="1" smtClean="0"/>
              <a:t>ai</a:t>
            </a:r>
            <a:r>
              <a:rPr lang="en-US" dirty="0" smtClean="0"/>
              <a:t>-SIMS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775266"/>
              </p:ext>
            </p:extLst>
          </p:nvPr>
        </p:nvGraphicFramePr>
        <p:xfrm>
          <a:off x="317499" y="1153584"/>
          <a:ext cx="8583083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 rot="16200000">
            <a:off x="5470730" y="3903808"/>
            <a:ext cx="1273040" cy="916088"/>
            <a:chOff x="3518525" y="2713191"/>
            <a:chExt cx="2142132" cy="1132113"/>
          </a:xfrm>
          <a:scene3d>
            <a:camera prst="orthographicFront"/>
            <a:lightRig rig="flat" dir="t"/>
          </a:scene3d>
        </p:grpSpPr>
        <p:sp>
          <p:nvSpPr>
            <p:cNvPr id="6" name="Right Arrow 5"/>
            <p:cNvSpPr/>
            <p:nvPr/>
          </p:nvSpPr>
          <p:spPr>
            <a:xfrm rot="21550961">
              <a:off x="3518525" y="2713191"/>
              <a:ext cx="2142132" cy="11321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21550961">
              <a:off x="3518542" y="2942036"/>
              <a:ext cx="1802498" cy="67926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300 kV Accelerator</a:t>
              </a:r>
              <a:endParaRPr lang="en-US" sz="1600" kern="1200" dirty="0"/>
            </a:p>
          </p:txBody>
        </p:sp>
      </p:grpSp>
      <p:sp>
        <p:nvSpPr>
          <p:cNvPr id="8" name="Right Brace 7"/>
          <p:cNvSpPr/>
          <p:nvPr/>
        </p:nvSpPr>
        <p:spPr>
          <a:xfrm rot="5400000">
            <a:off x="2119842" y="4168775"/>
            <a:ext cx="378884" cy="427990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6825190" y="4331758"/>
            <a:ext cx="378885" cy="395393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15536" y="64981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CAMECA  4f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2573" y="64981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NEC  SSAMS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5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11307</TotalTime>
  <Words>1483</Words>
  <Application>Microsoft Macintosh PowerPoint</Application>
  <PresentationFormat>On-screen Show (4:3)</PresentationFormat>
  <Paragraphs>221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Capabilities of Hybrid SIMS-SSAMS System for  Nuclear Forensics Applications</vt:lpstr>
      <vt:lpstr>atomic ion SIMS (ai-SIMS) at NRL</vt:lpstr>
      <vt:lpstr>Instrument Overview – A World Unique Tool</vt:lpstr>
      <vt:lpstr>SIMS Proven tool Spatial information Limited by molecular interferences (M&gt;90)</vt:lpstr>
      <vt:lpstr>AMS Ultra-trace capable (14C/12C &gt; 10-15) Molecules destroyed Limited spatial information Negative ions only</vt:lpstr>
      <vt:lpstr>A Cornerstone Technique</vt:lpstr>
      <vt:lpstr>Recent Developments ® ai-SIMS Now</vt:lpstr>
      <vt:lpstr>Implementation of ± ai-SIMS at the  Naval Research Laboratory (NRL) in Washington DC</vt:lpstr>
      <vt:lpstr>Flow Diagram of ai-SIMS</vt:lpstr>
      <vt:lpstr>NEC SSAMS Drawing</vt:lpstr>
      <vt:lpstr>PowerPoint Presentation</vt:lpstr>
      <vt:lpstr>Interchangeable “Stack” for ±300 kV</vt:lpstr>
      <vt:lpstr>Cameca ims 4f, Coupling to NEC SSAMS, and Control Station</vt:lpstr>
      <vt:lpstr>Instrument Development</vt:lpstr>
      <vt:lpstr>Charge State</vt:lpstr>
      <vt:lpstr>Want Charge State +1 Ions for Analysis</vt:lpstr>
      <vt:lpstr>Equilibrium Conditions for Low-energy Heavy-ion Charge States Needed</vt:lpstr>
      <vt:lpstr>Choose Gas and Energy to Maximize U1+ </vt:lpstr>
      <vt:lpstr>Molecule Dissociation and Beam Broadening</vt:lpstr>
      <vt:lpstr>63Cu2</vt:lpstr>
      <vt:lpstr>Cross Sections</vt:lpstr>
      <vt:lpstr>Mass Distribution of Hf Isotopes from HfH2 Sample</vt:lpstr>
      <vt:lpstr>Nuclear Forensics Concerns</vt:lpstr>
      <vt:lpstr>Instrument Applications</vt:lpstr>
      <vt:lpstr>PowerPoint Presentation</vt:lpstr>
      <vt:lpstr>Plan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SIMS-SSAMS for Nuclear Forensics and Safeguards Verification</dc:title>
  <dc:creator>Kenneth Grabowski</dc:creator>
  <cp:lastModifiedBy>Kenneth Grabowski</cp:lastModifiedBy>
  <cp:revision>461</cp:revision>
  <cp:lastPrinted>2014-06-09T16:10:38Z</cp:lastPrinted>
  <dcterms:created xsi:type="dcterms:W3CDTF">2012-07-25T20:42:01Z</dcterms:created>
  <dcterms:modified xsi:type="dcterms:W3CDTF">2014-06-26T20:47:34Z</dcterms:modified>
</cp:coreProperties>
</file>