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3" r:id="rId5"/>
    <p:sldId id="261" r:id="rId6"/>
    <p:sldId id="264" r:id="rId7"/>
    <p:sldId id="265" r:id="rId8"/>
    <p:sldId id="268" r:id="rId9"/>
    <p:sldId id="281" r:id="rId10"/>
    <p:sldId id="270" r:id="rId11"/>
    <p:sldId id="271" r:id="rId12"/>
    <p:sldId id="272" r:id="rId13"/>
    <p:sldId id="274" r:id="rId14"/>
    <p:sldId id="280" r:id="rId15"/>
    <p:sldId id="282" r:id="rId16"/>
    <p:sldId id="276" r:id="rId17"/>
    <p:sldId id="277" r:id="rId18"/>
  </p:sldIdLst>
  <p:sldSz cx="8640763" cy="6480175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 Lange" initials="BL" lastIdx="5" clrIdx="0">
    <p:extLst>
      <p:ext uri="{19B8F6BF-5375-455C-9EA6-DF929625EA0E}">
        <p15:presenceInfo xmlns:p15="http://schemas.microsoft.com/office/powerpoint/2012/main" userId="Britta Lan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FF0000"/>
    <a:srgbClr val="000066"/>
    <a:srgbClr val="48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194" y="108"/>
      </p:cViewPr>
      <p:guideLst>
        <p:guide orient="horz" pos="2835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12950"/>
            <a:ext cx="7345363" cy="1389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71888"/>
            <a:ext cx="6049963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8437" name="Picture 5" descr="BfS_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610225"/>
            <a:ext cx="1428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811838"/>
            <a:ext cx="2441575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Rectangle 8"/>
          <p:cNvSpPr>
            <a:spLocks noChangeArrowheads="1"/>
          </p:cNvSpPr>
          <p:nvPr userDrawn="1"/>
        </p:nvSpPr>
        <p:spPr bwMode="auto">
          <a:xfrm>
            <a:off x="3003550" y="5840413"/>
            <a:ext cx="90488" cy="9048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Rectangle 9"/>
          <p:cNvSpPr>
            <a:spLocks noChangeArrowheads="1"/>
          </p:cNvSpPr>
          <p:nvPr userDrawn="1"/>
        </p:nvSpPr>
        <p:spPr bwMode="auto">
          <a:xfrm>
            <a:off x="3276600" y="5840413"/>
            <a:ext cx="90488" cy="90487"/>
          </a:xfrm>
          <a:prstGeom prst="rect">
            <a:avLst/>
          </a:prstGeom>
          <a:solidFill>
            <a:srgbClr val="480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2" name="Rectangle 10"/>
          <p:cNvSpPr>
            <a:spLocks noChangeArrowheads="1"/>
          </p:cNvSpPr>
          <p:nvPr userDrawn="1"/>
        </p:nvSpPr>
        <p:spPr bwMode="auto">
          <a:xfrm>
            <a:off x="3543300" y="5840413"/>
            <a:ext cx="90488" cy="904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3" name="Rectangle 11"/>
          <p:cNvSpPr>
            <a:spLocks noChangeArrowheads="1"/>
          </p:cNvSpPr>
          <p:nvPr userDrawn="1"/>
        </p:nvSpPr>
        <p:spPr bwMode="auto">
          <a:xfrm>
            <a:off x="3814763" y="5840413"/>
            <a:ext cx="90487" cy="90487"/>
          </a:xfrm>
          <a:prstGeom prst="rect">
            <a:avLst/>
          </a:prstGeom>
          <a:solidFill>
            <a:srgbClr val="F780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4" name="Rectangle 12"/>
          <p:cNvSpPr>
            <a:spLocks noChangeArrowheads="1"/>
          </p:cNvSpPr>
          <p:nvPr userDrawn="1"/>
        </p:nvSpPr>
        <p:spPr bwMode="auto">
          <a:xfrm>
            <a:off x="4084638" y="5840413"/>
            <a:ext cx="90487" cy="90487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5" name="Rectangle 13"/>
          <p:cNvSpPr>
            <a:spLocks noChangeArrowheads="1"/>
          </p:cNvSpPr>
          <p:nvPr userDrawn="1"/>
        </p:nvSpPr>
        <p:spPr bwMode="auto">
          <a:xfrm>
            <a:off x="4354513" y="5840413"/>
            <a:ext cx="90487" cy="90487"/>
          </a:xfrm>
          <a:prstGeom prst="rect">
            <a:avLst/>
          </a:prstGeom>
          <a:solidFill>
            <a:srgbClr val="718A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46" name="Rectangle 14"/>
          <p:cNvSpPr>
            <a:spLocks noChangeArrowheads="1"/>
          </p:cNvSpPr>
          <p:nvPr userDrawn="1"/>
        </p:nvSpPr>
        <p:spPr bwMode="auto">
          <a:xfrm>
            <a:off x="4624388" y="5840413"/>
            <a:ext cx="90487" cy="90487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3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7613" y="358775"/>
            <a:ext cx="1979612" cy="5041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5786438" cy="5041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51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61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963" y="1616075"/>
            <a:ext cx="7453312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8963" y="4337050"/>
            <a:ext cx="7453312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338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1079500"/>
            <a:ext cx="3881437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4200" y="1079500"/>
            <a:ext cx="388302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5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344488"/>
            <a:ext cx="7453312" cy="12525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5313" y="1589088"/>
            <a:ext cx="3656012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5313" y="2366963"/>
            <a:ext cx="3656012" cy="348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75150" y="1589088"/>
            <a:ext cx="367347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75150" y="2366963"/>
            <a:ext cx="3673475" cy="348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75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68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73475" y="933450"/>
            <a:ext cx="43751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097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73475" y="933450"/>
            <a:ext cx="43751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48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79168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079500"/>
            <a:ext cx="791686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3201" rIns="86402" bIns="43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811838"/>
            <a:ext cx="2441575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fS_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610225"/>
            <a:ext cx="1428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003550" y="5840413"/>
            <a:ext cx="90488" cy="9048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276600" y="5840413"/>
            <a:ext cx="90488" cy="90487"/>
          </a:xfrm>
          <a:prstGeom prst="rect">
            <a:avLst/>
          </a:prstGeom>
          <a:solidFill>
            <a:srgbClr val="480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3543300" y="5840413"/>
            <a:ext cx="90488" cy="904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3814763" y="5840413"/>
            <a:ext cx="90487" cy="90487"/>
          </a:xfrm>
          <a:prstGeom prst="rect">
            <a:avLst/>
          </a:prstGeom>
          <a:solidFill>
            <a:srgbClr val="F780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4084638" y="5840413"/>
            <a:ext cx="90487" cy="90487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4354513" y="5840413"/>
            <a:ext cx="90487" cy="90487"/>
          </a:xfrm>
          <a:prstGeom prst="rect">
            <a:avLst/>
          </a:prstGeom>
          <a:solidFill>
            <a:srgbClr val="718A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4624388" y="5840413"/>
            <a:ext cx="90487" cy="90487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2pPr>
      <a:lvl3pPr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3pPr>
      <a:lvl4pPr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4pPr>
      <a:lvl5pPr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5pPr>
      <a:lvl6pPr marL="457200"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6pPr>
      <a:lvl7pPr marL="914400"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7pPr>
      <a:lvl8pPr marL="1371600"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8pPr>
      <a:lvl9pPr marL="1828800" algn="l" defTabSz="863600" rtl="0" fontAlgn="base">
        <a:lnSpc>
          <a:spcPts val="2900"/>
        </a:lnSpc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23850" indent="-323850" algn="l" defTabSz="863600" rtl="0" fontAlgn="base">
        <a:lnSpc>
          <a:spcPct val="110000"/>
        </a:lnSpc>
        <a:spcBef>
          <a:spcPct val="50000"/>
        </a:spcBef>
        <a:spcAft>
          <a:spcPct val="0"/>
        </a:spcAft>
        <a:buFont typeface="Arial" panose="020B0604020202020204" pitchFamily="34" charset="0"/>
        <a:buChar char="―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863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FF0000"/>
          </a:solidFill>
          <a:latin typeface="+mn-lt"/>
          <a:ea typeface="+mn-ea"/>
          <a:cs typeface="+mn-cs"/>
        </a:defRPr>
      </a:lvl2pPr>
      <a:lvl3pPr marL="1079500" indent="-215900" algn="l" defTabSz="863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863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b="1" kern="1200">
          <a:solidFill>
            <a:srgbClr val="FF0000"/>
          </a:solidFill>
          <a:latin typeface="+mn-lt"/>
          <a:ea typeface="+mn-ea"/>
          <a:cs typeface="+mn-cs"/>
        </a:defRPr>
      </a:lvl4pPr>
      <a:lvl5pPr marL="1944688" indent="-215900" algn="l" defTabSz="863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71888"/>
            <a:ext cx="6049963" cy="468312"/>
          </a:xfrm>
        </p:spPr>
        <p:txBody>
          <a:bodyPr/>
          <a:lstStyle/>
          <a:p>
            <a:r>
              <a:rPr lang="de-DE" dirty="0" smtClean="0"/>
              <a:t>Helge </a:t>
            </a:r>
            <a:r>
              <a:rPr lang="de-DE" dirty="0"/>
              <a:t>Kröger, </a:t>
            </a:r>
            <a:r>
              <a:rPr lang="de-DE" dirty="0" smtClean="0"/>
              <a:t>Jens-Tarek Eisheh</a:t>
            </a:r>
            <a:endParaRPr lang="de-DE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7513" y="1417638"/>
            <a:ext cx="77406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600" b="1" dirty="0" smtClean="0">
                <a:solidFill>
                  <a:srgbClr val="FF0000"/>
                </a:solidFill>
              </a:rPr>
              <a:t>Periodical</a:t>
            </a:r>
            <a:r>
              <a:rPr lang="de-DE" sz="2600" b="1" dirty="0" smtClean="0">
                <a:solidFill>
                  <a:srgbClr val="FF0000"/>
                </a:solidFill>
              </a:rPr>
              <a:t> Radiological Crime Scene </a:t>
            </a:r>
            <a:r>
              <a:rPr lang="de-DE" sz="2600" b="1" dirty="0" err="1" smtClean="0">
                <a:solidFill>
                  <a:srgbClr val="FF0000"/>
                </a:solidFill>
              </a:rPr>
              <a:t>Exercises</a:t>
            </a:r>
            <a:r>
              <a:rPr lang="de-DE" sz="2600" b="1" dirty="0" smtClean="0">
                <a:solidFill>
                  <a:srgbClr val="FF0000"/>
                </a:solidFill>
              </a:rPr>
              <a:t> in Germany</a:t>
            </a:r>
            <a:endParaRPr lang="de-DE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2"/>
            <a:ext cx="7916862" cy="12595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</a:t>
            </a:r>
            <a:r>
              <a:rPr lang="en-GB" sz="2600" dirty="0" smtClean="0">
                <a:solidFill>
                  <a:srgbClr val="FF0000"/>
                </a:solidFill>
              </a:rPr>
              <a:t>Responsibilities (4)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Glove Box Operators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0363" y="1619880"/>
            <a:ext cx="7916862" cy="414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b="0" dirty="0" smtClean="0"/>
              <a:t>Team of two BfS members is 								   operating a mobile glove box</a:t>
            </a:r>
          </a:p>
          <a:p>
            <a:r>
              <a:rPr lang="en-GB" sz="1800" b="0" dirty="0" smtClean="0"/>
              <a:t>Contaminated evidence can be 								    heat sealed at the airlock and 									     then transferred into the glove 									     box for further examination by 									    BKA specialists</a:t>
            </a:r>
          </a:p>
          <a:p>
            <a:r>
              <a:rPr lang="en-GB" sz="1800" b="0" dirty="0" smtClean="0"/>
              <a:t>Electronics such as laptops or 								       mobile phones can be investigated on-site</a:t>
            </a:r>
          </a:p>
          <a:p>
            <a:r>
              <a:rPr lang="en-GB" sz="1800" b="0" dirty="0" smtClean="0"/>
              <a:t>After the investigation is completed the evidence can be heat sealed again and conditioned for transport either to a storage facility or a specialised facility for further analysis like ITU in Karlsruhe</a:t>
            </a:r>
            <a:endParaRPr lang="en-GB" sz="18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58" y="1079811"/>
            <a:ext cx="4320117" cy="32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2"/>
            <a:ext cx="7916862" cy="1439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</a:t>
            </a:r>
            <a:r>
              <a:rPr lang="en-GB" sz="2600" dirty="0" smtClean="0">
                <a:solidFill>
                  <a:srgbClr val="FF0000"/>
                </a:solidFill>
              </a:rPr>
              <a:t>Responsibilities (5)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Radiological Advisors for the Decontamination unit of BPOL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60363" y="1979925"/>
            <a:ext cx="7916862" cy="37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b="0" dirty="0" smtClean="0"/>
              <a:t>Any personnel contaminated during the 					     investigation of the crime scene will be 					       transferred to a specialised police unit 						       trained in decontamination processes</a:t>
            </a:r>
          </a:p>
          <a:p>
            <a:r>
              <a:rPr lang="en-GB" sz="1800" b="0" dirty="0" smtClean="0"/>
              <a:t>OSC assigns a BfS expert to advise 				     decontamination unit of BPOL if 							 necessary</a:t>
            </a:r>
          </a:p>
          <a:p>
            <a:r>
              <a:rPr lang="en-GB" sz="1800" b="0" dirty="0" smtClean="0"/>
              <a:t>Advisor makes sure that measurement 						       results from airlock team get relayed to decontamination unit and gives advice on how to proceed if requested or necessary</a:t>
            </a:r>
            <a:endParaRPr lang="en-GB" sz="1800" b="0" dirty="0"/>
          </a:p>
          <a:p>
            <a:endParaRPr lang="en-GB" sz="1800" b="0" dirty="0"/>
          </a:p>
        </p:txBody>
      </p:sp>
      <p:pic>
        <p:nvPicPr>
          <p:cNvPr id="8" name="Picture 10" descr="Dekonplatz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9498" r="36600" b="29248"/>
          <a:stretch>
            <a:fillRect/>
          </a:stretch>
        </p:blipFill>
        <p:spPr bwMode="auto">
          <a:xfrm>
            <a:off x="4835023" y="2159949"/>
            <a:ext cx="3716146" cy="25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6840703" y="3060063"/>
            <a:ext cx="180023" cy="1800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1079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</a:t>
            </a:r>
            <a:r>
              <a:rPr lang="en-GB" sz="2600" dirty="0" smtClean="0">
                <a:solidFill>
                  <a:srgbClr val="FF0000"/>
                </a:solidFill>
              </a:rPr>
              <a:t>Responsibilities (6)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Documentation Officers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60363" y="1979926"/>
            <a:ext cx="7200432" cy="28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b="0" dirty="0" err="1" smtClean="0"/>
              <a:t>Several</a:t>
            </a:r>
            <a:r>
              <a:rPr lang="de-DE" sz="2000" b="0" dirty="0" smtClean="0"/>
              <a:t> </a:t>
            </a:r>
            <a:r>
              <a:rPr lang="en-GB" sz="2000" b="0" dirty="0" smtClean="0"/>
              <a:t>documentation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officers</a:t>
            </a:r>
            <a:r>
              <a:rPr lang="de-DE" sz="2000" b="0" dirty="0" smtClean="0"/>
              <a:t> </a:t>
            </a:r>
            <a:r>
              <a:rPr lang="en-GB" sz="2000" b="0" dirty="0" smtClean="0"/>
              <a:t>required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to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ensure</a:t>
            </a:r>
            <a:r>
              <a:rPr lang="de-DE" sz="2000" b="0" dirty="0" smtClean="0"/>
              <a:t> proper </a:t>
            </a:r>
            <a:r>
              <a:rPr lang="de-DE" sz="2000" b="0" dirty="0" err="1" smtClean="0"/>
              <a:t>documentation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possible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court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case</a:t>
            </a:r>
            <a:endParaRPr lang="de-DE" sz="2000" b="0" dirty="0" smtClean="0"/>
          </a:p>
          <a:p>
            <a:r>
              <a:rPr lang="de-DE" sz="2000" b="0" dirty="0" smtClean="0"/>
              <a:t>Locations:</a:t>
            </a:r>
          </a:p>
          <a:p>
            <a:pPr lvl="1"/>
            <a:r>
              <a:rPr lang="de-DE" sz="2000" b="0" dirty="0" smtClean="0">
                <a:solidFill>
                  <a:schemeClr val="tx1"/>
                </a:solidFill>
              </a:rPr>
              <a:t>OSC</a:t>
            </a:r>
          </a:p>
          <a:p>
            <a:pPr lvl="1"/>
            <a:r>
              <a:rPr lang="de-DE" sz="2000" b="0" dirty="0" err="1" smtClean="0">
                <a:solidFill>
                  <a:schemeClr val="tx1"/>
                </a:solidFill>
              </a:rPr>
              <a:t>Airlock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lvl="1"/>
            <a:r>
              <a:rPr lang="de-DE" sz="2000" b="0" dirty="0" err="1" smtClean="0">
                <a:solidFill>
                  <a:schemeClr val="tx1"/>
                </a:solidFill>
              </a:rPr>
              <a:t>Glove</a:t>
            </a:r>
            <a:r>
              <a:rPr lang="de-DE" sz="2000" b="0" dirty="0" smtClean="0">
                <a:solidFill>
                  <a:schemeClr val="tx1"/>
                </a:solidFill>
              </a:rPr>
              <a:t> box</a:t>
            </a:r>
          </a:p>
          <a:p>
            <a:pPr lvl="1"/>
            <a:r>
              <a:rPr lang="de-DE" sz="2000" b="0" dirty="0" smtClean="0">
                <a:solidFill>
                  <a:schemeClr val="tx1"/>
                </a:solidFill>
              </a:rPr>
              <a:t>Reserve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2"/>
            <a:ext cx="7916862" cy="1979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</a:t>
            </a:r>
            <a:r>
              <a:rPr lang="en-GB" sz="2600" dirty="0" smtClean="0">
                <a:solidFill>
                  <a:srgbClr val="FF0000"/>
                </a:solidFill>
              </a:rPr>
              <a:t>Responsibilities (7)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Radiological Advisors on questions of risk assessment, handling and transportation of contaminated evidence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60363" y="2339971"/>
            <a:ext cx="7916862" cy="34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b="0" dirty="0" smtClean="0"/>
              <a:t>BfS </a:t>
            </a:r>
            <a:r>
              <a:rPr lang="de-DE" sz="2000" b="0" dirty="0" err="1" smtClean="0"/>
              <a:t>experts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special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subjects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are</a:t>
            </a:r>
            <a:r>
              <a:rPr lang="de-DE" sz="2000" b="0" dirty="0" smtClean="0"/>
              <a:t> on stand </a:t>
            </a:r>
            <a:r>
              <a:rPr lang="de-DE" sz="2000" b="0" dirty="0" err="1" smtClean="0"/>
              <a:t>by</a:t>
            </a:r>
            <a:r>
              <a:rPr lang="de-DE" sz="2000" b="0" dirty="0" smtClean="0"/>
              <a:t> on-site </a:t>
            </a:r>
            <a:r>
              <a:rPr lang="de-DE" sz="2000" b="0" dirty="0" err="1" smtClean="0"/>
              <a:t>or</a:t>
            </a:r>
            <a:r>
              <a:rPr lang="de-DE" sz="2000" b="0" dirty="0" smtClean="0"/>
              <a:t> via </a:t>
            </a:r>
            <a:r>
              <a:rPr lang="de-DE" sz="2000" b="0" dirty="0" err="1" smtClean="0"/>
              <a:t>telephone</a:t>
            </a:r>
            <a:endParaRPr lang="de-DE" sz="2000" b="0" dirty="0" smtClean="0"/>
          </a:p>
          <a:p>
            <a:r>
              <a:rPr lang="de-DE" sz="2000" b="0" dirty="0" smtClean="0"/>
              <a:t>Dose </a:t>
            </a:r>
            <a:r>
              <a:rPr lang="de-DE" sz="2000" b="0" dirty="0" err="1" smtClean="0"/>
              <a:t>estimates</a:t>
            </a:r>
            <a:r>
              <a:rPr lang="de-DE" sz="2000" b="0" dirty="0" smtClean="0"/>
              <a:t> (</a:t>
            </a:r>
            <a:r>
              <a:rPr lang="de-DE" sz="2000" b="0" dirty="0" err="1" smtClean="0"/>
              <a:t>including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inhalation</a:t>
            </a:r>
            <a:r>
              <a:rPr lang="de-DE" sz="2000" b="0" dirty="0" smtClean="0"/>
              <a:t> dose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calculating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maximum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work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hours</a:t>
            </a:r>
            <a:r>
              <a:rPr lang="de-DE" sz="2000" b="0" dirty="0" smtClean="0"/>
              <a:t>)</a:t>
            </a:r>
          </a:p>
          <a:p>
            <a:r>
              <a:rPr lang="de-DE" sz="2000" b="0" dirty="0" err="1" smtClean="0"/>
              <a:t>Advice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necessary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shielding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requirements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transport</a:t>
            </a:r>
            <a:endParaRPr lang="de-DE" sz="2000" b="0" dirty="0" smtClean="0"/>
          </a:p>
          <a:p>
            <a:r>
              <a:rPr lang="de-DE" sz="2000" b="0" dirty="0" smtClean="0"/>
              <a:t>Handling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certain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sources</a:t>
            </a:r>
            <a:endParaRPr lang="de-DE" sz="2000" b="0" dirty="0" smtClean="0"/>
          </a:p>
          <a:p>
            <a:r>
              <a:rPr lang="de-DE" sz="2000" b="0" dirty="0" smtClean="0"/>
              <a:t>Propagation </a:t>
            </a:r>
            <a:r>
              <a:rPr lang="de-DE" sz="2000" b="0" dirty="0" err="1" smtClean="0"/>
              <a:t>calculations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airborne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nuclides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based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atmospheric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conditions</a:t>
            </a:r>
            <a:endParaRPr lang="en-GB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539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 eaLnBrk="0" hangingPunct="0">
              <a:lnSpc>
                <a:spcPct val="100000"/>
              </a:lnSpc>
              <a:spcBef>
                <a:spcPct val="40000"/>
              </a:spcBef>
              <a:buClr>
                <a:srgbClr val="FFFF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 gathered by BfS (1)</a:t>
            </a:r>
            <a:endParaRPr lang="en-GB" sz="2600" b="0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0363" y="1079810"/>
            <a:ext cx="7916862" cy="45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0" dirty="0" smtClean="0"/>
              <a:t>Periodical radiological crime scene exercises are of great importance to maintain ability to deal with an eventual contaminated crime scene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Exercises provide valuable information on personnel requirements and necessary resources (up to 60 BfS members alone)</a:t>
            </a:r>
          </a:p>
          <a:p>
            <a:r>
              <a:rPr lang="en-GB" sz="2000" b="0" dirty="0" smtClean="0"/>
              <a:t>Roles and responsibilities are not pre-assigned, therefore written procedures need to be available for all personnel as fall back</a:t>
            </a:r>
          </a:p>
          <a:p>
            <a:r>
              <a:rPr lang="en-GB" sz="2000" b="0" dirty="0" smtClean="0"/>
              <a:t>Communication and documentation always the biggest problem</a:t>
            </a:r>
          </a:p>
          <a:p>
            <a:r>
              <a:rPr lang="en-GB" sz="2000" b="0" smtClean="0"/>
              <a:t>Specialised </a:t>
            </a:r>
            <a:r>
              <a:rPr lang="en-GB" sz="2000" b="0" dirty="0" smtClean="0"/>
              <a:t>measurement protocols minimize need </a:t>
            </a:r>
            <a:r>
              <a:rPr lang="en-GB" sz="2000" b="0" smtClean="0"/>
              <a:t>for communication</a:t>
            </a:r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539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 eaLnBrk="0" hangingPunct="0">
              <a:lnSpc>
                <a:spcPct val="100000"/>
              </a:lnSpc>
              <a:spcBef>
                <a:spcPct val="40000"/>
              </a:spcBef>
              <a:buClr>
                <a:srgbClr val="FFFF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 gathered by BfS (2)</a:t>
            </a:r>
            <a:endParaRPr lang="en-GB" sz="2600" b="0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0363" y="1079811"/>
            <a:ext cx="7916862" cy="43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0" dirty="0" smtClean="0"/>
              <a:t>Large scale exercises provoke interest in higher ranks</a:t>
            </a:r>
          </a:p>
          <a:p>
            <a:r>
              <a:rPr lang="en-GB" sz="2000" b="0" dirty="0" smtClean="0"/>
              <a:t>While important to demonstrate the cooperation between BfS and police forces, important lesson learned:</a:t>
            </a:r>
          </a:p>
          <a:p>
            <a:pPr lvl="1"/>
            <a:r>
              <a:rPr lang="en-GB" sz="2000" b="0" dirty="0"/>
              <a:t> visitors need to be kept away from </a:t>
            </a:r>
            <a:r>
              <a:rPr lang="en-GB" sz="2000" b="0" dirty="0" smtClean="0"/>
              <a:t>personnel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BfS provides monitoring equipment, visitors can view exercise via live feed in closed off area with multiple cameras and discuss questions with a dedicated BfS advisor</a:t>
            </a:r>
          </a:p>
          <a:p>
            <a:r>
              <a:rPr lang="en-GB" sz="2000" b="0" dirty="0" smtClean="0"/>
              <a:t>Most important lesson: </a:t>
            </a:r>
            <a:r>
              <a:rPr lang="en-GB" sz="2000" b="0" dirty="0">
                <a:solidFill>
                  <a:srgbClr val="FF0000"/>
                </a:solidFill>
              </a:rPr>
              <a:t>K</a:t>
            </a:r>
            <a:r>
              <a:rPr lang="en-GB" sz="2000" b="0" dirty="0" smtClean="0">
                <a:solidFill>
                  <a:srgbClr val="FF0000"/>
                </a:solidFill>
              </a:rPr>
              <a:t>now thy partner!</a:t>
            </a:r>
          </a:p>
          <a:p>
            <a:r>
              <a:rPr lang="en-GB" sz="2000" b="0" dirty="0" smtClean="0"/>
              <a:t>Police forces work differently from BfS and vice versa, trust needs to be established and maintained by exercise veterans</a:t>
            </a:r>
          </a:p>
          <a:p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249238"/>
            <a:ext cx="7916862" cy="53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 eaLnBrk="0" hangingPunct="0">
              <a:lnSpc>
                <a:spcPct val="100000"/>
              </a:lnSpc>
              <a:spcBef>
                <a:spcPct val="40000"/>
              </a:spcBef>
              <a:buClr>
                <a:srgbClr val="FFFF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FF0000"/>
                </a:solidFill>
              </a:rPr>
              <a:t>Conclusions</a:t>
            </a:r>
            <a:endParaRPr lang="en-GB" sz="2600" b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60363" y="1439858"/>
            <a:ext cx="7916862" cy="324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2000" b="0" dirty="0" err="1" smtClean="0"/>
              <a:t>Maintaining</a:t>
            </a:r>
            <a:r>
              <a:rPr lang="de-DE" sz="2000" b="0" dirty="0" smtClean="0"/>
              <a:t> an </a:t>
            </a:r>
            <a:r>
              <a:rPr lang="de-DE" sz="2000" b="0" dirty="0" err="1" smtClean="0"/>
              <a:t>annual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radiological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crime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scene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exercise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basis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BfS, BKA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BPOL </a:t>
            </a:r>
            <a:r>
              <a:rPr lang="de-DE" sz="2000" b="0" dirty="0" err="1" smtClean="0"/>
              <a:t>to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well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prepared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a </a:t>
            </a:r>
            <a:r>
              <a:rPr lang="de-DE" sz="2000" b="0" dirty="0" err="1" smtClean="0"/>
              <a:t>radiological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emergency</a:t>
            </a:r>
            <a:endParaRPr lang="de-DE" sz="2000" b="0" dirty="0" smtClean="0"/>
          </a:p>
          <a:p>
            <a:r>
              <a:rPr lang="de-DE" sz="2000" b="0" dirty="0" err="1" smtClean="0"/>
              <a:t>Roles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responsibilities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have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been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defined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experience</a:t>
            </a:r>
            <a:endParaRPr lang="de-DE" sz="2000" b="0" dirty="0" smtClean="0"/>
          </a:p>
          <a:p>
            <a:r>
              <a:rPr lang="de-DE" sz="2000" b="0" dirty="0" err="1" smtClean="0"/>
              <a:t>Personnel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being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trained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specifically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these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tasks</a:t>
            </a:r>
            <a:endParaRPr lang="de-DE" sz="2000" b="0" dirty="0" smtClean="0"/>
          </a:p>
          <a:p>
            <a:r>
              <a:rPr lang="de-DE" sz="2000" b="0" dirty="0" err="1" smtClean="0"/>
              <a:t>Exercises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are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main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tool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developing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optimizing</a:t>
            </a:r>
            <a:r>
              <a:rPr lang="de-DE" sz="2000" b="0" dirty="0" smtClean="0"/>
              <a:t> operational </a:t>
            </a:r>
            <a:r>
              <a:rPr lang="de-DE" sz="2000" b="0" dirty="0" err="1" smtClean="0"/>
              <a:t>procedures</a:t>
            </a:r>
            <a:endParaRPr lang="en-GB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619250"/>
            <a:ext cx="7916862" cy="719138"/>
          </a:xfrm>
        </p:spPr>
        <p:txBody>
          <a:bodyPr/>
          <a:lstStyle/>
          <a:p>
            <a:pPr algn="ctr"/>
            <a:r>
              <a:rPr lang="de-DE"/>
              <a:t>Thank you for your attention!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33600" y="3236913"/>
            <a:ext cx="421481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63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1600" dirty="0"/>
              <a:t>Dr. </a:t>
            </a:r>
            <a:r>
              <a:rPr lang="de-DE" sz="1600" dirty="0" smtClean="0"/>
              <a:t>Helge Kröger</a:t>
            </a:r>
            <a:endParaRPr lang="de-DE" sz="1600" dirty="0"/>
          </a:p>
          <a:p>
            <a:pPr algn="ctr"/>
            <a:r>
              <a:rPr lang="de-DE" sz="1600" dirty="0"/>
              <a:t>Federal Office </a:t>
            </a:r>
            <a:r>
              <a:rPr lang="de-DE" sz="1600" dirty="0" err="1"/>
              <a:t>for</a:t>
            </a:r>
            <a:r>
              <a:rPr lang="de-DE" sz="1600" dirty="0"/>
              <a:t> Radiation </a:t>
            </a:r>
            <a:r>
              <a:rPr lang="de-DE" sz="1600" dirty="0" err="1"/>
              <a:t>Protection</a:t>
            </a:r>
            <a:r>
              <a:rPr lang="de-DE" sz="1600" dirty="0"/>
              <a:t> (BfS)</a:t>
            </a:r>
          </a:p>
          <a:p>
            <a:pPr algn="ctr"/>
            <a:r>
              <a:rPr lang="de-DE" sz="1600" dirty="0" err="1"/>
              <a:t>Defence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</a:t>
            </a:r>
            <a:r>
              <a:rPr lang="de-DE" sz="1600" dirty="0" err="1"/>
              <a:t>Nuclear</a:t>
            </a:r>
            <a:r>
              <a:rPr lang="de-DE" sz="1600" dirty="0"/>
              <a:t> </a:t>
            </a:r>
            <a:r>
              <a:rPr lang="de-DE" sz="1600" dirty="0" err="1"/>
              <a:t>Hazards</a:t>
            </a:r>
            <a:r>
              <a:rPr lang="de-DE" sz="1600" dirty="0"/>
              <a:t> (AG-NGA)</a:t>
            </a:r>
          </a:p>
          <a:p>
            <a:pPr algn="ctr"/>
            <a:r>
              <a:rPr lang="de-DE" sz="1600" dirty="0"/>
              <a:t>Köpenicker Allee 120 – 130</a:t>
            </a:r>
          </a:p>
          <a:p>
            <a:pPr algn="ctr"/>
            <a:r>
              <a:rPr lang="de-DE" sz="1600" dirty="0"/>
              <a:t>10318 Berlin, Germany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 smtClean="0"/>
              <a:t>hkroeger@bfs.de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41338"/>
            <a:ext cx="7916862" cy="358775"/>
          </a:xfrm>
        </p:spPr>
        <p:txBody>
          <a:bodyPr/>
          <a:lstStyle/>
          <a:p>
            <a:r>
              <a:rPr lang="de-DE"/>
              <a:t>Contents</a:t>
            </a:r>
          </a:p>
        </p:txBody>
      </p:sp>
      <p:sp>
        <p:nvSpPr>
          <p:cNvPr id="163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544513" y="1619880"/>
            <a:ext cx="7916862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/>
              <a:t>Introduction to the </a:t>
            </a:r>
            <a:r>
              <a:rPr lang="de-DE" sz="2000" b="0" dirty="0"/>
              <a:t>Federal Office </a:t>
            </a:r>
            <a:r>
              <a:rPr lang="de-DE" sz="2000" b="0" dirty="0" err="1"/>
              <a:t>for</a:t>
            </a:r>
            <a:r>
              <a:rPr lang="de-DE" sz="2000" b="0" dirty="0"/>
              <a:t> Radiation </a:t>
            </a:r>
            <a:r>
              <a:rPr lang="de-DE" sz="2000" b="0" dirty="0" err="1"/>
              <a:t>Protection</a:t>
            </a:r>
            <a:r>
              <a:rPr lang="en-GB" sz="2000" dirty="0"/>
              <a:t> (</a:t>
            </a:r>
            <a:r>
              <a:rPr lang="en-GB" sz="2000" b="0" dirty="0"/>
              <a:t>BfS)</a:t>
            </a:r>
          </a:p>
          <a:p>
            <a:pPr marL="360363" indent="-360363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/>
              <a:t>Role of BfS </a:t>
            </a:r>
            <a:r>
              <a:rPr lang="en-GB" sz="2000" b="0" dirty="0" smtClean="0"/>
              <a:t>in radiological crime scene management within ZUB</a:t>
            </a:r>
            <a:endParaRPr lang="en-GB" sz="2000" b="0" dirty="0"/>
          </a:p>
          <a:p>
            <a:pPr marL="809625" lvl="1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strategy</a:t>
            </a:r>
            <a:endParaRPr lang="de-DE" sz="2000" b="0" dirty="0">
              <a:solidFill>
                <a:schemeClr val="tx1"/>
              </a:solidFill>
            </a:endParaRPr>
          </a:p>
          <a:p>
            <a:pPr marL="809625" lvl="1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roles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and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2000" b="0" dirty="0" err="1" smtClean="0">
                <a:solidFill>
                  <a:schemeClr val="tx1"/>
                </a:solidFill>
              </a:rPr>
              <a:t>responsibilities</a:t>
            </a:r>
            <a:endParaRPr lang="en-GB" sz="2000" b="0" dirty="0">
              <a:solidFill>
                <a:schemeClr val="tx1"/>
              </a:solidFill>
            </a:endParaRPr>
          </a:p>
          <a:p>
            <a:pPr marL="360363" indent="-360363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/>
              <a:t>Conclusions</a:t>
            </a:r>
            <a:endParaRPr lang="en-GB" sz="2000" b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7916863" cy="541338"/>
          </a:xfrm>
        </p:spPr>
        <p:txBody>
          <a:bodyPr/>
          <a:lstStyle/>
          <a:p>
            <a:r>
              <a:rPr lang="en-GB"/>
              <a:t>The Federal Office for Radiation Protection</a:t>
            </a:r>
            <a:endParaRPr lang="de-DE"/>
          </a:p>
        </p:txBody>
      </p:sp>
      <p:sp>
        <p:nvSpPr>
          <p:cNvPr id="24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58776" y="1169988"/>
            <a:ext cx="7916862" cy="53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/>
              <a:t>is a scientific and technical Federal Office</a:t>
            </a:r>
            <a:endParaRPr lang="en-GB" sz="2000" b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0363" y="1979613"/>
            <a:ext cx="79200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360363" indent="-360363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000" b="0" dirty="0"/>
              <a:t>i</a:t>
            </a:r>
            <a:r>
              <a:rPr lang="en-GB" sz="2000" b="0" dirty="0" smtClean="0"/>
              <a:t>s subordinate to </a:t>
            </a:r>
            <a:r>
              <a:rPr lang="en-GB" sz="2000" b="0" dirty="0"/>
              <a:t>the Federal Ministry for the Environment, Nature </a:t>
            </a:r>
            <a:r>
              <a:rPr lang="en-GB" sz="2000" b="0" dirty="0" smtClean="0"/>
              <a:t>Conservation, Building </a:t>
            </a:r>
            <a:r>
              <a:rPr lang="en-GB" sz="2000" b="0" dirty="0"/>
              <a:t>and </a:t>
            </a:r>
            <a:r>
              <a:rPr lang="en-GB" sz="2000" b="0" dirty="0" smtClean="0"/>
              <a:t>Nuclear </a:t>
            </a:r>
            <a:r>
              <a:rPr lang="en-GB" sz="2000" b="0" dirty="0"/>
              <a:t>Safety (</a:t>
            </a:r>
            <a:r>
              <a:rPr lang="en-GB" sz="2000" b="0" dirty="0" smtClean="0"/>
              <a:t>BMUB)</a:t>
            </a:r>
            <a:endParaRPr lang="en-GB" sz="2000" b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128" y="3240087"/>
            <a:ext cx="3816350" cy="19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40088" y="720725"/>
            <a:ext cx="2030412" cy="1439863"/>
          </a:xfrm>
          <a:prstGeom prst="rect">
            <a:avLst/>
          </a:prstGeom>
          <a:gradFill rotWithShape="0">
            <a:gsLst>
              <a:gs pos="0">
                <a:srgbClr val="7B9395"/>
              </a:gs>
              <a:gs pos="50000">
                <a:srgbClr val="BBE0E3"/>
              </a:gs>
              <a:gs pos="100000">
                <a:srgbClr val="7B9395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000000"/>
                </a:solidFill>
              </a:rPr>
              <a:t>President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000000"/>
                </a:solidFill>
              </a:rPr>
              <a:t>Wolfram König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45914" y="2796912"/>
            <a:ext cx="1593850" cy="725488"/>
          </a:xfrm>
          <a:prstGeom prst="rect">
            <a:avLst/>
          </a:prstGeom>
          <a:gradFill rotWithShape="0">
            <a:gsLst>
              <a:gs pos="0">
                <a:srgbClr val="5E6C75"/>
              </a:gs>
              <a:gs pos="50000">
                <a:srgbClr val="CCECFF"/>
              </a:gs>
              <a:gs pos="100000">
                <a:srgbClr val="5E6C75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sz="15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Administration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sz="1500" b="1" dirty="0">
              <a:solidFill>
                <a:srgbClr val="000000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031839" y="2796912"/>
            <a:ext cx="1470025" cy="725488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Safety in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nuclear-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600289" y="2796912"/>
            <a:ext cx="1422400" cy="725488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Safety of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nuclear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disposal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117939" y="2796912"/>
            <a:ext cx="1554162" cy="725488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>
                <a:solidFill>
                  <a:srgbClr val="000000"/>
                </a:solidFill>
              </a:rPr>
              <a:t>Radiation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>
                <a:solidFill>
                  <a:srgbClr val="000000"/>
                </a:solidFill>
              </a:rPr>
              <a:t>protection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>
                <a:solidFill>
                  <a:srgbClr val="000000"/>
                </a:solidFill>
              </a:rPr>
              <a:t>and health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775289" y="2796912"/>
            <a:ext cx="1439862" cy="725488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Radiation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protection and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071200" y="2339975"/>
            <a:ext cx="6121400" cy="320675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600" b="1">
                <a:solidFill>
                  <a:srgbClr val="000000"/>
                </a:solidFill>
              </a:rPr>
              <a:t>Specialized Departments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5177540" y="4377391"/>
            <a:ext cx="23176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7495219" y="3574575"/>
            <a:ext cx="0" cy="802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488167" y="3927335"/>
            <a:ext cx="1682750" cy="900112"/>
          </a:xfrm>
          <a:prstGeom prst="rect">
            <a:avLst/>
          </a:prstGeom>
          <a:gradFill rotWithShape="0">
            <a:gsLst>
              <a:gs pos="0">
                <a:srgbClr val="A88686"/>
              </a:gs>
              <a:gs pos="50000">
                <a:srgbClr val="FFCCCC"/>
              </a:gs>
              <a:gs pos="100000">
                <a:srgbClr val="A88686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AG-NGA</a:t>
            </a:r>
            <a:br>
              <a:rPr lang="en-GB" sz="1500" b="1" dirty="0">
                <a:solidFill>
                  <a:srgbClr val="000000"/>
                </a:solidFill>
              </a:rPr>
            </a:br>
            <a:r>
              <a:rPr lang="en-GB" sz="1500" b="1" dirty="0">
                <a:solidFill>
                  <a:srgbClr val="000000"/>
                </a:solidFill>
              </a:rPr>
              <a:t>Defence against 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sz="1500" b="1" dirty="0">
                <a:solidFill>
                  <a:srgbClr val="000000"/>
                </a:solidFill>
              </a:rPr>
              <a:t>nuclear hazards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538163"/>
            <a:ext cx="7916863" cy="541337"/>
          </a:xfrm>
        </p:spPr>
        <p:txBody>
          <a:bodyPr/>
          <a:lstStyle/>
          <a:p>
            <a:r>
              <a:rPr lang="en-GB"/>
              <a:t>Defence against nuclear hazards</a:t>
            </a:r>
            <a:endParaRPr lang="de-DE" b="0"/>
          </a:p>
        </p:txBody>
      </p:sp>
      <p:sp>
        <p:nvSpPr>
          <p:cNvPr id="2355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59875" y="1799903"/>
            <a:ext cx="7916862" cy="2881312"/>
          </a:xfrm>
          <a:noFill/>
          <a:ln/>
        </p:spPr>
        <p:txBody>
          <a:bodyPr/>
          <a:lstStyle/>
          <a:p>
            <a:pPr marL="360363" indent="-360363" eaLnBrk="0" hangingPunct="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Char char="—"/>
            </a:pPr>
            <a:r>
              <a:rPr lang="en-GB" sz="2000" b="0" dirty="0"/>
              <a:t>handled by federal states - BfS works together with other authorities (State and Federal), when called upon</a:t>
            </a:r>
            <a:r>
              <a:rPr lang="de-DE" sz="2000" b="0" dirty="0"/>
              <a:t> </a:t>
            </a:r>
          </a:p>
          <a:p>
            <a:pPr marL="360363" indent="-360363" eaLnBrk="0" hangingPunct="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Char char="—"/>
            </a:pPr>
            <a:r>
              <a:rPr lang="de-DE" sz="2000" b="0" dirty="0" err="1"/>
              <a:t>involves</a:t>
            </a:r>
            <a:r>
              <a:rPr lang="de-DE" sz="2000" b="0" dirty="0"/>
              <a:t> </a:t>
            </a:r>
            <a:r>
              <a:rPr lang="de-DE" sz="2000" b="0" dirty="0" err="1"/>
              <a:t>preparing</a:t>
            </a:r>
            <a:r>
              <a:rPr lang="de-DE" sz="2000" b="0" dirty="0"/>
              <a:t> </a:t>
            </a:r>
            <a:r>
              <a:rPr lang="de-DE" sz="2000" b="0" dirty="0" err="1"/>
              <a:t>for</a:t>
            </a:r>
            <a:r>
              <a:rPr lang="de-DE" sz="2000" b="0" dirty="0"/>
              <a:t> </a:t>
            </a:r>
            <a:r>
              <a:rPr lang="de-DE" sz="2000" b="0" dirty="0" err="1"/>
              <a:t>and</a:t>
            </a:r>
            <a:r>
              <a:rPr lang="de-DE" sz="2000" b="0" dirty="0"/>
              <a:t> </a:t>
            </a:r>
            <a:r>
              <a:rPr lang="de-DE" sz="2000" b="0" dirty="0" err="1"/>
              <a:t>responding</a:t>
            </a:r>
            <a:r>
              <a:rPr lang="de-DE" sz="2000" b="0" dirty="0"/>
              <a:t> </a:t>
            </a:r>
            <a:r>
              <a:rPr lang="de-DE" sz="2000" b="0" dirty="0" err="1"/>
              <a:t>to</a:t>
            </a:r>
            <a:r>
              <a:rPr lang="de-DE" sz="2000" b="0" dirty="0"/>
              <a:t> </a:t>
            </a:r>
            <a:r>
              <a:rPr lang="de-DE" sz="2000" b="0" dirty="0" err="1"/>
              <a:t>situations</a:t>
            </a:r>
            <a:r>
              <a:rPr lang="de-DE" sz="2000" b="0" dirty="0"/>
              <a:t> in </a:t>
            </a:r>
            <a:r>
              <a:rPr lang="de-DE" sz="2000" b="0" dirty="0" err="1"/>
              <a:t>which</a:t>
            </a:r>
            <a:r>
              <a:rPr lang="de-DE" sz="2000" b="0" dirty="0"/>
              <a:t> </a:t>
            </a:r>
            <a:r>
              <a:rPr lang="de-DE" sz="2000" b="0" dirty="0" err="1"/>
              <a:t>radioactive</a:t>
            </a:r>
            <a:r>
              <a:rPr lang="de-DE" sz="2000" b="0" dirty="0"/>
              <a:t> material </a:t>
            </a:r>
            <a:r>
              <a:rPr lang="de-DE" sz="2000" b="0" dirty="0" err="1"/>
              <a:t>is</a:t>
            </a:r>
            <a:r>
              <a:rPr lang="de-DE" sz="2000" b="0" dirty="0"/>
              <a:t> out </a:t>
            </a:r>
            <a:r>
              <a:rPr lang="de-DE" sz="2000" b="0" dirty="0" err="1"/>
              <a:t>of</a:t>
            </a:r>
            <a:r>
              <a:rPr lang="de-DE" sz="2000" b="0" dirty="0"/>
              <a:t> </a:t>
            </a:r>
            <a:r>
              <a:rPr lang="de-DE" sz="2000" b="0" dirty="0" err="1"/>
              <a:t>regulatory</a:t>
            </a:r>
            <a:r>
              <a:rPr lang="de-DE" sz="2000" b="0" dirty="0"/>
              <a:t> </a:t>
            </a:r>
            <a:r>
              <a:rPr lang="de-DE" sz="2000" b="0" dirty="0" err="1"/>
              <a:t>control</a:t>
            </a:r>
            <a:endParaRPr lang="de-DE" sz="2000" b="0" dirty="0"/>
          </a:p>
          <a:p>
            <a:pPr marL="900113" lvl="1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de-DE" sz="2000" b="0" dirty="0" err="1">
                <a:solidFill>
                  <a:schemeClr val="tx1"/>
                </a:solidFill>
              </a:rPr>
              <a:t>loss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or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discovery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of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radioactive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materials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or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sources</a:t>
            </a:r>
            <a:r>
              <a:rPr lang="de-DE" sz="2000" b="0" dirty="0">
                <a:solidFill>
                  <a:schemeClr val="tx1"/>
                </a:solidFill>
              </a:rPr>
              <a:t>, </a:t>
            </a:r>
            <a:r>
              <a:rPr lang="de-DE" sz="2000" b="0" dirty="0" err="1">
                <a:solidFill>
                  <a:schemeClr val="tx1"/>
                </a:solidFill>
              </a:rPr>
              <a:t>including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risk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assessment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</a:p>
          <a:p>
            <a:pPr marL="900113" lvl="1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de-DE" sz="2000" b="0" dirty="0" err="1">
                <a:solidFill>
                  <a:schemeClr val="tx1"/>
                </a:solidFill>
              </a:rPr>
              <a:t>cases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where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the</a:t>
            </a:r>
            <a:r>
              <a:rPr lang="de-DE" sz="2000" b="0" dirty="0">
                <a:solidFill>
                  <a:schemeClr val="tx1"/>
                </a:solidFill>
              </a:rPr>
              <a:t> material </a:t>
            </a:r>
            <a:r>
              <a:rPr lang="de-DE" sz="2000" b="0" dirty="0" err="1">
                <a:solidFill>
                  <a:schemeClr val="tx1"/>
                </a:solidFill>
              </a:rPr>
              <a:t>is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being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used</a:t>
            </a:r>
            <a:r>
              <a:rPr lang="de-DE" sz="2000" b="0" dirty="0">
                <a:solidFill>
                  <a:schemeClr val="tx1"/>
                </a:solidFill>
              </a:rPr>
              <a:t> </a:t>
            </a:r>
            <a:r>
              <a:rPr lang="de-DE" sz="2000" b="0" dirty="0" err="1">
                <a:solidFill>
                  <a:schemeClr val="tx1"/>
                </a:solidFill>
              </a:rPr>
              <a:t>maliciously</a:t>
            </a:r>
            <a:endParaRPr lang="de-DE" sz="2000" b="0" dirty="0">
              <a:solidFill>
                <a:schemeClr val="tx1"/>
              </a:solidFill>
            </a:endParaRPr>
          </a:p>
          <a:p>
            <a:pPr marL="360363" indent="-360363" eaLnBrk="0" hangingPunct="0">
              <a:lnSpc>
                <a:spcPct val="100000"/>
              </a:lnSpc>
              <a:spcBef>
                <a:spcPct val="40000"/>
              </a:spcBef>
              <a:buFont typeface="Arial" panose="020B0604020202020204" pitchFamily="34" charset="0"/>
              <a:buNone/>
            </a:pPr>
            <a:endParaRPr lang="en-GB" sz="2000" b="0" dirty="0"/>
          </a:p>
          <a:p>
            <a:pPr marL="360363" indent="-360363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—"/>
            </a:pPr>
            <a:endParaRPr lang="de-DE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619880"/>
            <a:ext cx="7916862" cy="3780483"/>
          </a:xfrm>
        </p:spPr>
        <p:txBody>
          <a:bodyPr/>
          <a:lstStyle/>
          <a:p>
            <a:pPr marL="360363" indent="-360363">
              <a:lnSpc>
                <a:spcPct val="100000"/>
              </a:lnSpc>
            </a:pPr>
            <a:r>
              <a:rPr lang="de-DE" sz="2000" b="0" dirty="0" smtClean="0"/>
              <a:t>Central Federal Support Group in Response </a:t>
            </a:r>
            <a:r>
              <a:rPr lang="de-DE" sz="2000" b="0" dirty="0" err="1" smtClean="0"/>
              <a:t>to</a:t>
            </a:r>
            <a:r>
              <a:rPr lang="de-DE" sz="2000" b="0" dirty="0" smtClean="0"/>
              <a:t>               </a:t>
            </a:r>
            <a:r>
              <a:rPr lang="de-DE" sz="2000" b="0" dirty="0" err="1" smtClean="0"/>
              <a:t>Serious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Nuclear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Threats</a:t>
            </a:r>
            <a:r>
              <a:rPr lang="de-DE" sz="2000" b="0" dirty="0" smtClean="0"/>
              <a:t> (ZUB)</a:t>
            </a:r>
          </a:p>
          <a:p>
            <a:pPr marL="360363" indent="-360363">
              <a:lnSpc>
                <a:spcPct val="100000"/>
              </a:lnSpc>
            </a:pPr>
            <a:r>
              <a:rPr lang="de-DE" sz="2000" b="0" dirty="0" smtClean="0"/>
              <a:t>German Federal </a:t>
            </a:r>
            <a:r>
              <a:rPr lang="de-DE" sz="2000" b="0" dirty="0" err="1" smtClean="0"/>
              <a:t>Criminal</a:t>
            </a:r>
            <a:r>
              <a:rPr lang="de-DE" sz="2000" b="0" dirty="0" smtClean="0"/>
              <a:t> Police (BKA) </a:t>
            </a:r>
            <a:r>
              <a:rPr lang="de-DE" sz="2000" b="0" dirty="0" err="1" smtClean="0"/>
              <a:t>provides</a:t>
            </a:r>
            <a:r>
              <a:rPr lang="de-DE" sz="2000" b="0" dirty="0" smtClean="0"/>
              <a:t>                          </a:t>
            </a:r>
            <a:r>
              <a:rPr lang="de-DE" sz="2000" b="0" dirty="0" err="1" smtClean="0"/>
              <a:t>the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head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ZUB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is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charge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the</a:t>
            </a:r>
            <a:r>
              <a:rPr lang="de-DE" sz="2000" b="0" dirty="0"/>
              <a:t> </a:t>
            </a:r>
            <a:r>
              <a:rPr lang="de-DE" sz="2000" b="0" dirty="0" err="1" smtClean="0"/>
              <a:t>overall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crime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scene</a:t>
            </a:r>
            <a:endParaRPr lang="de-DE" sz="2000" b="0" dirty="0" smtClean="0"/>
          </a:p>
          <a:p>
            <a:pPr marL="360363" indent="-360363">
              <a:lnSpc>
                <a:spcPct val="100000"/>
              </a:lnSpc>
            </a:pPr>
            <a:r>
              <a:rPr lang="de-DE" sz="2000" b="0" dirty="0" smtClean="0"/>
              <a:t>German Federal Police (BPOL) </a:t>
            </a:r>
            <a:r>
              <a:rPr lang="de-DE" sz="2000" b="0" dirty="0" err="1" smtClean="0"/>
              <a:t>provides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decontamination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facilities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/>
              <a:t> </a:t>
            </a:r>
            <a:r>
              <a:rPr lang="de-DE" sz="2000" b="0" dirty="0" err="1" smtClean="0"/>
              <a:t>logistics</a:t>
            </a:r>
            <a:endParaRPr lang="de-DE" sz="2000" b="0" dirty="0" smtClean="0"/>
          </a:p>
          <a:p>
            <a:pPr marL="360363" indent="-360363">
              <a:lnSpc>
                <a:spcPct val="100000"/>
              </a:lnSpc>
            </a:pPr>
            <a:r>
              <a:rPr lang="de-DE" sz="2000" b="0" dirty="0" smtClean="0"/>
              <a:t>BfS </a:t>
            </a:r>
            <a:r>
              <a:rPr lang="de-DE" sz="2000" b="0" dirty="0" err="1" smtClean="0"/>
              <a:t>handles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aspects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radiation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protection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including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radiological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safety</a:t>
            </a:r>
            <a:r>
              <a:rPr lang="de-DE" sz="2000" b="0" dirty="0" smtClean="0"/>
              <a:t> &amp; dosimetry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personnel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involved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actual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crime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scene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management</a:t>
            </a:r>
            <a:endParaRPr lang="de-DE" sz="2000" b="0" dirty="0"/>
          </a:p>
        </p:txBody>
      </p:sp>
      <p:sp>
        <p:nvSpPr>
          <p:cNvPr id="2662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58775" y="358775"/>
            <a:ext cx="7918450" cy="721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66700" indent="-266700" defTabSz="457200" eaLnBrk="0" hangingPunct="0">
              <a:lnSpc>
                <a:spcPct val="93000"/>
              </a:lnSpc>
              <a:spcBef>
                <a:spcPts val="2000"/>
              </a:spcBef>
              <a:buClr>
                <a:srgbClr val="FFFFFF"/>
              </a:buClr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Role of </a:t>
            </a:r>
            <a:r>
              <a:rPr lang="en-GB" dirty="0" smtClean="0"/>
              <a:t>BfS in radiological crime scene </a:t>
            </a:r>
            <a:br>
              <a:rPr lang="en-GB" dirty="0" smtClean="0"/>
            </a:br>
            <a:r>
              <a:rPr lang="en-GB" dirty="0" smtClean="0"/>
              <a:t>management within ZUB </a:t>
            </a:r>
            <a:endParaRPr lang="en-GB" b="0" dirty="0"/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73" y="539742"/>
            <a:ext cx="1436218" cy="19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1079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Roles and Responsibilities (1)</a:t>
            </a: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On-scene commander (OSC) for all BfS personnel</a:t>
            </a:r>
          </a:p>
          <a:p>
            <a:pPr marL="0" indent="0" defTabSz="457200">
              <a:spcBef>
                <a:spcPct val="40000"/>
              </a:spcBef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 dirty="0" smtClean="0">
              <a:solidFill>
                <a:srgbClr val="FF00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0363" y="2159949"/>
            <a:ext cx="7916862" cy="32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de-DE" sz="2000" b="0" dirty="0" err="1" smtClean="0"/>
              <a:t>Experienced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member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BfS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de-DE" sz="2000" b="0" dirty="0" smtClean="0"/>
              <a:t>In </a:t>
            </a:r>
            <a:r>
              <a:rPr lang="de-DE" sz="2000" b="0" dirty="0" err="1" smtClean="0"/>
              <a:t>charge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BfS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personnel</a:t>
            </a:r>
            <a:r>
              <a:rPr lang="de-DE" sz="2000" b="0" dirty="0" smtClean="0"/>
              <a:t> at </a:t>
            </a:r>
            <a:r>
              <a:rPr lang="de-DE" sz="2000" b="0" dirty="0" err="1" smtClean="0"/>
              <a:t>the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scene</a:t>
            </a:r>
            <a:endParaRPr lang="de-DE" sz="2000" b="0" dirty="0" smtClean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de-DE" sz="2000" b="0" dirty="0" err="1" smtClean="0"/>
              <a:t>Responsible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dosimetry (</a:t>
            </a:r>
            <a:r>
              <a:rPr lang="de-DE" sz="2000" b="0" dirty="0" err="1" smtClean="0"/>
              <a:t>including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police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forces</a:t>
            </a:r>
            <a:r>
              <a:rPr lang="de-DE" sz="2000" b="0" dirty="0" smtClean="0"/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de-DE" sz="2000" b="0" dirty="0" smtClean="0"/>
              <a:t>OSC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deputy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work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closely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with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police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officer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charge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of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crime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scene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determining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who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can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go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how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long</a:t>
            </a:r>
            <a:endParaRPr lang="de-DE" sz="2000" b="0" dirty="0" smtClean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de-DE" sz="2000" b="0" dirty="0" err="1" smtClean="0"/>
              <a:t>Assigns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teams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for</a:t>
            </a:r>
            <a:r>
              <a:rPr lang="de-DE" sz="2000" b="0" dirty="0" smtClean="0"/>
              <a:t> all </a:t>
            </a:r>
            <a:r>
              <a:rPr lang="de-DE" sz="2000" b="0" dirty="0" err="1" smtClean="0"/>
              <a:t>other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roles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responsibilities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1079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Responsibilities (2)</a:t>
            </a: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Detection/Search Teams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0363" y="2015622"/>
            <a:ext cx="5940271" cy="342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b="0" dirty="0" smtClean="0"/>
              <a:t>Ideally at least two teams of two BfS members    each in full protection suits</a:t>
            </a:r>
          </a:p>
          <a:p>
            <a:r>
              <a:rPr lang="en-GB" sz="1800" b="0" dirty="0" smtClean="0"/>
              <a:t>Familiar with all necessary equipment</a:t>
            </a:r>
          </a:p>
          <a:p>
            <a:r>
              <a:rPr lang="en-GB" sz="1800" b="0" dirty="0" smtClean="0"/>
              <a:t>Accompany police teams assigned by BKA          crime scene unit</a:t>
            </a:r>
          </a:p>
          <a:p>
            <a:r>
              <a:rPr lang="en-GB" sz="1800" b="0" dirty="0" smtClean="0"/>
              <a:t>Determine radiological situation at the crime scene, search for hidden sources and contamination</a:t>
            </a:r>
          </a:p>
          <a:p>
            <a:r>
              <a:rPr lang="en-GB" sz="1800" b="0" dirty="0" smtClean="0"/>
              <a:t>Search for possible radiological contamination, including evidence</a:t>
            </a:r>
            <a:endParaRPr lang="en-GB" sz="18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13541" r="27343"/>
          <a:stretch/>
        </p:blipFill>
        <p:spPr>
          <a:xfrm>
            <a:off x="5580542" y="936128"/>
            <a:ext cx="2954569" cy="300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60363" y="360363"/>
            <a:ext cx="7916862" cy="1079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>
                <a:solidFill>
                  <a:srgbClr val="FF0000"/>
                </a:solidFill>
              </a:rPr>
              <a:t>Roles and </a:t>
            </a:r>
            <a:r>
              <a:rPr lang="en-GB" sz="2600" dirty="0" smtClean="0">
                <a:solidFill>
                  <a:srgbClr val="FF0000"/>
                </a:solidFill>
              </a:rPr>
              <a:t>Responsibilities (3)</a:t>
            </a:r>
            <a:endParaRPr lang="en-GB" sz="2600" dirty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400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FF0000"/>
                </a:solidFill>
              </a:rPr>
              <a:t>Airlock Operators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0363" y="1619880"/>
            <a:ext cx="7916862" cy="37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3201" rIns="86402" bIns="43201"/>
          <a:lstStyle>
            <a:lvl1pPr marL="450850" indent="-450850" defTabSz="457200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Char char="―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 indent="-269875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295400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159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85975" indent="-2159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159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b="0" dirty="0" smtClean="0"/>
              <a:t>Any crime scene with potential 								      for airborne radionuclides will 										         be sealed off with an airlock</a:t>
            </a:r>
          </a:p>
          <a:p>
            <a:r>
              <a:rPr lang="en-GB" sz="1800" b="0" dirty="0" smtClean="0"/>
              <a:t>Manned by two BfS members 										     handling evidence that needs 										  to be heat sealed for transport 										      to glove box</a:t>
            </a:r>
          </a:p>
          <a:p>
            <a:r>
              <a:rPr lang="en-GB" sz="1800" b="0" dirty="0" smtClean="0"/>
              <a:t>Responsible for contamination										     measurements of personnel leaving the crime scene and assistance with handling possible contamination</a:t>
            </a:r>
          </a:p>
          <a:p>
            <a:r>
              <a:rPr lang="en-GB" sz="1800" b="0" dirty="0"/>
              <a:t>A</a:t>
            </a:r>
            <a:r>
              <a:rPr lang="en-GB" sz="1800" b="0" dirty="0" smtClean="0"/>
              <a:t>t </a:t>
            </a:r>
            <a:r>
              <a:rPr lang="en-GB" sz="1800" b="0" dirty="0" smtClean="0"/>
              <a:t>least </a:t>
            </a:r>
            <a:r>
              <a:rPr lang="en-GB" sz="1800" b="0" dirty="0" smtClean="0"/>
              <a:t>t</a:t>
            </a:r>
            <a:r>
              <a:rPr lang="en-GB" sz="1800" b="0" dirty="0" smtClean="0"/>
              <a:t>wo </a:t>
            </a:r>
            <a:r>
              <a:rPr lang="en-GB" sz="1800" b="0" dirty="0"/>
              <a:t>teams needed </a:t>
            </a:r>
            <a:r>
              <a:rPr lang="en-GB" sz="1800" b="0" dirty="0" smtClean="0"/>
              <a:t>for continuous operation of airlock</a:t>
            </a:r>
            <a:endParaRPr lang="en-GB" sz="18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6428" r="33334" b="15765"/>
          <a:stretch/>
        </p:blipFill>
        <p:spPr>
          <a:xfrm>
            <a:off x="4136696" y="900110"/>
            <a:ext cx="4140529" cy="34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Benutzerdefiniert</PresentationFormat>
  <Paragraphs>112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 Unicode MS</vt:lpstr>
      <vt:lpstr>Arial</vt:lpstr>
      <vt:lpstr>Standarddesign</vt:lpstr>
      <vt:lpstr>PowerPoint-Präsentation</vt:lpstr>
      <vt:lpstr>Contents</vt:lpstr>
      <vt:lpstr>The Federal Office for Radiation Protection</vt:lpstr>
      <vt:lpstr>PowerPoint-Präsentation</vt:lpstr>
      <vt:lpstr>Defence against nuclear hazards</vt:lpstr>
      <vt:lpstr>Role of BfS in radiological crime scene  management within ZUB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Company>Bundesamt für Strahlenschutz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Anwender</dc:creator>
  <cp:lastModifiedBy>Helge Kröger</cp:lastModifiedBy>
  <cp:revision>117</cp:revision>
  <dcterms:created xsi:type="dcterms:W3CDTF">2007-10-19T13:52:36Z</dcterms:created>
  <dcterms:modified xsi:type="dcterms:W3CDTF">2014-07-02T07:53:00Z</dcterms:modified>
</cp:coreProperties>
</file>