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7" r:id="rId3"/>
    <p:sldId id="302" r:id="rId4"/>
    <p:sldId id="319" r:id="rId5"/>
    <p:sldId id="320" r:id="rId6"/>
    <p:sldId id="322" r:id="rId7"/>
    <p:sldId id="297" r:id="rId8"/>
    <p:sldId id="304" r:id="rId9"/>
    <p:sldId id="310" r:id="rId10"/>
    <p:sldId id="326" r:id="rId11"/>
    <p:sldId id="327" r:id="rId12"/>
    <p:sldId id="328" r:id="rId13"/>
    <p:sldId id="321" r:id="rId14"/>
    <p:sldId id="301" r:id="rId15"/>
    <p:sldId id="333" r:id="rId16"/>
    <p:sldId id="334" r:id="rId17"/>
    <p:sldId id="335" r:id="rId18"/>
    <p:sldId id="338" r:id="rId19"/>
    <p:sldId id="323" r:id="rId20"/>
    <p:sldId id="265" r:id="rId21"/>
    <p:sldId id="336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5F8"/>
    <a:srgbClr val="4B5C29"/>
    <a:srgbClr val="7F7F7F"/>
    <a:srgbClr val="5F5F5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1356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lide footer_blue_6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57734"/>
            <a:ext cx="9144000" cy="5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slide header_6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9144000" cy="1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51" y="155048"/>
            <a:ext cx="2971488" cy="31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E0E3E94B-A09E-4955-9E93-DB4D1F2434B0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513" y="8829662"/>
            <a:ext cx="1064926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7FBB43C4-8FC2-40CB-9519-79FF38454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676214"/>
            <a:ext cx="6858000" cy="155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51" y="1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3038651-EAE1-43F7-AA43-F01CD92AAE9D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8" y="4416430"/>
            <a:ext cx="5487025" cy="41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62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51" y="8829662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9A692E-A3FA-4FEF-B81A-23CDF022F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51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3039-3144-46A2-A1D6-874A2FBEA6F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Go to "View | Header and Footer" to add your organization, sponsor, meeting name here; then, click "Apply to All"</a:t>
            </a:r>
          </a:p>
        </p:txBody>
      </p:sp>
      <p:sp>
        <p:nvSpPr>
          <p:cNvPr id="23556" name="Rectangle 7"/>
          <p:cNvSpPr txBox="1">
            <a:spLocks noGrp="1" noChangeArrowheads="1"/>
          </p:cNvSpPr>
          <p:nvPr/>
        </p:nvSpPr>
        <p:spPr bwMode="auto">
          <a:xfrm>
            <a:off x="3884951" y="8829662"/>
            <a:ext cx="29714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2" tIns="46296" rIns="92592" bIns="46296" anchor="b"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9E3F07-B448-4BC9-A4A9-19D42B9A51B9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32" indent="-285705" defTabSz="9253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2818" indent="-228564" defTabSz="9253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599945" indent="-228564" defTabSz="9253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074" indent="-228564" defTabSz="9253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201" indent="-228564" defTabSz="925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328" indent="-228564" defTabSz="925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8456" indent="-228564" defTabSz="925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5583" indent="-228564" defTabSz="925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CDCC1D-76BC-4282-B0FD-C0CBF4D2A30A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itle foot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 head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57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880B-4F25-4B74-B278-8469C0284B04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FFD9-5EAE-4AC7-AC25-4FE6A4A5B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0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5BCA-8850-45E8-A845-6CAA647A31F7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0B4B-C017-41F1-8E80-CA7D2AD72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FB44C-3EF7-4807-8BFF-47DBC281557F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E272-EB40-4A09-8477-189769396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8767-5ACA-4C3F-8851-B87C6202BF0C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BA87-711E-4896-80EA-A3D22A9A1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910C-E444-4992-A3FC-08FC483E354E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DA17-7E29-47BB-8C59-11FB29F0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8E39-90E2-4B87-BDDF-1A8FF2D0B334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2DF4-EC54-4F03-A576-609392CB2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8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06D7-AE7B-4B90-A16B-169F99EF392D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E5B0-D959-47DA-875A-E9A99DCA9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3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90805-449D-4ED1-A02D-8A937B0C83C7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8418-CECD-412F-BFBC-01C9BE496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90E2-1EBE-4F90-B58D-6EAA956D3745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1188-3D06-42A2-95DD-570692B7F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A47A-8E8F-4C0D-8044-B2A85EA27814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9FF1-C54D-49B8-BBAD-00E2E51EA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8192C38-144F-41D5-BBC1-C3E9BFE485DE}" type="datetime1">
              <a:rPr lang="en-US"/>
              <a:pPr>
                <a:defRPr/>
              </a:pPr>
              <a:t>7/3/2014</a:t>
            </a:fld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C9F9558-769B-42B8-9D21-CB5693B33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696200" cy="106997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1F497D"/>
                </a:solidFill>
                <a:latin typeface="Calibri"/>
                <a:ea typeface="Calibri"/>
              </a:rPr>
              <a:t>Resources </a:t>
            </a:r>
            <a:r>
              <a:rPr lang="en-US" sz="2800" i="1" dirty="0">
                <a:solidFill>
                  <a:srgbClr val="1F497D"/>
                </a:solidFill>
                <a:latin typeface="Calibri"/>
                <a:ea typeface="Calibri"/>
              </a:rPr>
              <a:t>and</a:t>
            </a:r>
            <a:r>
              <a:rPr lang="en-US" sz="3200" i="1" dirty="0">
                <a:solidFill>
                  <a:srgbClr val="1F497D"/>
                </a:solidFill>
                <a:latin typeface="Calibri"/>
                <a:ea typeface="Calibri"/>
              </a:rPr>
              <a:t> Forensics Signatures to Help Determine the Origin of Sealed Radiological Sources</a:t>
            </a:r>
            <a:r>
              <a:rPr lang="en-US" sz="3600" dirty="0">
                <a:latin typeface="Times New Roman"/>
                <a:ea typeface="Calibri"/>
              </a:rPr>
              <a:t/>
            </a:r>
            <a:br>
              <a:rPr lang="en-US" sz="3600" dirty="0">
                <a:latin typeface="Times New Roman"/>
                <a:ea typeface="Calibri"/>
              </a:rPr>
            </a:br>
            <a:r>
              <a:rPr lang="en-US" sz="3200" dirty="0">
                <a:ea typeface="ＭＳ Ｐゴシック" charset="0"/>
                <a:cs typeface="+mj-cs"/>
              </a:rPr>
              <a:t/>
            </a:r>
            <a:br>
              <a:rPr lang="en-US" sz="3200" dirty="0">
                <a:ea typeface="ＭＳ Ｐゴシック" charset="0"/>
                <a:cs typeface="+mj-cs"/>
              </a:rPr>
            </a:br>
            <a:r>
              <a:rPr lang="en-US" sz="3200" dirty="0">
                <a:ea typeface="ＭＳ Ｐゴシック" charset="0"/>
                <a:cs typeface="+mj-cs"/>
              </a:rPr>
              <a:t>	</a:t>
            </a:r>
            <a:endParaRPr lang="en-US" sz="2400" dirty="0">
              <a:ea typeface="ＭＳ Ｐゴシック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971800"/>
            <a:ext cx="5486400" cy="2133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David </a:t>
            </a:r>
            <a:r>
              <a:rPr lang="en-US" sz="2400" dirty="0">
                <a:ea typeface="ＭＳ Ｐゴシック" charset="0"/>
                <a:cs typeface="+mn-cs"/>
              </a:rPr>
              <a:t>Chamberlain</a:t>
            </a:r>
          </a:p>
          <a:p>
            <a:pPr eaLnBrk="1" hangingPunct="1">
              <a:defRPr/>
            </a:pPr>
            <a:endParaRPr lang="en-US" sz="1100" i="1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z="2000" i="1" dirty="0" smtClean="0">
                <a:ea typeface="ＭＳ Ｐゴシック" charset="0"/>
                <a:cs typeface="+mn-cs"/>
              </a:rPr>
              <a:t>International </a:t>
            </a:r>
            <a:r>
              <a:rPr lang="en-US" sz="2000" i="1" dirty="0">
                <a:ea typeface="ＭＳ Ｐゴシック" charset="0"/>
                <a:cs typeface="+mn-cs"/>
              </a:rPr>
              <a:t>Conference on Advances in Nuclear Forensics: Countering the Evolving Threat of Nuclear and Other Radioactive Material out of Regulatory Control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100" dirty="0" smtClean="0"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Vienna</a:t>
            </a:r>
            <a:r>
              <a:rPr lang="en-US" sz="2000" dirty="0">
                <a:ea typeface="ＭＳ Ｐゴシック" charset="0"/>
                <a:cs typeface="+mn-cs"/>
              </a:rPr>
              <a:t>, Austria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July 7-10, 2014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114800" y="5630863"/>
            <a:ext cx="205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ANL-NTNFC-14-018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APT#</a:t>
            </a:r>
            <a:r>
              <a:rPr lang="en-US" dirty="0"/>
              <a:t>105562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438400"/>
            <a:ext cx="2590800" cy="391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81000" y="1182250"/>
            <a:ext cx="4847312" cy="4933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7595" y="228600"/>
            <a:ext cx="42321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smtClean="0">
                <a:solidFill>
                  <a:schemeClr val="tx2"/>
                </a:solidFill>
                <a:latin typeface="Arial" pitchFamily="34" charset="0"/>
              </a:rPr>
              <a:t>FORENSICS EXAMPLE</a:t>
            </a:r>
            <a:endParaRPr lang="en-US" altLang="en-US" sz="26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474663"/>
            <a:ext cx="510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10,556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Individual Source Model Numbers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352800" y="720725"/>
            <a:ext cx="838200" cy="82153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36187" y="2068075"/>
            <a:ext cx="2136937" cy="2095842"/>
          </a:xfrm>
          <a:prstGeom prst="ellipse">
            <a:avLst/>
          </a:prstGeom>
          <a:solidFill>
            <a:srgbClr val="0070C0">
              <a:alpha val="50980"/>
            </a:srgb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0600" y="12192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Arial" pitchFamily="34" charset="0"/>
                <a:cs typeface="Arial" pitchFamily="34" charset="0"/>
              </a:rPr>
              <a:t>Determine source </a:t>
            </a: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is Cs-137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953 </a:t>
            </a:r>
            <a:r>
              <a:rPr lang="en-US" alt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possible source models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352800" y="1447800"/>
            <a:ext cx="1447801" cy="115121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21626" y="2824321"/>
            <a:ext cx="1088374" cy="1061879"/>
          </a:xfrm>
          <a:prstGeom prst="ellipse">
            <a:avLst/>
          </a:prstGeom>
          <a:solidFill>
            <a:srgbClr val="CE32B0">
              <a:alpha val="50980"/>
            </a:srgb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19" idx="1"/>
          </p:cNvCxnSpPr>
          <p:nvPr/>
        </p:nvCxnSpPr>
        <p:spPr bwMode="auto">
          <a:xfrm flipH="1">
            <a:off x="3453086" y="3179356"/>
            <a:ext cx="203331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6400" y="2717691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Estimated source strength to be 200 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500 Ci of Cs-137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30 possible source models</a:t>
            </a:r>
            <a:endParaRPr lang="en-US" alt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248572" y="3355260"/>
            <a:ext cx="409028" cy="371603"/>
          </a:xfrm>
          <a:prstGeom prst="ellipse">
            <a:avLst/>
          </a:prstGeom>
          <a:solidFill>
            <a:srgbClr val="92D050">
              <a:alpha val="50195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62600" y="4389407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And, observed partial number etched in outer capsule: 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R60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possible source </a:t>
            </a:r>
            <a:r>
              <a:rPr lang="en-US" alt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alt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H="1" flipV="1">
            <a:off x="3496733" y="3541061"/>
            <a:ext cx="2065871" cy="12726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248400" y="5791200"/>
            <a:ext cx="24765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Information shown is based on database queries.</a:t>
            </a:r>
            <a:endParaRPr lang="en-US" sz="1400" dirty="0"/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8458200" y="6248400"/>
            <a:ext cx="533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70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  <p:bldP spid="11" grpId="0"/>
      <p:bldP spid="15" grpId="0" animBg="1"/>
      <p:bldP spid="19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+mn-cs"/>
              </a:rPr>
              <a:t>WHAT CAN THE ISSD PROVIDE?</a:t>
            </a:r>
            <a:endParaRPr lang="en-US" sz="2600" b="1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800" b="1" dirty="0" smtClean="0"/>
              <a:t>Manufacturer:</a:t>
            </a:r>
            <a:r>
              <a:rPr lang="en-US" sz="1800" b="1" dirty="0" smtClean="0">
                <a:solidFill>
                  <a:srgbClr val="0070C0"/>
                </a:solidFill>
              </a:rPr>
              <a:t>  	REVISS Services Limited (UK) manufactures the R6000 series of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800" b="1" dirty="0" smtClean="0">
                <a:solidFill>
                  <a:srgbClr val="0070C0"/>
                </a:solidFill>
              </a:rPr>
              <a:t>	       Cs-137 sources.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tabLst>
                <a:tab pos="115888" algn="l"/>
                <a:tab pos="1482725" algn="l"/>
              </a:tabLst>
            </a:pPr>
            <a:r>
              <a:rPr lang="en-US" sz="1800" i="1" dirty="0" smtClean="0"/>
              <a:t>*</a:t>
            </a:r>
            <a:r>
              <a:rPr lang="en-US" sz="1400" i="1" dirty="0" smtClean="0"/>
              <a:t>Source </a:t>
            </a:r>
            <a:r>
              <a:rPr lang="en-US" sz="1400" i="1" dirty="0"/>
              <a:t>models </a:t>
            </a:r>
            <a:r>
              <a:rPr lang="en-US" sz="1400" i="1" dirty="0" smtClean="0"/>
              <a:t>vary </a:t>
            </a:r>
            <a:r>
              <a:rPr lang="en-US" sz="1400" i="1" dirty="0"/>
              <a:t>only in dimensions, activity content and design of outer lid</a:t>
            </a:r>
            <a:r>
              <a:rPr lang="en-US" sz="1400" i="1" dirty="0" smtClean="0"/>
              <a:t>.  All capsules have a handling pip (raised center) built into the lid of the outer capsule except the R6050 which has a female thread incorporated into the capsule lid.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tabLst>
                <a:tab pos="115888" algn="l"/>
                <a:tab pos="1482725" algn="l"/>
              </a:tabLst>
            </a:pPr>
            <a:endParaRPr lang="en-US" sz="1400" i="1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tabLst>
                <a:tab pos="115888" algn="l"/>
                <a:tab pos="1482725" algn="l"/>
              </a:tabLst>
            </a:pPr>
            <a:endParaRPr lang="en-US" sz="14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95852"/>
              </p:ext>
            </p:extLst>
          </p:nvPr>
        </p:nvGraphicFramePr>
        <p:xfrm>
          <a:off x="497681" y="1524000"/>
          <a:ext cx="8297119" cy="344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262"/>
                <a:gridCol w="1408176"/>
                <a:gridCol w="1088775"/>
                <a:gridCol w="1027416"/>
                <a:gridCol w="1857745"/>
                <a:gridCol w="18577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CapsuleModel*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</a:p>
                    <a:p>
                      <a:pPr algn="ctr"/>
                      <a:r>
                        <a:rPr lang="en-US" dirty="0" smtClean="0"/>
                        <a:t>(Ci)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Tolerance ± 20%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Diameter</a:t>
                      </a:r>
                    </a:p>
                    <a:p>
                      <a:pPr algn="ctr"/>
                      <a:r>
                        <a:rPr lang="en-US" dirty="0" smtClean="0"/>
                        <a:t>(mm)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QSA Global</a:t>
                      </a:r>
                    </a:p>
                    <a:p>
                      <a:pPr algn="ctr"/>
                      <a:r>
                        <a:rPr lang="en-US" sz="1600" dirty="0" smtClean="0"/>
                        <a:t>US</a:t>
                      </a:r>
                      <a:r>
                        <a:rPr lang="en-US" sz="1600" baseline="0" dirty="0" smtClean="0"/>
                        <a:t> Model Number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baseline="0" dirty="0" smtClean="0"/>
                        <a:t>Amersham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Model Number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RSL6000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CDC.PE3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R6010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RSL6010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CDC.PE4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R6020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RSL6020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CDC.PE5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R6030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21.29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26.35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RSL6030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CDC.PE6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R6040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27.10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28.40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RSL6040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CDC.PE7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R6050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RSL6050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CDC.PE8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R6060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RSL6060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CDC.PE9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20" y="3491027"/>
            <a:ext cx="345281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97868"/>
            <a:ext cx="345281" cy="36933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267200" y="5638800"/>
            <a:ext cx="43434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715000"/>
            <a:ext cx="426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Added R6040 to possibilities to account for measurement errors, manufacturing tolerance, and decay of Cs-137 since source production.</a:t>
            </a:r>
            <a:endParaRPr lang="en-US" sz="1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33400" cy="365125"/>
          </a:xfrm>
        </p:spPr>
        <p:txBody>
          <a:bodyPr/>
          <a:lstStyle/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39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DETAILS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0813" y="4419600"/>
            <a:ext cx="8444670" cy="182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800" b="1" dirty="0"/>
              <a:t>Distributors:</a:t>
            </a:r>
            <a:r>
              <a:rPr lang="en-US" sz="1800" b="1" dirty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	REVISS </a:t>
            </a:r>
            <a:r>
              <a:rPr lang="en-US" sz="1800" b="1" dirty="0">
                <a:solidFill>
                  <a:srgbClr val="0070C0"/>
                </a:solidFill>
              </a:rPr>
              <a:t>Services Inc</a:t>
            </a:r>
            <a:r>
              <a:rPr lang="en-US" sz="1800" b="1" dirty="0" smtClean="0">
                <a:solidFill>
                  <a:srgbClr val="0070C0"/>
                </a:solidFill>
              </a:rPr>
              <a:t>., </a:t>
            </a:r>
            <a:r>
              <a:rPr lang="en-US" sz="1800" b="1" dirty="0">
                <a:solidFill>
                  <a:srgbClr val="0070C0"/>
                </a:solidFill>
              </a:rPr>
              <a:t>Nycomed Amersham </a:t>
            </a:r>
            <a:r>
              <a:rPr lang="en-US" sz="1800" b="1" dirty="0" smtClean="0">
                <a:solidFill>
                  <a:srgbClr val="0070C0"/>
                </a:solidFill>
              </a:rPr>
              <a:t>, AEA Technology, QSA 	Global</a:t>
            </a: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800" b="1" dirty="0" smtClean="0"/>
              <a:t>Material</a:t>
            </a:r>
            <a:r>
              <a:rPr lang="en-US" sz="1800" b="1" dirty="0"/>
              <a:t>:</a:t>
            </a:r>
            <a:r>
              <a:rPr lang="en-US" sz="1800" b="1" dirty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	Cesium chloride salt </a:t>
            </a:r>
            <a:r>
              <a:rPr lang="en-US" sz="1800" b="1" dirty="0">
                <a:solidFill>
                  <a:srgbClr val="0070C0"/>
                </a:solidFill>
              </a:rPr>
              <a:t>in the form of </a:t>
            </a:r>
            <a:r>
              <a:rPr lang="en-US" sz="1800" b="1" dirty="0" smtClean="0">
                <a:solidFill>
                  <a:srgbClr val="0070C0"/>
                </a:solidFill>
              </a:rPr>
              <a:t>pressed pellets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800" b="1" dirty="0" smtClean="0"/>
              <a:t>Encapsulation:  </a:t>
            </a:r>
            <a:r>
              <a:rPr lang="en-US" sz="1800" b="1" dirty="0" smtClean="0">
                <a:solidFill>
                  <a:srgbClr val="0070C0"/>
                </a:solidFill>
              </a:rPr>
              <a:t>The source is doubly encapsulated with both capsules made from AISI 	316L stainless steel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021392"/>
            <a:ext cx="2458214" cy="172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81" y="2743200"/>
            <a:ext cx="2218759" cy="9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340" y="1011867"/>
            <a:ext cx="2699839" cy="19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877" y="681543"/>
            <a:ext cx="3639973" cy="275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813" y="3744417"/>
            <a:ext cx="4572000" cy="2941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z="1600" dirty="0"/>
              <a:t>Figures obtained from NRC Registry IL-136-S-915-S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800" y="3587458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Figures obtained </a:t>
            </a:r>
            <a:r>
              <a:rPr lang="en-US" sz="1600" dirty="0" smtClean="0"/>
              <a:t>from </a:t>
            </a:r>
            <a:r>
              <a:rPr lang="en-US" sz="1600" dirty="0"/>
              <a:t>QSA Global </a:t>
            </a:r>
            <a:r>
              <a:rPr lang="en-US" sz="1600" dirty="0" smtClean="0"/>
              <a:t>Sources® Catalog</a:t>
            </a:r>
            <a:endParaRPr lang="en-US" sz="1600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36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SIGNATURE INFORMATION FROM RADIOACTIVE MATERIAL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807227" y="5324475"/>
            <a:ext cx="190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aseline="30000" dirty="0" smtClean="0"/>
              <a:t>137</a:t>
            </a:r>
            <a:r>
              <a:rPr lang="en-US" sz="1600" dirty="0" smtClean="0"/>
              <a:t>Cs Sealed Source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05" y="1847850"/>
            <a:ext cx="3167845" cy="335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79089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Chemical form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889588"/>
            <a:ext cx="213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Isotopic composition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64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55F8"/>
                </a:solidFill>
              </a:rPr>
              <a:t>Impurities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799" y="4324350"/>
            <a:ext cx="152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Daughter products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6100" y="3578992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55F8"/>
                </a:solidFill>
              </a:rPr>
              <a:t>D</a:t>
            </a:r>
            <a:r>
              <a:rPr lang="en-US" sz="2400" b="1" dirty="0" smtClean="0">
                <a:solidFill>
                  <a:srgbClr val="0C55F8"/>
                </a:solidFill>
              </a:rPr>
              <a:t>imensions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cxnSp>
        <p:nvCxnSpPr>
          <p:cNvPr id="4" name="Straight Arrow Connector 3"/>
          <p:cNvCxnSpPr>
            <a:stCxn id="14" idx="1"/>
          </p:cNvCxnSpPr>
          <p:nvPr/>
        </p:nvCxnSpPr>
        <p:spPr bwMode="auto">
          <a:xfrm flipH="1" flipV="1">
            <a:off x="4914900" y="3790891"/>
            <a:ext cx="1981200" cy="189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1"/>
          </p:cNvCxnSpPr>
          <p:nvPr/>
        </p:nvCxnSpPr>
        <p:spPr bwMode="auto">
          <a:xfrm flipH="1" flipV="1">
            <a:off x="4759728" y="4200555"/>
            <a:ext cx="2326872" cy="6784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2590801" y="3305087"/>
            <a:ext cx="1828799" cy="36561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971802" y="4000590"/>
            <a:ext cx="16001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3" idx="3"/>
          </p:cNvCxnSpPr>
          <p:nvPr/>
        </p:nvCxnSpPr>
        <p:spPr bwMode="auto">
          <a:xfrm flipV="1">
            <a:off x="2590800" y="4200555"/>
            <a:ext cx="1828800" cy="5392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93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WHAT ELSE CAN WE LEARN FROM ANALYZING THE RADIOACTIVE MATERIAL?</a:t>
            </a:r>
            <a:endParaRPr lang="en-US" sz="1700" dirty="0">
              <a:ea typeface="ＭＳ Ｐゴシック" charset="0"/>
              <a:cs typeface="+mj-cs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511300"/>
            <a:ext cx="8212138" cy="35179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Chronometers</a:t>
            </a:r>
            <a:endParaRPr lang="en-US" sz="2400" dirty="0">
              <a:ea typeface="ＭＳ Ｐゴシック" charset="0"/>
              <a:cs typeface="+mn-cs"/>
            </a:endParaRPr>
          </a:p>
          <a:p>
            <a:pPr marL="739775" lvl="1" indent="-342900">
              <a:defRPr/>
            </a:pPr>
            <a:r>
              <a:rPr lang="en-US" sz="2200" dirty="0">
                <a:ea typeface="ＭＳ Ｐゴシック" charset="0"/>
              </a:rPr>
              <a:t>Time since production</a:t>
            </a:r>
          </a:p>
          <a:p>
            <a:pPr marL="739775" lvl="1" indent="-342900">
              <a:defRPr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Time since purification</a:t>
            </a:r>
          </a:p>
          <a:p>
            <a:pPr marL="339725">
              <a:defRPr/>
            </a:pPr>
            <a:r>
              <a:rPr lang="en-US" sz="2600" dirty="0">
                <a:ea typeface="ＭＳ Ｐゴシック" charset="0"/>
              </a:rPr>
              <a:t>Production method</a:t>
            </a:r>
          </a:p>
          <a:p>
            <a:pPr lvl="1" indent="-342900">
              <a:defRPr/>
            </a:pPr>
            <a:r>
              <a:rPr lang="en-US" sz="2200" dirty="0">
                <a:ea typeface="ＭＳ Ｐゴシック" charset="0"/>
              </a:rPr>
              <a:t>Ion exchange, precipitation, solvent extraction, direct irradiation</a:t>
            </a:r>
          </a:p>
          <a:p>
            <a:pPr marL="339725">
              <a:defRPr/>
            </a:pPr>
            <a:r>
              <a:rPr lang="en-US" sz="2600" dirty="0">
                <a:ea typeface="ＭＳ Ｐゴシック" charset="0"/>
              </a:rPr>
              <a:t>Irradiation History</a:t>
            </a:r>
          </a:p>
          <a:p>
            <a:pPr lvl="1" indent="-342900">
              <a:defRPr/>
            </a:pPr>
            <a:r>
              <a:rPr lang="en-US" sz="2200" dirty="0">
                <a:ea typeface="ＭＳ Ｐゴシック" charset="0"/>
              </a:rPr>
              <a:t>Source (starting) material</a:t>
            </a:r>
          </a:p>
          <a:p>
            <a:pPr lvl="1" indent="-342900">
              <a:defRPr/>
            </a:pPr>
            <a:r>
              <a:rPr lang="en-US" sz="2200" dirty="0">
                <a:ea typeface="ＭＳ Ｐゴシック" charset="0"/>
              </a:rPr>
              <a:t>Type of reactor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DATING RADIOACTIVE SOURCES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29607" y="5410200"/>
            <a:ext cx="31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Radioactive decay of Sr-90</a:t>
            </a:r>
            <a:endParaRPr lang="en-US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71475" y="1246759"/>
            <a:ext cx="4505325" cy="46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400" kern="0" dirty="0" smtClean="0">
                <a:ea typeface="ＭＳ Ｐゴシック" charset="0"/>
                <a:cs typeface="+mn-cs"/>
              </a:rPr>
              <a:t>Chronometers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200" kern="0" dirty="0" smtClean="0">
                <a:ea typeface="ＭＳ Ｐゴシック" charset="0"/>
              </a:rPr>
              <a:t>Parent/daughters are commonly isobars (same mass).</a:t>
            </a:r>
            <a:endParaRPr lang="en-US" sz="2200" kern="0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200" kern="0" dirty="0" smtClean="0">
                <a:ea typeface="ＭＳ Ｐゴシック" charset="0"/>
              </a:rPr>
              <a:t>Therefore, separations are required for mass spectrometry analysis.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200" kern="0" dirty="0" smtClean="0">
                <a:ea typeface="ＭＳ Ｐゴシック" charset="0"/>
              </a:rPr>
              <a:t>Work has been conducted on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kern="0" dirty="0">
                <a:ea typeface="ＭＳ Ｐゴシック" charset="0"/>
              </a:rPr>
              <a:t>Cesium-137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kern="0" dirty="0" smtClean="0">
                <a:ea typeface="ＭＳ Ｐゴシック" charset="0"/>
              </a:rPr>
              <a:t>Cobalt-60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kern="0" dirty="0" smtClean="0">
                <a:ea typeface="ＭＳ Ｐゴシック" charset="0"/>
              </a:rPr>
              <a:t>Strontium-90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kern="0" dirty="0" smtClean="0">
                <a:ea typeface="ＭＳ Ｐゴシック" charset="0"/>
              </a:rPr>
              <a:t>Iridium-192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kern="0" dirty="0" smtClean="0">
                <a:ea typeface="ＭＳ Ｐゴシック" charset="0"/>
              </a:rPr>
              <a:t>Americium-241</a:t>
            </a:r>
          </a:p>
          <a:p>
            <a:pPr lvl="1">
              <a:buFont typeface="Wingdings" charset="0"/>
              <a:buChar char="§"/>
              <a:defRPr/>
            </a:pPr>
            <a:endParaRPr lang="en-US" sz="2200" kern="0" dirty="0" smtClean="0">
              <a:ea typeface="ＭＳ Ｐゴシック" charset="0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544" y="1860761"/>
            <a:ext cx="3342697" cy="34688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8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DATING RADIOACTIVE SOURCES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4672407" cy="4525963"/>
              </a:xfrm>
            </p:spPr>
            <p:txBody>
              <a:bodyPr/>
              <a:lstStyle/>
              <a:p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What does age dating represent?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200" dirty="0">
                    <a:solidFill>
                      <a:srgbClr val="0A0A0A"/>
                    </a:solidFill>
                    <a:cs typeface="Calibri" pitchFamily="34" charset="0"/>
                  </a:rPr>
                  <a:t>Date when daughters were last removed </a:t>
                </a:r>
                <a:r>
                  <a:rPr lang="en-US" sz="2200" dirty="0" smtClean="0">
                    <a:solidFill>
                      <a:srgbClr val="0A0A0A"/>
                    </a:solidFill>
                    <a:cs typeface="Calibri" pitchFamily="34" charset="0"/>
                  </a:rPr>
                  <a:t>from </a:t>
                </a:r>
                <a:r>
                  <a:rPr lang="en-US" sz="2200" dirty="0">
                    <a:solidFill>
                      <a:srgbClr val="0A0A0A"/>
                    </a:solidFill>
                    <a:cs typeface="Calibri" pitchFamily="34" charset="0"/>
                  </a:rPr>
                  <a:t>the parent </a:t>
                </a:r>
                <a:r>
                  <a:rPr lang="en-US" sz="2200" dirty="0" smtClean="0">
                    <a:solidFill>
                      <a:srgbClr val="0A0A0A"/>
                    </a:solidFill>
                    <a:cs typeface="Calibri" pitchFamily="34" charset="0"/>
                  </a:rPr>
                  <a:t>nuclide (</a:t>
                </a:r>
                <a:r>
                  <a:rPr lang="en-US" sz="2200" dirty="0">
                    <a:solidFill>
                      <a:srgbClr val="0A0A0A"/>
                    </a:solidFill>
                    <a:cs typeface="Calibri" pitchFamily="34" charset="0"/>
                  </a:rPr>
                  <a:t>purification</a:t>
                </a:r>
                <a:r>
                  <a:rPr lang="en-US" sz="2200" dirty="0" smtClean="0">
                    <a:solidFill>
                      <a:srgbClr val="0A0A0A"/>
                    </a:solidFill>
                    <a:cs typeface="Calibri" pitchFamily="34" charset="0"/>
                  </a:rPr>
                  <a:t>).  This represents the </a:t>
                </a:r>
                <a:r>
                  <a:rPr lang="en-US" sz="2200" dirty="0" smtClean="0">
                    <a:solidFill>
                      <a:schemeClr val="tx1">
                        <a:lumMod val="50000"/>
                      </a:schemeClr>
                    </a:solidFill>
                    <a:cs typeface="Calibri" pitchFamily="34" charset="0"/>
                  </a:rPr>
                  <a:t>estimated 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cs typeface="Calibri" pitchFamily="34" charset="0"/>
                  </a:rPr>
                  <a:t>date when source was produced</a:t>
                </a:r>
                <a:r>
                  <a:rPr lang="en-US" sz="2200" dirty="0" smtClean="0">
                    <a:solidFill>
                      <a:schemeClr val="tx1">
                        <a:lumMod val="50000"/>
                      </a:schemeClr>
                    </a:solidFill>
                    <a:cs typeface="Calibri" pitchFamily="34" charset="0"/>
                  </a:rPr>
                  <a:t>.</a:t>
                </a:r>
                <a:endParaRPr lang="en-US" sz="2000" dirty="0" smtClean="0">
                  <a:solidFill>
                    <a:srgbClr val="0A0A0A"/>
                  </a:solidFill>
                  <a:cs typeface="Calibri" pitchFamily="34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0A0A0A"/>
                    </a:solidFill>
                    <a:cs typeface="Calibri" pitchFamily="34" charset="0"/>
                  </a:rPr>
                  <a:t>Age </a:t>
                </a:r>
                <a:r>
                  <a:rPr lang="en-US" sz="2200" dirty="0">
                    <a:solidFill>
                      <a:srgbClr val="0A0A0A"/>
                    </a:solidFill>
                    <a:cs typeface="Calibri" pitchFamily="34" charset="0"/>
                  </a:rPr>
                  <a:t>date can be determined using 1</a:t>
                </a:r>
                <a:r>
                  <a:rPr lang="en-US" sz="2200" baseline="30000" dirty="0">
                    <a:solidFill>
                      <a:srgbClr val="0A0A0A"/>
                    </a:solidFill>
                    <a:cs typeface="Calibri" pitchFamily="34" charset="0"/>
                  </a:rPr>
                  <a:t>st</a:t>
                </a:r>
                <a:r>
                  <a:rPr lang="en-US" sz="2200" dirty="0">
                    <a:solidFill>
                      <a:srgbClr val="0A0A0A"/>
                    </a:solidFill>
                    <a:cs typeface="Calibri" pitchFamily="34" charset="0"/>
                  </a:rPr>
                  <a:t> order radioactive decay </a:t>
                </a:r>
                <a:r>
                  <a:rPr lang="en-US" sz="2200" dirty="0" smtClean="0">
                    <a:solidFill>
                      <a:srgbClr val="0A0A0A"/>
                    </a:solidFill>
                    <a:cs typeface="Calibri" pitchFamily="34" charset="0"/>
                  </a:rPr>
                  <a:t>equation</a:t>
                </a:r>
                <a:endParaRPr lang="en-US" sz="2200" i="1" dirty="0" smtClean="0">
                  <a:solidFill>
                    <a:srgbClr val="025FD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25FD0"/>
                        </a:solidFill>
                        <a:latin typeface="Cambria Math"/>
                      </a:rPr>
                      <m:t>𝑇</m:t>
                    </m:r>
                    <m:r>
                      <a:rPr lang="en-US" sz="2200" i="1">
                        <a:solidFill>
                          <a:srgbClr val="025FD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25FD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</a:rPr>
                              <m:t>𝑃</m:t>
                            </m:r>
                          </m:den>
                        </m:f>
                        <m: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200" i="1">
                            <a:solidFill>
                              <a:srgbClr val="025FD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25FD0"/>
                                </a:solidFill>
                                <a:latin typeface="Cambria Math"/>
                                <a:ea typeface="Cambria Math"/>
                              </a:rPr>
                              <m:t>1/2</m:t>
                            </m:r>
                          </m:sub>
                        </m:sSub>
                      </m:e>
                    </m:func>
                  </m:oMath>
                </a14:m>
                <a:endParaRPr lang="en-US" sz="2200" dirty="0">
                  <a:solidFill>
                    <a:srgbClr val="025FD0"/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Atom ratio must be known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2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bg2">
                        <a:lumMod val="10000"/>
                      </a:schemeClr>
                    </a:solidFill>
                  </a:rPr>
                  <a:t> to get </a:t>
                </a:r>
                <a:r>
                  <a:rPr lang="en-US" sz="2200" dirty="0" smtClean="0">
                    <a:solidFill>
                      <a:schemeClr val="bg2">
                        <a:lumMod val="10000"/>
                      </a:schemeClr>
                    </a:solidFill>
                  </a:rPr>
                  <a:t>time since purification</a:t>
                </a:r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4672407" cy="4525963"/>
              </a:xfrm>
              <a:blipFill rotWithShape="1">
                <a:blip r:embed="rId2"/>
                <a:stretch>
                  <a:fillRect l="-1436" t="-809" r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888" b="32220"/>
          <a:stretch/>
        </p:blipFill>
        <p:spPr bwMode="auto">
          <a:xfrm>
            <a:off x="5404481" y="1981199"/>
            <a:ext cx="3129919" cy="29079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/>
          </a:extLst>
        </p:spPr>
      </p:pic>
      <p:sp>
        <p:nvSpPr>
          <p:cNvPr id="6" name="TextBox 5"/>
          <p:cNvSpPr txBox="1"/>
          <p:nvPr/>
        </p:nvSpPr>
        <p:spPr>
          <a:xfrm>
            <a:off x="5276288" y="5112970"/>
            <a:ext cx="31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Radioactive decay of Cs-137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67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 smtClean="0"/>
              <a:t>SYSTEMS USED FOR EXTRACTION CHROMATOGRAPHY</a:t>
            </a:r>
            <a:endParaRPr lang="en-US" dirty="0"/>
          </a:p>
        </p:txBody>
      </p:sp>
      <p:pic>
        <p:nvPicPr>
          <p:cNvPr id="21" name="Content Placeholder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0" y="2139504"/>
            <a:ext cx="3200400" cy="344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10" y="2373192"/>
            <a:ext cx="3910041" cy="29589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215231" y="5583237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" charset="0"/>
                <a:ea typeface="Arial Unicode MS" pitchFamily="34" charset="-128"/>
                <a:cs typeface="Arial Unicode MS" pitchFamily="34" charset="-128"/>
              </a:rPr>
              <a:t>Gas pressurized extraction chromatography (GPEC) </a:t>
            </a: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656" y="1197114"/>
            <a:ext cx="7423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EC combines liquid-liquid extraction with column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chromatography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Resin contains  inert, stationary, and mobile phase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410200" y="57150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Omnifit column system with DOWEX 1x8 resin</a:t>
            </a: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8458200" y="6248400"/>
            <a:ext cx="533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8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altLang="en-US" sz="2200" dirty="0" smtClean="0">
                <a:latin typeface="Trebuchet MS" pitchFamily="34" charset="0"/>
                <a:ea typeface="ＭＳ Ｐゴシック" pitchFamily="-109" charset="-128"/>
              </a:rPr>
              <a:t>Summary </a:t>
            </a:r>
            <a:r>
              <a:rPr lang="en-US" altLang="en-US" sz="2200" dirty="0">
                <a:latin typeface="Trebuchet MS" pitchFamily="34" charset="0"/>
                <a:ea typeface="ＭＳ Ｐゴシック" pitchFamily="-109" charset="-128"/>
              </a:rPr>
              <a:t>Age Dating </a:t>
            </a:r>
            <a:r>
              <a:rPr lang="en-US" altLang="en-US" sz="2200" dirty="0" smtClean="0">
                <a:latin typeface="Trebuchet MS" pitchFamily="34" charset="0"/>
                <a:ea typeface="ＭＳ Ｐゴシック" pitchFamily="-109" charset="-128"/>
              </a:rPr>
              <a:t>Results of a Cs-137 Source with Expanded Uncertainties using GPEC by Two Laboratories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419100" y="5848350"/>
            <a:ext cx="3238500" cy="320675"/>
          </a:xfrm>
          <a:prstGeom prst="rect">
            <a:avLst/>
          </a:prstGeom>
          <a:noFill/>
          <a:ln w="9525">
            <a:solidFill>
              <a:srgbClr val="FEFF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/>
              <a:t>Capsule Date  10/27/1965</a:t>
            </a:r>
          </a:p>
        </p:txBody>
      </p:sp>
      <p:sp>
        <p:nvSpPr>
          <p:cNvPr id="142342" name="Line 9"/>
          <p:cNvSpPr>
            <a:spLocks noChangeShapeType="1"/>
          </p:cNvSpPr>
          <p:nvPr/>
        </p:nvSpPr>
        <p:spPr bwMode="auto">
          <a:xfrm>
            <a:off x="304800" y="2943225"/>
            <a:ext cx="0" cy="2828925"/>
          </a:xfrm>
          <a:prstGeom prst="line">
            <a:avLst/>
          </a:prstGeom>
          <a:noFill/>
          <a:ln w="38100">
            <a:solidFill>
              <a:srgbClr val="F7180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3" name="Rectangle 10"/>
          <p:cNvSpPr>
            <a:spLocks noChangeArrowheads="1"/>
          </p:cNvSpPr>
          <p:nvPr/>
        </p:nvSpPr>
        <p:spPr bwMode="auto">
          <a:xfrm>
            <a:off x="152400" y="5772150"/>
            <a:ext cx="3733800" cy="476250"/>
          </a:xfrm>
          <a:prstGeom prst="rect">
            <a:avLst/>
          </a:prstGeom>
          <a:noFill/>
          <a:ln w="38100">
            <a:solidFill>
              <a:srgbClr val="F71807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371600"/>
            <a:ext cx="7293912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Line 8"/>
          <p:cNvSpPr>
            <a:spLocks noChangeShapeType="1"/>
          </p:cNvSpPr>
          <p:nvPr/>
        </p:nvSpPr>
        <p:spPr bwMode="auto">
          <a:xfrm>
            <a:off x="304800" y="2943225"/>
            <a:ext cx="7010400" cy="0"/>
          </a:xfrm>
          <a:prstGeom prst="line">
            <a:avLst/>
          </a:prstGeom>
          <a:noFill/>
          <a:ln w="28575">
            <a:solidFill>
              <a:srgbClr val="F7180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5781675"/>
            <a:ext cx="301213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Analysis conducted over a </a:t>
            </a:r>
          </a:p>
          <a:p>
            <a:r>
              <a:rPr lang="en-US" dirty="0" smtClean="0"/>
              <a:t>5 year period (2003 to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AGE-DATING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457200" indent="-457200">
              <a:buNone/>
            </a:pPr>
            <a:r>
              <a:rPr lang="en-US" sz="1600" dirty="0"/>
              <a:t>1</a:t>
            </a:r>
            <a:r>
              <a:rPr lang="en-US" sz="1600" dirty="0" smtClean="0"/>
              <a:t>.	</a:t>
            </a:r>
            <a:r>
              <a:rPr lang="en-US" sz="1600" i="1" u="sng" dirty="0">
                <a:solidFill>
                  <a:srgbClr val="0C55F8"/>
                </a:solidFill>
                <a:uFill>
                  <a:solidFill>
                    <a:schemeClr val="bg1"/>
                  </a:solidFill>
                </a:uFill>
              </a:rPr>
              <a:t>Characterization of Sealed Radioactive Sources: Uncertainty Analysis to Improve Detection Methods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0C55F8"/>
                </a:solidFill>
              </a:rPr>
              <a:t> </a:t>
            </a:r>
            <a:r>
              <a:rPr lang="en-US" sz="1600" dirty="0"/>
              <a:t>Daniel Cummings, James Sommers, Mary Adamic, Marcos Jiminez, Jeffrey Giglio and Kevin Carney, Journal of Radioanalytical and Nuclear Chemistry, June 09.</a:t>
            </a:r>
          </a:p>
          <a:p>
            <a:pPr marL="457200" indent="-457200">
              <a:buNone/>
            </a:pPr>
            <a:r>
              <a:rPr lang="en-US" sz="1600" dirty="0"/>
              <a:t>2</a:t>
            </a:r>
            <a:r>
              <a:rPr lang="en-US" sz="1600" dirty="0" smtClean="0"/>
              <a:t>.	</a:t>
            </a:r>
            <a:r>
              <a:rPr lang="en-US" sz="1600" i="1" dirty="0" smtClean="0">
                <a:solidFill>
                  <a:srgbClr val="0C55F8"/>
                </a:solidFill>
              </a:rPr>
              <a:t>Characterization </a:t>
            </a:r>
            <a:r>
              <a:rPr lang="en-US" sz="1600" i="1" dirty="0">
                <a:solidFill>
                  <a:srgbClr val="0C55F8"/>
                </a:solidFill>
              </a:rPr>
              <a:t>of a Sealed Americium-Beryllium (AmBe) Source by </a:t>
            </a:r>
            <a:r>
              <a:rPr lang="en-US" sz="1600" i="1" dirty="0" smtClean="0">
                <a:solidFill>
                  <a:srgbClr val="0C55F8"/>
                </a:solidFill>
              </a:rPr>
              <a:t>ICP-MS</a:t>
            </a:r>
            <a:r>
              <a:rPr lang="en-US" sz="1600" dirty="0" smtClean="0"/>
              <a:t>, </a:t>
            </a:r>
            <a:r>
              <a:rPr lang="en-US" sz="1600" dirty="0"/>
              <a:t>James Sommers, Marcos Jiminez, Mary Adamic, Jeffrey Giglio and Kevin Carney,  Journal of Radioanalytical and Nuclear Chemistry, August 09.</a:t>
            </a:r>
          </a:p>
          <a:p>
            <a:pPr marL="457200" indent="-457200">
              <a:buNone/>
            </a:pPr>
            <a:r>
              <a:rPr lang="en-US" sz="1600" dirty="0"/>
              <a:t>3</a:t>
            </a:r>
            <a:r>
              <a:rPr lang="en-US" sz="1600" dirty="0" smtClean="0"/>
              <a:t>.	</a:t>
            </a:r>
            <a:r>
              <a:rPr lang="en-US" sz="1600" i="1" dirty="0" smtClean="0">
                <a:solidFill>
                  <a:srgbClr val="0C55F8"/>
                </a:solidFill>
              </a:rPr>
              <a:t>Age </a:t>
            </a:r>
            <a:r>
              <a:rPr lang="en-US" sz="1600" i="1" dirty="0">
                <a:solidFill>
                  <a:srgbClr val="0C55F8"/>
                </a:solidFill>
              </a:rPr>
              <a:t>Determination of Irradiated Materials Utilizing the Cs/Ba Parent Daughter Relationship via Gas Pressurized Extraction Chromatography (GPEC) with ICP-MS </a:t>
            </a:r>
            <a:r>
              <a:rPr lang="en-US" sz="1600" i="1" dirty="0" smtClean="0">
                <a:solidFill>
                  <a:srgbClr val="0C55F8"/>
                </a:solidFill>
              </a:rPr>
              <a:t>Detection</a:t>
            </a:r>
            <a:r>
              <a:rPr lang="en-US" sz="1600" dirty="0" smtClean="0"/>
              <a:t>, </a:t>
            </a:r>
            <a:r>
              <a:rPr lang="en-US" sz="1600" dirty="0"/>
              <a:t>James Sommers, Daniel Cummings, Mary Adamic, Jeffrey Giglio and Kevin Carney, Journal of Radioanalytical and Nuclear Chemistry, June 09.</a:t>
            </a:r>
          </a:p>
          <a:p>
            <a:pPr marL="457200" indent="-457200">
              <a:buNone/>
            </a:pPr>
            <a:r>
              <a:rPr lang="en-US" sz="1600" dirty="0"/>
              <a:t>4</a:t>
            </a:r>
            <a:r>
              <a:rPr lang="en-US" sz="1600" dirty="0" smtClean="0"/>
              <a:t>.</a:t>
            </a:r>
            <a:r>
              <a:rPr lang="en-US" sz="1600" smtClean="0"/>
              <a:t>	</a:t>
            </a:r>
            <a:r>
              <a:rPr lang="en-US" sz="1600" i="1" u="sng" smtClean="0">
                <a:solidFill>
                  <a:srgbClr val="0C55F8"/>
                </a:solidFill>
                <a:uFill>
                  <a:solidFill>
                    <a:schemeClr val="bg1"/>
                  </a:solidFill>
                </a:uFill>
              </a:rPr>
              <a:t>"</a:t>
            </a:r>
            <a:r>
              <a:rPr lang="en-US" sz="1600" i="1" u="sng" dirty="0">
                <a:solidFill>
                  <a:srgbClr val="0C55F8"/>
                </a:solidFill>
                <a:uFill>
                  <a:solidFill>
                    <a:schemeClr val="bg1"/>
                  </a:solidFill>
                </a:uFill>
              </a:rPr>
              <a:t>Age" determination of irradiated materials utilizing inductively coupled plasma mass spectrometric (ICP-MS) detection</a:t>
            </a:r>
            <a:r>
              <a:rPr lang="en-US" sz="1600" u="sng" dirty="0">
                <a:uFill>
                  <a:solidFill>
                    <a:schemeClr val="bg1"/>
                  </a:solidFill>
                </a:uFill>
              </a:rPr>
              <a:t>,</a:t>
            </a:r>
            <a:r>
              <a:rPr lang="en-US" sz="1600" u="sng" dirty="0">
                <a:solidFill>
                  <a:srgbClr val="0C55F8"/>
                </a:solidFill>
                <a:uFill>
                  <a:solidFill>
                    <a:schemeClr val="bg1"/>
                  </a:solidFill>
                </a:uFill>
              </a:rPr>
              <a:t> </a:t>
            </a:r>
            <a:r>
              <a:rPr lang="en-US" sz="1600" dirty="0"/>
              <a:t>James </a:t>
            </a:r>
            <a:r>
              <a:rPr lang="en-US" sz="1600" dirty="0" smtClean="0"/>
              <a:t>Sommers, Daniel </a:t>
            </a:r>
            <a:r>
              <a:rPr lang="en-US" sz="1600" dirty="0"/>
              <a:t>Cummings, Jeffrey Giglio, Kevin Carney. Journal of Radioanalytical Nuclear Chemistry (2009) </a:t>
            </a:r>
            <a:r>
              <a:rPr lang="en-US" sz="1600" dirty="0" smtClean="0"/>
              <a:t>282:591-595.</a:t>
            </a:r>
          </a:p>
          <a:p>
            <a:pPr marL="457200" indent="-457200">
              <a:buNone/>
            </a:pPr>
            <a:r>
              <a:rPr lang="en-US" sz="1600" dirty="0" smtClean="0"/>
              <a:t>5.	</a:t>
            </a:r>
            <a:r>
              <a:rPr lang="en-US" sz="1600" dirty="0"/>
              <a:t>JL Steeb, DG Graczyk, Y Tsai, CJ Mertz, AM </a:t>
            </a:r>
            <a:r>
              <a:rPr lang="en-US" sz="1600" dirty="0" smtClean="0"/>
              <a:t>Essling, </a:t>
            </a:r>
            <a:r>
              <a:rPr lang="en-US" sz="1600" dirty="0"/>
              <a:t>VS Sullivan, JJ Giglio, KP  Carney, Martha R. Finck, and David B. Chamberlain.  </a:t>
            </a:r>
            <a:r>
              <a:rPr lang="en-US" sz="1600" i="1" dirty="0" smtClean="0">
                <a:solidFill>
                  <a:srgbClr val="0C55F8"/>
                </a:solidFill>
              </a:rPr>
              <a:t>Application </a:t>
            </a:r>
            <a:r>
              <a:rPr lang="en-US" sz="1600" i="1" dirty="0">
                <a:solidFill>
                  <a:srgbClr val="0C55F8"/>
                </a:solidFill>
              </a:rPr>
              <a:t>of mass spectrometric isotope dilution methodology for 90Sr age-dating with measurements by thermal ionization mass spectrometry and inductively coupled plasma mass spectrometry</a:t>
            </a:r>
            <a:r>
              <a:rPr lang="en-US" sz="1600" i="1" dirty="0" smtClean="0">
                <a:solidFill>
                  <a:srgbClr val="0C55F8"/>
                </a:solidFill>
              </a:rPr>
              <a:t>. </a:t>
            </a:r>
            <a:r>
              <a:rPr lang="en-US" sz="1600" dirty="0"/>
              <a:t>J. Anal. At. Spectrom.  28 (9): 1493 – 1507 (2013).</a:t>
            </a:r>
          </a:p>
          <a:p>
            <a:pPr marL="457200" lvl="0" indent="-45720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b="1" dirty="0" smtClean="0"/>
              <a:t>Argonne National Laboratory</a:t>
            </a:r>
          </a:p>
          <a:p>
            <a:pPr lvl="1"/>
            <a:r>
              <a:rPr lang="en-US" dirty="0"/>
              <a:t>Jodi Canaday</a:t>
            </a:r>
          </a:p>
          <a:p>
            <a:pPr lvl="1"/>
            <a:r>
              <a:rPr lang="en-US" dirty="0" smtClean="0"/>
              <a:t>Donald Graczyk</a:t>
            </a:r>
          </a:p>
          <a:p>
            <a:pPr lvl="1"/>
            <a:r>
              <a:rPr lang="en-US" dirty="0"/>
              <a:t>James Morman</a:t>
            </a:r>
          </a:p>
          <a:p>
            <a:pPr lvl="1"/>
            <a:r>
              <a:rPr lang="en-US" dirty="0" smtClean="0"/>
              <a:t>Seema Naik</a:t>
            </a:r>
          </a:p>
          <a:p>
            <a:pPr lvl="1"/>
            <a:r>
              <a:rPr lang="en-US" dirty="0"/>
              <a:t>Jennifer Steeb</a:t>
            </a:r>
          </a:p>
          <a:p>
            <a:pPr lvl="1"/>
            <a:r>
              <a:rPr lang="en-US" dirty="0" smtClean="0"/>
              <a:t>Vivian </a:t>
            </a:r>
            <a:r>
              <a:rPr lang="en-US" dirty="0"/>
              <a:t>Sullivan </a:t>
            </a:r>
          </a:p>
          <a:p>
            <a:pPr lvl="1"/>
            <a:r>
              <a:rPr lang="en-US" dirty="0"/>
              <a:t>Yu Tang</a:t>
            </a:r>
          </a:p>
          <a:p>
            <a:pPr lvl="1"/>
            <a:r>
              <a:rPr lang="en-US" dirty="0" smtClean="0"/>
              <a:t>Yifen Tsai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276600"/>
            <a:ext cx="3886200" cy="2743200"/>
          </a:xfrm>
        </p:spPr>
        <p:txBody>
          <a:bodyPr/>
          <a:lstStyle/>
          <a:p>
            <a:r>
              <a:rPr lang="en-US" sz="2400" b="1" dirty="0" smtClean="0"/>
              <a:t>Idaho National Laboratory</a:t>
            </a:r>
          </a:p>
          <a:p>
            <a:pPr lvl="1"/>
            <a:r>
              <a:rPr lang="en-US" dirty="0" smtClean="0"/>
              <a:t>Kevin Carney</a:t>
            </a:r>
          </a:p>
          <a:p>
            <a:pPr lvl="1"/>
            <a:r>
              <a:rPr lang="en-US" dirty="0"/>
              <a:t>Dan Cummings</a:t>
            </a:r>
          </a:p>
          <a:p>
            <a:pPr lvl="1"/>
            <a:r>
              <a:rPr lang="en-US" dirty="0" smtClean="0"/>
              <a:t>Martha Finck</a:t>
            </a:r>
          </a:p>
          <a:p>
            <a:pPr lvl="1"/>
            <a:r>
              <a:rPr lang="en-US" dirty="0" smtClean="0"/>
              <a:t>Jeff Gigilio</a:t>
            </a:r>
            <a:endParaRPr lang="en-US" dirty="0"/>
          </a:p>
          <a:p>
            <a:pPr lvl="1"/>
            <a:r>
              <a:rPr lang="en-US" dirty="0" smtClean="0"/>
              <a:t>James Summers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84175" cy="365125"/>
          </a:xfrm>
        </p:spPr>
        <p:txBody>
          <a:bodyPr/>
          <a:lstStyle/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2</a:t>
            </a:fld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458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a typeface="ＭＳ Ｐゴシック" charset="0"/>
                <a:cs typeface="+mj-cs"/>
              </a:rPr>
              <a:t>CONCLUSIONS</a:t>
            </a:r>
            <a:endParaRPr lang="en-US" sz="3000" dirty="0">
              <a:ea typeface="ＭＳ Ｐゴシック" charset="0"/>
              <a:cs typeface="+mj-cs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38250"/>
            <a:ext cx="5029200" cy="5330690"/>
          </a:xfrm>
        </p:spPr>
        <p:txBody>
          <a:bodyPr wrap="square">
            <a:sp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b="1" dirty="0" smtClean="0">
                <a:solidFill>
                  <a:srgbClr val="28517A"/>
                </a:solidFill>
                <a:latin typeface="Arial" charset="0"/>
                <a:ea typeface="ＭＳ Ｐゴシック" charset="0"/>
                <a:cs typeface="Arial Unicode MS" charset="0"/>
              </a:rPr>
              <a:t>Radiological Forensics</a:t>
            </a:r>
            <a:endParaRPr lang="en-US" b="1" dirty="0">
              <a:solidFill>
                <a:srgbClr val="28517A"/>
              </a:solidFill>
              <a:latin typeface="Arial" charset="0"/>
              <a:ea typeface="ＭＳ Ｐゴシック" charset="0"/>
              <a:cs typeface="Arial Unicode MS" charset="0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Many signatures are the same as those obtained through traditional forensic methods (e.g. labels, dimensions)</a:t>
            </a:r>
            <a:endParaRPr lang="en-US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Signatures can be obtained from the source capsule and from the radioactive material</a:t>
            </a:r>
            <a:endParaRPr lang="en-US" dirty="0">
              <a:ea typeface="ＭＳ Ｐゴシック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b="1" dirty="0" smtClean="0">
                <a:solidFill>
                  <a:srgbClr val="28517A"/>
                </a:solidFill>
                <a:latin typeface="Arial" charset="0"/>
                <a:ea typeface="ＭＳ Ｐゴシック" charset="0"/>
                <a:cs typeface="Arial Unicode MS" charset="0"/>
              </a:rPr>
              <a:t>Database </a:t>
            </a:r>
            <a:r>
              <a:rPr lang="en-US" b="1" dirty="0">
                <a:solidFill>
                  <a:srgbClr val="28517A"/>
                </a:solidFill>
                <a:latin typeface="Arial" charset="0"/>
                <a:ea typeface="ＭＳ Ｐゴシック" charset="0"/>
                <a:cs typeface="Arial Unicode MS" charset="0"/>
              </a:rPr>
              <a:t>of sealed radioactive sources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  <a:cs typeface="Arial Unicode MS" charset="0"/>
              </a:rPr>
              <a:t>Signature databases are available and are still being refined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  <a:cs typeface="Arial Unicode MS" charset="0"/>
              </a:rPr>
              <a:t>Detailed </a:t>
            </a:r>
            <a:r>
              <a:rPr lang="en-US" dirty="0">
                <a:ea typeface="ＭＳ Ｐゴシック" charset="0"/>
                <a:cs typeface="Arial Unicode MS" charset="0"/>
              </a:rPr>
              <a:t>descriptions of </a:t>
            </a:r>
            <a:r>
              <a:rPr lang="en-US" dirty="0" smtClean="0">
                <a:ea typeface="ＭＳ Ｐゴシック" charset="0"/>
                <a:cs typeface="Arial Unicode MS" charset="0"/>
              </a:rPr>
              <a:t>+10,000 </a:t>
            </a:r>
            <a:r>
              <a:rPr lang="en-US" dirty="0">
                <a:ea typeface="ＭＳ Ｐゴシック" charset="0"/>
                <a:cs typeface="Arial Unicode MS" charset="0"/>
              </a:rPr>
              <a:t>sealed</a:t>
            </a:r>
            <a:r>
              <a:rPr lang="en-US" dirty="0">
                <a:ea typeface="ＭＳ Ｐゴシック" charset="0"/>
              </a:rPr>
              <a:t> source </a:t>
            </a:r>
            <a:r>
              <a:rPr lang="en-US" dirty="0" smtClean="0">
                <a:ea typeface="ＭＳ Ｐゴシック" charset="0"/>
              </a:rPr>
              <a:t>models available in our database</a:t>
            </a:r>
            <a:endParaRPr lang="en-US" dirty="0">
              <a:ea typeface="ＭＳ Ｐゴシック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Approximately 1000 </a:t>
            </a:r>
            <a:r>
              <a:rPr lang="en-US" dirty="0" smtClean="0">
                <a:ea typeface="ＭＳ Ｐゴシック" charset="0"/>
              </a:rPr>
              <a:t>manufacturers/distributors identified</a:t>
            </a:r>
            <a:endParaRPr lang="en-US" dirty="0">
              <a:ea typeface="ＭＳ Ｐゴシック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b="1" dirty="0" smtClean="0">
                <a:solidFill>
                  <a:srgbClr val="28517A"/>
                </a:solidFill>
                <a:latin typeface="Arial" charset="0"/>
                <a:ea typeface="ＭＳ Ｐゴシック" charset="0"/>
                <a:cs typeface="Arial Unicode MS" charset="0"/>
              </a:rPr>
              <a:t>Sample </a:t>
            </a:r>
            <a:r>
              <a:rPr lang="en-US" b="1" dirty="0">
                <a:solidFill>
                  <a:srgbClr val="28517A"/>
                </a:solidFill>
                <a:latin typeface="Arial" charset="0"/>
                <a:ea typeface="ＭＳ Ｐゴシック" charset="0"/>
                <a:cs typeface="Arial Unicode MS" charset="0"/>
              </a:rPr>
              <a:t>analysis and interpretation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Analytical methods have been developed for forensics applications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Methods include radioactive </a:t>
            </a:r>
            <a:r>
              <a:rPr lang="en-US" dirty="0">
                <a:ea typeface="ＭＳ Ｐゴシック" charset="0"/>
              </a:rPr>
              <a:t>and stable </a:t>
            </a:r>
            <a:r>
              <a:rPr lang="en-US" dirty="0" smtClean="0">
                <a:ea typeface="ＭＳ Ｐゴシック" charset="0"/>
              </a:rPr>
              <a:t>isotope analysis </a:t>
            </a:r>
            <a:r>
              <a:rPr lang="en-US" dirty="0">
                <a:ea typeface="ＭＳ Ｐゴシック" charset="0"/>
              </a:rPr>
              <a:t>(age dating)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sz="1400" dirty="0">
              <a:ea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46751"/>
            <a:ext cx="3288603" cy="432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458200" y="6248400"/>
            <a:ext cx="39300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20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78418-CECD-412F-BFBC-01C9BE4968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057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8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WHAT CAN FORENSIC EXAMINATIONS OF RADIOLOGICAL SOURCES TELL US?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7675" y="1498600"/>
            <a:ext cx="8001000" cy="2235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A0A0A"/>
                </a:solidFill>
                <a:ea typeface="ＭＳ Ｐゴシック" charset="0"/>
                <a:cs typeface="+mn-cs"/>
              </a:rPr>
              <a:t>Traditional Forensics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A0A0A"/>
                </a:solidFill>
                <a:ea typeface="ＭＳ Ｐゴシック" charset="0"/>
              </a:rPr>
              <a:t>Examination of fingerprints, fibers, tool marks, device design</a:t>
            </a:r>
            <a:endParaRPr lang="en-US" sz="2000" dirty="0">
              <a:solidFill>
                <a:srgbClr val="0A0A0A"/>
              </a:solidFill>
              <a:ea typeface="ＭＳ Ｐゴシック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A0A0A"/>
                </a:solidFill>
                <a:ea typeface="ＭＳ Ｐゴシック" charset="0"/>
                <a:cs typeface="+mn-cs"/>
              </a:rPr>
              <a:t>Radiological </a:t>
            </a:r>
            <a:r>
              <a:rPr lang="en-US" sz="2400" dirty="0">
                <a:solidFill>
                  <a:srgbClr val="0A0A0A"/>
                </a:solidFill>
                <a:ea typeface="ＭＳ Ｐゴシック" charset="0"/>
                <a:cs typeface="+mn-cs"/>
              </a:rPr>
              <a:t>F</a:t>
            </a:r>
            <a:r>
              <a:rPr lang="en-US" sz="2400" dirty="0" smtClean="0">
                <a:solidFill>
                  <a:srgbClr val="0A0A0A"/>
                </a:solidFill>
                <a:ea typeface="ＭＳ Ｐゴシック" charset="0"/>
                <a:cs typeface="+mn-cs"/>
              </a:rPr>
              <a:t>orensics 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A0A0A"/>
                </a:solidFill>
                <a:ea typeface="ＭＳ Ｐゴシック" charset="0"/>
              </a:rPr>
              <a:t>Evaluation of the capsule design and radiological material to determine source manufacturer and date of production</a:t>
            </a:r>
          </a:p>
        </p:txBody>
      </p:sp>
      <p:pic>
        <p:nvPicPr>
          <p:cNvPr id="5127" name="Picture 10" descr="Debri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025" y="4181475"/>
            <a:ext cx="2568575" cy="1771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2019300" cy="2362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SCF15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91000"/>
            <a:ext cx="2652713" cy="1770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502" y="611366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 Fred Harper, SNL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26956" y="609451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 </a:t>
            </a:r>
            <a:r>
              <a:rPr lang="en-US" sz="1400" dirty="0"/>
              <a:t>M</a:t>
            </a:r>
            <a:r>
              <a:rPr lang="en-US" sz="1400" dirty="0" smtClean="0"/>
              <a:t>ary Adamic, </a:t>
            </a:r>
            <a:r>
              <a:rPr lang="en-US" sz="1400" dirty="0"/>
              <a:t>I</a:t>
            </a:r>
            <a:r>
              <a:rPr lang="en-US" sz="1400" dirty="0" smtClean="0"/>
              <a:t>NL</a:t>
            </a:r>
            <a:endParaRPr lang="en-US" sz="14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huffpost.com/gen/1435727/thumbs/o-TRASH-PILE-facebo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3124200"/>
            <a:ext cx="61436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1904999"/>
          </a:xfrm>
        </p:spPr>
        <p:txBody>
          <a:bodyPr/>
          <a:lstStyle/>
          <a:p>
            <a:r>
              <a:rPr lang="en-US" sz="2800" dirty="0" smtClean="0"/>
              <a:t>What can we learn from examining an abandoned or interdicted source?</a:t>
            </a:r>
          </a:p>
        </p:txBody>
      </p:sp>
      <p:sp>
        <p:nvSpPr>
          <p:cNvPr id="19" name="AutoShape 2" descr="data:image/jpeg;base64,/9j/4AAQSkZJRgABAQAAAQABAAD/2wCEAAkGBwwPDw0PDA8NDwwPFQ4QDg8RDRQQEA8PFBcWFhQRFBUYHCggGBwmJxQUITEiJSkrLi46FyAzODMtNyguLisBCgoKDg0OGxAQGC4kHyQsLCwyLywsLCwsNiwsLCwsMCwsLCwsLSwsLS4sLCwyLCwsLCwsLC0sLCwsLCwsLC0sLP/AABEIAMIBAwMBEQACEQEDEQH/xAAcAAEBAAIDAQEAAAAAAAAAAAAAAQIHBQYIBAP/xABBEAACAgEBBAYIBAMECwAAAAAAAQIDBBEFBhIhBzFBUVJhExQjMnGBkZIiQmJyQ4KxCBWhoiQzRFNjc7KzwdHw/8QAGwEBAAIDAQEAAAAAAAAAAAAAAAQGAgMFAQf/xAAzEQEAAgECAwQJBAIDAQAAAAAAAQIDBBESITEFE0FRIjJhcYGRsdHhQqHB8AYUM3LxJP/aAAwDAQACEQMRAD8A2kfNHUAAAAAAgFAAAAAAAAAAAAAAAAAAAAAAAQABQAAAAAAAAAAAAAAAAAAAAAAAAAAAAAAAAAAAAAAAAAAAAAAAAAAAAAAAAAACN6c3yXeIjfoPlt2niQ9/Ix4/uugv6s2xgyz0pPyljxR5pXtbDlyhk40n5Xwf9Gezp80daT8pOOvm+uEk1rFprvT1RqmJjqy3U8AAAAAAAAAAAAAAAAAPAAAAAAAAAAAAH5ZWTVVCVl04V1x5ynOSjGK82zOmO17cNY3n2PJmI6ujbb6UMKrWOFXPKmuXG36Kn5Nril9NPM7em7BzX55Z4Y+c/ZotqIjo6TtPpB2vfrpcseHP8NEFDl+96y+jR2sPY+kx/p4p9v26NFs158XWsvKuu/19ttz77bZWP/M2dGmOlPUrEe6NmuZmer5+FdiX0Nm8vEcV3L6DcZ4906nrTOdUvFXN1y+sWjG1a39aN/fzI5dHYNm7+bZx9OHKlbBcuDIirk/jJ/j/AMxz83ZWky9abe7l+P2bIy3jxd12J0s48tI7QolS/wDe0621/Fw96Py4jjaj/H7xzw239k8p+fT6N9dRH6obA2dtHGya1bi213VP80JKST7n3PyZwsuHJhtw5KzE+1Ii0Tzh9RqegAAAAAAAAAAAAAAAAAAAAAAAAA0V0ixz4Z1lebbO2Grsxm+VfoZN8PDFck1zi31vTzLz2TOC2ni2Ku09J89/f+8IGbi4ubq502pGwMQIBGwIwMWBAOT3Ylnet0Q2bbZVlWyUIyi+WnNtzXVKKXFJpp9RG1nc9zac0RNY/vL2yypvv6L0jWmkk3xNJJy004n2vRdR89mYmeTpQyPAAAAAAAAAAAAAAAAAAAAAAAAAOr9IO7fr+I/RrXLo4rKO+Xiq/m0XzUTqdla3/Wzel6tuU/f4fRqzU4q+1oh/P4Pk0XhAQCARgTUDFsCagYtgbe6Hd3PR1T2hdH2l6cMbVe7Qn+Kf8zX0iu8qvb2s4rRp6zyjnPv8vh9UvT05cUtlFdSQAAAAAAAAAAAAIegAAAAAAAAAAAAGmulXdv1bI9cpjpj5LfpElyryOt/KXN/FS70W/sXW97j7q0+lX94/H2Qs+PhneHRNTuNDFsCNgRsDECNgcxujsGe0cyrGWqr9/ImvyUR04nr2N6qK85LuImu1UabDOSevSPezpTits9GU1QhGMK4qNcFGMIpaKMUtEl5FAtabTNp6y6MRszPAAAAAAAAAAAAAAAAAAAAAAAAAAAD4ts7MpzMe7GvWtdsdG+2MuuM4+aaTXwN2nz2wZIyU6x/dmNqxaNpeddr7OuxL7sa9aW1ScW9OUl1xnHyaaa+J9AwZq5scZKdJ/uznWiaztL4tTa8TUCARsDFvv6gN79F+7fqWGrLo6ZeVw2WJrnXX/Dq8tE9X5yfcUrtjWd/m4az6NeXx8ZTsFOGN5dyOS3AAAAAAAAAAAAAAAAAAAAAAAAAAAAAGv+lrdr1ihZtEdcjGXtUlzsxutv4w1cvg5eR3uxNb3eTubzyt09k/n7I+fHvHFDTWpbUNAMWwIB23oz3c9fzYztjriYvDbdquU5/w6vm1q/KLXacvtbWf6+DavrW5R/MtuGnFZvwpCeAAAAAAAAAAAAAAAAAAAAAAAAAAAAAADWvXzXagPP8A0g7t/wB3ZjjWn6pkazxeXVq/xUrzi2tPJx8y9dma3/Zw7z60cp+/x+rn5acNnxYm6O2LoqVWDlOL6nKCq18/aOJtv2hpaTtbJH1+m7yMdp8H6WbkbbjzlgZGn6XXP/CMmzGO09JPTLH7/Y7q/k4W/Bya7IVWU3V3zajXVZVKuc5N6JRUktebS+ZLrlpavFFomI8YndjtPR6G3L3fjs7Cqx+TuftMia/PdL3ufcuUV5RRRO0NXOqzTfw6R7k/HThrs50hNgAAAAAAAAAAAAAAAAAAAAAAAAAAAAAAAfle6or0lvo1GvWXHPRKvlzlxP3fiZU4pnhrvz8IeTt4unbV6UdkUNxrd+VJcm6K1wffNxTXmtTrYew9Tkje21ff1+UbtNtRWHwY/S/s5ySsxs2uPi4a5pebSnr9NTdb/H88R6N6z84/h5Gpr5O37H25s7aEeLFtqv4GpODWllT7JOElxR8nocvPpc+mna8TG/yn4ttbVv0csRWYAAAAAAAAAAAAAAAAAAAAAAAAAAAAAAAG0ub5Jdb7Eh1Ggt/98bdo3Srqk47PrlpVBPRXNfxp9+vWl2LTtLv2b2dXS04rR6c9Z8vZH8oGXJN59jqOp1GpGwP1wc27HthdjWTqug9YTg9GvLzXenyfaYZMdMlZpeN4l7EzHOHoTcTeeO08SNrUY5Fb9HkwXUrEteKP6ZJ6r5rsKN2jop0ubhj1Z5x7vwn4r8cOxkBsAAAAAAAAAAAAAAAKAAAAIAYH5+sV+OH3oy4LeU/J5vB6xX44fehwW8pN4PWK/HD70OC3lJvB6xV44fehwW8p+RvB6xV44fehwW8p+RvB6xV44fehwW8p+RvAr6+ycPuQ4LeUm8OC6Q8uVOytoTi2pOv0aa5NellGvVfeTey8cX1dInz3+XNhlnakvOpfHPRsDECAbD6EMuUc/JpXuW0Ocl+qqceF/Syf1OF2/SJ09beMW+sfhI08+ls3VOyMdOKUY69WrS1KlFZnpCZux9Yq8cPvR73dvKXm8HrFXjh96Hd28pN4PWKvHD70O7t5T8jeD1irxw+9Du7eUm8HrFXjh96Hd28pN4PWKvHX96Hd28pN4ZQshLXhlGWnXo09DyazHWHu7I8AAAAAAKAAAAAHHbxy0ws5rrWPktfKuRI0kb56f9o+rG/qy81eih4Y/aj6JxS5qOqHhj9qHFPmbMXVDwx+1DinzE9FDwx+1DinzEdUPDH7UOKfMY+ih4Y/ahxSP0xrFTZXbCK46pwsjotNXBqSX+BjeOOs1nxjb5kcub0bvLiLaGzMmuhqXrFPHQ+yUtFOr6tRKDpMn+tqqzb9M7T9JdC8cVOTza/NNPtTWjT7mX9z01AjYGLYG0OgzZkpXZmY0/RwgsaD7HObjOa+SjD7yu/5BmiKUxeMzv8ALkk6evOZfn085EZZGz6eTlXXfY13KyUYr/tSPf8AHqTGO9vOYj5f+mpnnENWuMe5fQsKMnDHuX0AjjHuX0AnCu5fQCcK7l9AJou5fQDbX9n9/j2ouzTEf+N3/srf+Rerj+P8JOm8W4ysJYAAAAAAAAAAAPj2xT6TGyq/HVdD7oNf+Tbp7cOWtvKY+rG0bxLzLCWqT70j6PPVzVZ4MWwI2BiwI2BGBufod3kV2O8C2Xt8Va06vnPGb5Jfsb0+DiVLtzR8GTv6xyt19/5+6ZgvvHDLj+kbo6tssszdmQ4pzblkYy0TlN9dtWvJt9bj282ub0N/Zfa9a1jDnnp0n+J+7HLh8atS3QlCUoWRlCyPKUJxcJxfc4vmiy1mLRvE7wivzk+89HZN09ys/aUouuEqsX8+VZFqCj2+jX8R/Dl3tEDWdo4dNHpTvbyjr8fJspjtZvvZuDh7Mw41waqxceEpTnN9i5zsm+1vm2UzLly6rNxTztb+7JsRFKvO2+G3ZbQzcjKaahJqFMX1wphygn5vnJ+cmXjRaaNNgrj+fvQb24rbuEJTBGwIBAIBANv/ANn+l6bTsfut4sF8UrW/+qJWf8it/wAdff8AwlabxbeK0lAAAAAAQAAAAAAHmXa+G8fJyaGtPQ221pfpjJqL+a0fzPo2DJ3mKt/OIlzLRtOz42za8YtgQCNgYsCNgfrg5t2PbXdjzlXfU+KuceuL6vmubTT5NNowyY65KzS8bxL2JmJ3h6I3F27ftDCrycij0M5OUU0/wXKPJ2wT5qLeq0fc+bXMovaOlpps846W3/j2Sn4rzau8uVz9l4mSksrHovS6lbTGzT4cSehGx58mP1LTHunZlNYnrD5MbdjZVUlOrAwoTXVJYtakvg9ORstrdRaNrZLfOXkY6x4OWIzN5/6SN8M/MutxLa5YuPROUXja6ynKL5Ttl+bsaS5c0+fJl17M0GHDSMlZ4pmOv2QcuS1p2l0g6zSjYEAgEAxbAgG/ehDBdey3a/8AabrbF+2OlaX1hL6lO7dycWp4fKI/fmm6eNq7tgnFbwAAAAAKAAAAAADSPTBsl056yIr2eXBSb/41aUJr6ejfzZcew9R3mn7uetZ/aecfyhZ67W383RGztNCAYtgQCNgYtgc9uVu3ZtPMhQuKNEdLMmxfkqT91PxS6l832Mha/WV0uGb+PSI9v4Z46cc7PRuPRXVCFdUYwqrjGEIRWkYwitFFLuWhQ72m9ptad5l0Ijbk/UxegADV/TLul6av+8saPtqY6ZUV1zoXVZ8Y9vl+1Fh7E13BbuLzynp7/L4/VGz49/ShpbUtSIgEAxAgEAzopnZOFdUXKyyUYQiuuU5PSKXzaPLWisTM9IHq3YOzY4mLjY0Oaorrr18TS/FL5vV/M+d6jNObLbJPjLpVjhjZ95pZAAAAAgFAAAAAAB1npC3fe0MGyuta5NXtsfvdkU9YfzJyj813HR7L1f8AraiJn1Z5T9/g1ZacVXnv/wC58mi9IDFsCAYtgTUC1VznKEK4uVk5RhCKWrlOT0jFebbSPJmKxMz0gei9w92IbMw41PheTZpZlTXPit091Pwx6l832sonaOtnVZuL9Mco935dDFTgh2QgNgAAASUU000mnqmmtU13MRO3OB5z6St1HszLfok/Usjinjvsh4qX+3VaeTXmXnszXRqsXP1o5T9/igZacMuoHSakAmoEAgGyOhPdt5GXLOtj7DE5V6rlPJkuX2p8XxcTh9uavu8XdV62+n5+7fgpvO7fBUE0AAAAAABAAAAAAoADSvSzum8a552PH/RciXt0lypyJfm8oz6/jr3ot3Yuv72nc3n0q9PbH3j6IWfHtPFDXjZ3WhiwIBi2Btbob3U1f955MeS4oYUX29k7/wCsV/M+5lb7c123/wA9J/7fb7pODH+qW2ysJYAAoAABwu9271O0sS3Gt0Un+KmzTV1XLXhmvq0+9NolaLVW02WMkfGPOGF6RaNnmTaOFdj3W0ZEXC6qUoWRfZJd3eu1Pt1RfseSuSkXrO8S58xtO0vm1M3iAQD7thbIyM7IqxsWPFbY9P0wj+acn2RS5s0589MGOcl55Q9rWbTtD0/u5sWjAxacXH9ypc5P3rJvnKcvNvX4dXYUHVai2oyzkt4/TydGlYrGzkjQyUAAAAQABQAAAAAAAPxy8aq6udV0I2VWJwnCS1jKL60zKl7UtFqztMPJiJjaWgt/dyrtmWOdfFZs+b9lb1utvqqt8+59vx5F27O7Spqq7TyvHWP5j+8kHJimk+x1LU6bUxbA5/cjdqe08yFC4ljw0sybF+WpP3U/FLqXzfYQtfrI0uGb+PSI9v4Z46cc7PR+PRCuEK6oxhXXGMIQitIxhFaKKXctCh3tN7Ta07zLoRG3J+hi9AAAAAAAau6Z90fT1f3ljR9vRHTKS/iY6/ifGP8AT9qLB2JruC3cXnlPT3+Xx+qNnx7+lDSJa0RAPo2dgX5NtdGLXK2+x6QhFc359yXa2+SMMmSmOs3vO0Q9iJmdoeiujzcqrZVD4nGzOtS9PalyS61VXrz4V39bfPuSpPaXaFtXflyrHSP5n+8k7Fj4I9rtxzW0AAAAAAAAAAAAAAAAAPyyceu2E67oQsqmnGcJRUoyi+tNPrMqXtS0WrO0w8mInlLTe+3RddRx37KUrsfnKWNq5XVf8vtsXl737i1aDtqmTamflbz8J9/l9PciZMExzq1xVVOc41wjKVs5RrjBL8Tsb4VDTv1eh3ptERxTPLqjvRu4m7ENmYcKnwvJs0syprmpWte6n4Y9S+b7WUTtHWzqs02/THKPd+XQxU4IdiIDYoAAAAAAAEkk000mnyafNNdzETtzgecOk3dJ7My26ov1HI4p477IP81P8uq08mu3UvHZeujU4ufrR1+/xQMtOGXHbp7n5+1LOHFhpTF6W5E+VVfbpr+aX6Vz5rqXM36vXYtLXe88/CPFjTHNujf25u52FsqrhoXHfNe2yJpeks8l4Y/pXz1fMp2t1+XVW3tyjwj+9ZTceOKOxkFsAAAAAAAAIBQAEAAAKAAAAAHF2bvYEsqGa8er12HFw3JaSeq4dZacpPTkm9WuwkRq80Ypw8U8M+DHgrvvs5MjslAgAABQAAAAA4/bWxcTOqVObVG6pShYoy1Wk49TTXNdbXwbXabsGoyYLcWOdp6MbVi0bS+vGx66oRrphCuqC4YQhFRhFdyS5I13va88Vp3l7ERHR+pi9QCgAAAAAAAQCgAAAAAAAAAAAAAAAAAAAAAAAAAAAAAAAAAAAAIBQ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5" descr="data:image/jpeg;base64,/9j/4AAQSkZJRgABAQAAAQABAAD/2wCEAAkGBwwPDw0PDA8NDwwPFQ4QDg8RDRQQEA8PFBcWFhQRFBUYHCggGBwmJxQUITEiJSkrLi46FyAzODMtNyguLisBCgoKDg0OGxAQGC4kHyQsLCwyLywsLCwsNiwsLCwsMCwsLCwsLSwsLS4sLCwyLCwsLCwsLC0sLCwsLCwsLC0sLP/AABEIAMIBAwMBEQACEQEDEQH/xAAcAAEBAAIDAQEAAAAAAAAAAAAAAQIHBQYIBAP/xABBEAACAgEBBAYIBAMECwAAAAAAAQIDBBEFBhIhBzFBUVJhExQjMnGBkZIiQmJyQ4KxCBWhoiQzRFNjc7KzwdHw/8QAGwEBAAIDAQEAAAAAAAAAAAAAAAQGAgMFAQf/xAAzEQEAAgECAwQJBAIDAQAAAAAAAQIDBBESITEFE0FRIjJhcYGRsdHhQqHB8AYUM3LxJP/aAAwDAQACEQMRAD8A2kfNHUAAAAAAgFAAAAAAAAAAAAAAAAAAAAAAAQABQAAAAAAAAAAAAAAAAAAAAAAAAAAAAAAAAAAAAAAAAAAAAAAAAAAAAAAAAAACN6c3yXeIjfoPlt2niQ9/Ix4/uugv6s2xgyz0pPyljxR5pXtbDlyhk40n5Xwf9Gezp80daT8pOOvm+uEk1rFprvT1RqmJjqy3U8AAAAAAAAAAAAAAAAAPAAAAAAAAAAAAH5ZWTVVCVl04V1x5ynOSjGK82zOmO17cNY3n2PJmI6ujbb6UMKrWOFXPKmuXG36Kn5Nril9NPM7em7BzX55Z4Y+c/ZotqIjo6TtPpB2vfrpcseHP8NEFDl+96y+jR2sPY+kx/p4p9v26NFs158XWsvKuu/19ttz77bZWP/M2dGmOlPUrEe6NmuZmer5+FdiX0Nm8vEcV3L6DcZ4906nrTOdUvFXN1y+sWjG1a39aN/fzI5dHYNm7+bZx9OHKlbBcuDIirk/jJ/j/AMxz83ZWky9abe7l+P2bIy3jxd12J0s48tI7QolS/wDe0621/Fw96Py4jjaj/H7xzw239k8p+fT6N9dRH6obA2dtHGya1bi213VP80JKST7n3PyZwsuHJhtw5KzE+1Ii0Tzh9RqegAAAAAAAAAAAAAAAAAAAAAAAAA0V0ixz4Z1lebbO2Grsxm+VfoZN8PDFck1zi31vTzLz2TOC2ni2Ku09J89/f+8IGbi4ubq502pGwMQIBGwIwMWBAOT3Ylnet0Q2bbZVlWyUIyi+WnNtzXVKKXFJpp9RG1nc9zac0RNY/vL2yypvv6L0jWmkk3xNJJy004n2vRdR89mYmeTpQyPAAAAAAAAAAAAAAAAAAAAAAAAAOr9IO7fr+I/RrXLo4rKO+Xiq/m0XzUTqdla3/Wzel6tuU/f4fRqzU4q+1oh/P4Pk0XhAQCARgTUDFsCagYtgbe6Hd3PR1T2hdH2l6cMbVe7Qn+Kf8zX0iu8qvb2s4rRp6zyjnPv8vh9UvT05cUtlFdSQAAAAAAAAAAAAIegAAAAAAAAAAAAGmulXdv1bI9cpjpj5LfpElyryOt/KXN/FS70W/sXW97j7q0+lX94/H2Qs+PhneHRNTuNDFsCNgRsDECNgcxujsGe0cyrGWqr9/ImvyUR04nr2N6qK85LuImu1UabDOSevSPezpTits9GU1QhGMK4qNcFGMIpaKMUtEl5FAtabTNp6y6MRszPAAAAAAAAAAAAAAAAAAAAAAAAAAAD4ts7MpzMe7GvWtdsdG+2MuuM4+aaTXwN2nz2wZIyU6x/dmNqxaNpeddr7OuxL7sa9aW1ScW9OUl1xnHyaaa+J9AwZq5scZKdJ/uznWiaztL4tTa8TUCARsDFvv6gN79F+7fqWGrLo6ZeVw2WJrnXX/Dq8tE9X5yfcUrtjWd/m4az6NeXx8ZTsFOGN5dyOS3AAAAAAAAAAAAAAAAAAAAAAAAAAAAAGv+lrdr1ihZtEdcjGXtUlzsxutv4w1cvg5eR3uxNb3eTubzyt09k/n7I+fHvHFDTWpbUNAMWwIB23oz3c9fzYztjriYvDbdquU5/w6vm1q/KLXacvtbWf6+DavrW5R/MtuGnFZvwpCeAAAAAAAAAAAAAAAAAAAAAAAAAAAAAADWvXzXagPP8A0g7t/wB3ZjjWn6pkazxeXVq/xUrzi2tPJx8y9dma3/Zw7z60cp+/x+rn5acNnxYm6O2LoqVWDlOL6nKCq18/aOJtv2hpaTtbJH1+m7yMdp8H6WbkbbjzlgZGn6XXP/CMmzGO09JPTLH7/Y7q/k4W/Bya7IVWU3V3zajXVZVKuc5N6JRUktebS+ZLrlpavFFomI8YndjtPR6G3L3fjs7Cqx+TuftMia/PdL3ufcuUV5RRRO0NXOqzTfw6R7k/HThrs50hNgAAAAAAAAAAAAAAAAAAAAAAAAAAAAAAAfle6or0lvo1GvWXHPRKvlzlxP3fiZU4pnhrvz8IeTt4unbV6UdkUNxrd+VJcm6K1wffNxTXmtTrYew9Tkje21ff1+UbtNtRWHwY/S/s5ySsxs2uPi4a5pebSnr9NTdb/H88R6N6z84/h5Gpr5O37H25s7aEeLFtqv4GpODWllT7JOElxR8nocvPpc+mna8TG/yn4ttbVv0csRWYAAAAAAAAAAAAAAAAAAAAAAAAAAAAAAAG0ub5Jdb7Eh1Ggt/98bdo3Srqk47PrlpVBPRXNfxp9+vWl2LTtLv2b2dXS04rR6c9Z8vZH8oGXJN59jqOp1GpGwP1wc27HthdjWTqug9YTg9GvLzXenyfaYZMdMlZpeN4l7EzHOHoTcTeeO08SNrUY5Fb9HkwXUrEteKP6ZJ6r5rsKN2jop0ubhj1Z5x7vwn4r8cOxkBsAAAAAAAAAAAAAAAKAAAAIAYH5+sV+OH3oy4LeU/J5vB6xX44fehwW8pN4PWK/HD70OC3lJvB6xV44fehwW8p+RvB6xV44fehwW8p+RvB6xV44fehwW8p+RvAr6+ycPuQ4LeUm8OC6Q8uVOytoTi2pOv0aa5NellGvVfeTey8cX1dInz3+XNhlnakvOpfHPRsDECAbD6EMuUc/JpXuW0Ocl+qqceF/Syf1OF2/SJ09beMW+sfhI08+ls3VOyMdOKUY69WrS1KlFZnpCZux9Yq8cPvR73dvKXm8HrFXjh96Hd28pN4PWKvHD70O7t5T8jeD1irxw+9Du7eUm8HrFXjh96Hd28pN4PWKvHX96Hd28pN4ZQshLXhlGWnXo09DyazHWHu7I8AAAAAAKAAAAAHHbxy0ws5rrWPktfKuRI0kb56f9o+rG/qy81eih4Y/aj6JxS5qOqHhj9qHFPmbMXVDwx+1DinzE9FDwx+1DinzEdUPDH7UOKfMY+ih4Y/ahxSP0xrFTZXbCK46pwsjotNXBqSX+BjeOOs1nxjb5kcub0bvLiLaGzMmuhqXrFPHQ+yUtFOr6tRKDpMn+tqqzb9M7T9JdC8cVOTza/NNPtTWjT7mX9z01AjYGLYG0OgzZkpXZmY0/RwgsaD7HObjOa+SjD7yu/5BmiKUxeMzv8ALkk6evOZfn085EZZGz6eTlXXfY13KyUYr/tSPf8AHqTGO9vOYj5f+mpnnENWuMe5fQsKMnDHuX0AjjHuX0AnCu5fQCcK7l9AJou5fQDbX9n9/j2ouzTEf+N3/srf+Rerj+P8JOm8W4ysJYAAAAAAAAAAAPj2xT6TGyq/HVdD7oNf+Tbp7cOWtvKY+rG0bxLzLCWqT70j6PPVzVZ4MWwI2BiwI2BGBufod3kV2O8C2Xt8Va06vnPGb5Jfsb0+DiVLtzR8GTv6xyt19/5+6ZgvvHDLj+kbo6tssszdmQ4pzblkYy0TlN9dtWvJt9bj282ub0N/Zfa9a1jDnnp0n+J+7HLh8atS3QlCUoWRlCyPKUJxcJxfc4vmiy1mLRvE7wivzk+89HZN09ys/aUouuEqsX8+VZFqCj2+jX8R/Dl3tEDWdo4dNHpTvbyjr8fJspjtZvvZuDh7Mw41waqxceEpTnN9i5zsm+1vm2UzLly6rNxTztb+7JsRFKvO2+G3ZbQzcjKaahJqFMX1wphygn5vnJ+cmXjRaaNNgrj+fvQb24rbuEJTBGwIBAIBANv/ANn+l6bTsfut4sF8UrW/+qJWf8it/wAdff8AwlabxbeK0lAAAAAAQAAAAAAHmXa+G8fJyaGtPQ221pfpjJqL+a0fzPo2DJ3mKt/OIlzLRtOz42za8YtgQCNgYsCNgfrg5t2PbXdjzlXfU+KuceuL6vmubTT5NNowyY65KzS8bxL2JmJ3h6I3F27ftDCrycij0M5OUU0/wXKPJ2wT5qLeq0fc+bXMovaOlpps846W3/j2Sn4rzau8uVz9l4mSksrHovS6lbTGzT4cSehGx58mP1LTHunZlNYnrD5MbdjZVUlOrAwoTXVJYtakvg9ORstrdRaNrZLfOXkY6x4OWIzN5/6SN8M/MutxLa5YuPROUXja6ynKL5Ttl+bsaS5c0+fJl17M0GHDSMlZ4pmOv2QcuS1p2l0g6zSjYEAgEAxbAgG/ehDBdey3a/8AabrbF+2OlaX1hL6lO7dycWp4fKI/fmm6eNq7tgnFbwAAAAAKAAAAAADSPTBsl056yIr2eXBSb/41aUJr6ejfzZcew9R3mn7uetZ/aecfyhZ67W383RGztNCAYtgQCNgYtgc9uVu3ZtPMhQuKNEdLMmxfkqT91PxS6l832Mha/WV0uGb+PSI9v4Z46cc7PRuPRXVCFdUYwqrjGEIRWkYwitFFLuWhQ72m9ptad5l0Ijbk/UxegADV/TLul6av+8saPtqY6ZUV1zoXVZ8Y9vl+1Fh7E13BbuLzynp7/L4/VGz49/ShpbUtSIgEAxAgEAzopnZOFdUXKyyUYQiuuU5PSKXzaPLWisTM9IHq3YOzY4mLjY0Oaorrr18TS/FL5vV/M+d6jNObLbJPjLpVjhjZ95pZAAAAAgFAAAAAAB1npC3fe0MGyuta5NXtsfvdkU9YfzJyj813HR7L1f8AraiJn1Z5T9/g1ZacVXnv/wC58mi9IDFsCAYtgTUC1VznKEK4uVk5RhCKWrlOT0jFebbSPJmKxMz0gei9w92IbMw41PheTZpZlTXPit091Pwx6l832sonaOtnVZuL9Mco935dDFTgh2QgNgAAASUU000mnqmmtU13MRO3OB5z6St1HszLfok/Usjinjvsh4qX+3VaeTXmXnszXRqsXP1o5T9/igZacMuoHSakAmoEAgGyOhPdt5GXLOtj7DE5V6rlPJkuX2p8XxcTh9uavu8XdV62+n5+7fgpvO7fBUE0AAAAAABAAAAAAoADSvSzum8a552PH/RciXt0lypyJfm8oz6/jr3ot3Yuv72nc3n0q9PbH3j6IWfHtPFDXjZ3WhiwIBi2Btbob3U1f955MeS4oYUX29k7/wCsV/M+5lb7c123/wA9J/7fb7pODH+qW2ysJYAAoAABwu9271O0sS3Gt0Un+KmzTV1XLXhmvq0+9NolaLVW02WMkfGPOGF6RaNnmTaOFdj3W0ZEXC6qUoWRfZJd3eu1Pt1RfseSuSkXrO8S58xtO0vm1M3iAQD7thbIyM7IqxsWPFbY9P0wj+acn2RS5s0589MGOcl55Q9rWbTtD0/u5sWjAxacXH9ypc5P3rJvnKcvNvX4dXYUHVai2oyzkt4/TydGlYrGzkjQyUAAAAQABQAAAAAAAPxy8aq6udV0I2VWJwnCS1jKL60zKl7UtFqztMPJiJjaWgt/dyrtmWOdfFZs+b9lb1utvqqt8+59vx5F27O7Spqq7TyvHWP5j+8kHJimk+x1LU6bUxbA5/cjdqe08yFC4ljw0sybF+WpP3U/FLqXzfYQtfrI0uGb+PSI9v4Z46cc7PR+PRCuEK6oxhXXGMIQitIxhFaKKXctCh3tN7Ta07zLoRG3J+hi9AAAAAAAau6Z90fT1f3ljR9vRHTKS/iY6/ifGP8AT9qLB2JruC3cXnlPT3+Xx+qNnx7+lDSJa0RAPo2dgX5NtdGLXK2+x6QhFc359yXa2+SMMmSmOs3vO0Q9iJmdoeiujzcqrZVD4nGzOtS9PalyS61VXrz4V39bfPuSpPaXaFtXflyrHSP5n+8k7Fj4I9rtxzW0AAAAAAAAAAAAAAAAAPyyceu2E67oQsqmnGcJRUoyi+tNPrMqXtS0WrO0w8mInlLTe+3RddRx37KUrsfnKWNq5XVf8vtsXl737i1aDtqmTamflbz8J9/l9PciZMExzq1xVVOc41wjKVs5RrjBL8Tsb4VDTv1eh3ptERxTPLqjvRu4m7ENmYcKnwvJs0syprmpWte6n4Y9S+b7WUTtHWzqs02/THKPd+XQxU4IdiIDYoAAAAAAAEkk000mnyafNNdzETtzgecOk3dJ7My26ov1HI4p477IP81P8uq08mu3UvHZeujU4ufrR1+/xQMtOGXHbp7n5+1LOHFhpTF6W5E+VVfbpr+aX6Vz5rqXM36vXYtLXe88/CPFjTHNujf25u52FsqrhoXHfNe2yJpeks8l4Y/pXz1fMp2t1+XVW3tyjwj+9ZTceOKOxkFsAAAAAAAAIBQAEAAAKAAAAAHF2bvYEsqGa8er12HFw3JaSeq4dZacpPTkm9WuwkRq80Ypw8U8M+DHgrvvs5MjslAgAABQAAAAA4/bWxcTOqVObVG6pShYoy1Wk49TTXNdbXwbXabsGoyYLcWOdp6MbVi0bS+vGx66oRrphCuqC4YQhFRhFdyS5I13va88Vp3l7ERHR+pi9QCgAAAAAAAQCgAAAAAAAAAAAAAAAAAAAAAAAAAAAAAAAAAAAAIBQ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066800"/>
            <a:ext cx="2961231" cy="15054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558187" y="5413685"/>
            <a:ext cx="278977" cy="390525"/>
            <a:chOff x="6248400" y="2362200"/>
            <a:chExt cx="1524000" cy="2133600"/>
          </a:xfrm>
        </p:grpSpPr>
        <p:cxnSp>
          <p:nvCxnSpPr>
            <p:cNvPr id="8" name="Straight Connector 7"/>
            <p:cNvCxnSpPr>
              <a:stCxn id="5" idx="2"/>
              <a:endCxn id="6" idx="2"/>
            </p:cNvCxnSpPr>
            <p:nvPr/>
          </p:nvCxnSpPr>
          <p:spPr bwMode="auto">
            <a:xfrm>
              <a:off x="6248400" y="2590800"/>
              <a:ext cx="0" cy="167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>
              <a:stCxn id="5" idx="6"/>
              <a:endCxn id="6" idx="6"/>
            </p:cNvCxnSpPr>
            <p:nvPr/>
          </p:nvCxnSpPr>
          <p:spPr bwMode="auto">
            <a:xfrm>
              <a:off x="7772400" y="2590800"/>
              <a:ext cx="0" cy="167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/>
            <p:nvPr/>
          </p:nvSpPr>
          <p:spPr bwMode="auto">
            <a:xfrm>
              <a:off x="6248400" y="2590800"/>
              <a:ext cx="15240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248400" y="2362200"/>
              <a:ext cx="1524000" cy="457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248400" y="4038600"/>
              <a:ext cx="1524000" cy="457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00800" y="2438400"/>
              <a:ext cx="12192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V="1">
              <a:off x="6253814" y="4038600"/>
              <a:ext cx="1121008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512" y="3033712"/>
              <a:ext cx="1233488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 flipV="1">
              <a:off x="6648308" y="4031284"/>
              <a:ext cx="1121008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2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SIGNATURE INFORMATION FROM CAPSULE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807227" y="5324475"/>
            <a:ext cx="190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aseline="30000" dirty="0" smtClean="0"/>
              <a:t>137</a:t>
            </a:r>
            <a:r>
              <a:rPr lang="en-US" sz="1600" dirty="0" smtClean="0"/>
              <a:t>Cs Sealed Source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05" y="1847850"/>
            <a:ext cx="3167845" cy="335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8312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Dimensions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9950" y="3505200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55F8"/>
                </a:solidFill>
              </a:rPr>
              <a:t>Materials of </a:t>
            </a:r>
          </a:p>
          <a:p>
            <a:r>
              <a:rPr lang="en-US" sz="2400" b="1" dirty="0" smtClean="0">
                <a:solidFill>
                  <a:srgbClr val="0C55F8"/>
                </a:solidFill>
              </a:rPr>
              <a:t>construction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95618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Number of</a:t>
            </a:r>
          </a:p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capsules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26547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55F8"/>
                </a:solidFill>
              </a:rPr>
              <a:t>Type of welds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733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Labels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450" y="42196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55F8"/>
                </a:solidFill>
              </a:rPr>
              <a:t>Engravings</a:t>
            </a:r>
            <a:endParaRPr lang="en-US" sz="2400" b="1" dirty="0">
              <a:solidFill>
                <a:srgbClr val="0C55F8"/>
              </a:solidFill>
            </a:endParaRPr>
          </a:p>
        </p:txBody>
      </p:sp>
      <p:cxnSp>
        <p:nvCxnSpPr>
          <p:cNvPr id="15" name="Straight Arrow Connector 14"/>
          <p:cNvCxnSpPr>
            <a:stCxn id="2" idx="3"/>
          </p:cNvCxnSpPr>
          <p:nvPr/>
        </p:nvCxnSpPr>
        <p:spPr bwMode="auto">
          <a:xfrm flipV="1">
            <a:off x="2133600" y="4876801"/>
            <a:ext cx="1504950" cy="73716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2" idx="3"/>
          </p:cNvCxnSpPr>
          <p:nvPr/>
        </p:nvCxnSpPr>
        <p:spPr bwMode="auto">
          <a:xfrm flipV="1">
            <a:off x="1676400" y="3733801"/>
            <a:ext cx="2286000" cy="2308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038850" y="2465532"/>
            <a:ext cx="819150" cy="430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9" idx="1"/>
          </p:cNvCxnSpPr>
          <p:nvPr/>
        </p:nvCxnSpPr>
        <p:spPr bwMode="auto">
          <a:xfrm flipH="1" flipV="1">
            <a:off x="6105526" y="3524252"/>
            <a:ext cx="1114424" cy="39644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3" idx="3"/>
          </p:cNvCxnSpPr>
          <p:nvPr/>
        </p:nvCxnSpPr>
        <p:spPr bwMode="auto">
          <a:xfrm flipV="1">
            <a:off x="2228850" y="4010055"/>
            <a:ext cx="1733550" cy="4404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0" idx="3"/>
          </p:cNvCxnSpPr>
          <p:nvPr/>
        </p:nvCxnSpPr>
        <p:spPr bwMode="auto">
          <a:xfrm>
            <a:off x="2590800" y="2371682"/>
            <a:ext cx="1447800" cy="676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043738" y="1290935"/>
            <a:ext cx="141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55F8"/>
                </a:solidFill>
              </a:rPr>
              <a:t>Spacers?</a:t>
            </a:r>
            <a:endParaRPr lang="en-US" sz="2400" b="1" dirty="0">
              <a:solidFill>
                <a:srgbClr val="0C55F8"/>
              </a:solidFill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>
            <a:off x="4876800" y="1521768"/>
            <a:ext cx="2166938" cy="16786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C55F8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8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NUMBER OF POTENTIAL SIGNATURES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447800"/>
            <a:ext cx="4800600" cy="2743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Appears to be a wealth of possible signatures that can be measured</a:t>
            </a:r>
          </a:p>
          <a:p>
            <a:pPr lvl="1">
              <a:defRPr/>
            </a:pPr>
            <a:r>
              <a:rPr lang="en-US" sz="2200" dirty="0" smtClean="0">
                <a:ea typeface="ＭＳ Ｐゴシック" charset="0"/>
                <a:cs typeface="+mn-cs"/>
              </a:rPr>
              <a:t>Do these signatures differentiate </a:t>
            </a:r>
            <a:r>
              <a:rPr lang="en-US" sz="2200" dirty="0">
                <a:ea typeface="ＭＳ Ｐゴシック" charset="0"/>
                <a:cs typeface="+mn-cs"/>
              </a:rPr>
              <a:t>between source manufacturers</a:t>
            </a:r>
            <a:r>
              <a:rPr lang="en-US" sz="2200" dirty="0" smtClean="0">
                <a:ea typeface="ＭＳ Ｐゴシック" charset="0"/>
                <a:cs typeface="+mn-cs"/>
              </a:rPr>
              <a:t>?</a:t>
            </a:r>
            <a:endParaRPr lang="en-US" sz="2400" dirty="0" smtClean="0">
              <a:ea typeface="ＭＳ Ｐゴシック" charset="0"/>
              <a:cs typeface="+mn-cs"/>
            </a:endParaRPr>
          </a:p>
          <a:p>
            <a:pPr lvl="1">
              <a:defRPr/>
            </a:pPr>
            <a:r>
              <a:rPr lang="en-US" sz="2200" dirty="0" smtClean="0">
                <a:ea typeface="ＭＳ Ｐゴシック" charset="0"/>
                <a:cs typeface="+mn-cs"/>
              </a:rPr>
              <a:t>Are there libraries that can be searched to determine possible matches?</a:t>
            </a:r>
            <a:endParaRPr lang="en-US" sz="2200" dirty="0">
              <a:ea typeface="ＭＳ Ｐゴシック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81600" y="5709890"/>
            <a:ext cx="351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en-US" sz="1600" b="1" dirty="0">
                <a:latin typeface="Calibri" pitchFamily="34" charset="0"/>
                <a:ea typeface="MS PGothic" pitchFamily="34" charset="-128"/>
              </a:rPr>
              <a:t>Cs-137 Source Examination at the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1600" b="1" dirty="0">
                <a:latin typeface="Calibri" pitchFamily="34" charset="0"/>
                <a:ea typeface="MS PGothic" pitchFamily="34" charset="-128"/>
              </a:rPr>
              <a:t> Idaho National Laboratory</a:t>
            </a:r>
          </a:p>
        </p:txBody>
      </p:sp>
      <p:pic>
        <p:nvPicPr>
          <p:cNvPr id="11" name="Picture 11" descr="sourcecapsule_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900" y="1863376"/>
            <a:ext cx="1533525" cy="225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ap EPI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010" y="1872901"/>
            <a:ext cx="1373278" cy="366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245114"/>
            <a:ext cx="25622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ummy sourc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697343"/>
            <a:ext cx="2401685" cy="139865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95600" y="5222048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/>
              <a:t>Opened Ir-192 radiography source</a:t>
            </a:r>
            <a:endParaRPr lang="en-US" sz="1600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6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81000"/>
            <a:ext cx="8385175" cy="6397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ANL/INL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  <a:r>
              <a:rPr lang="en-US" dirty="0" smtClean="0">
                <a:ea typeface="ＭＳ Ｐゴシック" charset="0"/>
                <a:cs typeface="+mj-cs"/>
              </a:rPr>
              <a:t>INTERNATIONAL SEALED SOURCE DATABASE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14021"/>
            <a:ext cx="40386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ea typeface="+mn-ea"/>
              </a:rPr>
              <a:t>Database of sealed radioactive sources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ea typeface="+mn-ea"/>
              </a:rPr>
              <a:t>Developed and </a:t>
            </a:r>
            <a:r>
              <a:rPr lang="en-US" sz="2400" dirty="0" smtClean="0">
                <a:latin typeface="+mn-lt"/>
                <a:ea typeface="+mn-ea"/>
              </a:rPr>
              <a:t>populated </a:t>
            </a:r>
            <a:r>
              <a:rPr lang="en-US" sz="2400" dirty="0">
                <a:latin typeface="+mn-lt"/>
                <a:ea typeface="+mn-ea"/>
              </a:rPr>
              <a:t>by </a:t>
            </a:r>
            <a:r>
              <a:rPr lang="en-US" sz="2400" dirty="0" smtClean="0">
                <a:latin typeface="+mn-lt"/>
                <a:ea typeface="+mn-ea"/>
              </a:rPr>
              <a:t>staff at Argonne </a:t>
            </a:r>
            <a:r>
              <a:rPr lang="en-US" sz="2400" dirty="0">
                <a:latin typeface="+mn-lt"/>
                <a:ea typeface="+mn-ea"/>
              </a:rPr>
              <a:t>and Idaho National Laboratories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+mn-lt"/>
                <a:ea typeface="+mn-ea"/>
              </a:rPr>
              <a:t>Most complete sealed source database in the world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  <a:ea typeface="+mn-ea"/>
              </a:rPr>
              <a:t>More than 10,000 </a:t>
            </a:r>
            <a:r>
              <a:rPr lang="en-US" sz="2400" dirty="0">
                <a:latin typeface="+mn-lt"/>
                <a:ea typeface="+mn-ea"/>
              </a:rPr>
              <a:t>sealed source </a:t>
            </a:r>
            <a:r>
              <a:rPr lang="en-US" sz="2400" dirty="0" smtClean="0">
                <a:latin typeface="+mn-lt"/>
                <a:ea typeface="+mn-ea"/>
              </a:rPr>
              <a:t>models described</a:t>
            </a:r>
            <a:endParaRPr lang="en-US" sz="2400" dirty="0">
              <a:latin typeface="+mn-lt"/>
              <a:ea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Approximately 1000 </a:t>
            </a:r>
            <a:r>
              <a:rPr lang="en-US" sz="2400" dirty="0" smtClean="0">
                <a:latin typeface="+mn-lt"/>
                <a:ea typeface="+mn-ea"/>
              </a:rPr>
              <a:t>manufacturers/ distributors identified</a:t>
            </a:r>
            <a:endParaRPr lang="en-US" sz="2400" dirty="0">
              <a:latin typeface="+mn-lt"/>
              <a:ea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79" y="1371600"/>
            <a:ext cx="4369122" cy="3276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382000" cy="39624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A0A0A"/>
                </a:solidFill>
                <a:ea typeface="ＭＳ Ｐゴシック" charset="0"/>
                <a:cs typeface="+mn-cs"/>
              </a:rPr>
              <a:t>Types </a:t>
            </a:r>
            <a:r>
              <a:rPr lang="en-US" sz="2800" dirty="0">
                <a:solidFill>
                  <a:srgbClr val="0A0A0A"/>
                </a:solidFill>
                <a:ea typeface="ＭＳ Ｐゴシック" charset="0"/>
                <a:cs typeface="+mn-cs"/>
              </a:rPr>
              <a:t>of info: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Manufacturer/distributor </a:t>
            </a:r>
            <a:r>
              <a:rPr lang="en-US" sz="2400" dirty="0">
                <a:solidFill>
                  <a:srgbClr val="0A0A0A"/>
                </a:solidFill>
                <a:ea typeface="ＭＳ Ｐゴシック" charset="0"/>
              </a:rPr>
              <a:t>name, address, points of contact, product </a:t>
            </a: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lines, distribution networks</a:t>
            </a:r>
            <a:endParaRPr lang="en-US" sz="2400" dirty="0">
              <a:solidFill>
                <a:srgbClr val="0A0A0A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Sources</a:t>
            </a:r>
            <a:r>
              <a:rPr lang="en-US" sz="2400" dirty="0">
                <a:solidFill>
                  <a:srgbClr val="0A0A0A"/>
                </a:solidFill>
                <a:ea typeface="ＭＳ Ｐゴシック" charset="0"/>
              </a:rPr>
              <a:t>: </a:t>
            </a:r>
          </a:p>
          <a:p>
            <a:pPr lvl="2">
              <a:defRPr/>
            </a:pPr>
            <a:r>
              <a:rPr lang="en-US" sz="2400" dirty="0">
                <a:solidFill>
                  <a:srgbClr val="0A0A0A"/>
                </a:solidFill>
                <a:ea typeface="ＭＳ Ｐゴシック" charset="0"/>
              </a:rPr>
              <a:t>Physical characteristics</a:t>
            </a: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: </a:t>
            </a:r>
            <a:r>
              <a:rPr lang="en-US" sz="2400" dirty="0">
                <a:solidFill>
                  <a:srgbClr val="0A0A0A"/>
                </a:solidFill>
                <a:ea typeface="ＭＳ Ｐゴシック" charset="0"/>
              </a:rPr>
              <a:t>schematic, design, shape, dimensions, materials, markings</a:t>
            </a:r>
          </a:p>
          <a:p>
            <a:pPr lvl="2">
              <a:defRPr/>
            </a:pPr>
            <a:r>
              <a:rPr lang="en-US" sz="2400" dirty="0">
                <a:solidFill>
                  <a:srgbClr val="0A0A0A"/>
                </a:solidFill>
                <a:ea typeface="ＭＳ Ｐゴシック" charset="0"/>
              </a:rPr>
              <a:t>Chemical characteristics: chemical form, composition, </a:t>
            </a: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isotopics</a:t>
            </a:r>
            <a:endParaRPr lang="en-US" sz="2400" dirty="0">
              <a:solidFill>
                <a:srgbClr val="0A0A0A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A0A0A"/>
                </a:solidFill>
                <a:ea typeface="ＭＳ Ｐゴシック" charset="0"/>
              </a:rPr>
              <a:t>Company history</a:t>
            </a:r>
            <a:endParaRPr lang="en-US" sz="2400" dirty="0">
              <a:solidFill>
                <a:srgbClr val="0A0A0A"/>
              </a:solidFill>
              <a:ea typeface="ＭＳ Ｐゴシック" charset="0"/>
            </a:endParaRPr>
          </a:p>
          <a:p>
            <a:pPr lvl="1">
              <a:defRPr/>
            </a:pPr>
            <a:endParaRPr lang="en-US" sz="2400" dirty="0">
              <a:solidFill>
                <a:srgbClr val="0A0A0A"/>
              </a:solidFill>
              <a:ea typeface="ＭＳ Ｐゴシック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7038"/>
            <a:ext cx="7924800" cy="6397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INTERNATIONAL SEALED SOURCE DATABASE 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6172200" y="4276060"/>
            <a:ext cx="2241550" cy="21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95600" y="59436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MAYAK CATALOG IMAGES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WHERE DOES INFORMATION COME FROM?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953000" cy="25366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9726"/>
            <a:ext cx="3200400" cy="1219200"/>
          </a:xfrm>
        </p:spPr>
        <p:txBody>
          <a:bodyPr/>
          <a:lstStyle/>
          <a:p>
            <a:r>
              <a:rPr lang="en-US" sz="2400" dirty="0" smtClean="0"/>
              <a:t>Nuclear Regulatory Commission Registry</a:t>
            </a:r>
          </a:p>
          <a:p>
            <a:pPr lvl="1"/>
            <a:r>
              <a:rPr lang="en-US" sz="1800" dirty="0" smtClean="0"/>
              <a:t>Download about 3600 registries every quarter</a:t>
            </a:r>
            <a:endParaRPr lang="en-US" sz="1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1" y="2667000"/>
            <a:ext cx="2684490" cy="34841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57600" y="41910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Vendor </a:t>
            </a:r>
            <a:r>
              <a:rPr lang="en-US" sz="2400" dirty="0" smtClean="0"/>
              <a:t>catalogs </a:t>
            </a:r>
          </a:p>
          <a:p>
            <a:r>
              <a:rPr lang="en-US" sz="2400" dirty="0" smtClean="0"/>
              <a:t>Web pages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on-disclosure agreements with select companies</a:t>
            </a:r>
            <a:endParaRPr lang="en-US" sz="2400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8458200" y="6248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E0FDA17-7E29-47BB-8C59-11FB29F01DD4}" type="slidenum">
              <a:rPr lang="en-US" sz="1600" smtClean="0"/>
              <a:pPr>
                <a:defRPr/>
              </a:pPr>
              <a:t>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3[1]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[1]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[1]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892</Words>
  <Application>Microsoft Office PowerPoint</Application>
  <PresentationFormat>On-screen Show (4:3)</PresentationFormat>
  <Paragraphs>256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blue_2003[1]</vt:lpstr>
      <vt:lpstr>Resources and Forensics Signatures to Help Determine the Origin of Sealed Radiological Sources   </vt:lpstr>
      <vt:lpstr>CO-AUTHORS</vt:lpstr>
      <vt:lpstr>WHAT CAN FORENSIC EXAMINATIONS OF RADIOLOGICAL SOURCES TELL US?</vt:lpstr>
      <vt:lpstr>SOURCE EXAMINATIONS</vt:lpstr>
      <vt:lpstr>SIGNATURE INFORMATION FROM CAPSULE</vt:lpstr>
      <vt:lpstr>NUMBER OF POTENTIAL SIGNATURES</vt:lpstr>
      <vt:lpstr>ANL/INL INTERNATIONAL SEALED SOURCE DATABASE</vt:lpstr>
      <vt:lpstr>INTERNATIONAL SEALED SOURCE DATABASE </vt:lpstr>
      <vt:lpstr>WHERE DOES INFORMATION COME FROM? </vt:lpstr>
      <vt:lpstr>PowerPoint Presentation</vt:lpstr>
      <vt:lpstr>WHAT CAN THE ISSD PROVIDE?</vt:lpstr>
      <vt:lpstr>SOURCE DETAILS</vt:lpstr>
      <vt:lpstr>SIGNATURE INFORMATION FROM RADIOACTIVE MATERIAL</vt:lpstr>
      <vt:lpstr>WHAT ELSE CAN WE LEARN FROM ANALYZING THE RADIOACTIVE MATERIAL?</vt:lpstr>
      <vt:lpstr>AGE DATING RADIOACTIVE SOURCES</vt:lpstr>
      <vt:lpstr>AGE DATING RADIOACTIVE SOURCES</vt:lpstr>
      <vt:lpstr>SYSTEMS USED FOR EXTRACTION CHROMATOGRAPHY</vt:lpstr>
      <vt:lpstr>Summary Age Dating Results of a Cs-137 Source with Expanded Uncertainties using GPEC by Two Laboratories</vt:lpstr>
      <vt:lpstr>SELECT AGE-DATING PUBLICATIONS</vt:lpstr>
      <vt:lpstr>CONCLUSIONS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Forensics Programs</dc:title>
  <dc:creator>Dave Chamberlain</dc:creator>
  <cp:lastModifiedBy>Chamberlain, David B.</cp:lastModifiedBy>
  <cp:revision>189</cp:revision>
  <cp:lastPrinted>2014-07-02T22:49:08Z</cp:lastPrinted>
  <dcterms:created xsi:type="dcterms:W3CDTF">2009-12-08T14:21:23Z</dcterms:created>
  <dcterms:modified xsi:type="dcterms:W3CDTF">2014-07-03T17:19:22Z</dcterms:modified>
</cp:coreProperties>
</file>