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256" r:id="rId5"/>
    <p:sldId id="263" r:id="rId6"/>
    <p:sldId id="267" r:id="rId7"/>
    <p:sldId id="280" r:id="rId8"/>
    <p:sldId id="281" r:id="rId9"/>
    <p:sldId id="282" r:id="rId10"/>
    <p:sldId id="288" r:id="rId11"/>
    <p:sldId id="291" r:id="rId12"/>
    <p:sldId id="292" r:id="rId13"/>
    <p:sldId id="265" r:id="rId14"/>
    <p:sldId id="266" r:id="rId15"/>
    <p:sldId id="293" r:id="rId16"/>
    <p:sldId id="295" r:id="rId17"/>
    <p:sldId id="294" r:id="rId18"/>
    <p:sldId id="284" r:id="rId19"/>
    <p:sldId id="276" r:id="rId20"/>
    <p:sldId id="289" r:id="rId21"/>
    <p:sldId id="285" r:id="rId22"/>
    <p:sldId id="290" r:id="rId23"/>
    <p:sldId id="273" r:id="rId24"/>
  </p:sldIdLst>
  <p:sldSz cx="9144000" cy="6858000" type="screen4x3"/>
  <p:notesSz cx="7010400" cy="9296400"/>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FF00"/>
    <a:srgbClr val="FFFF66"/>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0180" autoAdjust="0"/>
    <p:restoredTop sz="89486" autoAdjust="0"/>
  </p:normalViewPr>
  <p:slideViewPr>
    <p:cSldViewPr>
      <p:cViewPr varScale="1">
        <p:scale>
          <a:sx n="56" d="100"/>
          <a:sy n="56" d="100"/>
        </p:scale>
        <p:origin x="-102" y="-12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latin typeface="Arial" charset="0"/>
                <a:cs typeface="Arial" charset="0"/>
              </a:defRPr>
            </a:lvl1pPr>
          </a:lstStyle>
          <a:p>
            <a:pPr>
              <a:defRPr/>
            </a:pPr>
            <a:fld id="{38EBA02A-CA7C-43E6-9988-16F8AF221A67}" type="datetimeFigureOut">
              <a:rPr lang="en-US"/>
              <a:pPr>
                <a:defRPr/>
              </a:pPr>
              <a:t>7/1/2014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A4AAEC0F-734F-4A62-8994-354F434A8B41}" type="slidenum">
              <a:rPr lang="en-US" altLang="en-US"/>
              <a:pPr/>
              <a:t>‹#›</a:t>
            </a:fld>
            <a:endParaRPr lang="en-US" altLang="en-US"/>
          </a:p>
        </p:txBody>
      </p:sp>
    </p:spTree>
    <p:extLst>
      <p:ext uri="{BB962C8B-B14F-4D97-AF65-F5344CB8AC3E}">
        <p14:creationId xmlns:p14="http://schemas.microsoft.com/office/powerpoint/2010/main" val="4227631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cs typeface="Arial" charset="0"/>
              </a:defRPr>
            </a:lvl1pPr>
          </a:lstStyle>
          <a:p>
            <a:pPr>
              <a:defRPr/>
            </a:pPr>
            <a:endParaRPr lang="ru-RU"/>
          </a:p>
        </p:txBody>
      </p:sp>
      <p:sp>
        <p:nvSpPr>
          <p:cNvPr id="1024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ru-RU"/>
          </a:p>
        </p:txBody>
      </p:sp>
      <p:sp>
        <p:nvSpPr>
          <p:cNvPr id="2052"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024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cs typeface="Arial" charset="0"/>
              </a:defRPr>
            </a:lvl1pPr>
          </a:lstStyle>
          <a:p>
            <a:pPr>
              <a:defRPr/>
            </a:pPr>
            <a:endParaRPr lang="ru-RU"/>
          </a:p>
        </p:txBody>
      </p:sp>
      <p:sp>
        <p:nvSpPr>
          <p:cNvPr id="1024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fld id="{FEF04CB0-787A-4712-9845-6C8836C46004}" type="slidenum">
              <a:rPr lang="ru-RU" altLang="en-US"/>
              <a:pPr/>
              <a:t>‹#›</a:t>
            </a:fld>
            <a:endParaRPr lang="ru-RU" altLang="en-US"/>
          </a:p>
        </p:txBody>
      </p:sp>
    </p:spTree>
    <p:extLst>
      <p:ext uri="{BB962C8B-B14F-4D97-AF65-F5344CB8AC3E}">
        <p14:creationId xmlns:p14="http://schemas.microsoft.com/office/powerpoint/2010/main" val="14199105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FEA39126-F1AF-456C-94C2-38D06B54D044}" type="slidenum">
              <a:rPr lang="ru-RU" altLang="en-US"/>
              <a:pPr>
                <a:spcBef>
                  <a:spcPct val="0"/>
                </a:spcBef>
              </a:pPr>
              <a:t>1</a:t>
            </a:fld>
            <a:endParaRPr lang="ru-RU"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FAB56460-6CA3-46B0-AB02-91523C149AE5}" type="slidenum">
              <a:rPr lang="ru-RU" altLang="en-US"/>
              <a:pPr>
                <a:spcBef>
                  <a:spcPct val="0"/>
                </a:spcBef>
              </a:pPr>
              <a:t>16</a:t>
            </a:fld>
            <a:endParaRPr lang="ru-RU"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AC0FB46D-3BFE-4EA3-AD8C-25B4EB71D93A}" type="slidenum">
              <a:rPr lang="ru-RU" altLang="en-US"/>
              <a:pPr>
                <a:spcBef>
                  <a:spcPct val="0"/>
                </a:spcBef>
              </a:pPr>
              <a:t>18</a:t>
            </a:fld>
            <a:endParaRPr lang="ru-RU"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7D7F016E-76BA-4720-B162-462B2D3D4C08}" type="slidenum">
              <a:rPr lang="ru-RU" altLang="en-US"/>
              <a:pPr>
                <a:spcBef>
                  <a:spcPct val="0"/>
                </a:spcBef>
              </a:pPr>
              <a:t>20</a:t>
            </a:fld>
            <a:endParaRPr lang="ru-RU"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1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F6FAAFF3-349C-431F-83C1-58A65EAACF1C}" type="slidenum">
              <a:rPr lang="ru-RU" altLang="en-US"/>
              <a:pPr>
                <a:spcBef>
                  <a:spcPct val="0"/>
                </a:spcBef>
              </a:pPr>
              <a:t>2</a:t>
            </a:fld>
            <a:endParaRPr lang="ru-RU"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5F9CC79-AC96-4DCC-8725-CC8988905D5A}" type="slidenum">
              <a:rPr lang="ru-RU" altLang="en-US"/>
              <a:pPr>
                <a:spcBef>
                  <a:spcPct val="0"/>
                </a:spcBef>
              </a:pPr>
              <a:t>3</a:t>
            </a:fld>
            <a:endParaRPr lang="ru-RU"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CA859CB-20E2-4ED8-83EB-AF65DDA7F398}" type="slidenum">
              <a:rPr lang="ru-RU" altLang="en-US"/>
              <a:pPr>
                <a:spcBef>
                  <a:spcPct val="0"/>
                </a:spcBef>
              </a:pPr>
              <a:t>4</a:t>
            </a:fld>
            <a:endParaRPr lang="ru-RU"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7821F8DD-8EB6-4AA0-A7CA-ADD38B5E9200}" type="slidenum">
              <a:rPr lang="ru-RU" altLang="en-US"/>
              <a:pPr>
                <a:spcBef>
                  <a:spcPct val="0"/>
                </a:spcBef>
              </a:pPr>
              <a:t>5</a:t>
            </a:fld>
            <a:endParaRPr lang="ru-RU"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C016605E-5D54-499D-86D4-38A9865969ED}" type="slidenum">
              <a:rPr lang="ru-RU" altLang="en-US"/>
              <a:pPr>
                <a:spcBef>
                  <a:spcPct val="0"/>
                </a:spcBef>
              </a:pPr>
              <a:t>6</a:t>
            </a:fld>
            <a:endParaRPr lang="ru-RU"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points should be on (1) prevention, (2) detection and (3) response.</a:t>
            </a:r>
          </a:p>
          <a:p>
            <a:r>
              <a:rPr lang="en-US" altLang="en-US" smtClean="0"/>
              <a:t>When discussing technical and forensic analysis of materials outside of regulatory control (2. detection) – please describe the work related to search, recovery, transportation, storage, analysis and maintaining the database of orphaned sources.</a:t>
            </a: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6EED5903-1E0D-4B7B-806E-682F539BA084}" type="slidenum">
              <a:rPr lang="ru-RU" altLang="en-US"/>
              <a:pPr>
                <a:spcBef>
                  <a:spcPct val="0"/>
                </a:spcBef>
              </a:pPr>
              <a:t>10</a:t>
            </a:fld>
            <a:endParaRPr lang="ru-RU"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D0312619-BB09-488E-9E2D-2771262067EF}" type="slidenum">
              <a:rPr lang="ru-RU" altLang="en-US"/>
              <a:pPr>
                <a:spcBef>
                  <a:spcPct val="0"/>
                </a:spcBef>
              </a:pPr>
              <a:t>11</a:t>
            </a:fld>
            <a:endParaRPr lang="ru-RU"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cs typeface="Arial" charset="0"/>
              </a:defRPr>
            </a:lvl1pPr>
            <a:lvl2pPr marL="742950" indent="-285750">
              <a:spcBef>
                <a:spcPct val="30000"/>
              </a:spcBef>
              <a:defRPr sz="1200">
                <a:solidFill>
                  <a:schemeClr val="tx1"/>
                </a:solidFill>
                <a:latin typeface="Arial" charset="0"/>
                <a:cs typeface="Arial" charset="0"/>
              </a:defRPr>
            </a:lvl2pPr>
            <a:lvl3pPr marL="1143000" indent="-228600">
              <a:spcBef>
                <a:spcPct val="30000"/>
              </a:spcBef>
              <a:defRPr sz="1200">
                <a:solidFill>
                  <a:schemeClr val="tx1"/>
                </a:solidFill>
                <a:latin typeface="Arial" charset="0"/>
                <a:cs typeface="Arial" charset="0"/>
              </a:defRPr>
            </a:lvl3pPr>
            <a:lvl4pPr marL="1600200" indent="-228600">
              <a:spcBef>
                <a:spcPct val="30000"/>
              </a:spcBef>
              <a:defRPr sz="1200">
                <a:solidFill>
                  <a:schemeClr val="tx1"/>
                </a:solidFill>
                <a:latin typeface="Arial" charset="0"/>
                <a:cs typeface="Arial" charset="0"/>
              </a:defRPr>
            </a:lvl4pPr>
            <a:lvl5pPr marL="2057400" indent="-22860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spcBef>
                <a:spcPct val="0"/>
              </a:spcBef>
            </a:pPr>
            <a:fld id="{74027E52-CE22-4BF7-8F88-97DC7B545170}" type="slidenum">
              <a:rPr lang="ru-RU" altLang="en-US"/>
              <a:pPr>
                <a:spcBef>
                  <a:spcPct val="0"/>
                </a:spcBef>
              </a:pPr>
              <a:t>15</a:t>
            </a:fld>
            <a:endParaRPr lang="ru-RU"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977008E-C65C-4BC0-8F52-1A61C4708F2E}" type="datetime1">
              <a:rPr lang="ru-RU"/>
              <a:pPr>
                <a:defRPr/>
              </a:pPr>
              <a:t>01.07.2014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6"/>
          <p:cNvSpPr>
            <a:spLocks noGrp="1" noChangeArrowheads="1"/>
          </p:cNvSpPr>
          <p:nvPr>
            <p:ph type="sldNum" sz="quarter" idx="12"/>
          </p:nvPr>
        </p:nvSpPr>
        <p:spPr>
          <a:ln/>
        </p:spPr>
        <p:txBody>
          <a:bodyPr/>
          <a:lstStyle>
            <a:lvl1pPr>
              <a:defRPr/>
            </a:lvl1pPr>
          </a:lstStyle>
          <a:p>
            <a:fld id="{68DBD2A0-B0BA-40A0-9885-A0BF3FC12151}" type="slidenum">
              <a:rPr lang="ru-RU" altLang="en-US"/>
              <a:pPr/>
              <a:t>‹#›</a:t>
            </a:fld>
            <a:endParaRPr lang="ru-RU" altLang="en-US"/>
          </a:p>
        </p:txBody>
      </p:sp>
    </p:spTree>
    <p:extLst>
      <p:ext uri="{BB962C8B-B14F-4D97-AF65-F5344CB8AC3E}">
        <p14:creationId xmlns:p14="http://schemas.microsoft.com/office/powerpoint/2010/main" val="3003858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64E9D54-BF61-4EF6-832F-8DDE6FF044BC}" type="datetime1">
              <a:rPr lang="ru-RU"/>
              <a:pPr>
                <a:defRPr/>
              </a:pPr>
              <a:t>01.07.2014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6"/>
          <p:cNvSpPr>
            <a:spLocks noGrp="1" noChangeArrowheads="1"/>
          </p:cNvSpPr>
          <p:nvPr>
            <p:ph type="sldNum" sz="quarter" idx="12"/>
          </p:nvPr>
        </p:nvSpPr>
        <p:spPr>
          <a:ln/>
        </p:spPr>
        <p:txBody>
          <a:bodyPr/>
          <a:lstStyle>
            <a:lvl1pPr>
              <a:defRPr/>
            </a:lvl1pPr>
          </a:lstStyle>
          <a:p>
            <a:fld id="{42E8A4C7-B564-46CE-AE1C-FB5A1C11590D}" type="slidenum">
              <a:rPr lang="ru-RU" altLang="en-US"/>
              <a:pPr/>
              <a:t>‹#›</a:t>
            </a:fld>
            <a:endParaRPr lang="ru-RU" altLang="en-US"/>
          </a:p>
        </p:txBody>
      </p:sp>
    </p:spTree>
    <p:extLst>
      <p:ext uri="{BB962C8B-B14F-4D97-AF65-F5344CB8AC3E}">
        <p14:creationId xmlns:p14="http://schemas.microsoft.com/office/powerpoint/2010/main" val="196238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03DB27D-631C-4B14-B88C-2492ED414747}" type="datetime1">
              <a:rPr lang="ru-RU"/>
              <a:pPr>
                <a:defRPr/>
              </a:pPr>
              <a:t>01.07.2014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6"/>
          <p:cNvSpPr>
            <a:spLocks noGrp="1" noChangeArrowheads="1"/>
          </p:cNvSpPr>
          <p:nvPr>
            <p:ph type="sldNum" sz="quarter" idx="12"/>
          </p:nvPr>
        </p:nvSpPr>
        <p:spPr>
          <a:ln/>
        </p:spPr>
        <p:txBody>
          <a:bodyPr/>
          <a:lstStyle>
            <a:lvl1pPr>
              <a:defRPr/>
            </a:lvl1pPr>
          </a:lstStyle>
          <a:p>
            <a:fld id="{5BD3437C-8722-4D05-9A8F-E661543EAF1F}" type="slidenum">
              <a:rPr lang="ru-RU" altLang="en-US"/>
              <a:pPr/>
              <a:t>‹#›</a:t>
            </a:fld>
            <a:endParaRPr lang="ru-RU" altLang="en-US"/>
          </a:p>
        </p:txBody>
      </p:sp>
    </p:spTree>
    <p:extLst>
      <p:ext uri="{BB962C8B-B14F-4D97-AF65-F5344CB8AC3E}">
        <p14:creationId xmlns:p14="http://schemas.microsoft.com/office/powerpoint/2010/main" val="4111619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71B3EB9-2138-4ADE-8492-077EC70248A0}" type="datetime1">
              <a:rPr lang="ru-RU"/>
              <a:pPr>
                <a:defRPr/>
              </a:pPr>
              <a:t>01.07.2014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6"/>
          <p:cNvSpPr>
            <a:spLocks noGrp="1" noChangeArrowheads="1"/>
          </p:cNvSpPr>
          <p:nvPr>
            <p:ph type="sldNum" sz="quarter" idx="12"/>
          </p:nvPr>
        </p:nvSpPr>
        <p:spPr>
          <a:ln/>
        </p:spPr>
        <p:txBody>
          <a:bodyPr/>
          <a:lstStyle>
            <a:lvl1pPr>
              <a:defRPr/>
            </a:lvl1pPr>
          </a:lstStyle>
          <a:p>
            <a:fld id="{42EA9CBA-6008-4BD9-8656-ED4F575CEA72}" type="slidenum">
              <a:rPr lang="ru-RU" altLang="en-US"/>
              <a:pPr/>
              <a:t>‹#›</a:t>
            </a:fld>
            <a:endParaRPr lang="ru-RU" altLang="en-US"/>
          </a:p>
        </p:txBody>
      </p:sp>
    </p:spTree>
    <p:extLst>
      <p:ext uri="{BB962C8B-B14F-4D97-AF65-F5344CB8AC3E}">
        <p14:creationId xmlns:p14="http://schemas.microsoft.com/office/powerpoint/2010/main" val="3750690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0440025-5041-4EF7-A0A8-07D4989360F6}" type="datetime1">
              <a:rPr lang="ru-RU"/>
              <a:pPr>
                <a:defRPr/>
              </a:pPr>
              <a:t>01.07.2014</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6"/>
          <p:cNvSpPr>
            <a:spLocks noGrp="1" noChangeArrowheads="1"/>
          </p:cNvSpPr>
          <p:nvPr>
            <p:ph type="sldNum" sz="quarter" idx="12"/>
          </p:nvPr>
        </p:nvSpPr>
        <p:spPr>
          <a:ln/>
        </p:spPr>
        <p:txBody>
          <a:bodyPr/>
          <a:lstStyle>
            <a:lvl1pPr>
              <a:defRPr/>
            </a:lvl1pPr>
          </a:lstStyle>
          <a:p>
            <a:fld id="{07BE93E6-6CEF-4946-A450-5DEA27E38D2E}" type="slidenum">
              <a:rPr lang="ru-RU" altLang="en-US"/>
              <a:pPr/>
              <a:t>‹#›</a:t>
            </a:fld>
            <a:endParaRPr lang="ru-RU" altLang="en-US"/>
          </a:p>
        </p:txBody>
      </p:sp>
    </p:spTree>
    <p:extLst>
      <p:ext uri="{BB962C8B-B14F-4D97-AF65-F5344CB8AC3E}">
        <p14:creationId xmlns:p14="http://schemas.microsoft.com/office/powerpoint/2010/main" val="2335092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3C9F9AEB-0772-446E-A2B4-A5FDA79D0705}" type="datetime1">
              <a:rPr lang="ru-RU"/>
              <a:pPr>
                <a:defRPr/>
              </a:pPr>
              <a:t>01.07.2014</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6"/>
          <p:cNvSpPr>
            <a:spLocks noGrp="1" noChangeArrowheads="1"/>
          </p:cNvSpPr>
          <p:nvPr>
            <p:ph type="sldNum" sz="quarter" idx="12"/>
          </p:nvPr>
        </p:nvSpPr>
        <p:spPr>
          <a:ln/>
        </p:spPr>
        <p:txBody>
          <a:bodyPr/>
          <a:lstStyle>
            <a:lvl1pPr>
              <a:defRPr/>
            </a:lvl1pPr>
          </a:lstStyle>
          <a:p>
            <a:fld id="{CFB10CD8-6AF8-43D6-8261-0A1749258FDE}" type="slidenum">
              <a:rPr lang="ru-RU" altLang="en-US"/>
              <a:pPr/>
              <a:t>‹#›</a:t>
            </a:fld>
            <a:endParaRPr lang="ru-RU" altLang="en-US"/>
          </a:p>
        </p:txBody>
      </p:sp>
    </p:spTree>
    <p:extLst>
      <p:ext uri="{BB962C8B-B14F-4D97-AF65-F5344CB8AC3E}">
        <p14:creationId xmlns:p14="http://schemas.microsoft.com/office/powerpoint/2010/main" val="2657874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1386126C-5B69-4B96-926F-C3275EA5D0C6}" type="datetime1">
              <a:rPr lang="ru-RU"/>
              <a:pPr>
                <a:defRPr/>
              </a:pPr>
              <a:t>01.07.2014</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ltLang="en-US"/>
          </a:p>
        </p:txBody>
      </p:sp>
      <p:sp>
        <p:nvSpPr>
          <p:cNvPr id="9" name="Rectangle 6"/>
          <p:cNvSpPr>
            <a:spLocks noGrp="1" noChangeArrowheads="1"/>
          </p:cNvSpPr>
          <p:nvPr>
            <p:ph type="sldNum" sz="quarter" idx="12"/>
          </p:nvPr>
        </p:nvSpPr>
        <p:spPr>
          <a:ln/>
        </p:spPr>
        <p:txBody>
          <a:bodyPr/>
          <a:lstStyle>
            <a:lvl1pPr>
              <a:defRPr/>
            </a:lvl1pPr>
          </a:lstStyle>
          <a:p>
            <a:fld id="{FC6C7177-31F9-417D-AEB9-24AA022B14B6}" type="slidenum">
              <a:rPr lang="ru-RU" altLang="en-US"/>
              <a:pPr/>
              <a:t>‹#›</a:t>
            </a:fld>
            <a:endParaRPr lang="ru-RU" altLang="en-US"/>
          </a:p>
        </p:txBody>
      </p:sp>
    </p:spTree>
    <p:extLst>
      <p:ext uri="{BB962C8B-B14F-4D97-AF65-F5344CB8AC3E}">
        <p14:creationId xmlns:p14="http://schemas.microsoft.com/office/powerpoint/2010/main" val="238709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4E444E1A-9B14-4E48-87E2-EFC663C7E7A0}" type="datetime1">
              <a:rPr lang="ru-RU"/>
              <a:pPr>
                <a:defRPr/>
              </a:pPr>
              <a:t>01.07.2014</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ltLang="en-US"/>
          </a:p>
        </p:txBody>
      </p:sp>
      <p:sp>
        <p:nvSpPr>
          <p:cNvPr id="5" name="Rectangle 6"/>
          <p:cNvSpPr>
            <a:spLocks noGrp="1" noChangeArrowheads="1"/>
          </p:cNvSpPr>
          <p:nvPr>
            <p:ph type="sldNum" sz="quarter" idx="12"/>
          </p:nvPr>
        </p:nvSpPr>
        <p:spPr>
          <a:ln/>
        </p:spPr>
        <p:txBody>
          <a:bodyPr/>
          <a:lstStyle>
            <a:lvl1pPr>
              <a:defRPr/>
            </a:lvl1pPr>
          </a:lstStyle>
          <a:p>
            <a:fld id="{0D0C4325-DE95-4672-9F75-3F5C2C05C992}" type="slidenum">
              <a:rPr lang="ru-RU" altLang="en-US"/>
              <a:pPr/>
              <a:t>‹#›</a:t>
            </a:fld>
            <a:endParaRPr lang="ru-RU" altLang="en-US"/>
          </a:p>
        </p:txBody>
      </p:sp>
    </p:spTree>
    <p:extLst>
      <p:ext uri="{BB962C8B-B14F-4D97-AF65-F5344CB8AC3E}">
        <p14:creationId xmlns:p14="http://schemas.microsoft.com/office/powerpoint/2010/main" val="212785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1987D2A-2B7E-4CDE-AF35-3C7212AE3AB8}" type="datetime1">
              <a:rPr lang="ru-RU"/>
              <a:pPr>
                <a:defRPr/>
              </a:pPr>
              <a:t>01.07.2014</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ltLang="en-US"/>
          </a:p>
        </p:txBody>
      </p:sp>
      <p:sp>
        <p:nvSpPr>
          <p:cNvPr id="4" name="Rectangle 6"/>
          <p:cNvSpPr>
            <a:spLocks noGrp="1" noChangeArrowheads="1"/>
          </p:cNvSpPr>
          <p:nvPr>
            <p:ph type="sldNum" sz="quarter" idx="12"/>
          </p:nvPr>
        </p:nvSpPr>
        <p:spPr>
          <a:ln/>
        </p:spPr>
        <p:txBody>
          <a:bodyPr/>
          <a:lstStyle>
            <a:lvl1pPr>
              <a:defRPr/>
            </a:lvl1pPr>
          </a:lstStyle>
          <a:p>
            <a:fld id="{E63A279D-26D7-44D0-9E46-67290A66F3B0}" type="slidenum">
              <a:rPr lang="ru-RU" altLang="en-US"/>
              <a:pPr/>
              <a:t>‹#›</a:t>
            </a:fld>
            <a:endParaRPr lang="ru-RU" altLang="en-US"/>
          </a:p>
        </p:txBody>
      </p:sp>
    </p:spTree>
    <p:extLst>
      <p:ext uri="{BB962C8B-B14F-4D97-AF65-F5344CB8AC3E}">
        <p14:creationId xmlns:p14="http://schemas.microsoft.com/office/powerpoint/2010/main" val="1240538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D49EE63-0506-4761-A549-9694ED49361A}" type="datetime1">
              <a:rPr lang="ru-RU"/>
              <a:pPr>
                <a:defRPr/>
              </a:pPr>
              <a:t>01.07.2014</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6"/>
          <p:cNvSpPr>
            <a:spLocks noGrp="1" noChangeArrowheads="1"/>
          </p:cNvSpPr>
          <p:nvPr>
            <p:ph type="sldNum" sz="quarter" idx="12"/>
          </p:nvPr>
        </p:nvSpPr>
        <p:spPr>
          <a:ln/>
        </p:spPr>
        <p:txBody>
          <a:bodyPr/>
          <a:lstStyle>
            <a:lvl1pPr>
              <a:defRPr/>
            </a:lvl1pPr>
          </a:lstStyle>
          <a:p>
            <a:fld id="{5042A960-3215-40ED-8085-6F3B20B5BA96}" type="slidenum">
              <a:rPr lang="ru-RU" altLang="en-US"/>
              <a:pPr/>
              <a:t>‹#›</a:t>
            </a:fld>
            <a:endParaRPr lang="ru-RU" altLang="en-US"/>
          </a:p>
        </p:txBody>
      </p:sp>
    </p:spTree>
    <p:extLst>
      <p:ext uri="{BB962C8B-B14F-4D97-AF65-F5344CB8AC3E}">
        <p14:creationId xmlns:p14="http://schemas.microsoft.com/office/powerpoint/2010/main" val="831990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AF54C69-49C4-48A1-AACC-669E9109A475}" type="datetime1">
              <a:rPr lang="ru-RU"/>
              <a:pPr>
                <a:defRPr/>
              </a:pPr>
              <a:t>01.07.2014</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6"/>
          <p:cNvSpPr>
            <a:spLocks noGrp="1" noChangeArrowheads="1"/>
          </p:cNvSpPr>
          <p:nvPr>
            <p:ph type="sldNum" sz="quarter" idx="12"/>
          </p:nvPr>
        </p:nvSpPr>
        <p:spPr>
          <a:ln/>
        </p:spPr>
        <p:txBody>
          <a:bodyPr/>
          <a:lstStyle>
            <a:lvl1pPr>
              <a:defRPr/>
            </a:lvl1pPr>
          </a:lstStyle>
          <a:p>
            <a:fld id="{A9675307-9C45-469C-8904-7201D0CB03BD}" type="slidenum">
              <a:rPr lang="ru-RU" altLang="en-US"/>
              <a:pPr/>
              <a:t>‹#›</a:t>
            </a:fld>
            <a:endParaRPr lang="ru-RU" altLang="en-US"/>
          </a:p>
        </p:txBody>
      </p:sp>
    </p:spTree>
    <p:extLst>
      <p:ext uri="{BB962C8B-B14F-4D97-AF65-F5344CB8AC3E}">
        <p14:creationId xmlns:p14="http://schemas.microsoft.com/office/powerpoint/2010/main" val="1008275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en-US"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fld id="{78257BA5-9E2F-4974-BD52-DB7D7C398A3F}" type="datetime1">
              <a:rPr lang="ru-RU"/>
              <a:pPr>
                <a:defRPr/>
              </a:pPr>
              <a:t>01.07.2014</a:t>
            </a:fld>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atin typeface="Arial" panose="020B0604020202020204" pitchFamily="34" charset="0"/>
                <a:cs typeface="Arial" panose="020B0604020202020204" pitchFamily="34" charset="0"/>
              </a:defRPr>
            </a:lvl1pPr>
          </a:lstStyle>
          <a:p>
            <a:pPr>
              <a:defRPr/>
            </a:pPr>
            <a:endParaRPr lang="ru-RU"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D7C7AEC1-EBD2-40A0-91DE-9A2B7F99D309}" type="slidenum">
              <a:rPr lang="ru-RU" altLang="en-US"/>
              <a:pPr/>
              <a:t>‹#›</a:t>
            </a:fld>
            <a:endParaRPr lang="ru-RU"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image" Target="../media/image16.gif"/><Relationship Id="rId5" Type="http://schemas.openxmlformats.org/officeDocument/2006/relationships/image" Target="../media/image20.jpeg"/><Relationship Id="rId4" Type="http://schemas.openxmlformats.org/officeDocument/2006/relationships/image" Target="../media/image19.jpeg"/></Relationships>
</file>

<file path=ppt/slides/_rels/slide14.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1.bin"/><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71550" y="404813"/>
            <a:ext cx="7848600" cy="5976937"/>
          </a:xfrm>
        </p:spPr>
        <p:txBody>
          <a:bodyPr/>
          <a:lstStyle/>
          <a:p>
            <a:pPr eaLnBrk="1" hangingPunct="1"/>
            <a:r>
              <a:rPr lang="en-US" altLang="en-US" sz="2800" b="1" smtClean="0">
                <a:solidFill>
                  <a:schemeClr val="bg1"/>
                </a:solidFill>
              </a:rPr>
              <a:t> </a:t>
            </a:r>
            <a:r>
              <a:rPr lang="en-GB" altLang="en-US" sz="2400" b="1" smtClean="0">
                <a:latin typeface="Times New Roman" pitchFamily="18" charset="0"/>
              </a:rPr>
              <a:t>IAEA International Conference on Advances in Nuclear Forensics: Countering the Evolving Threat of Nuclear and Other Radioactive Material out of Regulatory Control</a:t>
            </a:r>
            <a:r>
              <a:rPr lang="en-US" altLang="en-US" sz="2400" b="1" smtClean="0">
                <a:solidFill>
                  <a:schemeClr val="tx1"/>
                </a:solidFill>
                <a:latin typeface="Times New Roman" pitchFamily="18" charset="0"/>
              </a:rPr>
              <a:t/>
            </a:r>
            <a:br>
              <a:rPr lang="en-US" altLang="en-US" sz="2400" b="1" smtClean="0">
                <a:solidFill>
                  <a:schemeClr val="tx1"/>
                </a:solidFill>
                <a:latin typeface="Times New Roman" pitchFamily="18" charset="0"/>
              </a:rPr>
            </a:br>
            <a:r>
              <a:rPr lang="en-US" altLang="en-US" sz="2800" b="1" smtClean="0">
                <a:solidFill>
                  <a:schemeClr val="tx1"/>
                </a:solidFill>
                <a:latin typeface="Times New Roman" pitchFamily="18" charset="0"/>
              </a:rPr>
              <a:t/>
            </a:r>
            <a:br>
              <a:rPr lang="en-US" altLang="en-US" sz="2800" b="1" smtClean="0">
                <a:solidFill>
                  <a:schemeClr val="tx1"/>
                </a:solidFill>
                <a:latin typeface="Times New Roman" pitchFamily="18" charset="0"/>
              </a:rPr>
            </a:br>
            <a:r>
              <a:rPr lang="en-US" altLang="en-US" sz="3200" b="1" smtClean="0">
                <a:solidFill>
                  <a:srgbClr val="FFFF00"/>
                </a:solidFill>
                <a:latin typeface="Times New Roman" pitchFamily="18" charset="0"/>
              </a:rPr>
              <a:t>Armenian Nuclear Forensic Lab</a:t>
            </a:r>
            <a:r>
              <a:rPr lang="en-US" altLang="en-US" sz="3200" b="1" i="1" smtClean="0">
                <a:solidFill>
                  <a:srgbClr val="FFFF00"/>
                </a:solidFill>
                <a:latin typeface="Times New Roman" pitchFamily="18" charset="0"/>
              </a:rPr>
              <a:t/>
            </a:r>
            <a:br>
              <a:rPr lang="en-US" altLang="en-US" sz="3200" b="1" i="1" smtClean="0">
                <a:solidFill>
                  <a:srgbClr val="FFFF00"/>
                </a:solidFill>
                <a:latin typeface="Times New Roman" pitchFamily="18" charset="0"/>
              </a:rPr>
            </a:br>
            <a:r>
              <a:rPr lang="en-US" altLang="en-US" sz="1600" i="1" smtClean="0">
                <a:latin typeface="Times New Roman" pitchFamily="18" charset="0"/>
              </a:rPr>
              <a:t>V. Atoyan, K. Pyuskyulyan</a:t>
            </a:r>
            <a:br>
              <a:rPr lang="en-US" altLang="en-US" sz="1600" i="1" smtClean="0">
                <a:latin typeface="Times New Roman" pitchFamily="18" charset="0"/>
              </a:rPr>
            </a:br>
            <a:r>
              <a:rPr lang="en-US" altLang="en-US" sz="1600" i="1" smtClean="0">
                <a:latin typeface="Times New Roman" pitchFamily="18" charset="0"/>
              </a:rPr>
              <a:t>Armenia</a:t>
            </a:r>
            <a:r>
              <a:rPr lang="en-US" altLang="en-US" sz="2000" smtClean="0">
                <a:latin typeface="Times New Roman" pitchFamily="18" charset="0"/>
              </a:rPr>
              <a:t> </a:t>
            </a:r>
            <a:r>
              <a:rPr lang="en-US" altLang="en-US" sz="2000" i="1" smtClean="0">
                <a:latin typeface="Times New Roman" pitchFamily="18" charset="0"/>
              </a:rPr>
              <a:t/>
            </a:r>
            <a:br>
              <a:rPr lang="en-US" altLang="en-US" sz="2000" i="1" smtClean="0">
                <a:latin typeface="Times New Roman" pitchFamily="18" charset="0"/>
              </a:rPr>
            </a:br>
            <a:r>
              <a:rPr lang="en-US" altLang="en-US" sz="2000" i="1" smtClean="0">
                <a:latin typeface="Times New Roman" pitchFamily="18" charset="0"/>
              </a:rPr>
              <a:t/>
            </a:r>
            <a:br>
              <a:rPr lang="en-US" altLang="en-US" sz="2000" i="1" smtClean="0">
                <a:latin typeface="Times New Roman" pitchFamily="18" charset="0"/>
              </a:rPr>
            </a:br>
            <a:r>
              <a:rPr lang="en-US" altLang="en-US" sz="2000" b="1" i="1" smtClean="0">
                <a:latin typeface="Times New Roman" pitchFamily="18" charset="0"/>
              </a:rPr>
              <a:t/>
            </a:r>
            <a:br>
              <a:rPr lang="en-US" altLang="en-US" sz="2000" b="1" i="1" smtClean="0">
                <a:latin typeface="Times New Roman" pitchFamily="18" charset="0"/>
              </a:rPr>
            </a:br>
            <a:r>
              <a:rPr lang="en-US" altLang="en-US" sz="2800" b="1" i="1" smtClean="0">
                <a:latin typeface="Times New Roman" pitchFamily="18" charset="0"/>
              </a:rPr>
              <a:t/>
            </a:r>
            <a:br>
              <a:rPr lang="en-US" altLang="en-US" sz="2800" b="1" i="1" smtClean="0">
                <a:latin typeface="Times New Roman" pitchFamily="18" charset="0"/>
              </a:rPr>
            </a:br>
            <a:r>
              <a:rPr lang="en-US" altLang="en-US" sz="2800" b="1" i="1" smtClean="0">
                <a:latin typeface="Times New Roman" pitchFamily="18" charset="0"/>
              </a:rPr>
              <a:t/>
            </a:r>
            <a:br>
              <a:rPr lang="en-US" altLang="en-US" sz="2800" b="1" i="1" smtClean="0">
                <a:latin typeface="Times New Roman" pitchFamily="18" charset="0"/>
              </a:rPr>
            </a:br>
            <a:r>
              <a:rPr lang="en-GB" altLang="en-US" sz="1800" i="1" smtClean="0">
                <a:latin typeface="Times New Roman" pitchFamily="18" charset="0"/>
              </a:rPr>
              <a:t>7 – 10 July 2014, Vienna, Austria</a:t>
            </a:r>
            <a:endParaRPr lang="en-US" altLang="en-US" sz="1800" i="1" smtClean="0">
              <a:latin typeface="Times New Roman" pitchFamily="18" charset="0"/>
            </a:endParaRPr>
          </a:p>
        </p:txBody>
      </p:sp>
      <p:pic>
        <p:nvPicPr>
          <p:cNvPr id="4099" name="Picture 6" descr="embl-st"/>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363" y="96838"/>
            <a:ext cx="863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fld id="{79D5DA7F-1E0A-4E02-8500-CBAA4C765903}" type="slidenum">
              <a:rPr lang="ru-RU" altLang="en-US" sz="2000" b="1"/>
              <a:pPr>
                <a:spcBef>
                  <a:spcPct val="0"/>
                </a:spcBef>
                <a:buFontTx/>
                <a:buNone/>
              </a:pPr>
              <a:t>10</a:t>
            </a:fld>
            <a:endParaRPr lang="ru-RU" altLang="en-US" sz="2000" b="1"/>
          </a:p>
        </p:txBody>
      </p:sp>
      <p:sp>
        <p:nvSpPr>
          <p:cNvPr id="19459" name="Rectangle 2"/>
          <p:cNvSpPr>
            <a:spLocks noGrp="1" noChangeArrowheads="1"/>
          </p:cNvSpPr>
          <p:nvPr>
            <p:ph type="title"/>
          </p:nvPr>
        </p:nvSpPr>
        <p:spPr>
          <a:xfrm>
            <a:off x="684213" y="260350"/>
            <a:ext cx="7883525" cy="1011238"/>
          </a:xfrm>
        </p:spPr>
        <p:txBody>
          <a:bodyPr/>
          <a:lstStyle/>
          <a:p>
            <a:pPr eaLnBrk="1" hangingPunct="1"/>
            <a:r>
              <a:rPr lang="en-US" altLang="en-US" sz="3200" b="1" smtClean="0">
                <a:solidFill>
                  <a:schemeClr val="bg1"/>
                </a:solidFill>
              </a:rPr>
              <a:t> </a:t>
            </a:r>
            <a:r>
              <a:rPr lang="en-US" altLang="en-US" sz="3200" b="1" smtClean="0">
                <a:solidFill>
                  <a:srgbClr val="FFFF00"/>
                </a:solidFill>
                <a:latin typeface="Times New Roman" pitchFamily="18" charset="0"/>
              </a:rPr>
              <a:t>Nuclear Forensics Laboratory</a:t>
            </a:r>
            <a:endParaRPr lang="ru-RU" altLang="en-US" sz="3200" b="1" smtClean="0">
              <a:solidFill>
                <a:srgbClr val="FFFF00"/>
              </a:solidFill>
              <a:latin typeface="Times New Roman" pitchFamily="18" charset="0"/>
            </a:endParaRPr>
          </a:p>
        </p:txBody>
      </p:sp>
      <p:sp>
        <p:nvSpPr>
          <p:cNvPr id="19460" name="Rectangle 3"/>
          <p:cNvSpPr>
            <a:spLocks noGrp="1" noChangeArrowheads="1"/>
          </p:cNvSpPr>
          <p:nvPr>
            <p:ph type="body" idx="1"/>
          </p:nvPr>
        </p:nvSpPr>
        <p:spPr>
          <a:xfrm>
            <a:off x="539750" y="1341438"/>
            <a:ext cx="8158163" cy="4967287"/>
          </a:xfrm>
        </p:spPr>
        <p:txBody>
          <a:bodyPr/>
          <a:lstStyle/>
          <a:p>
            <a:pPr algn="just" eaLnBrk="1" hangingPunct="1">
              <a:lnSpc>
                <a:spcPct val="90000"/>
              </a:lnSpc>
            </a:pPr>
            <a:r>
              <a:rPr lang="en-US" altLang="en-US" sz="2200" b="1" smtClean="0">
                <a:latin typeface="Times New Roman" pitchFamily="18" charset="0"/>
              </a:rPr>
              <a:t>Why there was the need for the NFL in Armenia?</a:t>
            </a:r>
          </a:p>
          <a:p>
            <a:pPr lvl="1" algn="just" eaLnBrk="1" hangingPunct="1">
              <a:lnSpc>
                <a:spcPct val="90000"/>
              </a:lnSpc>
            </a:pPr>
            <a:r>
              <a:rPr lang="en-US" altLang="en-US" sz="2200" b="1" smtClean="0">
                <a:latin typeface="Times New Roman" pitchFamily="18" charset="0"/>
              </a:rPr>
              <a:t>awareness raising and assistance with prevention of incidents of radioactive and nuclear material smuggling;</a:t>
            </a:r>
          </a:p>
          <a:p>
            <a:pPr lvl="1" algn="just" eaLnBrk="1" hangingPunct="1">
              <a:lnSpc>
                <a:spcPct val="90000"/>
              </a:lnSpc>
            </a:pPr>
            <a:r>
              <a:rPr lang="en-US" altLang="en-US" sz="2200" b="1" smtClean="0">
                <a:latin typeface="Times New Roman" pitchFamily="18" charset="0"/>
              </a:rPr>
              <a:t>technical and forensic analysis of materials outside of regulatory control, close cooperation with the law-enforcement authorities, support of investigations and presentation of results in the court;</a:t>
            </a:r>
          </a:p>
          <a:p>
            <a:pPr lvl="1" algn="just" eaLnBrk="1" hangingPunct="1">
              <a:lnSpc>
                <a:spcPct val="90000"/>
              </a:lnSpc>
            </a:pPr>
            <a:r>
              <a:rPr lang="en-US" altLang="en-US" sz="2200" b="1" smtClean="0">
                <a:latin typeface="Times New Roman" pitchFamily="18" charset="0"/>
              </a:rPr>
              <a:t>response to incidents, collection of sources, transportation, storage, analysis.</a:t>
            </a:r>
          </a:p>
          <a:p>
            <a:pPr lvl="1" algn="just" eaLnBrk="1" hangingPunct="1">
              <a:lnSpc>
                <a:spcPct val="90000"/>
              </a:lnSpc>
              <a:buFontTx/>
              <a:buNone/>
            </a:pPr>
            <a:endParaRPr lang="en-US" altLang="en-US" sz="2200" b="1" smtClean="0">
              <a:latin typeface="Times New Roman" pitchFamily="18" charset="0"/>
            </a:endParaRPr>
          </a:p>
          <a:p>
            <a:pPr algn="just" eaLnBrk="1" hangingPunct="1">
              <a:lnSpc>
                <a:spcPct val="90000"/>
              </a:lnSpc>
            </a:pPr>
            <a:r>
              <a:rPr lang="en-US" altLang="en-US" sz="2200" b="1" smtClean="0">
                <a:latin typeface="Times New Roman" pitchFamily="18" charset="0"/>
              </a:rPr>
              <a:t>Why the NFL was established at the base of the Laboratory of External Radiation Monitoring of the ANPP?</a:t>
            </a:r>
          </a:p>
          <a:p>
            <a:pPr lvl="1" algn="just" eaLnBrk="1" hangingPunct="1">
              <a:lnSpc>
                <a:spcPct val="90000"/>
              </a:lnSpc>
            </a:pPr>
            <a:r>
              <a:rPr lang="en-US" altLang="en-US" sz="2200" b="1" smtClean="0">
                <a:latin typeface="Times New Roman" pitchFamily="18" charset="0"/>
              </a:rPr>
              <a:t>technical, human capacity, </a:t>
            </a:r>
          </a:p>
          <a:p>
            <a:pPr lvl="1" algn="just" eaLnBrk="1" hangingPunct="1">
              <a:lnSpc>
                <a:spcPct val="90000"/>
              </a:lnSpc>
            </a:pPr>
            <a:r>
              <a:rPr lang="en-US" altLang="en-US" sz="2200" b="1" smtClean="0">
                <a:latin typeface="Times New Roman" pitchFamily="18" charset="0"/>
              </a:rPr>
              <a:t>sources storage, other.</a:t>
            </a:r>
            <a:endParaRPr lang="ru-RU" altLang="en-US" sz="2200" b="1" smtClean="0">
              <a:latin typeface="Times New Roman" pitchFamily="18" charset="0"/>
            </a:endParaRPr>
          </a:p>
        </p:txBody>
      </p:sp>
      <p:pic>
        <p:nvPicPr>
          <p:cNvPr id="1946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125" y="87313"/>
            <a:ext cx="788988"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sldNum" sz="quarter" idx="12"/>
          </p:nvPr>
        </p:nvSpPr>
        <p:spPr>
          <a:xfrm>
            <a:off x="6588125" y="6237288"/>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fld id="{136398FD-5AC6-4AFD-8967-E944FF3061EC}" type="slidenum">
              <a:rPr lang="ru-RU" altLang="en-US" sz="2000" b="1"/>
              <a:pPr>
                <a:spcBef>
                  <a:spcPct val="0"/>
                </a:spcBef>
                <a:buFontTx/>
                <a:buNone/>
              </a:pPr>
              <a:t>11</a:t>
            </a:fld>
            <a:endParaRPr lang="ru-RU" altLang="en-US" sz="2000" b="1"/>
          </a:p>
        </p:txBody>
      </p:sp>
      <p:sp>
        <p:nvSpPr>
          <p:cNvPr id="21507" name="Rectangle 2"/>
          <p:cNvSpPr>
            <a:spLocks noGrp="1" noChangeArrowheads="1"/>
          </p:cNvSpPr>
          <p:nvPr>
            <p:ph type="title"/>
          </p:nvPr>
        </p:nvSpPr>
        <p:spPr>
          <a:xfrm>
            <a:off x="457200" y="274638"/>
            <a:ext cx="8229600" cy="777875"/>
          </a:xfrm>
        </p:spPr>
        <p:txBody>
          <a:bodyPr/>
          <a:lstStyle/>
          <a:p>
            <a:pPr eaLnBrk="1" hangingPunct="1"/>
            <a:r>
              <a:rPr lang="en-US" altLang="en-US" sz="3200" b="1" smtClean="0">
                <a:solidFill>
                  <a:srgbClr val="FFFF00"/>
                </a:solidFill>
                <a:latin typeface="Times New Roman" pitchFamily="18" charset="0"/>
              </a:rPr>
              <a:t>Project Implementation</a:t>
            </a:r>
            <a:endParaRPr lang="ru-RU" altLang="en-US" sz="3200" b="1" smtClean="0">
              <a:solidFill>
                <a:srgbClr val="FFFF00"/>
              </a:solidFill>
              <a:latin typeface="Times New Roman" pitchFamily="18" charset="0"/>
            </a:endParaRPr>
          </a:p>
        </p:txBody>
      </p:sp>
      <p:sp>
        <p:nvSpPr>
          <p:cNvPr id="21508" name="Rectangle 3"/>
          <p:cNvSpPr>
            <a:spLocks noGrp="1" noChangeArrowheads="1"/>
          </p:cNvSpPr>
          <p:nvPr>
            <p:ph type="body" idx="1"/>
          </p:nvPr>
        </p:nvSpPr>
        <p:spPr>
          <a:xfrm>
            <a:off x="468313" y="1196975"/>
            <a:ext cx="8207375" cy="4968875"/>
          </a:xfrm>
        </p:spPr>
        <p:txBody>
          <a:bodyPr anchor="ctr"/>
          <a:lstStyle/>
          <a:p>
            <a:pPr algn="just" eaLnBrk="1" hangingPunct="1">
              <a:tabLst>
                <a:tab pos="8345488" algn="l"/>
              </a:tabLst>
            </a:pPr>
            <a:r>
              <a:rPr lang="en-US" altLang="en-US" sz="2400" b="1" smtClean="0">
                <a:latin typeface="Times New Roman" pitchFamily="18" charset="0"/>
              </a:rPr>
              <a:t>March 2010 – first PNSP visit and needs assessment (CRDF Global and FBI)</a:t>
            </a:r>
          </a:p>
          <a:p>
            <a:pPr algn="just" eaLnBrk="1" hangingPunct="1">
              <a:tabLst>
                <a:tab pos="8345488" algn="l"/>
              </a:tabLst>
            </a:pPr>
            <a:r>
              <a:rPr lang="en-US" altLang="en-US" sz="2400" b="1" smtClean="0">
                <a:latin typeface="Times New Roman" pitchFamily="18" charset="0"/>
              </a:rPr>
              <a:t>October 2010 – CRDF Global grant funded by the Preventing Nuclear Smuggling Program.</a:t>
            </a:r>
          </a:p>
          <a:p>
            <a:pPr algn="just" eaLnBrk="1" hangingPunct="1">
              <a:tabLst>
                <a:tab pos="8345488" algn="l"/>
              </a:tabLst>
            </a:pPr>
            <a:r>
              <a:rPr lang="en-US" altLang="en-US" sz="2400" b="1" smtClean="0">
                <a:latin typeface="Times New Roman" pitchFamily="18" charset="0"/>
              </a:rPr>
              <a:t>December 2010 – ANPP obligations and contribution to laboratory stand-up fulfilled.</a:t>
            </a:r>
          </a:p>
          <a:p>
            <a:pPr algn="just" eaLnBrk="1" hangingPunct="1">
              <a:tabLst>
                <a:tab pos="8345488" algn="l"/>
              </a:tabLst>
            </a:pPr>
            <a:r>
              <a:rPr lang="en-US" altLang="en-US" sz="2400" b="1" smtClean="0">
                <a:latin typeface="Times New Roman" pitchFamily="18" charset="0"/>
              </a:rPr>
              <a:t>September 2012 – Equipment is fully operational, SOPs for equipment in place, staff trained and response activities finalized.</a:t>
            </a:r>
          </a:p>
          <a:p>
            <a:pPr algn="just" eaLnBrk="1" hangingPunct="1">
              <a:tabLst>
                <a:tab pos="8345488" algn="l"/>
              </a:tabLst>
            </a:pPr>
            <a:r>
              <a:rPr lang="en-US" altLang="en-US" sz="2400" b="1" smtClean="0">
                <a:latin typeface="Times New Roman" pitchFamily="18" charset="0"/>
              </a:rPr>
              <a:t>Total project cost - US $384,116 </a:t>
            </a:r>
            <a:endParaRPr lang="en-US" altLang="en-US" sz="2400" b="1" smtClean="0">
              <a:solidFill>
                <a:srgbClr val="FF0000"/>
              </a:solidFill>
              <a:latin typeface="Times New Roman" pitchFamily="18" charset="0"/>
            </a:endParaRPr>
          </a:p>
          <a:p>
            <a:pPr algn="just" eaLnBrk="1" hangingPunct="1">
              <a:buFontTx/>
              <a:buNone/>
              <a:tabLst>
                <a:tab pos="8345488" algn="l"/>
              </a:tabLst>
            </a:pPr>
            <a:endParaRPr lang="en-US" altLang="en-US" sz="2800" b="1" smtClean="0">
              <a:latin typeface="Times New Roman" pitchFamily="18" charset="0"/>
            </a:endParaRPr>
          </a:p>
        </p:txBody>
      </p:sp>
      <p:pic>
        <p:nvPicPr>
          <p:cNvPr id="21509" name="Picture 7" descr="j0234687"/>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60338" y="134938"/>
            <a:ext cx="1466850"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777875"/>
          </a:xfrm>
        </p:spPr>
        <p:txBody>
          <a:bodyPr/>
          <a:lstStyle/>
          <a:p>
            <a:r>
              <a:rPr lang="en-US" altLang="en-US" sz="3600" b="1" smtClean="0">
                <a:solidFill>
                  <a:srgbClr val="FFFF00"/>
                </a:solidFill>
                <a:latin typeface="Times New Roman" pitchFamily="18" charset="0"/>
              </a:rPr>
              <a:t>FL activity</a:t>
            </a:r>
          </a:p>
        </p:txBody>
      </p:sp>
      <p:sp>
        <p:nvSpPr>
          <p:cNvPr id="23555" name="Rectangle 3"/>
          <p:cNvSpPr>
            <a:spLocks noGrp="1" noChangeArrowheads="1"/>
          </p:cNvSpPr>
          <p:nvPr>
            <p:ph type="body" idx="1"/>
          </p:nvPr>
        </p:nvSpPr>
        <p:spPr>
          <a:xfrm>
            <a:off x="457200" y="1196975"/>
            <a:ext cx="8229600" cy="4929188"/>
          </a:xfrm>
        </p:spPr>
        <p:txBody>
          <a:bodyPr/>
          <a:lstStyle/>
          <a:p>
            <a:pPr algn="just">
              <a:lnSpc>
                <a:spcPct val="90000"/>
              </a:lnSpc>
            </a:pPr>
            <a:r>
              <a:rPr lang="en-US" altLang="en-US" sz="2400" b="1" smtClean="0">
                <a:latin typeface="Times New Roman" pitchFamily="18" charset="0"/>
              </a:rPr>
              <a:t>The full set of the documents was prepared, defining the statute of the laboratory, regulating its activities and duty regulations. 22 documents were issued.</a:t>
            </a:r>
          </a:p>
          <a:p>
            <a:pPr algn="just">
              <a:lnSpc>
                <a:spcPct val="90000"/>
              </a:lnSpc>
              <a:buFontTx/>
              <a:buNone/>
            </a:pPr>
            <a:endParaRPr lang="en-US" altLang="en-US" sz="800" b="1" smtClean="0">
              <a:latin typeface="Times New Roman" pitchFamily="18" charset="0"/>
            </a:endParaRPr>
          </a:p>
          <a:p>
            <a:pPr algn="just">
              <a:lnSpc>
                <a:spcPct val="90000"/>
              </a:lnSpc>
            </a:pPr>
            <a:r>
              <a:rPr lang="en-US" altLang="en-US" sz="2400" b="1" smtClean="0">
                <a:latin typeface="Times New Roman" pitchFamily="18" charset="0"/>
              </a:rPr>
              <a:t>The laboratory has been equipped by the modern high-sensitivity equipment necessary for performance the gamma spectrometric analyses (both in laboratory conditions, and in situ) and, partially, for performance an alpha measurements.</a:t>
            </a:r>
          </a:p>
          <a:p>
            <a:pPr algn="just">
              <a:lnSpc>
                <a:spcPct val="90000"/>
              </a:lnSpc>
              <a:buFontTx/>
              <a:buNone/>
            </a:pPr>
            <a:endParaRPr lang="en-US" altLang="en-US" sz="800" b="1" smtClean="0">
              <a:latin typeface="Times New Roman" pitchFamily="18" charset="0"/>
            </a:endParaRPr>
          </a:p>
          <a:p>
            <a:pPr algn="just">
              <a:lnSpc>
                <a:spcPct val="90000"/>
              </a:lnSpc>
            </a:pPr>
            <a:r>
              <a:rPr lang="en-US" altLang="en-US" sz="2400" b="1" smtClean="0">
                <a:latin typeface="Times New Roman" pitchFamily="18" charset="0"/>
              </a:rPr>
              <a:t>It had been created the “Database of Incidents Linked with Radioactive and Nuclear Sources and Materials on Territory of Republic of Armenia”, including the detailed description of discovered radioactive souses and materials since 1999 up to now. </a:t>
            </a:r>
          </a:p>
        </p:txBody>
      </p:sp>
      <p:pic>
        <p:nvPicPr>
          <p:cNvPr id="23556" name="Picture 7" descr="j023468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68300" y="260350"/>
            <a:ext cx="1466850"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561975"/>
          </a:xfrm>
        </p:spPr>
        <p:txBody>
          <a:bodyPr/>
          <a:lstStyle/>
          <a:p>
            <a:r>
              <a:rPr lang="en-US" altLang="en-US" sz="2800" b="1" smtClean="0">
                <a:solidFill>
                  <a:srgbClr val="FFFF00"/>
                </a:solidFill>
              </a:rPr>
              <a:t>      </a:t>
            </a:r>
            <a:r>
              <a:rPr lang="en-US" altLang="en-US" sz="2800" b="1" smtClean="0">
                <a:solidFill>
                  <a:srgbClr val="FFFF00"/>
                </a:solidFill>
                <a:latin typeface="Times New Roman" pitchFamily="18" charset="0"/>
              </a:rPr>
              <a:t>Project Implementation, Equipment</a:t>
            </a:r>
          </a:p>
        </p:txBody>
      </p:sp>
      <p:pic>
        <p:nvPicPr>
          <p:cNvPr id="24579" name="Picture 12" descr="C:\Users\user\Desktop\new_ОБОРУДОВАНИЕ\IMG_0771.JPG"/>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755650" y="1143000"/>
            <a:ext cx="3168650" cy="2378075"/>
          </a:xfrm>
          <a:noFill/>
        </p:spPr>
      </p:pic>
      <p:pic>
        <p:nvPicPr>
          <p:cNvPr id="24580" name="Picture 13" descr="C:\Users\user\Desktop\new_ОБОРУДОВАНИЕ\IMG_076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725" y="1163638"/>
            <a:ext cx="3095625" cy="232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14" descr="C:\Users\user\Desktop\new_ОБОРУДОВАНИЕ\IMG_077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4022725"/>
            <a:ext cx="2663825" cy="19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15" descr="C:\Users\user\Desktop\new_ОБОРУДОВАНИЕ\IMG_119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08625" y="3986213"/>
            <a:ext cx="2808288"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Text Box 10"/>
          <p:cNvSpPr txBox="1">
            <a:spLocks noChangeArrowheads="1"/>
          </p:cNvSpPr>
          <p:nvPr/>
        </p:nvSpPr>
        <p:spPr bwMode="auto">
          <a:xfrm>
            <a:off x="323850" y="5949950"/>
            <a:ext cx="388778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US" altLang="en-US" sz="1600" b="1" i="1">
                <a:latin typeface="Times New Roman" pitchFamily="18" charset="0"/>
              </a:rPr>
              <a:t>i</a:t>
            </a:r>
            <a:r>
              <a:rPr lang="en-US" altLang="en-US" sz="1600" b="1">
                <a:latin typeface="Times New Roman" pitchFamily="18" charset="0"/>
              </a:rPr>
              <a:t>Matic™ Gas-less Automatic Alpha/Beta  Counting System</a:t>
            </a:r>
            <a:endParaRPr lang="ru-RU" altLang="en-US" sz="1600" b="1">
              <a:latin typeface="Times New Roman" pitchFamily="18" charset="0"/>
            </a:endParaRPr>
          </a:p>
        </p:txBody>
      </p:sp>
      <p:sp>
        <p:nvSpPr>
          <p:cNvPr id="24584" name="Text Box 11"/>
          <p:cNvSpPr txBox="1">
            <a:spLocks noChangeArrowheads="1"/>
          </p:cNvSpPr>
          <p:nvPr/>
        </p:nvSpPr>
        <p:spPr bwMode="auto">
          <a:xfrm>
            <a:off x="5219700" y="6021388"/>
            <a:ext cx="374491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US" altLang="en-US" sz="1600" b="1" i="1">
                <a:latin typeface="Times New Roman" pitchFamily="18" charset="0"/>
              </a:rPr>
              <a:t>α</a:t>
            </a:r>
            <a:r>
              <a:rPr lang="fr-FR" altLang="en-US" sz="1600" b="1" i="1">
                <a:latin typeface="Times New Roman" pitchFamily="18" charset="0"/>
              </a:rPr>
              <a:t>,</a:t>
            </a:r>
            <a:r>
              <a:rPr lang="en-US" altLang="en-US" sz="1600" b="1" i="1">
                <a:latin typeface="Times New Roman" pitchFamily="18" charset="0"/>
              </a:rPr>
              <a:t>β</a:t>
            </a:r>
            <a:r>
              <a:rPr lang="fr-FR" altLang="en-US" sz="1600" b="1" i="1">
                <a:latin typeface="Times New Roman" pitchFamily="18" charset="0"/>
              </a:rPr>
              <a:t>,</a:t>
            </a:r>
            <a:r>
              <a:rPr lang="en-US" altLang="en-US" sz="1600" b="1" i="1">
                <a:latin typeface="Times New Roman" pitchFamily="18" charset="0"/>
              </a:rPr>
              <a:t>γ</a:t>
            </a:r>
            <a:r>
              <a:rPr lang="fr-FR" altLang="en-US" sz="1600" b="1" i="1">
                <a:latin typeface="Times New Roman" pitchFamily="18" charset="0"/>
              </a:rPr>
              <a:t> Contamination meter</a:t>
            </a:r>
            <a:r>
              <a:rPr lang="ru-RU" altLang="en-US" sz="1600" b="1" i="1">
                <a:latin typeface="Times New Roman" pitchFamily="18" charset="0"/>
              </a:rPr>
              <a:t> </a:t>
            </a:r>
            <a:r>
              <a:rPr lang="fr-FR" altLang="en-US" sz="1600" b="1" i="1">
                <a:latin typeface="Times New Roman" pitchFamily="18" charset="0"/>
              </a:rPr>
              <a:t>MCB2CPM</a:t>
            </a:r>
            <a:r>
              <a:rPr lang="ru-RU" altLang="en-US" sz="1600">
                <a:latin typeface="Times New Roman" pitchFamily="18" charset="0"/>
              </a:rPr>
              <a:t> </a:t>
            </a:r>
          </a:p>
        </p:txBody>
      </p:sp>
      <p:sp>
        <p:nvSpPr>
          <p:cNvPr id="24585" name="Text Box 10"/>
          <p:cNvSpPr txBox="1">
            <a:spLocks noChangeArrowheads="1"/>
          </p:cNvSpPr>
          <p:nvPr/>
        </p:nvSpPr>
        <p:spPr bwMode="auto">
          <a:xfrm>
            <a:off x="468313" y="3429000"/>
            <a:ext cx="338296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1600" b="1">
                <a:latin typeface="Times New Roman" pitchFamily="18" charset="0"/>
              </a:rPr>
              <a:t>Ultra low-background cryostat 7500SL Spectroscopy System</a:t>
            </a:r>
          </a:p>
        </p:txBody>
      </p:sp>
      <p:sp>
        <p:nvSpPr>
          <p:cNvPr id="24586" name="Text Box 11"/>
          <p:cNvSpPr txBox="1">
            <a:spLocks noChangeArrowheads="1"/>
          </p:cNvSpPr>
          <p:nvPr/>
        </p:nvSpPr>
        <p:spPr bwMode="auto">
          <a:xfrm>
            <a:off x="5291138" y="3425825"/>
            <a:ext cx="33845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1600" b="1">
                <a:latin typeface="Times New Roman" pitchFamily="18" charset="0"/>
              </a:rPr>
              <a:t>Falcon 5000 HPGe-based portable identifier</a:t>
            </a:r>
            <a:r>
              <a:rPr lang="en-US" altLang="en-US" sz="1600"/>
              <a:t> </a:t>
            </a:r>
          </a:p>
        </p:txBody>
      </p:sp>
      <p:pic>
        <p:nvPicPr>
          <p:cNvPr id="24587" name="Picture 7" descr="j0234687"/>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323850" y="188913"/>
            <a:ext cx="1466850"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706437"/>
          </a:xfrm>
        </p:spPr>
        <p:txBody>
          <a:bodyPr/>
          <a:lstStyle/>
          <a:p>
            <a:r>
              <a:rPr lang="en-US" altLang="en-US" sz="3600" b="1" smtClean="0">
                <a:solidFill>
                  <a:srgbClr val="FFFF00"/>
                </a:solidFill>
                <a:latin typeface="Times New Roman" pitchFamily="18" charset="0"/>
              </a:rPr>
              <a:t>FL activity</a:t>
            </a:r>
          </a:p>
        </p:txBody>
      </p:sp>
      <p:sp>
        <p:nvSpPr>
          <p:cNvPr id="25603" name="Rectangle 3"/>
          <p:cNvSpPr>
            <a:spLocks noGrp="1" noChangeArrowheads="1"/>
          </p:cNvSpPr>
          <p:nvPr>
            <p:ph type="body" idx="1"/>
          </p:nvPr>
        </p:nvSpPr>
        <p:spPr>
          <a:xfrm>
            <a:off x="457200" y="1196975"/>
            <a:ext cx="8229600" cy="4929188"/>
          </a:xfrm>
        </p:spPr>
        <p:txBody>
          <a:bodyPr/>
          <a:lstStyle/>
          <a:p>
            <a:pPr algn="just">
              <a:lnSpc>
                <a:spcPct val="90000"/>
              </a:lnSpc>
            </a:pPr>
            <a:r>
              <a:rPr lang="en-US" altLang="en-US" sz="2400" b="1" smtClean="0">
                <a:latin typeface="Times New Roman" pitchFamily="18" charset="0"/>
              </a:rPr>
              <a:t>Radiation monitoring capacity in Armenia increased, and, as a result, radioactive materials out of regulatory control were discovered.</a:t>
            </a:r>
          </a:p>
          <a:p>
            <a:pPr algn="just">
              <a:lnSpc>
                <a:spcPct val="90000"/>
              </a:lnSpc>
              <a:buFontTx/>
              <a:buNone/>
            </a:pPr>
            <a:endParaRPr lang="en-US" altLang="en-US" sz="800" b="1" smtClean="0">
              <a:latin typeface="Times New Roman" pitchFamily="18" charset="0"/>
            </a:endParaRPr>
          </a:p>
          <a:p>
            <a:pPr algn="just">
              <a:lnSpc>
                <a:spcPct val="90000"/>
              </a:lnSpc>
            </a:pPr>
            <a:r>
              <a:rPr lang="en-US" altLang="en-US" sz="2400" b="1" smtClean="0">
                <a:latin typeface="Times New Roman" pitchFamily="18" charset="0"/>
              </a:rPr>
              <a:t>During the project implementation the FL experts  trained two specialists in the field of spectrometry analysis of radioactive materials.</a:t>
            </a:r>
          </a:p>
          <a:p>
            <a:pPr algn="just">
              <a:lnSpc>
                <a:spcPct val="90000"/>
              </a:lnSpc>
              <a:buFontTx/>
              <a:buNone/>
            </a:pPr>
            <a:endParaRPr lang="en-US" altLang="en-US" sz="800" b="1" smtClean="0">
              <a:latin typeface="Times New Roman" pitchFamily="18" charset="0"/>
            </a:endParaRPr>
          </a:p>
          <a:p>
            <a:pPr algn="just">
              <a:lnSpc>
                <a:spcPct val="90000"/>
              </a:lnSpc>
            </a:pPr>
            <a:r>
              <a:rPr lang="en-US" altLang="en-US" sz="2400" b="1" smtClean="0">
                <a:latin typeface="Times New Roman" pitchFamily="18" charset="0"/>
              </a:rPr>
              <a:t>6 project participants were trained at the training course “Radiological Crime Scene Management and Way to Nuclear Forensics” held at the ITU in Karlsruhe. </a:t>
            </a:r>
          </a:p>
          <a:p>
            <a:pPr algn="just">
              <a:lnSpc>
                <a:spcPct val="90000"/>
              </a:lnSpc>
              <a:buFontTx/>
              <a:buNone/>
            </a:pPr>
            <a:endParaRPr lang="en-US" altLang="en-US" sz="800" b="1" smtClean="0">
              <a:latin typeface="Times New Roman" pitchFamily="18" charset="0"/>
            </a:endParaRPr>
          </a:p>
          <a:p>
            <a:pPr algn="just">
              <a:lnSpc>
                <a:spcPct val="90000"/>
              </a:lnSpc>
            </a:pPr>
            <a:r>
              <a:rPr lang="en-US" altLang="en-US" sz="2400" b="1" smtClean="0">
                <a:latin typeface="Times New Roman" pitchFamily="18" charset="0"/>
              </a:rPr>
              <a:t>1 participant was trained  in area of combating the illegal trafficking of nuclear and radioactive materials and sources at the University of Georgia, USA’s "Center for International Trade and Security".</a:t>
            </a:r>
          </a:p>
          <a:p>
            <a:pPr>
              <a:lnSpc>
                <a:spcPct val="90000"/>
              </a:lnSpc>
            </a:pPr>
            <a:endParaRPr lang="en-US" altLang="en-US" sz="2400" b="1" smtClean="0">
              <a:latin typeface="Times New Roman" pitchFamily="18" charset="0"/>
            </a:endParaRPr>
          </a:p>
        </p:txBody>
      </p:sp>
      <p:pic>
        <p:nvPicPr>
          <p:cNvPr id="25604" name="Picture 7" descr="j023468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12763" y="331788"/>
            <a:ext cx="1466850"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fld id="{E3E303D6-BBE6-4078-832D-7CB458EC157C}" type="slidenum">
              <a:rPr lang="ru-RU" altLang="en-US" sz="1800" b="1"/>
              <a:pPr>
                <a:spcBef>
                  <a:spcPct val="0"/>
                </a:spcBef>
                <a:buFontTx/>
                <a:buNone/>
              </a:pPr>
              <a:t>15</a:t>
            </a:fld>
            <a:endParaRPr lang="ru-RU" altLang="en-US" sz="1800" b="1"/>
          </a:p>
        </p:txBody>
      </p:sp>
      <p:sp>
        <p:nvSpPr>
          <p:cNvPr id="26627" name="Rectangle 2"/>
          <p:cNvSpPr>
            <a:spLocks noGrp="1" noChangeArrowheads="1"/>
          </p:cNvSpPr>
          <p:nvPr>
            <p:ph type="title"/>
          </p:nvPr>
        </p:nvSpPr>
        <p:spPr/>
        <p:txBody>
          <a:bodyPr/>
          <a:lstStyle/>
          <a:p>
            <a:r>
              <a:rPr lang="en-US" altLang="en-US" sz="2800" b="1" smtClean="0">
                <a:solidFill>
                  <a:srgbClr val="FFFF00"/>
                </a:solidFill>
                <a:latin typeface="Times New Roman" pitchFamily="18" charset="0"/>
              </a:rPr>
              <a:t>Project Implementation  FL activity       International Collaboration</a:t>
            </a:r>
            <a:endParaRPr lang="ru-RU" altLang="en-US" sz="2800" b="1" smtClean="0">
              <a:solidFill>
                <a:srgbClr val="FFFF00"/>
              </a:solidFill>
              <a:latin typeface="Times New Roman" pitchFamily="18" charset="0"/>
            </a:endParaRPr>
          </a:p>
        </p:txBody>
      </p:sp>
      <p:sp>
        <p:nvSpPr>
          <p:cNvPr id="26628" name="Rectangle 3"/>
          <p:cNvSpPr>
            <a:spLocks noGrp="1" noChangeArrowheads="1"/>
          </p:cNvSpPr>
          <p:nvPr>
            <p:ph type="body" idx="1"/>
          </p:nvPr>
        </p:nvSpPr>
        <p:spPr>
          <a:xfrm>
            <a:off x="395288" y="1600200"/>
            <a:ext cx="8353425" cy="4525963"/>
          </a:xfrm>
        </p:spPr>
        <p:txBody>
          <a:bodyPr/>
          <a:lstStyle/>
          <a:p>
            <a:pPr algn="just">
              <a:lnSpc>
                <a:spcPct val="90000"/>
              </a:lnSpc>
            </a:pPr>
            <a:r>
              <a:rPr lang="en-US" altLang="en-US" sz="2400" b="1" smtClean="0">
                <a:latin typeface="Times New Roman" pitchFamily="18" charset="0"/>
              </a:rPr>
              <a:t>Regular communication with curators of the project (Ms. Antsiferova, Ms. Dace Sarma and Mr. Matthew Fargo from CRDF GLOBAL)</a:t>
            </a:r>
          </a:p>
          <a:p>
            <a:pPr algn="just">
              <a:lnSpc>
                <a:spcPct val="90000"/>
              </a:lnSpc>
              <a:buFontTx/>
              <a:buNone/>
            </a:pPr>
            <a:endParaRPr lang="en-US" altLang="en-US" sz="1000" b="1" smtClean="0">
              <a:latin typeface="Times New Roman" pitchFamily="18" charset="0"/>
            </a:endParaRPr>
          </a:p>
          <a:p>
            <a:pPr algn="just">
              <a:lnSpc>
                <a:spcPct val="90000"/>
              </a:lnSpc>
            </a:pPr>
            <a:r>
              <a:rPr lang="en-US" altLang="en-US" sz="2400" b="1" smtClean="0">
                <a:latin typeface="Times New Roman" pitchFamily="18" charset="0"/>
              </a:rPr>
              <a:t>Collaboration with FBI experts at the Chemical, Biological, Radiological, and Nuclear Sciences Unit (Dr. Michael Palian and Dr. Kevin McLeary).</a:t>
            </a:r>
          </a:p>
          <a:p>
            <a:pPr algn="just">
              <a:lnSpc>
                <a:spcPct val="90000"/>
              </a:lnSpc>
              <a:buFontTx/>
              <a:buNone/>
            </a:pPr>
            <a:endParaRPr lang="en-US" altLang="en-US" sz="1000" b="1" smtClean="0">
              <a:latin typeface="Times New Roman" pitchFamily="18" charset="0"/>
            </a:endParaRPr>
          </a:p>
          <a:p>
            <a:pPr algn="just">
              <a:lnSpc>
                <a:spcPct val="90000"/>
              </a:lnSpc>
            </a:pPr>
            <a:r>
              <a:rPr lang="en-US" altLang="en-US" sz="2400" b="1" smtClean="0">
                <a:latin typeface="Times New Roman" pitchFamily="18" charset="0"/>
              </a:rPr>
              <a:t>Participation in PNSP-supported events.</a:t>
            </a:r>
          </a:p>
          <a:p>
            <a:pPr algn="just">
              <a:lnSpc>
                <a:spcPct val="90000"/>
              </a:lnSpc>
              <a:buFontTx/>
              <a:buNone/>
            </a:pPr>
            <a:endParaRPr lang="en-US" altLang="en-US" sz="1000" b="1" smtClean="0">
              <a:latin typeface="Times New Roman" pitchFamily="18" charset="0"/>
            </a:endParaRPr>
          </a:p>
          <a:p>
            <a:pPr algn="just">
              <a:lnSpc>
                <a:spcPct val="90000"/>
              </a:lnSpc>
            </a:pPr>
            <a:r>
              <a:rPr lang="en-US" altLang="en-US" sz="2400" b="1" smtClean="0">
                <a:latin typeface="Times New Roman" pitchFamily="18" charset="0"/>
              </a:rPr>
              <a:t>We applied new techniques and capabilities to participate in a virtual nuclear forensic library exercise, Galaxy Serpent (Dr. James </a:t>
            </a:r>
            <a:r>
              <a:rPr lang="hy-AM" altLang="en-US" sz="2400" b="1" smtClean="0">
                <a:latin typeface="Times New Roman" pitchFamily="18" charset="0"/>
              </a:rPr>
              <a:t>Borgardt</a:t>
            </a:r>
            <a:r>
              <a:rPr lang="en-US" altLang="en-US" sz="2400" b="1" smtClean="0">
                <a:latin typeface="Times New Roman" pitchFamily="18" charset="0"/>
              </a:rPr>
              <a:t>)</a:t>
            </a:r>
            <a:r>
              <a:rPr lang="hy-AM" altLang="en-US" sz="2400" b="1" smtClean="0">
                <a:latin typeface="Times New Roman" pitchFamily="18" charset="0"/>
              </a:rPr>
              <a:t> </a:t>
            </a:r>
            <a:endParaRPr lang="en-US" altLang="en-US" sz="2400" b="1" smtClean="0">
              <a:latin typeface="Times New Roman" pitchFamily="18" charset="0"/>
            </a:endParaRPr>
          </a:p>
        </p:txBody>
      </p:sp>
      <p:pic>
        <p:nvPicPr>
          <p:cNvPr id="26629" name="Picture 7" descr="j0234687"/>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0813" y="134938"/>
            <a:ext cx="1466850"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fld id="{C59733C3-E13C-4992-A332-854E6814CCFA}" type="slidenum">
              <a:rPr lang="ru-RU" altLang="en-US" sz="2000" b="1"/>
              <a:pPr>
                <a:spcBef>
                  <a:spcPct val="0"/>
                </a:spcBef>
                <a:buFontTx/>
                <a:buNone/>
              </a:pPr>
              <a:t>16</a:t>
            </a:fld>
            <a:endParaRPr lang="ru-RU" altLang="en-US" sz="2000" b="1"/>
          </a:p>
        </p:txBody>
      </p:sp>
      <p:sp>
        <p:nvSpPr>
          <p:cNvPr id="28675" name="Rectangle 2"/>
          <p:cNvSpPr>
            <a:spLocks noGrp="1" noChangeArrowheads="1"/>
          </p:cNvSpPr>
          <p:nvPr>
            <p:ph type="title"/>
          </p:nvPr>
        </p:nvSpPr>
        <p:spPr>
          <a:xfrm>
            <a:off x="457200" y="274638"/>
            <a:ext cx="8229600" cy="1641475"/>
          </a:xfrm>
        </p:spPr>
        <p:txBody>
          <a:bodyPr/>
          <a:lstStyle/>
          <a:p>
            <a:r>
              <a:rPr lang="en-US" altLang="en-US" sz="3200" b="1" smtClean="0">
                <a:solidFill>
                  <a:srgbClr val="FFFF00"/>
                </a:solidFill>
                <a:latin typeface="Times New Roman" pitchFamily="18" charset="0"/>
              </a:rPr>
              <a:t>FL activity </a:t>
            </a:r>
            <a:br>
              <a:rPr lang="en-US" altLang="en-US" sz="3200" b="1" smtClean="0">
                <a:solidFill>
                  <a:srgbClr val="FFFF00"/>
                </a:solidFill>
                <a:latin typeface="Times New Roman" pitchFamily="18" charset="0"/>
              </a:rPr>
            </a:br>
            <a:r>
              <a:rPr lang="en-US" altLang="en-US" sz="3200" b="1" smtClean="0">
                <a:solidFill>
                  <a:srgbClr val="FFFF00"/>
                </a:solidFill>
                <a:latin typeface="Times New Roman" pitchFamily="18" charset="0"/>
              </a:rPr>
              <a:t>National Collaboration</a:t>
            </a:r>
            <a:endParaRPr lang="ru-RU" altLang="en-US" sz="3200" b="1" smtClean="0">
              <a:solidFill>
                <a:srgbClr val="FFFF00"/>
              </a:solidFill>
              <a:latin typeface="Times New Roman" pitchFamily="18" charset="0"/>
            </a:endParaRPr>
          </a:p>
        </p:txBody>
      </p:sp>
      <p:sp>
        <p:nvSpPr>
          <p:cNvPr id="28676" name="Rectangle 3"/>
          <p:cNvSpPr>
            <a:spLocks noGrp="1" noChangeArrowheads="1"/>
          </p:cNvSpPr>
          <p:nvPr>
            <p:ph type="body" idx="1"/>
          </p:nvPr>
        </p:nvSpPr>
        <p:spPr>
          <a:xfrm>
            <a:off x="468313" y="1989138"/>
            <a:ext cx="8229600" cy="3960812"/>
          </a:xfrm>
        </p:spPr>
        <p:txBody>
          <a:bodyPr/>
          <a:lstStyle/>
          <a:p>
            <a:r>
              <a:rPr lang="en-US" altLang="en-US" sz="2800" b="1" smtClean="0">
                <a:latin typeface="Times New Roman" pitchFamily="18" charset="0"/>
              </a:rPr>
              <a:t>Relevant Law-enforcement Agencies</a:t>
            </a:r>
            <a:r>
              <a:rPr lang="ru-RU" altLang="en-US" sz="2800" b="1" smtClean="0">
                <a:latin typeface="Times New Roman" pitchFamily="18" charset="0"/>
              </a:rPr>
              <a:t> </a:t>
            </a:r>
            <a:endParaRPr lang="en-US" altLang="en-US" sz="2800" b="1" smtClean="0">
              <a:latin typeface="Times New Roman" pitchFamily="18" charset="0"/>
            </a:endParaRPr>
          </a:p>
          <a:p>
            <a:r>
              <a:rPr lang="en-US" altLang="en-US" sz="2800" b="1" smtClean="0">
                <a:latin typeface="Times New Roman" pitchFamily="18" charset="0"/>
              </a:rPr>
              <a:t>National Security Service</a:t>
            </a:r>
            <a:endParaRPr lang="ru-RU" altLang="en-US" sz="2800" b="1" smtClean="0">
              <a:latin typeface="Times New Roman" pitchFamily="18" charset="0"/>
            </a:endParaRPr>
          </a:p>
          <a:p>
            <a:r>
              <a:rPr lang="en-US" altLang="en-US" sz="2800" b="1" smtClean="0">
                <a:latin typeface="Times New Roman" pitchFamily="18" charset="0"/>
              </a:rPr>
              <a:t>Armenian Nuclear Regulatory Authority</a:t>
            </a:r>
            <a:r>
              <a:rPr lang="ru-RU" altLang="en-US" sz="2800" b="1" smtClean="0">
                <a:latin typeface="Times New Roman" pitchFamily="18" charset="0"/>
              </a:rPr>
              <a:t> </a:t>
            </a:r>
          </a:p>
          <a:p>
            <a:r>
              <a:rPr lang="en-US" altLang="en-US" sz="2800" b="1" smtClean="0">
                <a:latin typeface="Times New Roman" pitchFamily="18" charset="0"/>
              </a:rPr>
              <a:t>Customs Service</a:t>
            </a:r>
          </a:p>
          <a:p>
            <a:r>
              <a:rPr lang="en-US" altLang="en-US" sz="2800" b="1" smtClean="0">
                <a:latin typeface="Times New Roman" pitchFamily="18" charset="0"/>
              </a:rPr>
              <a:t>Ministry of the Environment Protection</a:t>
            </a:r>
          </a:p>
          <a:p>
            <a:r>
              <a:rPr lang="en-US" altLang="en-US" sz="2800" b="1" smtClean="0">
                <a:latin typeface="Times New Roman" pitchFamily="18" charset="0"/>
              </a:rPr>
              <a:t>National Academy of Science</a:t>
            </a:r>
          </a:p>
          <a:p>
            <a:endParaRPr lang="ru-RU" altLang="en-US" sz="2800" b="1" smtClean="0">
              <a:latin typeface="Times New Roman" pitchFamily="18" charset="0"/>
            </a:endParaRPr>
          </a:p>
          <a:p>
            <a:pPr>
              <a:buFontTx/>
              <a:buNone/>
            </a:pPr>
            <a:endParaRPr lang="en-US" altLang="en-US" sz="2800" b="1" smtClean="0">
              <a:latin typeface="Times New Roman" pitchFamily="18" charset="0"/>
            </a:endParaRPr>
          </a:p>
          <a:p>
            <a:pPr>
              <a:buFontTx/>
              <a:buNone/>
            </a:pPr>
            <a:endParaRPr lang="en-US" altLang="en-US" sz="2800" smtClean="0"/>
          </a:p>
        </p:txBody>
      </p:sp>
      <p:pic>
        <p:nvPicPr>
          <p:cNvPr id="28677" name="Picture 7" descr="j0234687"/>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96863" y="260350"/>
            <a:ext cx="1466850"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274637"/>
          </a:xfrm>
        </p:spPr>
        <p:txBody>
          <a:bodyPr/>
          <a:lstStyle/>
          <a:p>
            <a:r>
              <a:rPr lang="en-US" altLang="en-US" sz="1600" b="1" smtClean="0">
                <a:solidFill>
                  <a:schemeClr val="tx1"/>
                </a:solidFill>
                <a:latin typeface="Times New Roman" pitchFamily="18" charset="0"/>
              </a:rPr>
              <a:t>The scheme of interaction of Armenian Nuclear Forensic Lab with other ministries to strengthen the national nuclear security infrastructure</a:t>
            </a:r>
            <a:r>
              <a:rPr lang="en-US" altLang="en-US" sz="1400" smtClean="0"/>
              <a:t> </a:t>
            </a:r>
          </a:p>
        </p:txBody>
      </p:sp>
      <p:sp>
        <p:nvSpPr>
          <p:cNvPr id="30723" name="Text Box 5"/>
          <p:cNvSpPr txBox="1">
            <a:spLocks noChangeArrowheads="1"/>
          </p:cNvSpPr>
          <p:nvPr/>
        </p:nvSpPr>
        <p:spPr bwMode="auto">
          <a:xfrm>
            <a:off x="3276600" y="2878138"/>
            <a:ext cx="2268538" cy="681037"/>
          </a:xfrm>
          <a:prstGeom prst="rect">
            <a:avLst/>
          </a:prstGeom>
          <a:solidFill>
            <a:srgbClr val="FFFF99"/>
          </a:solidFill>
          <a:ln w="2857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a:t>Armenian Nuclear</a:t>
            </a:r>
            <a:endParaRPr lang="ru-RU" altLang="en-US" b="1"/>
          </a:p>
          <a:p>
            <a:pPr algn="ctr" eaLnBrk="1" hangingPunct="1"/>
            <a:r>
              <a:rPr lang="en-US" altLang="en-US" b="1"/>
              <a:t>Forensic Lab</a:t>
            </a:r>
            <a:endParaRPr lang="en-US" altLang="en-US"/>
          </a:p>
        </p:txBody>
      </p:sp>
      <p:sp>
        <p:nvSpPr>
          <p:cNvPr id="30724" name="Text Box 6"/>
          <p:cNvSpPr txBox="1">
            <a:spLocks noChangeArrowheads="1"/>
          </p:cNvSpPr>
          <p:nvPr/>
        </p:nvSpPr>
        <p:spPr bwMode="auto">
          <a:xfrm>
            <a:off x="2949575" y="765175"/>
            <a:ext cx="3135313" cy="639763"/>
          </a:xfrm>
          <a:prstGeom prst="rect">
            <a:avLst/>
          </a:prstGeom>
          <a:solidFill>
            <a:srgbClr val="FFFF00"/>
          </a:solidFill>
          <a:ln w="28575">
            <a:solidFill>
              <a:srgbClr val="008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b="1"/>
              <a:t>National Security Service</a:t>
            </a:r>
          </a:p>
          <a:p>
            <a:pPr algn="ctr" eaLnBrk="1" hangingPunct="1"/>
            <a:r>
              <a:rPr lang="en-US" altLang="en-US" b="1"/>
              <a:t>of RA (NSS)</a:t>
            </a:r>
            <a:endParaRPr lang="en-US" altLang="en-US"/>
          </a:p>
        </p:txBody>
      </p:sp>
      <p:sp>
        <p:nvSpPr>
          <p:cNvPr id="30725" name="Text Box 7"/>
          <p:cNvSpPr txBox="1">
            <a:spLocks noChangeArrowheads="1"/>
          </p:cNvSpPr>
          <p:nvPr/>
        </p:nvSpPr>
        <p:spPr bwMode="auto">
          <a:xfrm>
            <a:off x="1776413" y="4754563"/>
            <a:ext cx="2054225" cy="401637"/>
          </a:xfrm>
          <a:prstGeom prst="rect">
            <a:avLst/>
          </a:prstGeom>
          <a:solidFill>
            <a:srgbClr val="FFFF00"/>
          </a:solidFill>
          <a:ln w="28575">
            <a:solidFill>
              <a:srgbClr val="008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000" b="1"/>
              <a:t>L</a:t>
            </a:r>
            <a:r>
              <a:rPr lang="ru-RU" altLang="en-US" sz="2000" b="1"/>
              <a:t>aw court</a:t>
            </a:r>
          </a:p>
          <a:p>
            <a:pPr eaLnBrk="1" hangingPunct="1"/>
            <a:endParaRPr lang="en-US" altLang="en-US" sz="2000"/>
          </a:p>
        </p:txBody>
      </p:sp>
      <p:sp>
        <p:nvSpPr>
          <p:cNvPr id="30726" name="Text Box 8"/>
          <p:cNvSpPr txBox="1">
            <a:spLocks noChangeArrowheads="1"/>
          </p:cNvSpPr>
          <p:nvPr/>
        </p:nvSpPr>
        <p:spPr bwMode="auto">
          <a:xfrm>
            <a:off x="5435600" y="4364038"/>
            <a:ext cx="3313113" cy="514350"/>
          </a:xfrm>
          <a:prstGeom prst="rect">
            <a:avLst/>
          </a:prstGeom>
          <a:solidFill>
            <a:srgbClr val="FFFF00"/>
          </a:solidFill>
          <a:ln w="28575">
            <a:solidFill>
              <a:srgbClr val="008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altLang="en-US" b="1"/>
              <a:t>Office of Public Prosecutor</a:t>
            </a:r>
            <a:endParaRPr lang="en-US" altLang="en-US"/>
          </a:p>
        </p:txBody>
      </p:sp>
      <p:sp>
        <p:nvSpPr>
          <p:cNvPr id="30727" name="Text Box 9"/>
          <p:cNvSpPr txBox="1">
            <a:spLocks noChangeArrowheads="1"/>
          </p:cNvSpPr>
          <p:nvPr/>
        </p:nvSpPr>
        <p:spPr bwMode="auto">
          <a:xfrm>
            <a:off x="323850" y="3105150"/>
            <a:ext cx="1008063" cy="395288"/>
          </a:xfrm>
          <a:prstGeom prst="rect">
            <a:avLst/>
          </a:prstGeom>
          <a:solidFill>
            <a:srgbClr val="FFFF00"/>
          </a:solidFill>
          <a:ln w="28575">
            <a:solidFill>
              <a:srgbClr val="008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000" b="1"/>
              <a:t>P</a:t>
            </a:r>
            <a:r>
              <a:rPr lang="ru-RU" altLang="en-US" sz="2000" b="1"/>
              <a:t>olice</a:t>
            </a:r>
            <a:endParaRPr lang="en-US" altLang="en-US" sz="2000"/>
          </a:p>
        </p:txBody>
      </p:sp>
      <p:sp>
        <p:nvSpPr>
          <p:cNvPr id="30728" name="Text Box 10"/>
          <p:cNvSpPr txBox="1">
            <a:spLocks noChangeArrowheads="1"/>
          </p:cNvSpPr>
          <p:nvPr/>
        </p:nvSpPr>
        <p:spPr bwMode="auto">
          <a:xfrm>
            <a:off x="2936875" y="5808663"/>
            <a:ext cx="2779713" cy="738187"/>
          </a:xfrm>
          <a:prstGeom prst="rect">
            <a:avLst/>
          </a:prstGeom>
          <a:solidFill>
            <a:srgbClr val="FFFF00"/>
          </a:solidFill>
          <a:ln w="28575">
            <a:solidFill>
              <a:srgbClr val="008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400" b="1"/>
              <a:t>Armenian State Committee for Nuclear Regulation (ANRA)</a:t>
            </a:r>
          </a:p>
          <a:p>
            <a:pPr eaLnBrk="1" hangingPunct="1"/>
            <a:endParaRPr lang="en-US" altLang="en-US"/>
          </a:p>
        </p:txBody>
      </p:sp>
      <p:sp>
        <p:nvSpPr>
          <p:cNvPr id="30729" name="Text Box 11"/>
          <p:cNvSpPr txBox="1">
            <a:spLocks noChangeArrowheads="1"/>
          </p:cNvSpPr>
          <p:nvPr/>
        </p:nvSpPr>
        <p:spPr bwMode="auto">
          <a:xfrm>
            <a:off x="7524750" y="3068638"/>
            <a:ext cx="1360488" cy="395287"/>
          </a:xfrm>
          <a:prstGeom prst="rect">
            <a:avLst/>
          </a:prstGeom>
          <a:solidFill>
            <a:srgbClr val="FFFF00"/>
          </a:solidFill>
          <a:ln w="28575">
            <a:solidFill>
              <a:srgbClr val="008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2000" b="1"/>
              <a:t>C</a:t>
            </a:r>
            <a:r>
              <a:rPr lang="ru-RU" altLang="en-US" sz="2000" b="1"/>
              <a:t>ustoms</a:t>
            </a:r>
            <a:endParaRPr lang="en-US" altLang="en-US" sz="2000"/>
          </a:p>
        </p:txBody>
      </p:sp>
      <p:sp>
        <p:nvSpPr>
          <p:cNvPr id="30730" name="Line 12"/>
          <p:cNvSpPr>
            <a:spLocks noChangeShapeType="1"/>
          </p:cNvSpPr>
          <p:nvPr/>
        </p:nvSpPr>
        <p:spPr bwMode="auto">
          <a:xfrm flipH="1" flipV="1">
            <a:off x="1331913" y="3284538"/>
            <a:ext cx="1944687" cy="0"/>
          </a:xfrm>
          <a:prstGeom prst="line">
            <a:avLst/>
          </a:prstGeom>
          <a:noFill/>
          <a:ln w="762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0731" name="Line 13"/>
          <p:cNvSpPr>
            <a:spLocks noChangeShapeType="1"/>
          </p:cNvSpPr>
          <p:nvPr/>
        </p:nvSpPr>
        <p:spPr bwMode="auto">
          <a:xfrm flipV="1">
            <a:off x="3627438" y="1403350"/>
            <a:ext cx="0" cy="1474788"/>
          </a:xfrm>
          <a:prstGeom prst="line">
            <a:avLst/>
          </a:prstGeom>
          <a:noFill/>
          <a:ln w="762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0732" name="Line 14"/>
          <p:cNvSpPr>
            <a:spLocks noChangeShapeType="1"/>
          </p:cNvSpPr>
          <p:nvPr/>
        </p:nvSpPr>
        <p:spPr bwMode="auto">
          <a:xfrm flipV="1">
            <a:off x="5580063" y="3284538"/>
            <a:ext cx="1944687" cy="0"/>
          </a:xfrm>
          <a:prstGeom prst="line">
            <a:avLst/>
          </a:prstGeom>
          <a:noFill/>
          <a:ln w="762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0733" name="Line 15"/>
          <p:cNvSpPr>
            <a:spLocks noChangeShapeType="1"/>
          </p:cNvSpPr>
          <p:nvPr/>
        </p:nvSpPr>
        <p:spPr bwMode="auto">
          <a:xfrm flipH="1">
            <a:off x="2771775" y="3559175"/>
            <a:ext cx="1058863" cy="1165225"/>
          </a:xfrm>
          <a:prstGeom prst="line">
            <a:avLst/>
          </a:prstGeom>
          <a:noFill/>
          <a:ln w="762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0734" name="Line 16"/>
          <p:cNvSpPr>
            <a:spLocks noChangeShapeType="1"/>
          </p:cNvSpPr>
          <p:nvPr/>
        </p:nvSpPr>
        <p:spPr bwMode="auto">
          <a:xfrm>
            <a:off x="5286375" y="3559175"/>
            <a:ext cx="941388" cy="804863"/>
          </a:xfrm>
          <a:prstGeom prst="line">
            <a:avLst/>
          </a:prstGeom>
          <a:noFill/>
          <a:ln w="762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0735" name="Line 17"/>
          <p:cNvSpPr>
            <a:spLocks noChangeShapeType="1"/>
          </p:cNvSpPr>
          <p:nvPr/>
        </p:nvSpPr>
        <p:spPr bwMode="auto">
          <a:xfrm flipV="1">
            <a:off x="5441950" y="1403350"/>
            <a:ext cx="0" cy="1474788"/>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0736" name="Line 18"/>
          <p:cNvSpPr>
            <a:spLocks noChangeShapeType="1"/>
          </p:cNvSpPr>
          <p:nvPr/>
        </p:nvSpPr>
        <p:spPr bwMode="auto">
          <a:xfrm>
            <a:off x="4157663" y="3559175"/>
            <a:ext cx="0" cy="2249488"/>
          </a:xfrm>
          <a:prstGeom prst="line">
            <a:avLst/>
          </a:prstGeom>
          <a:noFill/>
          <a:ln w="76200">
            <a:solidFill>
              <a:srgbClr val="FF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0737" name="AutoShape 19"/>
          <p:cNvSpPr>
            <a:spLocks noChangeArrowheads="1"/>
          </p:cNvSpPr>
          <p:nvPr/>
        </p:nvSpPr>
        <p:spPr bwMode="auto">
          <a:xfrm>
            <a:off x="6632575" y="692150"/>
            <a:ext cx="2332038" cy="504825"/>
          </a:xfrm>
          <a:prstGeom prst="wedgeRoundRectCallout">
            <a:avLst>
              <a:gd name="adj1" fmla="val -101667"/>
              <a:gd name="adj2" fmla="val 178616"/>
              <a:gd name="adj3" fmla="val 16667"/>
            </a:avLst>
          </a:prstGeom>
          <a:solidFill>
            <a:srgbClr val="CCFF33"/>
          </a:solidFill>
          <a:ln w="9525">
            <a:solidFill>
              <a:srgbClr val="FF0000"/>
            </a:solidFill>
            <a:prstDash val="dash"/>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solidFill>
                  <a:srgbClr val="FF0000"/>
                </a:solidFill>
              </a:rPr>
              <a:t>Interaction   on fast response</a:t>
            </a:r>
          </a:p>
          <a:p>
            <a:pPr eaLnBrk="1" hangingPunct="1"/>
            <a:r>
              <a:rPr lang="en-US" altLang="en-US" sz="1200">
                <a:solidFill>
                  <a:srgbClr val="FF0000"/>
                </a:solidFill>
              </a:rPr>
              <a:t>Monitoring   of   territories</a:t>
            </a:r>
          </a:p>
          <a:p>
            <a:pPr eaLnBrk="1" hangingPunct="1"/>
            <a:endParaRPr lang="en-US" altLang="en-US"/>
          </a:p>
        </p:txBody>
      </p:sp>
      <p:sp>
        <p:nvSpPr>
          <p:cNvPr id="30738" name="AutoShape 20"/>
          <p:cNvSpPr>
            <a:spLocks noChangeArrowheads="1"/>
          </p:cNvSpPr>
          <p:nvPr/>
        </p:nvSpPr>
        <p:spPr bwMode="auto">
          <a:xfrm>
            <a:off x="6427788" y="1916113"/>
            <a:ext cx="2176462" cy="454025"/>
          </a:xfrm>
          <a:prstGeom prst="wedgeRoundRectCallout">
            <a:avLst>
              <a:gd name="adj1" fmla="val -28264"/>
              <a:gd name="adj2" fmla="val 259440"/>
              <a:gd name="adj3" fmla="val 16667"/>
            </a:avLst>
          </a:prstGeom>
          <a:solidFill>
            <a:srgbClr val="CCFF33"/>
          </a:solidFill>
          <a:ln w="9525">
            <a:solidFill>
              <a:srgbClr val="0000FF"/>
            </a:solidFill>
            <a:prstDash val="dash"/>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solidFill>
                  <a:srgbClr val="0000FF"/>
                </a:solidFill>
              </a:rPr>
              <a:t>Radiation monitors</a:t>
            </a:r>
          </a:p>
          <a:p>
            <a:pPr algn="ctr" eaLnBrk="1" hangingPunct="1"/>
            <a:r>
              <a:rPr lang="en-US" altLang="en-US" sz="1200">
                <a:solidFill>
                  <a:srgbClr val="0000FF"/>
                </a:solidFill>
              </a:rPr>
              <a:t>calibration and training</a:t>
            </a:r>
          </a:p>
          <a:p>
            <a:pPr algn="ctr" eaLnBrk="1" hangingPunct="1"/>
            <a:endParaRPr lang="en-US" altLang="en-US" sz="1200">
              <a:solidFill>
                <a:srgbClr val="0000FF"/>
              </a:solidFill>
            </a:endParaRPr>
          </a:p>
          <a:p>
            <a:pPr eaLnBrk="1" hangingPunct="1"/>
            <a:endParaRPr lang="en-US" altLang="en-US"/>
          </a:p>
        </p:txBody>
      </p:sp>
      <p:sp>
        <p:nvSpPr>
          <p:cNvPr id="30739" name="AutoShape 21"/>
          <p:cNvSpPr>
            <a:spLocks noChangeArrowheads="1"/>
          </p:cNvSpPr>
          <p:nvPr/>
        </p:nvSpPr>
        <p:spPr bwMode="auto">
          <a:xfrm>
            <a:off x="495300" y="692150"/>
            <a:ext cx="1916113" cy="841375"/>
          </a:xfrm>
          <a:prstGeom prst="wedgeRoundRectCallout">
            <a:avLst>
              <a:gd name="adj1" fmla="val 113130"/>
              <a:gd name="adj2" fmla="val 130565"/>
              <a:gd name="adj3" fmla="val 16667"/>
            </a:avLst>
          </a:prstGeom>
          <a:solidFill>
            <a:srgbClr val="CCFF33"/>
          </a:solidFill>
          <a:ln w="9525">
            <a:solidFill>
              <a:srgbClr val="0000FF"/>
            </a:solidFill>
            <a:prstDash val="dash"/>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solidFill>
                  <a:srgbClr val="0000FF"/>
                </a:solidFill>
              </a:rPr>
              <a:t>Performance  of   expertise</a:t>
            </a:r>
          </a:p>
          <a:p>
            <a:pPr eaLnBrk="1" hangingPunct="1"/>
            <a:r>
              <a:rPr lang="en-US" altLang="en-US" sz="1200">
                <a:solidFill>
                  <a:srgbClr val="0000FF"/>
                </a:solidFill>
              </a:rPr>
              <a:t>Training  of  NSS staff</a:t>
            </a:r>
          </a:p>
          <a:p>
            <a:pPr eaLnBrk="1" hangingPunct="1"/>
            <a:endParaRPr lang="en-US" altLang="en-US"/>
          </a:p>
        </p:txBody>
      </p:sp>
      <p:sp>
        <p:nvSpPr>
          <p:cNvPr id="30740" name="AutoShape 22"/>
          <p:cNvSpPr>
            <a:spLocks noChangeArrowheads="1"/>
          </p:cNvSpPr>
          <p:nvPr/>
        </p:nvSpPr>
        <p:spPr bwMode="auto">
          <a:xfrm>
            <a:off x="250825" y="1916113"/>
            <a:ext cx="2449513" cy="681037"/>
          </a:xfrm>
          <a:prstGeom prst="wedgeRoundRectCallout">
            <a:avLst>
              <a:gd name="adj1" fmla="val 32889"/>
              <a:gd name="adj2" fmla="val 153731"/>
              <a:gd name="adj3" fmla="val 16667"/>
            </a:avLst>
          </a:prstGeom>
          <a:solidFill>
            <a:srgbClr val="CCFF33"/>
          </a:solidFill>
          <a:ln w="9525">
            <a:solidFill>
              <a:srgbClr val="000000"/>
            </a:solidFill>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a:solidFill>
                  <a:srgbClr val="0000FF"/>
                </a:solidFill>
              </a:rPr>
              <a:t>Performance of expertise</a:t>
            </a:r>
          </a:p>
          <a:p>
            <a:pPr eaLnBrk="1" hangingPunct="1"/>
            <a:r>
              <a:rPr lang="en-US" altLang="en-US" sz="1200">
                <a:solidFill>
                  <a:srgbClr val="0000FF"/>
                </a:solidFill>
              </a:rPr>
              <a:t>Assistance at realization of </a:t>
            </a:r>
          </a:p>
          <a:p>
            <a:pPr eaLnBrk="1" hangingPunct="1"/>
            <a:r>
              <a:rPr lang="en-US" altLang="en-US" sz="1200">
                <a:solidFill>
                  <a:srgbClr val="0000FF"/>
                </a:solidFill>
              </a:rPr>
              <a:t>public protective actions</a:t>
            </a:r>
          </a:p>
          <a:p>
            <a:pPr eaLnBrk="1" hangingPunct="1"/>
            <a:endParaRPr lang="en-US" altLang="en-US"/>
          </a:p>
        </p:txBody>
      </p:sp>
      <p:sp>
        <p:nvSpPr>
          <p:cNvPr id="30741" name="AutoShape 23"/>
          <p:cNvSpPr>
            <a:spLocks noChangeArrowheads="1"/>
          </p:cNvSpPr>
          <p:nvPr/>
        </p:nvSpPr>
        <p:spPr bwMode="auto">
          <a:xfrm>
            <a:off x="7038975" y="3652838"/>
            <a:ext cx="1728788" cy="454025"/>
          </a:xfrm>
          <a:prstGeom prst="wedgeRoundRectCallout">
            <a:avLst>
              <a:gd name="adj1" fmla="val -110884"/>
              <a:gd name="adj2" fmla="val 50972"/>
              <a:gd name="adj3" fmla="val 16667"/>
            </a:avLst>
          </a:prstGeom>
          <a:solidFill>
            <a:srgbClr val="CCFF33"/>
          </a:solidFill>
          <a:ln w="9525">
            <a:solidFill>
              <a:srgbClr val="0000FF"/>
            </a:solidFill>
            <a:prstDash val="dash"/>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altLang="en-US" sz="1200">
                <a:solidFill>
                  <a:srgbClr val="0000FF"/>
                </a:solidFill>
              </a:rPr>
              <a:t>Performance</a:t>
            </a:r>
            <a:r>
              <a:rPr lang="en-US" altLang="en-US" sz="1200">
                <a:solidFill>
                  <a:srgbClr val="0000FF"/>
                </a:solidFill>
              </a:rPr>
              <a:t> </a:t>
            </a:r>
            <a:r>
              <a:rPr lang="ru-RU" altLang="en-US" sz="1200">
                <a:solidFill>
                  <a:srgbClr val="0000FF"/>
                </a:solidFill>
              </a:rPr>
              <a:t>of</a:t>
            </a:r>
            <a:r>
              <a:rPr lang="en-US" altLang="en-US" sz="1200">
                <a:solidFill>
                  <a:srgbClr val="0000FF"/>
                </a:solidFill>
              </a:rPr>
              <a:t> </a:t>
            </a:r>
            <a:r>
              <a:rPr lang="ru-RU" altLang="en-US" sz="1200">
                <a:solidFill>
                  <a:srgbClr val="0000FF"/>
                </a:solidFill>
              </a:rPr>
              <a:t>expertise</a:t>
            </a:r>
            <a:endParaRPr lang="en-US" altLang="en-US" sz="1200">
              <a:solidFill>
                <a:srgbClr val="0000FF"/>
              </a:solidFill>
            </a:endParaRPr>
          </a:p>
          <a:p>
            <a:pPr algn="ctr" eaLnBrk="1" hangingPunct="1"/>
            <a:endParaRPr lang="en-US" altLang="en-US" sz="1200">
              <a:solidFill>
                <a:srgbClr val="0000FF"/>
              </a:solidFill>
            </a:endParaRPr>
          </a:p>
          <a:p>
            <a:pPr eaLnBrk="1" hangingPunct="1"/>
            <a:endParaRPr lang="en-US" altLang="en-US"/>
          </a:p>
        </p:txBody>
      </p:sp>
      <p:sp>
        <p:nvSpPr>
          <p:cNvPr id="30742" name="AutoShape 24"/>
          <p:cNvSpPr>
            <a:spLocks noChangeArrowheads="1"/>
          </p:cNvSpPr>
          <p:nvPr/>
        </p:nvSpPr>
        <p:spPr bwMode="auto">
          <a:xfrm>
            <a:off x="393700" y="3767138"/>
            <a:ext cx="1730375" cy="741362"/>
          </a:xfrm>
          <a:prstGeom prst="wedgeRoundRectCallout">
            <a:avLst>
              <a:gd name="adj1" fmla="val 134130"/>
              <a:gd name="adj2" fmla="val -27731"/>
              <a:gd name="adj3" fmla="val 16667"/>
            </a:avLst>
          </a:prstGeom>
          <a:solidFill>
            <a:srgbClr val="CCFF33"/>
          </a:solidFill>
          <a:ln w="9525">
            <a:solidFill>
              <a:srgbClr val="0000FF"/>
            </a:solidFill>
            <a:prstDash val="dash"/>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altLang="en-US" sz="1200">
                <a:solidFill>
                  <a:srgbClr val="0000FF"/>
                </a:solidFill>
              </a:rPr>
              <a:t>Assistance</a:t>
            </a:r>
            <a:r>
              <a:rPr lang="en-US" altLang="en-US" sz="1200">
                <a:solidFill>
                  <a:srgbClr val="0000FF"/>
                </a:solidFill>
              </a:rPr>
              <a:t>  </a:t>
            </a:r>
            <a:r>
              <a:rPr lang="ru-RU" altLang="en-US" sz="1200">
                <a:solidFill>
                  <a:srgbClr val="0000FF"/>
                </a:solidFill>
              </a:rPr>
              <a:t>to</a:t>
            </a:r>
            <a:r>
              <a:rPr lang="en-US" altLang="en-US" sz="1200">
                <a:solidFill>
                  <a:srgbClr val="0000FF"/>
                </a:solidFill>
              </a:rPr>
              <a:t> </a:t>
            </a:r>
            <a:r>
              <a:rPr lang="ru-RU" altLang="en-US" sz="1200">
                <a:solidFill>
                  <a:srgbClr val="0000FF"/>
                </a:solidFill>
              </a:rPr>
              <a:t> judicial</a:t>
            </a:r>
            <a:r>
              <a:rPr lang="en-US" altLang="en-US" sz="1200">
                <a:solidFill>
                  <a:srgbClr val="0000FF"/>
                </a:solidFill>
              </a:rPr>
              <a:t>     </a:t>
            </a:r>
            <a:r>
              <a:rPr lang="ru-RU" altLang="en-US" sz="1200">
                <a:solidFill>
                  <a:srgbClr val="0000FF"/>
                </a:solidFill>
              </a:rPr>
              <a:t> examination</a:t>
            </a:r>
            <a:endParaRPr lang="en-US" altLang="en-US" sz="1200">
              <a:solidFill>
                <a:srgbClr val="0000FF"/>
              </a:solidFill>
            </a:endParaRPr>
          </a:p>
          <a:p>
            <a:pPr algn="ctr" eaLnBrk="1" hangingPunct="1"/>
            <a:endParaRPr lang="en-US" altLang="en-US" sz="1200">
              <a:solidFill>
                <a:srgbClr val="0000FF"/>
              </a:solidFill>
            </a:endParaRPr>
          </a:p>
          <a:p>
            <a:pPr eaLnBrk="1" hangingPunct="1"/>
            <a:endParaRPr lang="en-US" altLang="en-US"/>
          </a:p>
        </p:txBody>
      </p:sp>
      <p:sp>
        <p:nvSpPr>
          <p:cNvPr id="30743" name="AutoShape 25"/>
          <p:cNvSpPr>
            <a:spLocks noChangeArrowheads="1"/>
          </p:cNvSpPr>
          <p:nvPr/>
        </p:nvSpPr>
        <p:spPr bwMode="auto">
          <a:xfrm>
            <a:off x="6443663" y="5156200"/>
            <a:ext cx="2292350" cy="1223963"/>
          </a:xfrm>
          <a:prstGeom prst="wedgeRoundRectCallout">
            <a:avLst>
              <a:gd name="adj1" fmla="val -149444"/>
              <a:gd name="adj2" fmla="val -79833"/>
              <a:gd name="adj3" fmla="val 16667"/>
            </a:avLst>
          </a:prstGeom>
          <a:solidFill>
            <a:srgbClr val="CCFF33"/>
          </a:solidFill>
          <a:ln w="9525">
            <a:solidFill>
              <a:srgbClr val="FF0000"/>
            </a:solidFill>
            <a:prstDash val="dash"/>
            <a:miter lim="800000"/>
            <a:headEnd/>
            <a:tailEnd/>
          </a:ln>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tLang="en-US" sz="1200">
                <a:solidFill>
                  <a:srgbClr val="FF0000"/>
                </a:solidFill>
              </a:rPr>
              <a:t>Interaction on fast response.      Search of radioactive sources.</a:t>
            </a:r>
          </a:p>
          <a:p>
            <a:pPr algn="ctr" eaLnBrk="1" hangingPunct="1"/>
            <a:r>
              <a:rPr lang="en-US" altLang="en-US" sz="1200">
                <a:solidFill>
                  <a:srgbClr val="FF0000"/>
                </a:solidFill>
              </a:rPr>
              <a:t>Monitoring of territories.           Performance of expertise.</a:t>
            </a:r>
          </a:p>
          <a:p>
            <a:pPr eaLnBrk="1" hangingPunct="1"/>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74638"/>
            <a:ext cx="8229600" cy="706437"/>
          </a:xfrm>
        </p:spPr>
        <p:txBody>
          <a:bodyPr/>
          <a:lstStyle/>
          <a:p>
            <a:r>
              <a:rPr lang="en-US" altLang="en-US" sz="3600" b="1" smtClean="0">
                <a:solidFill>
                  <a:srgbClr val="FFFF00"/>
                </a:solidFill>
                <a:latin typeface="Times New Roman" pitchFamily="18" charset="0"/>
              </a:rPr>
              <a:t>Future Plans</a:t>
            </a:r>
            <a:endParaRPr lang="en-US" altLang="en-US" sz="3600" smtClean="0">
              <a:solidFill>
                <a:srgbClr val="FFFF00"/>
              </a:solidFill>
              <a:latin typeface="Times New Roman" pitchFamily="18" charset="0"/>
            </a:endParaRPr>
          </a:p>
        </p:txBody>
      </p:sp>
      <p:sp>
        <p:nvSpPr>
          <p:cNvPr id="31747" name="Content Placeholder 2"/>
          <p:cNvSpPr>
            <a:spLocks noGrp="1"/>
          </p:cNvSpPr>
          <p:nvPr>
            <p:ph idx="1"/>
          </p:nvPr>
        </p:nvSpPr>
        <p:spPr>
          <a:xfrm>
            <a:off x="468313" y="1196975"/>
            <a:ext cx="8229600" cy="4957763"/>
          </a:xfrm>
        </p:spPr>
        <p:txBody>
          <a:bodyPr/>
          <a:lstStyle/>
          <a:p>
            <a:pPr algn="just">
              <a:lnSpc>
                <a:spcPct val="80000"/>
              </a:lnSpc>
            </a:pPr>
            <a:r>
              <a:rPr lang="en-US" altLang="en-US" sz="2000" b="1" smtClean="0">
                <a:latin typeface="Times New Roman" pitchFamily="18" charset="0"/>
              </a:rPr>
              <a:t>Continuation of monitoring activities - searches, transportation, analysis, and secure storage of orphaned sources.</a:t>
            </a:r>
          </a:p>
          <a:p>
            <a:pPr algn="just">
              <a:lnSpc>
                <a:spcPct val="80000"/>
              </a:lnSpc>
              <a:buFontTx/>
              <a:buNone/>
            </a:pPr>
            <a:endParaRPr lang="en-US" altLang="en-US" sz="1200" b="1" smtClean="0">
              <a:latin typeface="Times New Roman" pitchFamily="18" charset="0"/>
            </a:endParaRPr>
          </a:p>
          <a:p>
            <a:pPr algn="just"/>
            <a:r>
              <a:rPr lang="en-US" altLang="en-US" sz="2000" b="1" smtClean="0">
                <a:latin typeface="Times New Roman" pitchFamily="18" charset="0"/>
              </a:rPr>
              <a:t>We plan to continue to work in close contact with the National Security Service of the Government of RA and Juridical Authorities, and render the expert support to State Committee for Nuclear Regulations (ANRA), Customs Service of the RA.</a:t>
            </a:r>
          </a:p>
          <a:p>
            <a:pPr algn="just">
              <a:buFontTx/>
              <a:buNone/>
            </a:pPr>
            <a:endParaRPr lang="en-US" altLang="en-US" sz="1200" b="1" smtClean="0">
              <a:latin typeface="Times New Roman" pitchFamily="18" charset="0"/>
            </a:endParaRPr>
          </a:p>
          <a:p>
            <a:pPr algn="just"/>
            <a:r>
              <a:rPr lang="en-US" altLang="en-US" sz="2000" b="1" smtClean="0">
                <a:latin typeface="Times New Roman" pitchFamily="18" charset="0"/>
              </a:rPr>
              <a:t>In addition, we plan to cooperate with the Ministry of Environment Protection of the RA and Academy of Sciences of the RA. Both organizations rely upon the FL staff’s expertise and need our support. </a:t>
            </a:r>
          </a:p>
          <a:p>
            <a:pPr algn="just">
              <a:buFontTx/>
              <a:buNone/>
            </a:pPr>
            <a:endParaRPr lang="en-US" altLang="en-US" sz="1200" b="1" smtClean="0">
              <a:latin typeface="Times New Roman" pitchFamily="18" charset="0"/>
            </a:endParaRPr>
          </a:p>
          <a:p>
            <a:pPr algn="just"/>
            <a:r>
              <a:rPr lang="en-US" altLang="en-US" sz="2000" b="1" smtClean="0">
                <a:latin typeface="Times New Roman" pitchFamily="18" charset="0"/>
              </a:rPr>
              <a:t>Training of new experts in the examination of nuclear and radioactive material from the staff of the National Security Service, as well as on-going training and competency improvement of the FL staff</a:t>
            </a:r>
            <a:r>
              <a:rPr lang="en-US" altLang="en-US" sz="2000" smtClean="0">
                <a:latin typeface="Times New Roman" pitchFamily="18" charset="0"/>
              </a:rPr>
              <a:t>. </a:t>
            </a:r>
          </a:p>
          <a:p>
            <a:pPr>
              <a:buFontTx/>
              <a:buNone/>
            </a:pPr>
            <a:endParaRPr lang="en-US" altLang="en-US" sz="2000" smtClean="0">
              <a:latin typeface="Times New Roman" pitchFamily="18" charset="0"/>
            </a:endParaRPr>
          </a:p>
        </p:txBody>
      </p:sp>
      <p:sp>
        <p:nvSpPr>
          <p:cNvPr id="317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fld id="{1B3D1F39-1A0C-49AB-9740-ACA4D93784D9}" type="slidenum">
              <a:rPr lang="ru-RU" altLang="en-US" sz="1800" b="1"/>
              <a:pPr>
                <a:spcBef>
                  <a:spcPct val="0"/>
                </a:spcBef>
                <a:buFontTx/>
                <a:buNone/>
              </a:pPr>
              <a:t>18</a:t>
            </a:fld>
            <a:endParaRPr lang="ru-RU" altLang="en-US" sz="1800" b="1"/>
          </a:p>
        </p:txBody>
      </p:sp>
      <p:pic>
        <p:nvPicPr>
          <p:cNvPr id="31749" name="Picture 7" descr="j0234687"/>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0813" y="134938"/>
            <a:ext cx="1466850"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850900"/>
          </a:xfrm>
        </p:spPr>
        <p:txBody>
          <a:bodyPr/>
          <a:lstStyle/>
          <a:p>
            <a:r>
              <a:rPr lang="en-US" altLang="en-US" sz="4000" b="1" smtClean="0">
                <a:solidFill>
                  <a:srgbClr val="FFFF00"/>
                </a:solidFill>
                <a:latin typeface="Times New Roman" pitchFamily="18" charset="0"/>
              </a:rPr>
              <a:t>Future Plans</a:t>
            </a:r>
          </a:p>
        </p:txBody>
      </p:sp>
      <p:sp>
        <p:nvSpPr>
          <p:cNvPr id="33795" name="Rectangle 3"/>
          <p:cNvSpPr>
            <a:spLocks noGrp="1" noChangeArrowheads="1"/>
          </p:cNvSpPr>
          <p:nvPr>
            <p:ph type="body" idx="1"/>
          </p:nvPr>
        </p:nvSpPr>
        <p:spPr>
          <a:xfrm>
            <a:off x="395288" y="1268413"/>
            <a:ext cx="8229600" cy="4525962"/>
          </a:xfrm>
        </p:spPr>
        <p:txBody>
          <a:bodyPr/>
          <a:lstStyle/>
          <a:p>
            <a:pPr algn="just"/>
            <a:r>
              <a:rPr lang="en-US" altLang="en-US" sz="2000" b="1" smtClean="0">
                <a:latin typeface="Times New Roman" pitchFamily="18" charset="0"/>
              </a:rPr>
              <a:t>We are also interested in implementing new methods of expert examinations of nuclear and radioactive material and learning from other international experiences in this area. </a:t>
            </a:r>
          </a:p>
          <a:p>
            <a:pPr algn="just">
              <a:buFontTx/>
              <a:buNone/>
            </a:pPr>
            <a:endParaRPr lang="en-US" altLang="en-US" sz="1200" b="1" smtClean="0">
              <a:latin typeface="Times New Roman" pitchFamily="18" charset="0"/>
            </a:endParaRPr>
          </a:p>
          <a:p>
            <a:pPr algn="just"/>
            <a:r>
              <a:rPr lang="en-US" altLang="en-US" sz="2000" b="1" smtClean="0">
                <a:latin typeface="Times New Roman" pitchFamily="18" charset="0"/>
              </a:rPr>
              <a:t>We are extremely interested in the expansion of our international network of experts in the field of Preventing Nuclear Smuggling.</a:t>
            </a:r>
          </a:p>
          <a:p>
            <a:pPr algn="just">
              <a:buFontTx/>
              <a:buNone/>
            </a:pPr>
            <a:endParaRPr lang="en-US" altLang="en-US" sz="1200" b="1" smtClean="0">
              <a:latin typeface="Times New Roman" pitchFamily="18" charset="0"/>
            </a:endParaRPr>
          </a:p>
          <a:p>
            <a:pPr algn="just"/>
            <a:r>
              <a:rPr lang="en-US" altLang="en-US" sz="2000" b="1" smtClean="0">
                <a:latin typeface="Times New Roman" pitchFamily="18" charset="0"/>
              </a:rPr>
              <a:t>Serving as partners and contributors to regional and international efforts with the aim of countering radiological</a:t>
            </a:r>
            <a:r>
              <a:rPr lang="ru-RU" altLang="en-US" sz="2000" b="1" smtClean="0">
                <a:latin typeface="Times New Roman" pitchFamily="18" charset="0"/>
              </a:rPr>
              <a:t> </a:t>
            </a:r>
            <a:r>
              <a:rPr lang="en-US" altLang="en-US" sz="2000" b="1" smtClean="0">
                <a:latin typeface="Times New Roman" pitchFamily="18" charset="0"/>
              </a:rPr>
              <a:t>terrorism</a:t>
            </a:r>
            <a:r>
              <a:rPr lang="ru-RU" altLang="en-US" sz="2000" b="1" smtClean="0">
                <a:latin typeface="Times New Roman" pitchFamily="18" charset="0"/>
              </a:rPr>
              <a:t> </a:t>
            </a:r>
            <a:r>
              <a:rPr lang="en-US" altLang="en-US" sz="2000" b="1" smtClean="0">
                <a:latin typeface="Times New Roman" pitchFamily="18" charset="0"/>
              </a:rPr>
              <a:t>and smuggling of radioactive sources.</a:t>
            </a:r>
          </a:p>
          <a:p>
            <a:pPr algn="just">
              <a:buFontTx/>
              <a:buNone/>
            </a:pPr>
            <a:endParaRPr lang="en-US" altLang="en-US" sz="1200" b="1" smtClean="0">
              <a:latin typeface="Times New Roman" pitchFamily="18" charset="0"/>
            </a:endParaRPr>
          </a:p>
          <a:p>
            <a:pPr algn="just"/>
            <a:r>
              <a:rPr lang="en-US" altLang="en-US" sz="2000" b="1" smtClean="0">
                <a:latin typeface="Times New Roman" pitchFamily="18" charset="0"/>
              </a:rPr>
              <a:t>ANPP and Armenian Nuclear Forensic Lab looks forward to discussing new projects and opportunities for cooperation with international friends and partners</a:t>
            </a:r>
          </a:p>
        </p:txBody>
      </p:sp>
      <p:pic>
        <p:nvPicPr>
          <p:cNvPr id="33796" name="Picture 7" descr="j023468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68300" y="260350"/>
            <a:ext cx="1466850"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sldNum" sz="quarter" idx="12"/>
          </p:nvPr>
        </p:nvSpPr>
        <p:spPr>
          <a:xfrm>
            <a:off x="6588125" y="6237288"/>
            <a:ext cx="21336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fld id="{B389334C-6DE7-4673-A481-8DC6F7A44705}" type="slidenum">
              <a:rPr lang="ru-RU" altLang="en-US" sz="2000" b="1"/>
              <a:pPr>
                <a:spcBef>
                  <a:spcPct val="0"/>
                </a:spcBef>
                <a:buFontTx/>
                <a:buNone/>
              </a:pPr>
              <a:t>2</a:t>
            </a:fld>
            <a:endParaRPr lang="ru-RU" altLang="en-US" sz="2000" b="1"/>
          </a:p>
        </p:txBody>
      </p:sp>
      <p:sp>
        <p:nvSpPr>
          <p:cNvPr id="6147" name="Rectangle 2"/>
          <p:cNvSpPr>
            <a:spLocks noGrp="1" noChangeArrowheads="1"/>
          </p:cNvSpPr>
          <p:nvPr>
            <p:ph type="title"/>
          </p:nvPr>
        </p:nvSpPr>
        <p:spPr/>
        <p:txBody>
          <a:bodyPr/>
          <a:lstStyle/>
          <a:p>
            <a:pPr eaLnBrk="1" hangingPunct="1"/>
            <a:r>
              <a:rPr lang="en-US" altLang="en-US" sz="3200" b="1" smtClean="0">
                <a:solidFill>
                  <a:srgbClr val="FFFF00"/>
                </a:solidFill>
                <a:latin typeface="Times New Roman" pitchFamily="18" charset="0"/>
              </a:rPr>
              <a:t>Background</a:t>
            </a:r>
            <a:r>
              <a:rPr lang="ru-RU" altLang="en-US" sz="3200" b="1" smtClean="0">
                <a:solidFill>
                  <a:schemeClr val="bg1"/>
                </a:solidFill>
              </a:rPr>
              <a:t> </a:t>
            </a:r>
          </a:p>
        </p:txBody>
      </p:sp>
      <p:sp>
        <p:nvSpPr>
          <p:cNvPr id="6148" name="Rectangle 3"/>
          <p:cNvSpPr>
            <a:spLocks noGrp="1" noChangeArrowheads="1"/>
          </p:cNvSpPr>
          <p:nvPr>
            <p:ph type="body" idx="1"/>
          </p:nvPr>
        </p:nvSpPr>
        <p:spPr>
          <a:xfrm>
            <a:off x="611188" y="2133600"/>
            <a:ext cx="8075612" cy="3382963"/>
          </a:xfrm>
        </p:spPr>
        <p:txBody>
          <a:bodyPr/>
          <a:lstStyle/>
          <a:p>
            <a:r>
              <a:rPr lang="en-US" altLang="en-US" sz="3000" b="1" smtClean="0">
                <a:latin typeface="Times New Roman" pitchFamily="18" charset="0"/>
              </a:rPr>
              <a:t>The protection and management of the radioactive and nuclear sources and materials in Armenia after the collapse of the USSR posed a difficult situation to regulators</a:t>
            </a:r>
          </a:p>
          <a:p>
            <a:r>
              <a:rPr lang="en-US" altLang="en-US" sz="3000" b="1" smtClean="0">
                <a:latin typeface="Times New Roman" pitchFamily="18" charset="0"/>
              </a:rPr>
              <a:t>No clear division of responsibilities existed and the government had very limited resources</a:t>
            </a:r>
          </a:p>
        </p:txBody>
      </p:sp>
      <p:pic>
        <p:nvPicPr>
          <p:cNvPr id="6149"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075" y="115888"/>
            <a:ext cx="1273175"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7" descr="MM90030973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885950" y="404813"/>
            <a:ext cx="957263"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fld id="{02843514-CB52-4B2D-849A-26FBF5AB5BC7}" type="slidenum">
              <a:rPr lang="ru-RU" altLang="en-US" sz="1400"/>
              <a:pPr>
                <a:spcBef>
                  <a:spcPct val="0"/>
                </a:spcBef>
                <a:buFontTx/>
                <a:buNone/>
              </a:pPr>
              <a:t>20</a:t>
            </a:fld>
            <a:endParaRPr lang="ru-RU" altLang="en-US" sz="1400"/>
          </a:p>
        </p:txBody>
      </p:sp>
      <p:sp>
        <p:nvSpPr>
          <p:cNvPr id="34819" name="Rectangle 3"/>
          <p:cNvSpPr>
            <a:spLocks noGrp="1" noChangeArrowheads="1"/>
          </p:cNvSpPr>
          <p:nvPr>
            <p:ph type="body" idx="1"/>
          </p:nvPr>
        </p:nvSpPr>
        <p:spPr>
          <a:xfrm>
            <a:off x="457200" y="692150"/>
            <a:ext cx="8229600" cy="5434013"/>
          </a:xfrm>
        </p:spPr>
        <p:txBody>
          <a:bodyPr/>
          <a:lstStyle/>
          <a:p>
            <a:pPr algn="ctr">
              <a:buFontTx/>
              <a:buNone/>
            </a:pPr>
            <a:endParaRPr lang="ru-RU" altLang="en-US" sz="3600" b="1" smtClean="0"/>
          </a:p>
          <a:p>
            <a:pPr algn="ctr">
              <a:buFontTx/>
              <a:buNone/>
            </a:pPr>
            <a:endParaRPr lang="ru-RU" altLang="en-US" sz="3600" b="1" smtClean="0"/>
          </a:p>
          <a:p>
            <a:pPr algn="ctr">
              <a:buFontTx/>
              <a:buNone/>
            </a:pPr>
            <a:r>
              <a:rPr lang="en-US" altLang="en-US" sz="3600" b="1" i="1" smtClean="0">
                <a:solidFill>
                  <a:schemeClr val="bg1"/>
                </a:solidFill>
              </a:rPr>
              <a:t>THANK YOU!</a:t>
            </a:r>
          </a:p>
          <a:p>
            <a:pPr algn="ctr">
              <a:buFontTx/>
              <a:buNone/>
            </a:pPr>
            <a:endParaRPr lang="en-US" altLang="en-US" sz="3600" b="1" i="1" smtClean="0">
              <a:solidFill>
                <a:schemeClr val="bg1"/>
              </a:solidFill>
            </a:endParaRPr>
          </a:p>
          <a:p>
            <a:pPr algn="ctr">
              <a:buFontTx/>
              <a:buNone/>
            </a:pPr>
            <a:endParaRPr lang="en-US" altLang="en-US" sz="3600" b="1" i="1" smtClean="0">
              <a:solidFill>
                <a:schemeClr val="bg1"/>
              </a:solidFill>
            </a:endParaRPr>
          </a:p>
          <a:p>
            <a:pPr algn="ctr">
              <a:buFontTx/>
              <a:buNone/>
            </a:pPr>
            <a:r>
              <a:rPr lang="en-US" altLang="en-US" sz="3600" b="1" i="1" smtClean="0">
                <a:solidFill>
                  <a:schemeClr val="bg1"/>
                </a:solidFill>
              </a:rPr>
              <a:t>Questions?</a:t>
            </a:r>
            <a:endParaRPr lang="ru-RU" altLang="en-US" sz="3600" b="1" i="1" smtClean="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fld id="{214ABE2F-E82B-452B-BDD9-18B025FC6D1D}" type="slidenum">
              <a:rPr lang="ru-RU" altLang="en-US" sz="2000" b="1"/>
              <a:pPr>
                <a:spcBef>
                  <a:spcPct val="0"/>
                </a:spcBef>
                <a:buFontTx/>
                <a:buNone/>
              </a:pPr>
              <a:t>3</a:t>
            </a:fld>
            <a:endParaRPr lang="ru-RU" altLang="en-US" sz="2000" b="1"/>
          </a:p>
        </p:txBody>
      </p:sp>
      <p:sp>
        <p:nvSpPr>
          <p:cNvPr id="8195" name="Rectangle 2"/>
          <p:cNvSpPr>
            <a:spLocks noGrp="1" noChangeArrowheads="1"/>
          </p:cNvSpPr>
          <p:nvPr>
            <p:ph type="title"/>
          </p:nvPr>
        </p:nvSpPr>
        <p:spPr>
          <a:xfrm>
            <a:off x="468313" y="260350"/>
            <a:ext cx="8229600" cy="777875"/>
          </a:xfrm>
        </p:spPr>
        <p:txBody>
          <a:bodyPr/>
          <a:lstStyle/>
          <a:p>
            <a:pPr eaLnBrk="1" hangingPunct="1"/>
            <a:r>
              <a:rPr lang="en-US" altLang="en-US" sz="3200" b="1" smtClean="0">
                <a:solidFill>
                  <a:srgbClr val="FFFF00"/>
                </a:solidFill>
                <a:latin typeface="Times New Roman" pitchFamily="18" charset="0"/>
              </a:rPr>
              <a:t>Background</a:t>
            </a:r>
            <a:endParaRPr lang="ru-RU" altLang="en-US" sz="3200" b="1" smtClean="0">
              <a:solidFill>
                <a:srgbClr val="FFFF00"/>
              </a:solidFill>
              <a:latin typeface="Times New Roman" pitchFamily="18" charset="0"/>
            </a:endParaRPr>
          </a:p>
        </p:txBody>
      </p:sp>
      <p:sp>
        <p:nvSpPr>
          <p:cNvPr id="8196" name="Rectangle 5"/>
          <p:cNvSpPr>
            <a:spLocks noChangeArrowheads="1"/>
          </p:cNvSpPr>
          <p:nvPr/>
        </p:nvSpPr>
        <p:spPr bwMode="auto">
          <a:xfrm>
            <a:off x="0" y="3667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8197" name="Rectangle 9"/>
          <p:cNvSpPr>
            <a:spLocks noChangeArrowheads="1"/>
          </p:cNvSpPr>
          <p:nvPr/>
        </p:nvSpPr>
        <p:spPr bwMode="auto">
          <a:xfrm>
            <a:off x="0" y="1196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8198" name="Rectangle 11"/>
          <p:cNvSpPr>
            <a:spLocks noChangeArrowheads="1"/>
          </p:cNvSpPr>
          <p:nvPr/>
        </p:nvSpPr>
        <p:spPr bwMode="auto">
          <a:xfrm>
            <a:off x="0" y="9080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endParaRPr lang="en-US" altLang="en-US" sz="1800"/>
          </a:p>
        </p:txBody>
      </p:sp>
      <p:sp>
        <p:nvSpPr>
          <p:cNvPr id="8199" name="Text Box 12"/>
          <p:cNvSpPr txBox="1">
            <a:spLocks noChangeArrowheads="1"/>
          </p:cNvSpPr>
          <p:nvPr/>
        </p:nvSpPr>
        <p:spPr bwMode="auto">
          <a:xfrm>
            <a:off x="179388" y="3357563"/>
            <a:ext cx="2663825"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US" altLang="en-US" sz="2000" b="1">
                <a:latin typeface="Times New Roman" pitchFamily="18" charset="0"/>
              </a:rPr>
              <a:t>Incidents related to the illicit trafficking of radioactive materials in 2006-2013</a:t>
            </a:r>
          </a:p>
          <a:p>
            <a:pPr eaLnBrk="1" hangingPunct="1">
              <a:spcBef>
                <a:spcPct val="50000"/>
              </a:spcBef>
              <a:buFontTx/>
              <a:buNone/>
            </a:pPr>
            <a:r>
              <a:rPr lang="en-US" altLang="en-US" sz="2000" b="1">
                <a:latin typeface="Times New Roman" pitchFamily="18" charset="0"/>
              </a:rPr>
              <a:t>Total 21 cases</a:t>
            </a:r>
            <a:r>
              <a:rPr lang="ru-RU" altLang="en-US" sz="2000" b="1">
                <a:latin typeface="Times New Roman" pitchFamily="18" charset="0"/>
              </a:rPr>
              <a:t> </a:t>
            </a:r>
          </a:p>
        </p:txBody>
      </p:sp>
      <p:pic>
        <p:nvPicPr>
          <p:cNvPr id="8200" name="Picture 13" descr="MM90030973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900113" y="1844675"/>
            <a:ext cx="95726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1" name="Rectangle 14"/>
          <p:cNvSpPr>
            <a:spLocks noChangeArrowheads="1"/>
          </p:cNvSpPr>
          <p:nvPr/>
        </p:nvSpPr>
        <p:spPr bwMode="auto">
          <a:xfrm>
            <a:off x="0" y="16478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aphicFrame>
        <p:nvGraphicFramePr>
          <p:cNvPr id="8202" name="Object 13"/>
          <p:cNvGraphicFramePr>
            <a:graphicFrameLocks noChangeAspect="1"/>
          </p:cNvGraphicFramePr>
          <p:nvPr/>
        </p:nvGraphicFramePr>
        <p:xfrm>
          <a:off x="3203575" y="1412875"/>
          <a:ext cx="5616575" cy="4295775"/>
        </p:xfrm>
        <a:graphic>
          <a:graphicData uri="http://schemas.openxmlformats.org/presentationml/2006/ole">
            <mc:AlternateContent xmlns:mc="http://schemas.openxmlformats.org/markup-compatibility/2006">
              <mc:Choice xmlns:v="urn:schemas-microsoft-com:vml" Requires="v">
                <p:oleObj spid="_x0000_s8203" name="Лист" r:id="rId5" imgW="6410245" imgH="4905478" progId="Excel.Sheet.8">
                  <p:embed/>
                </p:oleObj>
              </mc:Choice>
              <mc:Fallback>
                <p:oleObj name="Лист" r:id="rId5" imgW="6410245" imgH="4905478" progId="Excel.Sheet.8">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3575" y="1412875"/>
                        <a:ext cx="5616575" cy="429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fld id="{7FFEB0A2-233C-4CC0-9CF8-650FFDEAD409}" type="slidenum">
              <a:rPr lang="ru-RU" altLang="en-US" sz="1800" b="1"/>
              <a:pPr>
                <a:spcBef>
                  <a:spcPct val="0"/>
                </a:spcBef>
                <a:buFontTx/>
                <a:buNone/>
              </a:pPr>
              <a:t>4</a:t>
            </a:fld>
            <a:endParaRPr lang="ru-RU" altLang="en-US" sz="1800" b="1"/>
          </a:p>
        </p:txBody>
      </p:sp>
      <p:sp>
        <p:nvSpPr>
          <p:cNvPr id="10243" name="Rectangle 2"/>
          <p:cNvSpPr>
            <a:spLocks noGrp="1" noChangeArrowheads="1"/>
          </p:cNvSpPr>
          <p:nvPr>
            <p:ph type="title"/>
          </p:nvPr>
        </p:nvSpPr>
        <p:spPr>
          <a:xfrm>
            <a:off x="468313" y="260350"/>
            <a:ext cx="8229600" cy="777875"/>
          </a:xfrm>
        </p:spPr>
        <p:txBody>
          <a:bodyPr/>
          <a:lstStyle/>
          <a:p>
            <a:r>
              <a:rPr lang="en-US" altLang="en-US" sz="3200" b="1" smtClean="0">
                <a:solidFill>
                  <a:srgbClr val="FFFF00"/>
                </a:solidFill>
                <a:latin typeface="Times New Roman" pitchFamily="18" charset="0"/>
              </a:rPr>
              <a:t>Background</a:t>
            </a:r>
            <a:endParaRPr lang="ru-RU" altLang="en-US" sz="3200" b="1" smtClean="0">
              <a:solidFill>
                <a:srgbClr val="FFFF00"/>
              </a:solidFill>
              <a:latin typeface="Times New Roman" pitchFamily="18" charset="0"/>
            </a:endParaRPr>
          </a:p>
        </p:txBody>
      </p:sp>
      <p:pic>
        <p:nvPicPr>
          <p:cNvPr id="10244" name="Picture 4"/>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268538" y="981075"/>
            <a:ext cx="6121400" cy="5678488"/>
          </a:xfrm>
          <a:noFill/>
        </p:spPr>
      </p:pic>
      <p:pic>
        <p:nvPicPr>
          <p:cNvPr id="10245" name="Picture 17" descr="MM90030973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395913" y="1628775"/>
            <a:ext cx="255587"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18" descr="MM90030973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211638" y="1773238"/>
            <a:ext cx="255587"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19" descr="MM90030973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211638" y="3284538"/>
            <a:ext cx="255587"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20" descr="MM90030973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851275" y="2997200"/>
            <a:ext cx="255588"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21" descr="MM90030973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916238" y="3284538"/>
            <a:ext cx="255587"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0" name="Picture 22" descr="MM90030973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5940425" y="3644900"/>
            <a:ext cx="255588"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1" name="Picture 23" descr="MM90030973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140200" y="3789363"/>
            <a:ext cx="255588"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2" name="Picture 24" descr="MM90030973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092950" y="6237288"/>
            <a:ext cx="255588"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3" name="Text Box 14"/>
          <p:cNvSpPr txBox="1">
            <a:spLocks noChangeArrowheads="1"/>
          </p:cNvSpPr>
          <p:nvPr/>
        </p:nvSpPr>
        <p:spPr bwMode="auto">
          <a:xfrm>
            <a:off x="539750" y="2997200"/>
            <a:ext cx="1655763"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50000"/>
              </a:spcBef>
              <a:buFontTx/>
              <a:buNone/>
            </a:pPr>
            <a:r>
              <a:rPr lang="en-US" altLang="en-US" sz="2000" b="1">
                <a:latin typeface="Times New Roman" pitchFamily="18" charset="0"/>
              </a:rPr>
              <a:t>Location of discovered radioactive sources and materials</a:t>
            </a:r>
            <a:endParaRPr lang="ru-RU" altLang="en-US" sz="2000" b="1">
              <a:latin typeface="Times New Roman" pitchFamily="18" charset="0"/>
            </a:endParaRPr>
          </a:p>
        </p:txBody>
      </p:sp>
      <p:pic>
        <p:nvPicPr>
          <p:cNvPr id="10254" name="Picture 13" descr="MM900309731"/>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55650" y="1557338"/>
            <a:ext cx="957263"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fld id="{D4EA5037-59AE-400B-8D68-0000E1952156}" type="slidenum">
              <a:rPr lang="ru-RU" altLang="en-US" sz="1800" b="1"/>
              <a:pPr>
                <a:spcBef>
                  <a:spcPct val="0"/>
                </a:spcBef>
                <a:buFontTx/>
                <a:buNone/>
              </a:pPr>
              <a:t>5</a:t>
            </a:fld>
            <a:endParaRPr lang="ru-RU" altLang="en-US" sz="1800" b="1"/>
          </a:p>
        </p:txBody>
      </p:sp>
      <p:sp>
        <p:nvSpPr>
          <p:cNvPr id="12291" name="Rectangle 2"/>
          <p:cNvSpPr>
            <a:spLocks noGrp="1" noChangeArrowheads="1"/>
          </p:cNvSpPr>
          <p:nvPr>
            <p:ph type="title"/>
          </p:nvPr>
        </p:nvSpPr>
        <p:spPr>
          <a:xfrm>
            <a:off x="827088" y="188913"/>
            <a:ext cx="7561262" cy="649287"/>
          </a:xfrm>
        </p:spPr>
        <p:txBody>
          <a:bodyPr/>
          <a:lstStyle/>
          <a:p>
            <a:r>
              <a:rPr lang="en-US" altLang="en-US" sz="2400" b="1" smtClean="0">
                <a:solidFill>
                  <a:srgbClr val="FFFF00"/>
                </a:solidFill>
                <a:latin typeface="Times New Roman" pitchFamily="18" charset="0"/>
              </a:rPr>
              <a:t>Examples of Illicit Trafficking</a:t>
            </a:r>
            <a:br>
              <a:rPr lang="en-US" altLang="en-US" sz="2400" b="1" smtClean="0">
                <a:solidFill>
                  <a:srgbClr val="FFFF00"/>
                </a:solidFill>
                <a:latin typeface="Times New Roman" pitchFamily="18" charset="0"/>
              </a:rPr>
            </a:br>
            <a:r>
              <a:rPr lang="en-US" altLang="en-US" sz="2400" b="1" smtClean="0">
                <a:solidFill>
                  <a:srgbClr val="FFFF00"/>
                </a:solidFill>
                <a:latin typeface="Times New Roman" pitchFamily="18" charset="0"/>
              </a:rPr>
              <a:t>of Radioactive Sources</a:t>
            </a:r>
            <a:endParaRPr lang="ru-RU" altLang="en-US" sz="2400" b="1" smtClean="0">
              <a:solidFill>
                <a:srgbClr val="FFFF00"/>
              </a:solidFill>
              <a:latin typeface="Times New Roman" pitchFamily="18" charset="0"/>
            </a:endParaRPr>
          </a:p>
        </p:txBody>
      </p:sp>
      <p:sp>
        <p:nvSpPr>
          <p:cNvPr id="12292" name="Text Box 5"/>
          <p:cNvSpPr txBox="1">
            <a:spLocks noChangeArrowheads="1"/>
          </p:cNvSpPr>
          <p:nvPr/>
        </p:nvSpPr>
        <p:spPr bwMode="auto">
          <a:xfrm>
            <a:off x="250825" y="5876925"/>
            <a:ext cx="856932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US" altLang="en-US" sz="1800" b="1">
                <a:latin typeface="Times New Roman" pitchFamily="18" charset="0"/>
              </a:rPr>
              <a:t>Customs point in Meghri (border with Iran), January, 2009</a:t>
            </a:r>
            <a:r>
              <a:rPr lang="ru-RU" altLang="en-US" sz="1800" b="1">
                <a:latin typeface="Times New Roman" pitchFamily="18" charset="0"/>
              </a:rPr>
              <a:t> </a:t>
            </a:r>
            <a:endParaRPr lang="en-US" altLang="en-US" sz="1800" b="1">
              <a:latin typeface="Times New Roman" pitchFamily="18" charset="0"/>
            </a:endParaRPr>
          </a:p>
          <a:p>
            <a:pPr algn="ctr" eaLnBrk="1" hangingPunct="1">
              <a:spcBef>
                <a:spcPct val="0"/>
              </a:spcBef>
              <a:buFontTx/>
              <a:buNone/>
            </a:pPr>
            <a:r>
              <a:rPr lang="en-US" altLang="en-US" sz="1800" b="1">
                <a:latin typeface="Times New Roman" pitchFamily="18" charset="0"/>
              </a:rPr>
              <a:t> Radioactive source AM-241</a:t>
            </a:r>
          </a:p>
          <a:p>
            <a:pPr algn="ctr" eaLnBrk="1" hangingPunct="1">
              <a:spcBef>
                <a:spcPct val="0"/>
              </a:spcBef>
              <a:buFontTx/>
              <a:buNone/>
            </a:pPr>
            <a:endParaRPr lang="ru-RU" altLang="en-US" sz="1800" b="1">
              <a:latin typeface="Times New Roman" pitchFamily="18" charset="0"/>
            </a:endParaRPr>
          </a:p>
        </p:txBody>
      </p:sp>
      <p:pic>
        <p:nvPicPr>
          <p:cNvPr id="12293" name="Picture 7" descr="MM90030973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751263" y="1412875"/>
            <a:ext cx="892175"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775" y="1125538"/>
            <a:ext cx="2628900" cy="195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89600" y="1125538"/>
            <a:ext cx="320357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6" name="Picture 10" descr="IMG_00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32138" y="3435350"/>
            <a:ext cx="3255962" cy="244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7" name="Text Box 11"/>
          <p:cNvSpPr txBox="1">
            <a:spLocks noChangeArrowheads="1"/>
          </p:cNvSpPr>
          <p:nvPr/>
        </p:nvSpPr>
        <p:spPr bwMode="auto">
          <a:xfrm>
            <a:off x="611188" y="3068638"/>
            <a:ext cx="20161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1600" b="1">
                <a:latin typeface="Times New Roman" pitchFamily="18" charset="0"/>
              </a:rPr>
              <a:t>A bag with a lead scrap</a:t>
            </a:r>
          </a:p>
        </p:txBody>
      </p:sp>
      <p:sp>
        <p:nvSpPr>
          <p:cNvPr id="12298" name="Text Box 12"/>
          <p:cNvSpPr txBox="1">
            <a:spLocks noChangeArrowheads="1"/>
          </p:cNvSpPr>
          <p:nvPr/>
        </p:nvSpPr>
        <p:spPr bwMode="auto">
          <a:xfrm>
            <a:off x="6948488" y="3213100"/>
            <a:ext cx="1944687"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1600" b="1">
                <a:latin typeface="Times New Roman" pitchFamily="18" charset="0"/>
              </a:rPr>
              <a:t>Layers of lead in which the source was packed</a:t>
            </a:r>
            <a:r>
              <a:rPr lang="en-US" altLang="en-US" sz="1600" b="1"/>
              <a:t> </a:t>
            </a:r>
          </a:p>
        </p:txBody>
      </p:sp>
      <p:sp>
        <p:nvSpPr>
          <p:cNvPr id="12299" name="Text Box 13"/>
          <p:cNvSpPr txBox="1">
            <a:spLocks noChangeArrowheads="1"/>
          </p:cNvSpPr>
          <p:nvPr/>
        </p:nvSpPr>
        <p:spPr bwMode="auto">
          <a:xfrm>
            <a:off x="1690688" y="4365625"/>
            <a:ext cx="151288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1600" b="1">
                <a:latin typeface="Times New Roman" pitchFamily="18" charset="0"/>
              </a:rPr>
              <a:t>The neutron source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spcBef>
                <a:spcPct val="0"/>
              </a:spcBef>
              <a:buFontTx/>
              <a:buNone/>
            </a:pPr>
            <a:fld id="{8D64B954-214F-47E5-8794-CA8BF3165351}" type="slidenum">
              <a:rPr lang="ru-RU" altLang="en-US" sz="1800" b="1"/>
              <a:pPr>
                <a:spcBef>
                  <a:spcPct val="0"/>
                </a:spcBef>
                <a:buFontTx/>
                <a:buNone/>
              </a:pPr>
              <a:t>6</a:t>
            </a:fld>
            <a:endParaRPr lang="ru-RU" altLang="en-US" sz="1800" b="1"/>
          </a:p>
        </p:txBody>
      </p:sp>
      <p:sp>
        <p:nvSpPr>
          <p:cNvPr id="14339" name="Rectangle 2"/>
          <p:cNvSpPr>
            <a:spLocks noGrp="1" noChangeArrowheads="1"/>
          </p:cNvSpPr>
          <p:nvPr>
            <p:ph type="title"/>
          </p:nvPr>
        </p:nvSpPr>
        <p:spPr/>
        <p:txBody>
          <a:bodyPr/>
          <a:lstStyle/>
          <a:p>
            <a:r>
              <a:rPr lang="en-US" altLang="en-US" sz="3600" b="1" smtClean="0">
                <a:solidFill>
                  <a:schemeClr val="bg1"/>
                </a:solidFill>
              </a:rPr>
              <a:t>	</a:t>
            </a:r>
            <a:r>
              <a:rPr lang="en-US" altLang="en-US" sz="2800" b="1" smtClean="0">
                <a:solidFill>
                  <a:srgbClr val="FFFF00"/>
                </a:solidFill>
                <a:latin typeface="Times New Roman" pitchFamily="18" charset="0"/>
              </a:rPr>
              <a:t>Examples of Illicit Trafficking</a:t>
            </a:r>
            <a:br>
              <a:rPr lang="en-US" altLang="en-US" sz="2800" b="1" smtClean="0">
                <a:solidFill>
                  <a:srgbClr val="FFFF00"/>
                </a:solidFill>
                <a:latin typeface="Times New Roman" pitchFamily="18" charset="0"/>
              </a:rPr>
            </a:br>
            <a:r>
              <a:rPr lang="en-US" altLang="en-US" sz="2800" b="1" smtClean="0">
                <a:solidFill>
                  <a:srgbClr val="FFFF00"/>
                </a:solidFill>
                <a:latin typeface="Times New Roman" pitchFamily="18" charset="0"/>
              </a:rPr>
              <a:t>of Radioactive Sources</a:t>
            </a:r>
            <a:endParaRPr lang="ru-RU" altLang="en-US" sz="2800" b="1" smtClean="0">
              <a:solidFill>
                <a:srgbClr val="FFFF00"/>
              </a:solidFill>
              <a:latin typeface="Times New Roman" pitchFamily="18" charset="0"/>
            </a:endParaRPr>
          </a:p>
        </p:txBody>
      </p:sp>
      <p:pic>
        <p:nvPicPr>
          <p:cNvPr id="14340" name="Picture 4" descr="DSC00028"/>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3203575" y="1412875"/>
            <a:ext cx="2874963" cy="3887788"/>
          </a:xfrm>
          <a:noFill/>
        </p:spPr>
      </p:pic>
      <p:sp>
        <p:nvSpPr>
          <p:cNvPr id="14341" name="Text Box 5"/>
          <p:cNvSpPr txBox="1">
            <a:spLocks noChangeArrowheads="1"/>
          </p:cNvSpPr>
          <p:nvPr/>
        </p:nvSpPr>
        <p:spPr bwMode="auto">
          <a:xfrm>
            <a:off x="684213" y="5445125"/>
            <a:ext cx="76327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r>
              <a:rPr lang="en-US" altLang="en-US" sz="1800" b="1">
                <a:latin typeface="Times New Roman" pitchFamily="18" charset="0"/>
              </a:rPr>
              <a:t>Institute of Physics of the Academy of Sciences of Armenia</a:t>
            </a:r>
          </a:p>
          <a:p>
            <a:pPr algn="ctr" eaLnBrk="1" hangingPunct="1">
              <a:spcBef>
                <a:spcPct val="0"/>
              </a:spcBef>
              <a:buFontTx/>
              <a:buNone/>
            </a:pPr>
            <a:r>
              <a:rPr lang="ru-RU" altLang="en-US" sz="1800" b="1">
                <a:latin typeface="Times New Roman" pitchFamily="18" charset="0"/>
              </a:rPr>
              <a:t>Robbery Attempt</a:t>
            </a:r>
            <a:r>
              <a:rPr lang="en-US" altLang="en-US" sz="1800" b="1">
                <a:latin typeface="Times New Roman" pitchFamily="18" charset="0"/>
              </a:rPr>
              <a:t>, March, 2010</a:t>
            </a:r>
            <a:r>
              <a:rPr lang="ru-RU" altLang="en-US" sz="1800" b="1">
                <a:latin typeface="Times New Roman" pitchFamily="18" charset="0"/>
              </a:rPr>
              <a:t> </a:t>
            </a:r>
          </a:p>
        </p:txBody>
      </p:sp>
      <p:pic>
        <p:nvPicPr>
          <p:cNvPr id="14342" name="Picture 6" descr="MM90030973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2708275"/>
            <a:ext cx="95726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42718218-2C8F-4C6D-881A-C69188F83650}" type="slidenum">
              <a:rPr lang="ru-RU" altLang="en-US"/>
              <a:pPr/>
              <a:t>7</a:t>
            </a:fld>
            <a:endParaRPr lang="ru-RU" altLang="en-US"/>
          </a:p>
        </p:txBody>
      </p:sp>
      <p:sp>
        <p:nvSpPr>
          <p:cNvPr id="16387" name="Rectangle 2"/>
          <p:cNvSpPr>
            <a:spLocks noGrp="1" noChangeArrowheads="1"/>
          </p:cNvSpPr>
          <p:nvPr>
            <p:ph type="title"/>
          </p:nvPr>
        </p:nvSpPr>
        <p:spPr/>
        <p:txBody>
          <a:bodyPr/>
          <a:lstStyle/>
          <a:p>
            <a:r>
              <a:rPr lang="en-US" altLang="en-US" sz="3200" b="1" smtClean="0">
                <a:solidFill>
                  <a:srgbClr val="FFFF00"/>
                </a:solidFill>
                <a:latin typeface="Times New Roman" pitchFamily="18" charset="0"/>
              </a:rPr>
              <a:t>Examples of Illicit Trafficking</a:t>
            </a:r>
            <a:br>
              <a:rPr lang="en-US" altLang="en-US" sz="3200" b="1" smtClean="0">
                <a:solidFill>
                  <a:srgbClr val="FFFF00"/>
                </a:solidFill>
                <a:latin typeface="Times New Roman" pitchFamily="18" charset="0"/>
              </a:rPr>
            </a:br>
            <a:r>
              <a:rPr lang="en-US" altLang="en-US" sz="3200" b="1" smtClean="0">
                <a:solidFill>
                  <a:srgbClr val="FFFF00"/>
                </a:solidFill>
                <a:latin typeface="Times New Roman" pitchFamily="18" charset="0"/>
              </a:rPr>
              <a:t>of Radioactive Sources</a:t>
            </a:r>
            <a:endParaRPr lang="ru-RU" altLang="en-US" sz="3200" b="1" smtClean="0">
              <a:solidFill>
                <a:srgbClr val="FFFF00"/>
              </a:solidFill>
              <a:latin typeface="Times New Roman" pitchFamily="18" charset="0"/>
            </a:endParaRPr>
          </a:p>
        </p:txBody>
      </p:sp>
      <p:sp>
        <p:nvSpPr>
          <p:cNvPr id="16388" name="Text Box 6"/>
          <p:cNvSpPr txBox="1">
            <a:spLocks noChangeArrowheads="1"/>
          </p:cNvSpPr>
          <p:nvPr/>
        </p:nvSpPr>
        <p:spPr bwMode="auto">
          <a:xfrm>
            <a:off x="179388" y="4581525"/>
            <a:ext cx="4176712"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1600" b="1">
                <a:latin typeface="Times New Roman" pitchFamily="18" charset="0"/>
              </a:rPr>
              <a:t>12 April 2012. 6 containers with Со-60,                                                     measured activity of 3</a:t>
            </a:r>
            <a:r>
              <a:rPr lang="en-US" altLang="en-US" sz="1600" b="1">
                <a:latin typeface="Times New Roman" pitchFamily="18" charset="0"/>
                <a:sym typeface="Symbol" pitchFamily="18" charset="2"/>
              </a:rPr>
              <a:t></a:t>
            </a:r>
            <a:r>
              <a:rPr lang="en-US" altLang="en-US" sz="1600" b="1">
                <a:latin typeface="Times New Roman" pitchFamily="18" charset="0"/>
              </a:rPr>
              <a:t>10</a:t>
            </a:r>
            <a:r>
              <a:rPr lang="en-US" altLang="en-US" sz="1600" b="1" baseline="30000">
                <a:latin typeface="Times New Roman" pitchFamily="18" charset="0"/>
              </a:rPr>
              <a:t>11 </a:t>
            </a:r>
            <a:r>
              <a:rPr lang="en-US" altLang="en-US" sz="1600" b="1">
                <a:latin typeface="Times New Roman" pitchFamily="18" charset="0"/>
              </a:rPr>
              <a:t>Bq,</a:t>
            </a:r>
            <a:r>
              <a:rPr lang="ru-RU" altLang="en-US" sz="1600">
                <a:latin typeface="Times New Roman" pitchFamily="18" charset="0"/>
              </a:rPr>
              <a:t> </a:t>
            </a:r>
            <a:r>
              <a:rPr lang="en-US" altLang="en-US" sz="1600" b="1">
                <a:latin typeface="Times New Roman" pitchFamily="18" charset="0"/>
              </a:rPr>
              <a:t>were found during the Monitoring of the woodworking factory located in the Masis city </a:t>
            </a:r>
            <a:endParaRPr lang="ru-RU" altLang="en-US" sz="1600" b="1">
              <a:latin typeface="Times New Roman" pitchFamily="18" charset="0"/>
            </a:endParaRPr>
          </a:p>
        </p:txBody>
      </p:sp>
      <p:pic>
        <p:nvPicPr>
          <p:cNvPr id="16389" name="Picture 6" descr="MM90030973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60350"/>
            <a:ext cx="95726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1666875"/>
            <a:ext cx="2879725" cy="268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8" descr="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1644650"/>
            <a:ext cx="3097212"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2" name="Text Box 11"/>
          <p:cNvSpPr txBox="1">
            <a:spLocks noChangeArrowheads="1"/>
          </p:cNvSpPr>
          <p:nvPr/>
        </p:nvSpPr>
        <p:spPr bwMode="auto">
          <a:xfrm>
            <a:off x="4500563" y="4581525"/>
            <a:ext cx="4103687"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1600" b="1">
                <a:latin typeface="Times New Roman" pitchFamily="18" charset="0"/>
              </a:rPr>
              <a:t>RITEG installation activity 1,1</a:t>
            </a:r>
            <a:r>
              <a:rPr lang="en-US" altLang="en-US" sz="1600" b="1">
                <a:latin typeface="Times New Roman" pitchFamily="18" charset="0"/>
                <a:sym typeface="Symbol" pitchFamily="18" charset="2"/>
              </a:rPr>
              <a:t></a:t>
            </a:r>
            <a:r>
              <a:rPr lang="en-US" altLang="en-US" sz="1600" b="1">
                <a:latin typeface="Times New Roman" pitchFamily="18" charset="0"/>
              </a:rPr>
              <a:t>10</a:t>
            </a:r>
            <a:r>
              <a:rPr lang="en-US" altLang="en-US" sz="1600" b="1" baseline="30000">
                <a:latin typeface="Times New Roman" pitchFamily="18" charset="0"/>
              </a:rPr>
              <a:t>16</a:t>
            </a:r>
            <a:r>
              <a:rPr lang="en-US" altLang="en-US" sz="1600" b="1">
                <a:latin typeface="Times New Roman" pitchFamily="18" charset="0"/>
              </a:rPr>
              <a:t> Bq </a:t>
            </a:r>
            <a:endParaRPr lang="ru-RU" altLang="en-US" sz="1600" b="1">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z="3200" b="1" smtClean="0">
                <a:solidFill>
                  <a:srgbClr val="FFFF00"/>
                </a:solidFill>
                <a:latin typeface="Times New Roman" pitchFamily="18" charset="0"/>
              </a:rPr>
              <a:t>Examples of Illicit Trafficking</a:t>
            </a:r>
            <a:br>
              <a:rPr lang="en-US" altLang="en-US" sz="3200" b="1" smtClean="0">
                <a:solidFill>
                  <a:srgbClr val="FFFF00"/>
                </a:solidFill>
                <a:latin typeface="Times New Roman" pitchFamily="18" charset="0"/>
              </a:rPr>
            </a:br>
            <a:r>
              <a:rPr lang="en-US" altLang="en-US" sz="3200" b="1" smtClean="0">
                <a:solidFill>
                  <a:srgbClr val="FFFF00"/>
                </a:solidFill>
                <a:latin typeface="Times New Roman" pitchFamily="18" charset="0"/>
              </a:rPr>
              <a:t>of Radioactive Sources</a:t>
            </a:r>
          </a:p>
        </p:txBody>
      </p:sp>
      <p:pic>
        <p:nvPicPr>
          <p:cNvPr id="17411" name="Picture 4"/>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755650" y="1868488"/>
            <a:ext cx="3384550" cy="3205162"/>
          </a:xfrm>
        </p:spPr>
      </p:pic>
      <p:pic>
        <p:nvPicPr>
          <p:cNvPr id="17412" name="Picture 5" descr="IMG_12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463" y="1892300"/>
            <a:ext cx="3671887" cy="316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 Box 6"/>
          <p:cNvSpPr txBox="1">
            <a:spLocks noChangeArrowheads="1"/>
          </p:cNvSpPr>
          <p:nvPr/>
        </p:nvSpPr>
        <p:spPr bwMode="auto">
          <a:xfrm>
            <a:off x="468313" y="5124450"/>
            <a:ext cx="3455987"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1600" b="1">
                <a:latin typeface="Times New Roman" pitchFamily="18" charset="0"/>
              </a:rPr>
              <a:t>Cs-137, 5×10</a:t>
            </a:r>
            <a:r>
              <a:rPr lang="en-US" altLang="en-US" sz="1600" b="1" baseline="30000">
                <a:latin typeface="Times New Roman" pitchFamily="18" charset="0"/>
              </a:rPr>
              <a:t>12</a:t>
            </a:r>
            <a:r>
              <a:rPr lang="en-US" altLang="en-US" sz="1600" b="1">
                <a:latin typeface="Times New Roman" pitchFamily="18" charset="0"/>
              </a:rPr>
              <a:t> Bq                          Tavush Regional Branch of the Noyemberyan Police Department</a:t>
            </a:r>
          </a:p>
        </p:txBody>
      </p:sp>
      <p:sp>
        <p:nvSpPr>
          <p:cNvPr id="17414" name="Text Box 7"/>
          <p:cNvSpPr txBox="1">
            <a:spLocks noChangeArrowheads="1"/>
          </p:cNvSpPr>
          <p:nvPr/>
        </p:nvSpPr>
        <p:spPr bwMode="auto">
          <a:xfrm>
            <a:off x="4643438" y="5095875"/>
            <a:ext cx="4105275"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altLang="en-US" sz="1600" b="1">
                <a:latin typeface="Times New Roman" pitchFamily="18" charset="0"/>
              </a:rPr>
              <a:t>21-M (Gammarid 21-</a:t>
            </a:r>
            <a:r>
              <a:rPr lang="ru-RU" altLang="en-US" sz="1600" b="1">
                <a:latin typeface="Times New Roman" pitchFamily="18" charset="0"/>
              </a:rPr>
              <a:t>М</a:t>
            </a:r>
            <a:r>
              <a:rPr lang="en-US" altLang="en-US" sz="1600" b="1">
                <a:latin typeface="Times New Roman" pitchFamily="18" charset="0"/>
              </a:rPr>
              <a:t>) radiograph found during monitoring of the municipal landfill area of Armavir town on 9 November, 2012</a:t>
            </a:r>
            <a:r>
              <a:rPr lang="en-US" altLang="en-US" sz="1600" b="1"/>
              <a:t> </a:t>
            </a:r>
          </a:p>
        </p:txBody>
      </p:sp>
      <p:pic>
        <p:nvPicPr>
          <p:cNvPr id="17415" name="Picture 6" descr="MM90030973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95288" y="260350"/>
            <a:ext cx="95726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z="3200" b="1" smtClean="0">
                <a:solidFill>
                  <a:srgbClr val="FFFF00"/>
                </a:solidFill>
                <a:latin typeface="Times New Roman" pitchFamily="18" charset="0"/>
              </a:rPr>
              <a:t>Examples of Illicit Trafficking</a:t>
            </a:r>
            <a:br>
              <a:rPr lang="en-US" altLang="en-US" sz="3200" b="1" smtClean="0">
                <a:solidFill>
                  <a:srgbClr val="FFFF00"/>
                </a:solidFill>
                <a:latin typeface="Times New Roman" pitchFamily="18" charset="0"/>
              </a:rPr>
            </a:br>
            <a:r>
              <a:rPr lang="en-US" altLang="en-US" sz="3200" b="1" smtClean="0">
                <a:solidFill>
                  <a:srgbClr val="FFFF00"/>
                </a:solidFill>
                <a:latin typeface="Times New Roman" pitchFamily="18" charset="0"/>
              </a:rPr>
              <a:t>of Radioactive Sources</a:t>
            </a:r>
          </a:p>
        </p:txBody>
      </p:sp>
      <p:sp>
        <p:nvSpPr>
          <p:cNvPr id="18435" name="Rectangle 3"/>
          <p:cNvSpPr>
            <a:spLocks noGrp="1" noChangeArrowheads="1"/>
          </p:cNvSpPr>
          <p:nvPr>
            <p:ph type="body" idx="1"/>
          </p:nvPr>
        </p:nvSpPr>
        <p:spPr/>
        <p:txBody>
          <a:bodyPr/>
          <a:lstStyle/>
          <a:p>
            <a:pPr algn="just">
              <a:lnSpc>
                <a:spcPct val="90000"/>
              </a:lnSpc>
              <a:buFontTx/>
              <a:buNone/>
            </a:pPr>
            <a:r>
              <a:rPr lang="en-GB" altLang="en-US" sz="2400" smtClean="0"/>
              <a:t>	In May 2009, during routine radiation monitoring in the village of Noraduz it was revealed that the premises of a repair truck and the territory adjoining it (an area of 300 square meters) were polluted by radioactive isotope Cs-137. Gamma radiation intensity on the premises ranged from 900 to 1200 μSv/h. Gamma radiation intensity in the surrounding area was 600-800 μSv/h. Four persons (the owner of the repair truck, his son and two technicians) received radiation doses exceeding the normally established limits. The dose for the owner’s son was 128 mSv/year, and another person’s internal dose was estimated from 7 to 12 mSv/year.</a:t>
            </a:r>
            <a:endParaRPr lang="en-US" altLang="en-US" sz="2400" b="1" smtClean="0">
              <a:latin typeface="Times New Roman" pitchFamily="18" charset="0"/>
            </a:endParaRPr>
          </a:p>
        </p:txBody>
      </p:sp>
      <p:pic>
        <p:nvPicPr>
          <p:cNvPr id="18436" name="Picture 6" descr="MM90030973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60350"/>
            <a:ext cx="957262"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6DD33A3802B34694A9B65E8D0C1557" ma:contentTypeVersion="4" ma:contentTypeDescription="Create a new document." ma:contentTypeScope="" ma:versionID="ea0785a3c301fad60041c94ca24e0d3c">
  <xsd:schema xmlns:xsd="http://www.w3.org/2001/XMLSchema" xmlns:xs="http://www.w3.org/2001/XMLSchema" xmlns:p="http://schemas.microsoft.com/office/2006/metadata/properties" xmlns:ns2="http://schemas.microsoft.com/sharepoint/v3/fields" targetNamespace="http://schemas.microsoft.com/office/2006/metadata/properties" ma:root="true" ma:fieldsID="bb102a98c2894374edc3c72133b9af9d" ns2:_="">
    <xsd:import namespace="http://schemas.microsoft.com/sharepoint/v3/fields"/>
    <xsd:element name="properties">
      <xsd:complexType>
        <xsd:sequence>
          <xsd:element name="documentManagement">
            <xsd:complexType>
              <xsd:all>
                <xsd:element ref="ns2:_DCDateCreated"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8" nillable="true" ma:displayName="Date Created" ma:description="The date on which this resource was created" ma:format="DateTime" ma:internalName="_DCDateCreated">
      <xsd:simpleType>
        <xsd:restriction base="dms:DateTime"/>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10"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DCDateCreated xmlns="http://schemas.microsoft.com/sharepoint/v3/fields" xsi:nil="true"/>
  </documentManagement>
</p:properties>
</file>

<file path=customXml/itemProps1.xml><?xml version="1.0" encoding="utf-8"?>
<ds:datastoreItem xmlns:ds="http://schemas.openxmlformats.org/officeDocument/2006/customXml" ds:itemID="{AB92E236-B21E-4910-A0C0-4BC78D39E3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810DE6-FD95-46E9-8DB7-CBD31878C79D}">
  <ds:schemaRefs>
    <ds:schemaRef ds:uri="http://schemas.microsoft.com/sharepoint/v3/contenttype/forms"/>
  </ds:schemaRefs>
</ds:datastoreItem>
</file>

<file path=customXml/itemProps3.xml><?xml version="1.0" encoding="utf-8"?>
<ds:datastoreItem xmlns:ds="http://schemas.openxmlformats.org/officeDocument/2006/customXml" ds:itemID="{018D8ED5-B1F3-4B1E-B99F-FD6E3689E41E}">
  <ds:schemaRefs>
    <ds:schemaRef ds:uri="http://purl.org/dc/terms/"/>
    <ds:schemaRef ds:uri="http://schemas.microsoft.com/sharepoint/v3/fields"/>
    <ds:schemaRef ds:uri="http://schemas.openxmlformats.org/package/2006/metadata/core-properties"/>
    <ds:schemaRef ds:uri="http://schemas.microsoft.com/office/2006/documentManagement/types"/>
    <ds:schemaRef ds:uri="http://purl.org/dc/elements/1.1/"/>
    <ds:schemaRef ds:uri="http://purl.org/dc/dcmitype/"/>
    <ds:schemaRef ds:uri="http://schemas.microsoft.com/office/2006/metadata/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1879</TotalTime>
  <Words>1173</Words>
  <Application>Microsoft Office PowerPoint</Application>
  <PresentationFormat>On-screen Show (4:3)</PresentationFormat>
  <Paragraphs>147</Paragraphs>
  <Slides>20</Slides>
  <Notes>12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5" baseType="lpstr">
      <vt:lpstr>Arial</vt:lpstr>
      <vt:lpstr>Times New Roman</vt:lpstr>
      <vt:lpstr>Symbol</vt:lpstr>
      <vt:lpstr>Оформление по умолчанию</vt:lpstr>
      <vt:lpstr>Лист Microsoft Office Excel</vt:lpstr>
      <vt:lpstr> IAEA International Conference on Advances in Nuclear Forensics: Countering the Evolving Threat of Nuclear and Other Radioactive Material out of Regulatory Control  Armenian Nuclear Forensic Lab V. Atoyan, K. Pyuskyulyan Armenia      7 – 10 July 2014, Vienna, Austria</vt:lpstr>
      <vt:lpstr>Background </vt:lpstr>
      <vt:lpstr>Background</vt:lpstr>
      <vt:lpstr>Background</vt:lpstr>
      <vt:lpstr>Examples of Illicit Trafficking of Radioactive Sources</vt:lpstr>
      <vt:lpstr> Examples of Illicit Trafficking of Radioactive Sources</vt:lpstr>
      <vt:lpstr>Examples of Illicit Trafficking of Radioactive Sources</vt:lpstr>
      <vt:lpstr>Examples of Illicit Trafficking of Radioactive Sources</vt:lpstr>
      <vt:lpstr>Examples of Illicit Trafficking of Radioactive Sources</vt:lpstr>
      <vt:lpstr> Nuclear Forensics Laboratory</vt:lpstr>
      <vt:lpstr>Project Implementation</vt:lpstr>
      <vt:lpstr>FL activity</vt:lpstr>
      <vt:lpstr>      Project Implementation, Equipment</vt:lpstr>
      <vt:lpstr>FL activity</vt:lpstr>
      <vt:lpstr>Project Implementation  FL activity       International Collaboration</vt:lpstr>
      <vt:lpstr>FL activity  National Collaboration</vt:lpstr>
      <vt:lpstr>The scheme of interaction of Armenian Nuclear Forensic Lab with other ministries to strengthen the national nuclear security infrastructure </vt:lpstr>
      <vt:lpstr>Future Plans</vt:lpstr>
      <vt:lpstr>Future Plans</vt:lpstr>
      <vt:lpstr>PowerPoint Presentation</vt:lpstr>
    </vt:vector>
  </TitlesOfParts>
  <Company>Armenian NPP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ANPP</dc:creator>
  <cp:lastModifiedBy>BULL, Tegan Claire</cp:lastModifiedBy>
  <cp:revision>274</cp:revision>
  <cp:lastPrinted>2013-01-15T16:04:11Z</cp:lastPrinted>
  <dcterms:created xsi:type="dcterms:W3CDTF">2012-12-21T07:46:58Z</dcterms:created>
  <dcterms:modified xsi:type="dcterms:W3CDTF">2014-07-01T07:11:01Z</dcterms:modified>
</cp:coreProperties>
</file>