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59" r:id="rId7"/>
    <p:sldId id="260" r:id="rId8"/>
    <p:sldId id="280" r:id="rId9"/>
    <p:sldId id="266" r:id="rId10"/>
    <p:sldId id="277" r:id="rId11"/>
    <p:sldId id="281" r:id="rId12"/>
    <p:sldId id="267" r:id="rId13"/>
    <p:sldId id="273" r:id="rId14"/>
    <p:sldId id="268" r:id="rId15"/>
    <p:sldId id="269" r:id="rId16"/>
    <p:sldId id="274" r:id="rId17"/>
    <p:sldId id="261" r:id="rId18"/>
    <p:sldId id="271" r:id="rId19"/>
    <p:sldId id="264" r:id="rId20"/>
    <p:sldId id="282" r:id="rId21"/>
    <p:sldId id="258"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C42F"/>
    <a:srgbClr val="F68B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2" autoAdjust="0"/>
    <p:restoredTop sz="94660"/>
  </p:normalViewPr>
  <p:slideViewPr>
    <p:cSldViewPr>
      <p:cViewPr>
        <p:scale>
          <a:sx n="100" d="100"/>
          <a:sy n="100" d="100"/>
        </p:scale>
        <p:origin x="-1392"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014218-734C-45BE-B92C-029B67FD89DA}" type="doc">
      <dgm:prSet loTypeId="urn:microsoft.com/office/officeart/2008/layout/CircularPictureCallout" loCatId="picture" qsTypeId="urn:microsoft.com/office/officeart/2005/8/quickstyle/simple1" qsCatId="simple" csTypeId="urn:microsoft.com/office/officeart/2005/8/colors/accent1_2" csCatId="accent1" phldr="0"/>
      <dgm:spPr/>
      <dgm:t>
        <a:bodyPr/>
        <a:lstStyle/>
        <a:p>
          <a:endParaRPr lang="en-ZA"/>
        </a:p>
      </dgm:t>
    </dgm:pt>
    <dgm:pt modelId="{9190515F-A430-4E92-B42E-C19440A3E63D}" type="pres">
      <dgm:prSet presAssocID="{6D014218-734C-45BE-B92C-029B67FD89DA}" presName="Name0" presStyleCnt="0">
        <dgm:presLayoutVars>
          <dgm:chMax val="7"/>
          <dgm:chPref val="7"/>
          <dgm:dir/>
        </dgm:presLayoutVars>
      </dgm:prSet>
      <dgm:spPr/>
      <dgm:t>
        <a:bodyPr/>
        <a:lstStyle/>
        <a:p>
          <a:endParaRPr lang="en-ZA"/>
        </a:p>
      </dgm:t>
    </dgm:pt>
    <dgm:pt modelId="{42BF92F5-4F9E-4799-8F02-2C711C2F7857}" type="pres">
      <dgm:prSet presAssocID="{6D014218-734C-45BE-B92C-029B67FD89DA}" presName="Name1" presStyleCnt="0"/>
      <dgm:spPr/>
      <dgm:t>
        <a:bodyPr/>
        <a:lstStyle/>
        <a:p>
          <a:endParaRPr lang="en-ZA"/>
        </a:p>
      </dgm:t>
    </dgm:pt>
  </dgm:ptLst>
  <dgm:cxnLst>
    <dgm:cxn modelId="{89793362-0B78-404F-97C6-D0EFB3A9364D}" type="presOf" srcId="{6D014218-734C-45BE-B92C-029B67FD89DA}" destId="{9190515F-A430-4E92-B42E-C19440A3E63D}" srcOrd="0" destOrd="0" presId="urn:microsoft.com/office/officeart/2008/layout/CircularPictureCallout"/>
    <dgm:cxn modelId="{49D1DA98-86A3-4FDF-B93C-B5D60116405C}" type="presParOf" srcId="{9190515F-A430-4E92-B42E-C19440A3E63D}" destId="{42BF92F5-4F9E-4799-8F02-2C711C2F7857}"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F157782-CE80-4D6D-967D-E6F3FBD20DD1}" type="datetimeFigureOut">
              <a:rPr lang="en-US" smtClean="0"/>
              <a:t>7/3/2014</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6025983E-FD14-4941-AB1D-9A0D726D05EF}" type="slidenum">
              <a:rPr lang="en-ZA" smtClean="0"/>
              <a:t>‹#›</a:t>
            </a:fld>
            <a:endParaRPr lang="en-ZA"/>
          </a:p>
        </p:txBody>
      </p:sp>
    </p:spTree>
    <p:extLst>
      <p:ext uri="{BB962C8B-B14F-4D97-AF65-F5344CB8AC3E}">
        <p14:creationId xmlns:p14="http://schemas.microsoft.com/office/powerpoint/2010/main" val="3865678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6025983E-FD14-4941-AB1D-9A0D726D05EF}" type="slidenum">
              <a:rPr lang="en-ZA" smtClean="0"/>
              <a:t>1</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6025983E-FD14-4941-AB1D-9A0D726D05EF}" type="slidenum">
              <a:rPr lang="en-ZA" smtClean="0"/>
              <a:t>12</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6025983E-FD14-4941-AB1D-9A0D726D05EF}" type="slidenum">
              <a:rPr lang="en-ZA" smtClean="0"/>
              <a:t>13</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6025983E-FD14-4941-AB1D-9A0D726D05EF}" type="slidenum">
              <a:rPr lang="en-ZA" smtClean="0"/>
              <a:t>14</a:t>
            </a:fld>
            <a:endParaRPr lang="en-Z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6025983E-FD14-4941-AB1D-9A0D726D05EF}" type="slidenum">
              <a:rPr lang="en-ZA" smtClean="0"/>
              <a:t>15</a:t>
            </a:fld>
            <a:endParaRPr lang="en-Z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6025983E-FD14-4941-AB1D-9A0D726D05EF}" type="slidenum">
              <a:rPr lang="en-ZA" smtClean="0"/>
              <a:t>16</a:t>
            </a:fld>
            <a:endParaRPr lang="en-Z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6025983E-FD14-4941-AB1D-9A0D726D05EF}" type="slidenum">
              <a:rPr lang="en-ZA" smtClean="0"/>
              <a:t>18</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6025983E-FD14-4941-AB1D-9A0D726D05EF}" type="slidenum">
              <a:rPr lang="en-ZA" smtClean="0"/>
              <a:t>2</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6025983E-FD14-4941-AB1D-9A0D726D05EF}" type="slidenum">
              <a:rPr lang="en-ZA" smtClean="0"/>
              <a:t>3</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6025983E-FD14-4941-AB1D-9A0D726D05EF}" type="slidenum">
              <a:rPr lang="en-ZA" smtClean="0"/>
              <a:t>4</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6025983E-FD14-4941-AB1D-9A0D726D05EF}" type="slidenum">
              <a:rPr lang="en-ZA" smtClean="0"/>
              <a:t>6</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6025983E-FD14-4941-AB1D-9A0D726D05EF}" type="slidenum">
              <a:rPr lang="en-ZA" smtClean="0"/>
              <a:t>7</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6025983E-FD14-4941-AB1D-9A0D726D05EF}" type="slidenum">
              <a:rPr lang="en-ZA" smtClean="0"/>
              <a:t>9</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6025983E-FD14-4941-AB1D-9A0D726D05EF}" type="slidenum">
              <a:rPr lang="en-ZA" smtClean="0"/>
              <a:t>10</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6025983E-FD14-4941-AB1D-9A0D726D05EF}" type="slidenum">
              <a:rPr lang="en-ZA" smtClean="0"/>
              <a:t>11</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LIN-SERV\companies\Necsa\Jobs\K-11322 Necsa Annual Report PowerPoint template\Concepts\Necsa PowerPoint AR 2013 templa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605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23528" y="1124744"/>
            <a:ext cx="3312368" cy="1872208"/>
          </a:xfrm>
        </p:spPr>
        <p:txBody>
          <a:bodyPr anchor="t">
            <a:normAutofit/>
          </a:bodyPr>
          <a:lstStyle>
            <a:lvl1pPr algn="l">
              <a:defRPr sz="3200" b="1">
                <a:solidFill>
                  <a:srgbClr val="F68B22"/>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23528" y="3212976"/>
            <a:ext cx="3312368" cy="936104"/>
          </a:xfrm>
        </p:spPr>
        <p:txBody>
          <a:bodyPr>
            <a:normAutofit/>
          </a:bodyPr>
          <a:lstStyle>
            <a:lvl1pPr marL="0" indent="0" algn="l">
              <a:buNone/>
              <a:defRPr sz="2400" b="0">
                <a:solidFill>
                  <a:srgbClr val="A9C42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27295822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descr="\\LIN-SERV\companies\Necsa\Jobs\K-11322 Necsa Annual Report PowerPoint template\Concepts\Necsa PowerPoint AR 2013 template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605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274638"/>
            <a:ext cx="6840760" cy="706090"/>
          </a:xfrm>
        </p:spPr>
        <p:txBody>
          <a:bodyPr>
            <a:normAutofit/>
          </a:bodyPr>
          <a:lstStyle>
            <a:lvl1pPr algn="l">
              <a:defRPr sz="3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5655672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descr="\\LIN-SERV\companies\Necsa\Jobs\K-11322 Necsa Annual Report PowerPoint template\Concepts\Necsa PowerPoint AR 2013 template2.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9144000" cy="68564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51520" y="274638"/>
            <a:ext cx="6912768" cy="634082"/>
          </a:xfrm>
          <a:prstGeom prst="rect">
            <a:avLst/>
          </a:prstGeom>
        </p:spPr>
        <p:txBody>
          <a:bodyPr vert="horz" lIns="91440" tIns="45720" rIns="91440" bIns="45720" rtlCol="0" anchor="t">
            <a:normAutofit/>
          </a:bodyPr>
          <a:lstStyle/>
          <a:p>
            <a:r>
              <a:rPr lang="en-US" smtClean="0"/>
              <a:t>Click to edit Master title style</a:t>
            </a:r>
            <a:endParaRPr lang="en-GB"/>
          </a:p>
        </p:txBody>
      </p:sp>
      <p:sp>
        <p:nvSpPr>
          <p:cNvPr id="3" name="Text Placeholder 2"/>
          <p:cNvSpPr>
            <a:spLocks noGrp="1"/>
          </p:cNvSpPr>
          <p:nvPr>
            <p:ph type="body" idx="1"/>
          </p:nvPr>
        </p:nvSpPr>
        <p:spPr>
          <a:xfrm>
            <a:off x="179512" y="1340768"/>
            <a:ext cx="8229600" cy="475252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33247962"/>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6752"/>
            <a:ext cx="3995936" cy="1152128"/>
          </a:xfrm>
        </p:spPr>
        <p:txBody>
          <a:bodyPr>
            <a:normAutofit/>
          </a:bodyPr>
          <a:lstStyle/>
          <a:p>
            <a:pPr algn="ctr"/>
            <a:r>
              <a:rPr lang="en-GB" sz="1800" dirty="0" smtClean="0"/>
              <a:t>South Africa’s Nuclear forensics Response Plan Step1-In Support of Nuclear Security Investigations </a:t>
            </a:r>
            <a:endParaRPr lang="en-GB" sz="1800" dirty="0"/>
          </a:p>
        </p:txBody>
      </p:sp>
      <p:sp>
        <p:nvSpPr>
          <p:cNvPr id="3" name="Subtitle 2"/>
          <p:cNvSpPr>
            <a:spLocks noGrp="1"/>
          </p:cNvSpPr>
          <p:nvPr>
            <p:ph type="subTitle" idx="1"/>
          </p:nvPr>
        </p:nvSpPr>
        <p:spPr>
          <a:xfrm>
            <a:off x="0" y="2708920"/>
            <a:ext cx="3923928" cy="1368152"/>
          </a:xfrm>
        </p:spPr>
        <p:txBody>
          <a:bodyPr>
            <a:normAutofit/>
          </a:bodyPr>
          <a:lstStyle/>
          <a:p>
            <a:r>
              <a:rPr lang="en-ZA" sz="1200" b="1" i="1" u="sng" dirty="0">
                <a:solidFill>
                  <a:schemeClr val="accent3"/>
                </a:solidFill>
              </a:rPr>
              <a:t>Presenter:</a:t>
            </a:r>
            <a:r>
              <a:rPr lang="en-ZA" sz="1200" b="1" i="1" dirty="0">
                <a:solidFill>
                  <a:schemeClr val="accent3"/>
                </a:solidFill>
              </a:rPr>
              <a:t> </a:t>
            </a:r>
            <a:r>
              <a:rPr lang="en-ZA" sz="1200" i="1" dirty="0" smtClean="0">
                <a:solidFill>
                  <a:schemeClr val="accent3"/>
                </a:solidFill>
              </a:rPr>
              <a:t>	Banyana </a:t>
            </a:r>
            <a:r>
              <a:rPr lang="en-ZA" sz="1200" i="1" dirty="0">
                <a:solidFill>
                  <a:schemeClr val="accent3"/>
                </a:solidFill>
              </a:rPr>
              <a:t>Kokwane: R&amp;D Scientist</a:t>
            </a:r>
          </a:p>
          <a:p>
            <a:endParaRPr lang="en-ZA" sz="1200" dirty="0" smtClean="0">
              <a:solidFill>
                <a:schemeClr val="accent3"/>
              </a:solidFill>
            </a:endParaRPr>
          </a:p>
          <a:p>
            <a:r>
              <a:rPr lang="en-ZA" sz="1200" b="1" i="1" dirty="0" smtClean="0">
                <a:solidFill>
                  <a:schemeClr val="accent3"/>
                </a:solidFill>
              </a:rPr>
              <a:t>Authors:</a:t>
            </a:r>
            <a:r>
              <a:rPr lang="en-ZA" sz="1200" i="1" dirty="0" smtClean="0">
                <a:solidFill>
                  <a:schemeClr val="accent3"/>
                </a:solidFill>
              </a:rPr>
              <a:t> 	PR Mogafe &amp; B Kokwane</a:t>
            </a:r>
          </a:p>
          <a:p>
            <a:r>
              <a:rPr lang="en-ZA" sz="1200" i="1" dirty="0">
                <a:solidFill>
                  <a:schemeClr val="accent3"/>
                </a:solidFill>
              </a:rPr>
              <a:t>	</a:t>
            </a:r>
            <a:r>
              <a:rPr lang="en-ZA" sz="1200" i="1" dirty="0" smtClean="0">
                <a:solidFill>
                  <a:schemeClr val="accent3"/>
                </a:solidFill>
              </a:rPr>
              <a:t>NOMS Department, NCS Division</a:t>
            </a:r>
          </a:p>
          <a:p>
            <a:r>
              <a:rPr lang="en-ZA" sz="1200" i="1" dirty="0">
                <a:solidFill>
                  <a:schemeClr val="accent3"/>
                </a:solidFill>
              </a:rPr>
              <a:t>	</a:t>
            </a:r>
            <a:r>
              <a:rPr lang="en-ZA" sz="1200" i="1" dirty="0" smtClean="0">
                <a:solidFill>
                  <a:schemeClr val="accent3"/>
                </a:solidFill>
              </a:rPr>
              <a:t>NECSA, South Africa</a:t>
            </a:r>
            <a:endParaRPr lang="en-ZA" sz="1200" i="1" dirty="0">
              <a:solidFill>
                <a:schemeClr val="accent3"/>
              </a:solidFill>
            </a:endParaRPr>
          </a:p>
          <a:p>
            <a:endParaRPr lang="en-GB" sz="1800" dirty="0" smtClean="0"/>
          </a:p>
        </p:txBody>
      </p:sp>
      <p:sp>
        <p:nvSpPr>
          <p:cNvPr id="5" name="Rectangle 4"/>
          <p:cNvSpPr/>
          <p:nvPr/>
        </p:nvSpPr>
        <p:spPr>
          <a:xfrm>
            <a:off x="0" y="5095656"/>
            <a:ext cx="5076056" cy="1200329"/>
          </a:xfrm>
          <a:prstGeom prst="rect">
            <a:avLst/>
          </a:prstGeom>
        </p:spPr>
        <p:txBody>
          <a:bodyPr wrap="square">
            <a:spAutoFit/>
          </a:bodyPr>
          <a:lstStyle/>
          <a:p>
            <a:pPr algn="ctr"/>
            <a:r>
              <a:rPr lang="en-ZA" dirty="0">
                <a:solidFill>
                  <a:schemeClr val="accent3"/>
                </a:solidFill>
              </a:rPr>
              <a:t>The IAEA International Conference on Advances in Nuclear Forensics, Vienna, </a:t>
            </a:r>
            <a:r>
              <a:rPr lang="en-ZA" dirty="0" smtClean="0">
                <a:solidFill>
                  <a:schemeClr val="accent3"/>
                </a:solidFill>
              </a:rPr>
              <a:t>Austria </a:t>
            </a:r>
          </a:p>
          <a:p>
            <a:pPr algn="ctr"/>
            <a:r>
              <a:rPr lang="en-ZA" dirty="0" smtClean="0">
                <a:solidFill>
                  <a:schemeClr val="accent3"/>
                </a:solidFill>
              </a:rPr>
              <a:t>7-10 </a:t>
            </a:r>
            <a:r>
              <a:rPr lang="en-ZA" dirty="0">
                <a:solidFill>
                  <a:schemeClr val="accent3"/>
                </a:solidFill>
              </a:rPr>
              <a:t>July </a:t>
            </a:r>
            <a:r>
              <a:rPr lang="en-ZA" dirty="0" smtClean="0">
                <a:solidFill>
                  <a:schemeClr val="accent3"/>
                </a:solidFill>
              </a:rPr>
              <a:t>2014</a:t>
            </a:r>
            <a:endParaRPr lang="en-ZA" dirty="0">
              <a:solidFill>
                <a:schemeClr val="accent3"/>
              </a:solidFill>
            </a:endParaRPr>
          </a:p>
          <a:p>
            <a:r>
              <a:rPr lang="en-ZA" dirty="0" smtClean="0">
                <a:solidFill>
                  <a:schemeClr val="accent3"/>
                </a:solidFill>
                <a:latin typeface="Arial" pitchFamily="34" charset="0"/>
                <a:cs typeface="Arial" pitchFamily="34" charset="0"/>
              </a:rPr>
              <a:t>  </a:t>
            </a:r>
            <a:endParaRPr lang="en-ZA" dirty="0">
              <a:solidFill>
                <a:schemeClr val="accent3"/>
              </a:solidFill>
              <a:latin typeface="Arial" pitchFamily="34" charset="0"/>
              <a:cs typeface="Arial" pitchFamily="34" charset="0"/>
            </a:endParaRPr>
          </a:p>
        </p:txBody>
      </p:sp>
    </p:spTree>
    <p:extLst>
      <p:ext uri="{BB962C8B-B14F-4D97-AF65-F5344CB8AC3E}">
        <p14:creationId xmlns:p14="http://schemas.microsoft.com/office/powerpoint/2010/main" val="4107654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452320" cy="706090"/>
          </a:xfrm>
        </p:spPr>
        <p:txBody>
          <a:bodyPr>
            <a:normAutofit/>
          </a:bodyPr>
          <a:lstStyle/>
          <a:p>
            <a:pPr algn="ctr"/>
            <a:r>
              <a:rPr lang="en-ZA" sz="2800" dirty="0"/>
              <a:t>Nuclear forensics capability </a:t>
            </a:r>
          </a:p>
        </p:txBody>
      </p:sp>
      <p:sp>
        <p:nvSpPr>
          <p:cNvPr id="3" name="Content Placeholder 2"/>
          <p:cNvSpPr>
            <a:spLocks noGrp="1"/>
          </p:cNvSpPr>
          <p:nvPr>
            <p:ph idx="1"/>
          </p:nvPr>
        </p:nvSpPr>
        <p:spPr/>
        <p:txBody>
          <a:bodyPr>
            <a:normAutofit/>
          </a:bodyPr>
          <a:lstStyle/>
          <a:p>
            <a:pPr marL="457200" lvl="1" indent="0">
              <a:buNone/>
            </a:pPr>
            <a:endParaRPr lang="en-ZA" dirty="0" smtClean="0"/>
          </a:p>
          <a:p>
            <a:pPr lvl="1"/>
            <a:r>
              <a:rPr lang="en-ZA" sz="1800" dirty="0" smtClean="0"/>
              <a:t>A National </a:t>
            </a:r>
            <a:r>
              <a:rPr lang="en-ZA" sz="1800" dirty="0"/>
              <a:t>NF database (</a:t>
            </a:r>
            <a:r>
              <a:rPr lang="en-ZA" sz="1800" dirty="0" smtClean="0"/>
              <a:t>library) for the matching and interpretation of multiple nuclear forensics signatures (e.g. questioned/unknown vs known samples).</a:t>
            </a:r>
          </a:p>
          <a:p>
            <a:pPr marL="457200" lvl="1" indent="0">
              <a:buNone/>
            </a:pPr>
            <a:endParaRPr lang="en-ZA" sz="1800" dirty="0" smtClean="0"/>
          </a:p>
          <a:p>
            <a:pPr lvl="1"/>
            <a:r>
              <a:rPr lang="en-ZA" sz="1800" dirty="0" smtClean="0"/>
              <a:t>A Nuclear </a:t>
            </a:r>
            <a:r>
              <a:rPr lang="en-ZA" sz="1800" dirty="0"/>
              <a:t>security response training component (establishing the procedures to respond to nuclear security events, the collection and transportation of evidence linked to nuclear or radioactive material out of </a:t>
            </a:r>
            <a:r>
              <a:rPr lang="en-ZA" sz="1800" dirty="0" smtClean="0"/>
              <a:t>control).</a:t>
            </a:r>
          </a:p>
          <a:p>
            <a:pPr marL="457200" lvl="1" indent="0">
              <a:buNone/>
            </a:pPr>
            <a:endParaRPr lang="en-ZA" sz="1800" dirty="0" smtClean="0"/>
          </a:p>
          <a:p>
            <a:pPr lvl="1"/>
            <a:r>
              <a:rPr lang="en-ZA" sz="1800" dirty="0" smtClean="0"/>
              <a:t>A Storage facility for all law-enforcement nuclear materials brought over to Necsa for nuclear forensic analyses.</a:t>
            </a:r>
            <a:endParaRPr lang="en-ZA" sz="1800" dirty="0"/>
          </a:p>
          <a:p>
            <a:pPr lvl="1"/>
            <a:endParaRPr lang="en-ZA" dirty="0" smtClean="0"/>
          </a:p>
          <a:p>
            <a:pPr lvl="1"/>
            <a:endParaRPr lang="en-ZA" dirty="0">
              <a:solidFill>
                <a:schemeClr val="accent3"/>
              </a:solidFill>
            </a:endParaRPr>
          </a:p>
        </p:txBody>
      </p:sp>
    </p:spTree>
    <p:extLst>
      <p:ext uri="{BB962C8B-B14F-4D97-AF65-F5344CB8AC3E}">
        <p14:creationId xmlns:p14="http://schemas.microsoft.com/office/powerpoint/2010/main" val="2208585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7452320" cy="648072"/>
          </a:xfrm>
        </p:spPr>
        <p:txBody>
          <a:bodyPr>
            <a:normAutofit/>
          </a:bodyPr>
          <a:lstStyle/>
          <a:p>
            <a:pPr algn="ctr"/>
            <a:r>
              <a:rPr lang="en-ZA" sz="2400" dirty="0" smtClean="0"/>
              <a:t>RSA Nuclear Security Response plan</a:t>
            </a:r>
            <a:endParaRPr lang="en-ZA" sz="24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1556792"/>
            <a:ext cx="6048672" cy="475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246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308304" cy="706090"/>
          </a:xfrm>
        </p:spPr>
        <p:txBody>
          <a:bodyPr>
            <a:normAutofit/>
          </a:bodyPr>
          <a:lstStyle/>
          <a:p>
            <a:pPr algn="ctr"/>
            <a:r>
              <a:rPr lang="en-ZA" sz="2000" dirty="0"/>
              <a:t>RSA Nuclear Security Response </a:t>
            </a:r>
            <a:r>
              <a:rPr lang="en-ZA" sz="2000" dirty="0" smtClean="0"/>
              <a:t>plan </a:t>
            </a:r>
            <a:r>
              <a:rPr lang="en-ZA" sz="2000" dirty="0" err="1" smtClean="0"/>
              <a:t>Cont</a:t>
            </a:r>
            <a:r>
              <a:rPr lang="en-ZA" sz="2000" dirty="0" smtClean="0"/>
              <a:t>’</a:t>
            </a:r>
            <a:endParaRPr lang="en-ZA" sz="2000" dirty="0"/>
          </a:p>
        </p:txBody>
      </p:sp>
      <p:sp>
        <p:nvSpPr>
          <p:cNvPr id="3" name="Content Placeholder 2"/>
          <p:cNvSpPr>
            <a:spLocks noGrp="1"/>
          </p:cNvSpPr>
          <p:nvPr>
            <p:ph idx="1"/>
          </p:nvPr>
        </p:nvSpPr>
        <p:spPr/>
        <p:txBody>
          <a:bodyPr>
            <a:normAutofit fontScale="85000" lnSpcReduction="20000"/>
          </a:bodyPr>
          <a:lstStyle/>
          <a:p>
            <a:r>
              <a:rPr lang="en-ZA" sz="2400" dirty="0" smtClean="0"/>
              <a:t>Response to a nuclear event</a:t>
            </a:r>
          </a:p>
          <a:p>
            <a:r>
              <a:rPr lang="en-ZA" sz="2400" dirty="0" smtClean="0"/>
              <a:t>At  the scene: </a:t>
            </a:r>
          </a:p>
          <a:p>
            <a:pPr marL="0" indent="0">
              <a:buNone/>
            </a:pPr>
            <a:r>
              <a:rPr lang="en-ZA" sz="2400" dirty="0" smtClean="0"/>
              <a:t> </a:t>
            </a:r>
          </a:p>
          <a:p>
            <a:pPr>
              <a:buFont typeface="Wingdings" pitchFamily="2" charset="2"/>
              <a:buChar char="q"/>
            </a:pPr>
            <a:r>
              <a:rPr lang="en-ZA" sz="2400" dirty="0" smtClean="0"/>
              <a:t>Critical steps </a:t>
            </a:r>
          </a:p>
          <a:p>
            <a:pPr marL="0" indent="0">
              <a:buNone/>
            </a:pPr>
            <a:endParaRPr lang="en-ZA" sz="2400" dirty="0" smtClean="0"/>
          </a:p>
          <a:p>
            <a:pPr marL="857250" lvl="1" indent="-457200">
              <a:buFont typeface="+mj-lt"/>
              <a:buAutoNum type="arabicPeriod"/>
            </a:pPr>
            <a:r>
              <a:rPr lang="en-ZA" sz="1900" dirty="0"/>
              <a:t>Safety </a:t>
            </a:r>
            <a:r>
              <a:rPr lang="en-ZA" sz="1900" dirty="0" smtClean="0"/>
              <a:t>first (Response team, environment, </a:t>
            </a:r>
            <a:r>
              <a:rPr lang="en-ZA" sz="1900" dirty="0" err="1" smtClean="0"/>
              <a:t>etc</a:t>
            </a:r>
            <a:r>
              <a:rPr lang="en-ZA" sz="1900" dirty="0" smtClean="0"/>
              <a:t>)</a:t>
            </a:r>
          </a:p>
          <a:p>
            <a:pPr marL="857250" lvl="1" indent="-457200">
              <a:buFont typeface="+mj-lt"/>
              <a:buAutoNum type="arabicPeriod"/>
            </a:pPr>
            <a:r>
              <a:rPr lang="en-ZA" sz="1900" dirty="0" smtClean="0"/>
              <a:t>Chain of custody consideration</a:t>
            </a:r>
          </a:p>
          <a:p>
            <a:pPr marL="857250" lvl="1" indent="-457200">
              <a:buFont typeface="+mj-lt"/>
              <a:buAutoNum type="arabicPeriod"/>
            </a:pPr>
            <a:r>
              <a:rPr lang="en-ZA" sz="1900" dirty="0" smtClean="0"/>
              <a:t>Sample collection and preservation of the evidence:</a:t>
            </a:r>
          </a:p>
          <a:p>
            <a:pPr marL="400050" lvl="1" indent="0">
              <a:buNone/>
            </a:pPr>
            <a:r>
              <a:rPr lang="en-ZA" sz="1900" dirty="0" smtClean="0"/>
              <a:t>		</a:t>
            </a:r>
            <a:r>
              <a:rPr lang="en-ZA" sz="1900" i="1" dirty="0" smtClean="0"/>
              <a:t>Traditional forensic	</a:t>
            </a:r>
          </a:p>
          <a:p>
            <a:pPr marL="400050" lvl="1" indent="0">
              <a:buNone/>
            </a:pPr>
            <a:r>
              <a:rPr lang="en-ZA" sz="1900" i="1" dirty="0" smtClean="0"/>
              <a:t>		Nuclear forensics</a:t>
            </a:r>
          </a:p>
          <a:p>
            <a:pPr marL="457200" lvl="1" indent="0">
              <a:buNone/>
            </a:pPr>
            <a:endParaRPr lang="en-ZA" dirty="0" smtClean="0"/>
          </a:p>
          <a:p>
            <a:pPr>
              <a:buFont typeface="Wingdings" pitchFamily="2" charset="2"/>
              <a:buChar char="q"/>
            </a:pPr>
            <a:r>
              <a:rPr lang="en-ZA" dirty="0" smtClean="0"/>
              <a:t>Responsibility</a:t>
            </a:r>
          </a:p>
          <a:p>
            <a:pPr marL="457200" lvl="1" indent="0">
              <a:buNone/>
            </a:pPr>
            <a:r>
              <a:rPr lang="en-ZA" dirty="0" smtClean="0"/>
              <a:t> </a:t>
            </a:r>
          </a:p>
          <a:p>
            <a:pPr lvl="1" indent="-342900">
              <a:buFont typeface="Arial" pitchFamily="34" charset="0"/>
              <a:buChar char="•"/>
            </a:pPr>
            <a:r>
              <a:rPr lang="en-ZA" sz="1900" dirty="0"/>
              <a:t>In-field NDA screening of material (identification, </a:t>
            </a:r>
            <a:r>
              <a:rPr lang="en-ZA" sz="1900" dirty="0" err="1"/>
              <a:t>etc</a:t>
            </a:r>
            <a:r>
              <a:rPr lang="en-ZA" sz="1900" dirty="0"/>
              <a:t>)</a:t>
            </a:r>
          </a:p>
          <a:p>
            <a:pPr lvl="1" indent="-342900">
              <a:buFont typeface="Arial" pitchFamily="34" charset="0"/>
              <a:buChar char="•"/>
            </a:pPr>
            <a:r>
              <a:rPr lang="en-ZA" sz="1900" dirty="0" smtClean="0"/>
              <a:t>Handling of evidence contaminated with radioactive materials</a:t>
            </a:r>
          </a:p>
          <a:p>
            <a:pPr lvl="1" indent="-342900">
              <a:buFont typeface="Arial" pitchFamily="34" charset="0"/>
              <a:buChar char="•"/>
            </a:pPr>
            <a:r>
              <a:rPr lang="en-ZA" sz="1900" dirty="0"/>
              <a:t>Admin </a:t>
            </a:r>
            <a:r>
              <a:rPr lang="en-ZA" sz="1900" dirty="0" smtClean="0"/>
              <a:t>arrangements </a:t>
            </a:r>
            <a:r>
              <a:rPr lang="en-ZA" sz="1900" dirty="0"/>
              <a:t>for material transportation to </a:t>
            </a:r>
            <a:r>
              <a:rPr lang="en-ZA" sz="1900" dirty="0" err="1"/>
              <a:t>Necsa</a:t>
            </a:r>
            <a:r>
              <a:rPr lang="en-ZA" sz="1900" dirty="0"/>
              <a:t> site</a:t>
            </a:r>
          </a:p>
          <a:p>
            <a:pPr lvl="1" indent="-342900">
              <a:buFont typeface="Arial" pitchFamily="34" charset="0"/>
              <a:buChar char="•"/>
            </a:pPr>
            <a:r>
              <a:rPr lang="en-ZA" sz="1900" dirty="0" smtClean="0"/>
              <a:t>NOMS Department taking over material for storage &amp; nuclear forensic analyses</a:t>
            </a:r>
          </a:p>
          <a:p>
            <a:pPr lvl="1" indent="-342900">
              <a:buFont typeface="Arial" pitchFamily="34" charset="0"/>
              <a:buChar char="•"/>
            </a:pPr>
            <a:endParaRPr lang="en-ZA" sz="1900" dirty="0">
              <a:solidFill>
                <a:srgbClr val="FF0000"/>
              </a:solidFill>
            </a:endParaRPr>
          </a:p>
          <a:p>
            <a:endParaRPr lang="en-ZA" sz="2400" dirty="0" smtClean="0"/>
          </a:p>
          <a:p>
            <a:pPr marL="457200" lvl="1" indent="0">
              <a:buNone/>
            </a:pPr>
            <a:endParaRPr lang="en-ZA" dirty="0" smtClean="0"/>
          </a:p>
          <a:p>
            <a:pPr marL="457200" lvl="1" indent="0">
              <a:buNone/>
            </a:pPr>
            <a:endParaRPr lang="en-ZA" dirty="0" smtClean="0"/>
          </a:p>
          <a:p>
            <a:pPr marL="457200" lvl="1" indent="0">
              <a:buNone/>
            </a:pPr>
            <a:endParaRPr lang="en-ZA" dirty="0"/>
          </a:p>
          <a:p>
            <a:pPr marL="0" indent="0">
              <a:buNone/>
            </a:pPr>
            <a:endParaRPr lang="en-ZA" sz="3200" dirty="0" smtClean="0"/>
          </a:p>
          <a:p>
            <a:pPr marL="0" indent="0">
              <a:buNone/>
            </a:pPr>
            <a:endParaRPr lang="en-ZA" sz="3200" dirty="0" smtClean="0"/>
          </a:p>
          <a:p>
            <a:pPr marL="0" indent="0">
              <a:buNone/>
            </a:pPr>
            <a:endParaRPr lang="en-ZA" dirty="0" smtClean="0"/>
          </a:p>
        </p:txBody>
      </p:sp>
    </p:spTree>
    <p:extLst>
      <p:ext uri="{BB962C8B-B14F-4D97-AF65-F5344CB8AC3E}">
        <p14:creationId xmlns:p14="http://schemas.microsoft.com/office/powerpoint/2010/main" val="607853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6840760" cy="576064"/>
          </a:xfrm>
        </p:spPr>
        <p:txBody>
          <a:bodyPr>
            <a:normAutofit/>
          </a:bodyPr>
          <a:lstStyle/>
          <a:p>
            <a:pPr algn="ctr"/>
            <a:r>
              <a:rPr lang="en-ZA" sz="2400" dirty="0"/>
              <a:t>RSA Nuclear Security Response plan </a:t>
            </a:r>
            <a:r>
              <a:rPr lang="en-ZA" sz="2400" dirty="0" err="1"/>
              <a:t>Cont</a:t>
            </a:r>
            <a:r>
              <a:rPr lang="en-ZA" sz="2400" dirty="0"/>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0341668"/>
              </p:ext>
            </p:extLst>
          </p:nvPr>
        </p:nvGraphicFramePr>
        <p:xfrm>
          <a:off x="179388" y="1341438"/>
          <a:ext cx="8229600" cy="4751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lowchart: Magnetic Disk 9"/>
          <p:cNvSpPr/>
          <p:nvPr/>
        </p:nvSpPr>
        <p:spPr>
          <a:xfrm>
            <a:off x="842146" y="1983922"/>
            <a:ext cx="1468482" cy="334370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NOMS(NFM) </a:t>
            </a:r>
          </a:p>
          <a:p>
            <a:pPr algn="ctr"/>
            <a:r>
              <a:rPr lang="en-ZA" dirty="0" smtClean="0"/>
              <a:t>(Interim owner  of the sample)</a:t>
            </a:r>
            <a:endParaRPr lang="en-ZA" dirty="0"/>
          </a:p>
        </p:txBody>
      </p:sp>
      <p:sp>
        <p:nvSpPr>
          <p:cNvPr id="25" name="Curved Down Arrow 24"/>
          <p:cNvSpPr/>
          <p:nvPr/>
        </p:nvSpPr>
        <p:spPr>
          <a:xfrm>
            <a:off x="1763688" y="1618162"/>
            <a:ext cx="5256582" cy="36576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6" name="Curved Up Arrow 25"/>
          <p:cNvSpPr/>
          <p:nvPr/>
        </p:nvSpPr>
        <p:spPr>
          <a:xfrm>
            <a:off x="1475656" y="5327631"/>
            <a:ext cx="5904657" cy="6216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024" name="Rounded Rectangle 1023"/>
          <p:cNvSpPr/>
          <p:nvPr/>
        </p:nvSpPr>
        <p:spPr>
          <a:xfrm>
            <a:off x="6420480" y="3198576"/>
            <a:ext cx="187220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Nuclear Liabilities</a:t>
            </a:r>
            <a:endParaRPr lang="en-ZA" dirty="0"/>
          </a:p>
        </p:txBody>
      </p:sp>
      <p:sp>
        <p:nvSpPr>
          <p:cNvPr id="1025" name="Rounded Rectangle 1024"/>
          <p:cNvSpPr/>
          <p:nvPr/>
        </p:nvSpPr>
        <p:spPr>
          <a:xfrm>
            <a:off x="6467938" y="4413230"/>
            <a:ext cx="188560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Nuclear Safeguards</a:t>
            </a:r>
            <a:endParaRPr lang="en-ZA" dirty="0"/>
          </a:p>
        </p:txBody>
      </p:sp>
      <p:sp>
        <p:nvSpPr>
          <p:cNvPr id="1029" name="Rounded Rectangle 1028"/>
          <p:cNvSpPr/>
          <p:nvPr/>
        </p:nvSpPr>
        <p:spPr>
          <a:xfrm>
            <a:off x="6467938" y="1999559"/>
            <a:ext cx="182474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Security services</a:t>
            </a:r>
            <a:endParaRPr lang="en-ZA" dirty="0"/>
          </a:p>
        </p:txBody>
      </p:sp>
      <p:sp>
        <p:nvSpPr>
          <p:cNvPr id="8" name="Left Arrow 7"/>
          <p:cNvSpPr/>
          <p:nvPr/>
        </p:nvSpPr>
        <p:spPr>
          <a:xfrm>
            <a:off x="2310628" y="3821170"/>
            <a:ext cx="4080728" cy="108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ight Arrow 8"/>
          <p:cNvSpPr/>
          <p:nvPr/>
        </p:nvSpPr>
        <p:spPr>
          <a:xfrm>
            <a:off x="2339752" y="3525483"/>
            <a:ext cx="4074292" cy="111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773885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024" grpId="0" animBg="1"/>
      <p:bldP spid="1025" grpId="0" animBg="1"/>
      <p:bldP spid="1029"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840760" cy="936104"/>
          </a:xfrm>
        </p:spPr>
        <p:txBody>
          <a:bodyPr>
            <a:normAutofit/>
          </a:bodyPr>
          <a:lstStyle/>
          <a:p>
            <a:pPr algn="ctr"/>
            <a:r>
              <a:rPr lang="en-ZA" sz="2400" dirty="0" smtClean="0"/>
              <a:t>Collaborations in combating illicit trafficking of </a:t>
            </a:r>
            <a:r>
              <a:rPr lang="en-ZA" sz="2400" dirty="0"/>
              <a:t>n</a:t>
            </a:r>
            <a:r>
              <a:rPr lang="en-ZA" sz="2400" dirty="0" smtClean="0"/>
              <a:t>uclear and radioactive materials</a:t>
            </a:r>
            <a:endParaRPr lang="en-ZA" sz="2400" dirty="0"/>
          </a:p>
        </p:txBody>
      </p:sp>
      <p:sp>
        <p:nvSpPr>
          <p:cNvPr id="3" name="Content Placeholder 2"/>
          <p:cNvSpPr>
            <a:spLocks noGrp="1"/>
          </p:cNvSpPr>
          <p:nvPr>
            <p:ph idx="1"/>
          </p:nvPr>
        </p:nvSpPr>
        <p:spPr/>
        <p:txBody>
          <a:bodyPr>
            <a:normAutofit fontScale="62500" lnSpcReduction="20000"/>
          </a:bodyPr>
          <a:lstStyle/>
          <a:p>
            <a:pPr>
              <a:lnSpc>
                <a:spcPct val="120000"/>
              </a:lnSpc>
            </a:pPr>
            <a:r>
              <a:rPr lang="en-ZA" sz="2900" dirty="0" smtClean="0"/>
              <a:t>South Africa through </a:t>
            </a:r>
            <a:r>
              <a:rPr lang="en-ZA" sz="2900" dirty="0" err="1" smtClean="0"/>
              <a:t>Necsa</a:t>
            </a:r>
            <a:r>
              <a:rPr lang="en-ZA" sz="2900" dirty="0" smtClean="0"/>
              <a:t> has entered and signed Memorandum Of Understanding (MOU) with USA national laboratories (LLNL and LANL) for collaboration in NF field.</a:t>
            </a:r>
          </a:p>
          <a:p>
            <a:pPr marL="0" indent="0">
              <a:lnSpc>
                <a:spcPct val="120000"/>
              </a:lnSpc>
              <a:buNone/>
            </a:pPr>
            <a:endParaRPr lang="en-ZA" sz="2900" dirty="0" smtClean="0"/>
          </a:p>
          <a:p>
            <a:pPr>
              <a:lnSpc>
                <a:spcPct val="120000"/>
              </a:lnSpc>
            </a:pPr>
            <a:r>
              <a:rPr lang="en-ZA" sz="2900" dirty="0" smtClean="0"/>
              <a:t>Collaboration aims mainly for establishment of NF capabilities:</a:t>
            </a:r>
          </a:p>
          <a:p>
            <a:pPr lvl="1">
              <a:lnSpc>
                <a:spcPct val="120000"/>
              </a:lnSpc>
            </a:pPr>
            <a:r>
              <a:rPr lang="en-ZA" sz="2900" dirty="0" smtClean="0"/>
              <a:t>To </a:t>
            </a:r>
            <a:r>
              <a:rPr lang="en-ZA" sz="2900" dirty="0"/>
              <a:t>develop </a:t>
            </a:r>
            <a:r>
              <a:rPr lang="en-ZA" sz="2900" dirty="0" smtClean="0"/>
              <a:t>national NF </a:t>
            </a:r>
            <a:r>
              <a:rPr lang="en-ZA" sz="2900" dirty="0"/>
              <a:t>laboratory and national </a:t>
            </a:r>
            <a:r>
              <a:rPr lang="en-ZA" sz="2900" dirty="0" smtClean="0"/>
              <a:t>NF database (library).</a:t>
            </a:r>
          </a:p>
          <a:p>
            <a:pPr lvl="1">
              <a:lnSpc>
                <a:spcPct val="120000"/>
              </a:lnSpc>
            </a:pPr>
            <a:r>
              <a:rPr lang="en-ZA" sz="2900" dirty="0" smtClean="0"/>
              <a:t> Nuclear security response training component. </a:t>
            </a:r>
          </a:p>
          <a:p>
            <a:pPr marL="457200" lvl="1" indent="0">
              <a:lnSpc>
                <a:spcPct val="120000"/>
              </a:lnSpc>
              <a:buNone/>
            </a:pPr>
            <a:endParaRPr lang="en-ZA" sz="2900" dirty="0"/>
          </a:p>
          <a:p>
            <a:pPr>
              <a:lnSpc>
                <a:spcPct val="120000"/>
              </a:lnSpc>
            </a:pPr>
            <a:r>
              <a:rPr lang="en-ZA" sz="2900" dirty="0" smtClean="0"/>
              <a:t>South </a:t>
            </a:r>
            <a:r>
              <a:rPr lang="en-ZA" sz="2900" dirty="0"/>
              <a:t>Africa</a:t>
            </a:r>
            <a:r>
              <a:rPr lang="en-ZA" sz="2900" dirty="0" smtClean="0"/>
              <a:t> continues to participate in the IAEA’s illicit Trafficking Database (ITDB).</a:t>
            </a:r>
          </a:p>
          <a:p>
            <a:pPr marL="0" indent="0">
              <a:lnSpc>
                <a:spcPct val="120000"/>
              </a:lnSpc>
              <a:buNone/>
            </a:pPr>
            <a:endParaRPr lang="en-ZA" sz="2900" dirty="0" smtClean="0"/>
          </a:p>
          <a:p>
            <a:pPr>
              <a:lnSpc>
                <a:spcPct val="120000"/>
              </a:lnSpc>
            </a:pPr>
            <a:r>
              <a:rPr lang="en-ZA" sz="2900" dirty="0" smtClean="0"/>
              <a:t>IAEA and US DoE continue in supporting our </a:t>
            </a:r>
            <a:r>
              <a:rPr lang="en-ZA" sz="2900" dirty="0"/>
              <a:t>country </a:t>
            </a:r>
            <a:r>
              <a:rPr lang="en-ZA" sz="2900" dirty="0" smtClean="0"/>
              <a:t>to enhance its Nuclear </a:t>
            </a:r>
            <a:r>
              <a:rPr lang="en-ZA" sz="2900" dirty="0"/>
              <a:t>Security  </a:t>
            </a:r>
            <a:endParaRPr lang="en-ZA" sz="2900" dirty="0" smtClean="0"/>
          </a:p>
          <a:p>
            <a:pPr marL="457200" lvl="1" indent="0">
              <a:buNone/>
            </a:pPr>
            <a:r>
              <a:rPr lang="en-ZA" dirty="0" smtClean="0"/>
              <a:t> </a:t>
            </a:r>
          </a:p>
          <a:p>
            <a:pPr marL="0" indent="0">
              <a:buNone/>
            </a:pPr>
            <a:r>
              <a:rPr lang="en-ZA" dirty="0"/>
              <a:t>	</a:t>
            </a:r>
            <a:r>
              <a:rPr lang="en-ZA" dirty="0" smtClean="0"/>
              <a:t>  </a:t>
            </a:r>
            <a:endParaRPr lang="en-ZA" dirty="0"/>
          </a:p>
        </p:txBody>
      </p:sp>
    </p:spTree>
    <p:extLst>
      <p:ext uri="{BB962C8B-B14F-4D97-AF65-F5344CB8AC3E}">
        <p14:creationId xmlns:p14="http://schemas.microsoft.com/office/powerpoint/2010/main" val="3854698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840760" cy="1008112"/>
          </a:xfrm>
        </p:spPr>
        <p:txBody>
          <a:bodyPr>
            <a:noAutofit/>
          </a:bodyPr>
          <a:lstStyle/>
          <a:p>
            <a:r>
              <a:rPr lang="en-ZA" sz="2400" dirty="0" smtClean="0"/>
              <a:t>Cases of Illicit trafficking of nuclear or radioactive material reported to NOMS (NECSA)  </a:t>
            </a:r>
            <a:endParaRPr lang="en-ZA" sz="2400" dirty="0"/>
          </a:p>
        </p:txBody>
      </p:sp>
      <p:sp>
        <p:nvSpPr>
          <p:cNvPr id="3" name="Content Placeholder 2"/>
          <p:cNvSpPr>
            <a:spLocks noGrp="1"/>
          </p:cNvSpPr>
          <p:nvPr>
            <p:ph idx="1"/>
          </p:nvPr>
        </p:nvSpPr>
        <p:spPr/>
        <p:txBody>
          <a:bodyPr/>
          <a:lstStyle/>
          <a:p>
            <a:r>
              <a:rPr lang="en-ZA" sz="2400" dirty="0" smtClean="0"/>
              <a:t>Fewer criminal cases of suspected illicit materials were reported to NOMS department for analysis:</a:t>
            </a:r>
          </a:p>
          <a:p>
            <a:pPr marL="0" indent="0">
              <a:buNone/>
            </a:pPr>
            <a:endParaRPr lang="en-ZA" dirty="0" smtClean="0"/>
          </a:p>
          <a:p>
            <a:pPr lvl="1"/>
            <a:r>
              <a:rPr lang="en-ZA" sz="2000" dirty="0" smtClean="0"/>
              <a:t>2011: 5</a:t>
            </a:r>
            <a:r>
              <a:rPr lang="en-ZA" sz="2000" i="1" dirty="0" smtClean="0"/>
              <a:t>l</a:t>
            </a:r>
            <a:r>
              <a:rPr lang="en-ZA" sz="2000" dirty="0" smtClean="0"/>
              <a:t> bottle containing yellow sediments and clear supernatant liquid – ADU, </a:t>
            </a:r>
          </a:p>
          <a:p>
            <a:pPr lvl="1"/>
            <a:r>
              <a:rPr lang="en-ZA" sz="2000" dirty="0" smtClean="0"/>
              <a:t>2012: two bags of materials were received – </a:t>
            </a:r>
            <a:r>
              <a:rPr lang="en-ZA" sz="2000" dirty="0" err="1" smtClean="0"/>
              <a:t>Unat</a:t>
            </a:r>
            <a:r>
              <a:rPr lang="en-ZA" sz="2000" dirty="0" smtClean="0"/>
              <a:t>, </a:t>
            </a:r>
          </a:p>
          <a:p>
            <a:pPr lvl="1"/>
            <a:r>
              <a:rPr lang="en-ZA" sz="2000" dirty="0" smtClean="0"/>
              <a:t>2013:  a Durban seized material in November 2013 – DU. </a:t>
            </a:r>
          </a:p>
          <a:p>
            <a:pPr marL="0" indent="0">
              <a:buNone/>
            </a:pPr>
            <a:r>
              <a:rPr lang="en-ZA" dirty="0" smtClean="0"/>
              <a:t>  </a:t>
            </a:r>
            <a:endParaRPr lang="en-ZA" dirty="0"/>
          </a:p>
        </p:txBody>
      </p:sp>
    </p:spTree>
    <p:extLst>
      <p:ext uri="{BB962C8B-B14F-4D97-AF65-F5344CB8AC3E}">
        <p14:creationId xmlns:p14="http://schemas.microsoft.com/office/powerpoint/2010/main" val="2304520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6840760" cy="576064"/>
          </a:xfrm>
        </p:spPr>
        <p:txBody>
          <a:bodyPr>
            <a:normAutofit/>
          </a:bodyPr>
          <a:lstStyle/>
          <a:p>
            <a:pPr algn="ctr"/>
            <a:r>
              <a:rPr lang="en-ZA" sz="2400" dirty="0" smtClean="0"/>
              <a:t>Conclusions </a:t>
            </a:r>
            <a:endParaRPr lang="en-ZA" sz="2400" dirty="0"/>
          </a:p>
        </p:txBody>
      </p:sp>
      <p:sp>
        <p:nvSpPr>
          <p:cNvPr id="3" name="Content Placeholder 2"/>
          <p:cNvSpPr>
            <a:spLocks noGrp="1"/>
          </p:cNvSpPr>
          <p:nvPr>
            <p:ph idx="1"/>
          </p:nvPr>
        </p:nvSpPr>
        <p:spPr>
          <a:xfrm>
            <a:off x="179512" y="1124744"/>
            <a:ext cx="8229600" cy="5256584"/>
          </a:xfrm>
        </p:spPr>
        <p:txBody>
          <a:bodyPr>
            <a:normAutofit fontScale="25000" lnSpcReduction="20000"/>
          </a:bodyPr>
          <a:lstStyle/>
          <a:p>
            <a:pPr>
              <a:lnSpc>
                <a:spcPct val="120000"/>
              </a:lnSpc>
            </a:pPr>
            <a:r>
              <a:rPr lang="en-ZA" sz="7200" dirty="0"/>
              <a:t>Nuclear security remains a priority to the country and is regarded as an ongoing process that requires regular review, monitoring and adequate resources to ensure effective prevention, detection and response to malicious acts involving nuclear and </a:t>
            </a:r>
            <a:r>
              <a:rPr lang="en-ZA" sz="7200" dirty="0" smtClean="0"/>
              <a:t>radioactive materials,</a:t>
            </a:r>
          </a:p>
          <a:p>
            <a:pPr marL="0" indent="0">
              <a:lnSpc>
                <a:spcPct val="120000"/>
              </a:lnSpc>
              <a:buNone/>
            </a:pPr>
            <a:r>
              <a:rPr lang="en-ZA" sz="7200" dirty="0" smtClean="0"/>
              <a:t> </a:t>
            </a:r>
          </a:p>
          <a:p>
            <a:pPr>
              <a:lnSpc>
                <a:spcPct val="120000"/>
              </a:lnSpc>
            </a:pPr>
            <a:r>
              <a:rPr lang="en-ZA" sz="7200" dirty="0" smtClean="0"/>
              <a:t>Hence the Nuclear forensics capability initiative is necessary</a:t>
            </a:r>
            <a:r>
              <a:rPr lang="en-ZA" sz="7200" dirty="0" smtClean="0">
                <a:solidFill>
                  <a:srgbClr val="FF0000"/>
                </a:solidFill>
              </a:rPr>
              <a:t>. </a:t>
            </a:r>
          </a:p>
          <a:p>
            <a:pPr marL="0" indent="0">
              <a:lnSpc>
                <a:spcPct val="120000"/>
              </a:lnSpc>
              <a:buNone/>
            </a:pPr>
            <a:endParaRPr lang="en-ZA" sz="3600" dirty="0" smtClean="0"/>
          </a:p>
          <a:p>
            <a:pPr>
              <a:lnSpc>
                <a:spcPct val="120000"/>
              </a:lnSpc>
            </a:pPr>
            <a:r>
              <a:rPr lang="en-ZA" sz="7200" dirty="0" smtClean="0"/>
              <a:t>The NFP </a:t>
            </a:r>
            <a:r>
              <a:rPr lang="en-ZA" sz="7200" dirty="0"/>
              <a:t>was developed at </a:t>
            </a:r>
            <a:r>
              <a:rPr lang="en-ZA" sz="7200" dirty="0" err="1" smtClean="0"/>
              <a:t>Necsa</a:t>
            </a:r>
            <a:r>
              <a:rPr lang="en-ZA" sz="7200" dirty="0" smtClean="0"/>
              <a:t> within Nuclear Obligations </a:t>
            </a:r>
            <a:r>
              <a:rPr lang="en-ZA" sz="7200" dirty="0"/>
              <a:t>M</a:t>
            </a:r>
            <a:r>
              <a:rPr lang="en-ZA" sz="7200" dirty="0" smtClean="0"/>
              <a:t>anagement Services Department. </a:t>
            </a:r>
          </a:p>
          <a:p>
            <a:pPr marL="0" indent="0">
              <a:lnSpc>
                <a:spcPct val="120000"/>
              </a:lnSpc>
              <a:buNone/>
            </a:pPr>
            <a:endParaRPr lang="en-ZA" sz="3600" dirty="0" smtClean="0">
              <a:solidFill>
                <a:srgbClr val="FF0000"/>
              </a:solidFill>
            </a:endParaRPr>
          </a:p>
          <a:p>
            <a:pPr>
              <a:lnSpc>
                <a:spcPct val="120000"/>
              </a:lnSpc>
            </a:pPr>
            <a:r>
              <a:rPr lang="en-ZA" sz="7200" dirty="0" smtClean="0"/>
              <a:t>The IAEA together with US DOE are playing a critical role in supporting South Africa’s efforts  towards establishing the national nuclear forensics capability</a:t>
            </a:r>
            <a:r>
              <a:rPr lang="en-ZA" sz="7200" dirty="0"/>
              <a:t>. </a:t>
            </a:r>
            <a:r>
              <a:rPr lang="en-ZA" sz="7200" dirty="0" smtClean="0"/>
              <a:t>SA representatives </a:t>
            </a:r>
            <a:r>
              <a:rPr lang="en-ZA" sz="7200" dirty="0"/>
              <a:t>participated in numerous training courses, workshops, meetings and conferences that were funded and organized </a:t>
            </a:r>
            <a:r>
              <a:rPr lang="en-ZA" sz="7200" dirty="0" smtClean="0"/>
              <a:t>by these organization.</a:t>
            </a:r>
          </a:p>
          <a:p>
            <a:pPr marL="0" indent="0">
              <a:lnSpc>
                <a:spcPct val="120000"/>
              </a:lnSpc>
              <a:buNone/>
            </a:pPr>
            <a:endParaRPr lang="en-ZA" sz="3600" dirty="0" smtClean="0"/>
          </a:p>
          <a:p>
            <a:pPr>
              <a:lnSpc>
                <a:spcPct val="120000"/>
              </a:lnSpc>
            </a:pPr>
            <a:r>
              <a:rPr lang="en-ZA" sz="7200" dirty="0" smtClean="0"/>
              <a:t>The national </a:t>
            </a:r>
            <a:r>
              <a:rPr lang="en-ZA" sz="7200" dirty="0"/>
              <a:t>nuclear forensics </a:t>
            </a:r>
            <a:r>
              <a:rPr lang="en-ZA" sz="7200" dirty="0" smtClean="0"/>
              <a:t>laboratory is completed and is currently in its commissioning phase</a:t>
            </a:r>
            <a:endParaRPr lang="en-ZA" dirty="0" smtClean="0"/>
          </a:p>
          <a:p>
            <a:pPr marL="0" indent="0">
              <a:buNone/>
            </a:pPr>
            <a:r>
              <a:rPr lang="en-ZA" dirty="0" smtClean="0"/>
              <a:t> </a:t>
            </a:r>
            <a:endParaRPr lang="en-ZA" dirty="0"/>
          </a:p>
        </p:txBody>
      </p:sp>
    </p:spTree>
    <p:extLst>
      <p:ext uri="{BB962C8B-B14F-4D97-AF65-F5344CB8AC3E}">
        <p14:creationId xmlns:p14="http://schemas.microsoft.com/office/powerpoint/2010/main" val="3994971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6840760" cy="648072"/>
          </a:xfrm>
        </p:spPr>
        <p:txBody>
          <a:bodyPr>
            <a:normAutofit/>
          </a:bodyPr>
          <a:lstStyle/>
          <a:p>
            <a:pPr algn="ctr"/>
            <a:r>
              <a:rPr lang="en-ZA" sz="2400" dirty="0"/>
              <a:t>Conclusion</a:t>
            </a:r>
            <a:r>
              <a:rPr lang="en-ZA" sz="2400" dirty="0" smtClean="0">
                <a:solidFill>
                  <a:schemeClr val="tx1"/>
                </a:solidFill>
              </a:rPr>
              <a:t> </a:t>
            </a:r>
            <a:r>
              <a:rPr lang="en-ZA" sz="2400" dirty="0" smtClean="0"/>
              <a:t>Cont.’</a:t>
            </a:r>
            <a:endParaRPr lang="en-ZA" sz="24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947" y="1724074"/>
            <a:ext cx="2517866" cy="3925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813" y="1724074"/>
            <a:ext cx="2457450" cy="392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8584" y="1703126"/>
            <a:ext cx="3163887" cy="39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88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Thank you</a:t>
            </a:r>
            <a:endParaRPr lang="en-GB" dirty="0"/>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052736"/>
            <a:ext cx="879696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976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6840760" cy="576064"/>
          </a:xfrm>
        </p:spPr>
        <p:txBody>
          <a:bodyPr>
            <a:normAutofit/>
          </a:bodyPr>
          <a:lstStyle/>
          <a:p>
            <a:pPr algn="ctr"/>
            <a:r>
              <a:rPr lang="en-GB" sz="2900" b="1" dirty="0" smtClean="0"/>
              <a:t>Presentation Outline:</a:t>
            </a:r>
            <a:endParaRPr lang="en-GB" sz="2900" b="1" dirty="0"/>
          </a:p>
        </p:txBody>
      </p:sp>
      <p:sp>
        <p:nvSpPr>
          <p:cNvPr id="5" name="Content Placeholder 4"/>
          <p:cNvSpPr>
            <a:spLocks noGrp="1"/>
          </p:cNvSpPr>
          <p:nvPr>
            <p:ph idx="1"/>
          </p:nvPr>
        </p:nvSpPr>
        <p:spPr/>
        <p:txBody>
          <a:bodyPr>
            <a:normAutofit/>
          </a:bodyPr>
          <a:lstStyle/>
          <a:p>
            <a:pPr marL="0" indent="0">
              <a:buNone/>
            </a:pPr>
            <a:endParaRPr lang="en-GB" sz="2000" dirty="0" smtClean="0"/>
          </a:p>
          <a:p>
            <a:pPr marL="457200" indent="-457200">
              <a:lnSpc>
                <a:spcPct val="150000"/>
              </a:lnSpc>
              <a:buFont typeface="+mj-lt"/>
              <a:buAutoNum type="arabicPeriod"/>
            </a:pPr>
            <a:r>
              <a:rPr lang="en-GB" sz="2000" dirty="0" smtClean="0"/>
              <a:t>Background </a:t>
            </a:r>
          </a:p>
          <a:p>
            <a:pPr marL="457200" indent="-457200">
              <a:lnSpc>
                <a:spcPct val="150000"/>
              </a:lnSpc>
              <a:buFont typeface="+mj-lt"/>
              <a:buAutoNum type="arabicPeriod"/>
            </a:pPr>
            <a:r>
              <a:rPr lang="en-GB" sz="2000" dirty="0" smtClean="0"/>
              <a:t>National competences, statutory and regulatory framework</a:t>
            </a:r>
          </a:p>
          <a:p>
            <a:pPr marL="457200" indent="-457200">
              <a:lnSpc>
                <a:spcPct val="150000"/>
              </a:lnSpc>
              <a:buFont typeface="+mj-lt"/>
              <a:buAutoNum type="arabicPeriod"/>
            </a:pPr>
            <a:r>
              <a:rPr lang="en-GB" sz="2000" dirty="0" smtClean="0"/>
              <a:t>Nuclear forensics in support of National Nuclear security </a:t>
            </a:r>
          </a:p>
          <a:p>
            <a:pPr marL="457200" indent="-457200">
              <a:lnSpc>
                <a:spcPct val="150000"/>
              </a:lnSpc>
              <a:buFont typeface="+mj-lt"/>
              <a:buAutoNum type="arabicPeriod"/>
            </a:pPr>
            <a:r>
              <a:rPr lang="en-GB" sz="2000" dirty="0" smtClean="0"/>
              <a:t>Nuclear Forensics capability building</a:t>
            </a:r>
          </a:p>
          <a:p>
            <a:pPr marL="457200" indent="-457200">
              <a:lnSpc>
                <a:spcPct val="150000"/>
              </a:lnSpc>
              <a:buFont typeface="+mj-lt"/>
              <a:buAutoNum type="arabicPeriod"/>
            </a:pPr>
            <a:r>
              <a:rPr lang="en-GB" sz="2000" dirty="0" smtClean="0"/>
              <a:t>International cooperation and combating illicit trafficking </a:t>
            </a:r>
          </a:p>
          <a:p>
            <a:pPr marL="457200" indent="-457200">
              <a:lnSpc>
                <a:spcPct val="150000"/>
              </a:lnSpc>
              <a:buFont typeface="+mj-lt"/>
              <a:buAutoNum type="arabicPeriod"/>
            </a:pPr>
            <a:r>
              <a:rPr lang="en-GB" sz="2000" dirty="0" smtClean="0"/>
              <a:t>National experience on illicit trafficking of radioactive material</a:t>
            </a:r>
          </a:p>
          <a:p>
            <a:pPr marL="457200" indent="-457200">
              <a:lnSpc>
                <a:spcPct val="150000"/>
              </a:lnSpc>
              <a:buFont typeface="+mj-lt"/>
              <a:buAutoNum type="arabicPeriod"/>
            </a:pPr>
            <a:r>
              <a:rPr lang="en-GB" sz="2000" dirty="0" smtClean="0"/>
              <a:t>Conclusions</a:t>
            </a:r>
            <a:endParaRPr lang="en-GB" sz="2000" dirty="0"/>
          </a:p>
        </p:txBody>
      </p:sp>
    </p:spTree>
    <p:extLst>
      <p:ext uri="{BB962C8B-B14F-4D97-AF65-F5344CB8AC3E}">
        <p14:creationId xmlns:p14="http://schemas.microsoft.com/office/powerpoint/2010/main" val="470984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6840760" cy="576064"/>
          </a:xfrm>
        </p:spPr>
        <p:txBody>
          <a:bodyPr>
            <a:normAutofit fontScale="90000"/>
          </a:bodyPr>
          <a:lstStyle/>
          <a:p>
            <a:pPr algn="ctr"/>
            <a:r>
              <a:rPr lang="en-GB" sz="2700" dirty="0"/>
              <a:t>Background </a:t>
            </a:r>
            <a:br>
              <a:rPr lang="en-GB" sz="2700" dirty="0"/>
            </a:br>
            <a:r>
              <a:rPr lang="en-ZA" dirty="0" smtClean="0"/>
              <a:t> </a:t>
            </a:r>
            <a:endParaRPr lang="en-ZA" dirty="0"/>
          </a:p>
        </p:txBody>
      </p:sp>
      <p:sp>
        <p:nvSpPr>
          <p:cNvPr id="3" name="Content Placeholder 2"/>
          <p:cNvSpPr>
            <a:spLocks noGrp="1"/>
          </p:cNvSpPr>
          <p:nvPr>
            <p:ph idx="1"/>
          </p:nvPr>
        </p:nvSpPr>
        <p:spPr/>
        <p:txBody>
          <a:bodyPr>
            <a:normAutofit/>
          </a:bodyPr>
          <a:lstStyle/>
          <a:p>
            <a:pPr>
              <a:lnSpc>
                <a:spcPct val="110000"/>
              </a:lnSpc>
            </a:pPr>
            <a:r>
              <a:rPr lang="en-ZA" sz="2000" dirty="0" smtClean="0"/>
              <a:t>South Africa (SA)is a member of</a:t>
            </a:r>
            <a:r>
              <a:rPr lang="en-ZA" sz="2000" dirty="0" smtClean="0">
                <a:solidFill>
                  <a:srgbClr val="FF0000"/>
                </a:solidFill>
              </a:rPr>
              <a:t> </a:t>
            </a:r>
            <a:r>
              <a:rPr lang="en-ZA" sz="2000" dirty="0" smtClean="0"/>
              <a:t>NPT since 1991</a:t>
            </a:r>
          </a:p>
          <a:p>
            <a:pPr>
              <a:lnSpc>
                <a:spcPct val="110000"/>
              </a:lnSpc>
            </a:pPr>
            <a:r>
              <a:rPr lang="en-ZA" sz="2000" dirty="0" smtClean="0"/>
              <a:t>Has emerged as a champion of both global nuclear non-proliferation and equal access to peaceful nuclear energy.</a:t>
            </a:r>
          </a:p>
          <a:p>
            <a:pPr>
              <a:lnSpc>
                <a:spcPct val="110000"/>
              </a:lnSpc>
            </a:pPr>
            <a:r>
              <a:rPr lang="en-ZA" sz="2000" dirty="0" smtClean="0"/>
              <a:t>SA is a possible exporter and importer of nuclear technology , and a target for state and non-state actors seeking assistance for authorized nuclear materials handling, protection and storage facility.</a:t>
            </a:r>
          </a:p>
          <a:p>
            <a:pPr>
              <a:lnSpc>
                <a:spcPct val="110000"/>
              </a:lnSpc>
            </a:pPr>
            <a:r>
              <a:rPr lang="en-ZA" sz="2000" dirty="0" smtClean="0"/>
              <a:t>A producer, possessor and exporter of nuclear materials for peaceful purposes under IAEA guidelines.</a:t>
            </a:r>
          </a:p>
          <a:p>
            <a:pPr>
              <a:lnSpc>
                <a:spcPct val="110000"/>
              </a:lnSpc>
            </a:pPr>
            <a:r>
              <a:rPr lang="en-ZA" sz="2000" dirty="0"/>
              <a:t>Radioactive or nuclear materials </a:t>
            </a:r>
            <a:r>
              <a:rPr lang="en-ZA" sz="2000" dirty="0" smtClean="0"/>
              <a:t>are used in various </a:t>
            </a:r>
            <a:r>
              <a:rPr lang="en-ZA" sz="2000" dirty="0"/>
              <a:t>sectors of </a:t>
            </a:r>
            <a:r>
              <a:rPr lang="en-ZA" sz="2000" dirty="0" smtClean="0"/>
              <a:t>the </a:t>
            </a:r>
            <a:r>
              <a:rPr lang="en-ZA" sz="2000" dirty="0"/>
              <a:t>country's </a:t>
            </a:r>
            <a:r>
              <a:rPr lang="en-ZA" sz="2000" dirty="0" smtClean="0"/>
              <a:t>economy</a:t>
            </a:r>
          </a:p>
          <a:p>
            <a:pPr>
              <a:lnSpc>
                <a:spcPct val="110000"/>
              </a:lnSpc>
            </a:pPr>
            <a:endParaRPr lang="en-ZA" sz="2000" dirty="0"/>
          </a:p>
          <a:p>
            <a:pPr marL="0" indent="0">
              <a:lnSpc>
                <a:spcPct val="110000"/>
              </a:lnSpc>
              <a:buNone/>
            </a:pPr>
            <a:endParaRPr lang="en-ZA" sz="2200" dirty="0" smtClean="0"/>
          </a:p>
          <a:p>
            <a:pPr marL="0" indent="0">
              <a:buNone/>
            </a:pPr>
            <a:endParaRPr lang="en-ZA" dirty="0"/>
          </a:p>
        </p:txBody>
      </p:sp>
    </p:spTree>
    <p:extLst>
      <p:ext uri="{BB962C8B-B14F-4D97-AF65-F5344CB8AC3E}">
        <p14:creationId xmlns:p14="http://schemas.microsoft.com/office/powerpoint/2010/main" val="2714204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6840760" cy="648072"/>
          </a:xfrm>
        </p:spPr>
        <p:txBody>
          <a:bodyPr>
            <a:normAutofit/>
          </a:bodyPr>
          <a:lstStyle/>
          <a:p>
            <a:pPr algn="ctr"/>
            <a:r>
              <a:rPr lang="en-ZA" sz="2400" dirty="0" smtClean="0"/>
              <a:t>Background Continues</a:t>
            </a:r>
            <a:endParaRPr lang="en-ZA" sz="2400" dirty="0"/>
          </a:p>
        </p:txBody>
      </p:sp>
      <p:sp>
        <p:nvSpPr>
          <p:cNvPr id="3" name="Content Placeholder 2"/>
          <p:cNvSpPr>
            <a:spLocks noGrp="1"/>
          </p:cNvSpPr>
          <p:nvPr>
            <p:ph idx="1"/>
          </p:nvPr>
        </p:nvSpPr>
        <p:spPr>
          <a:xfrm>
            <a:off x="179512" y="1196752"/>
            <a:ext cx="8229600" cy="4896544"/>
          </a:xfrm>
        </p:spPr>
        <p:txBody>
          <a:bodyPr>
            <a:normAutofit lnSpcReduction="10000"/>
          </a:bodyPr>
          <a:lstStyle/>
          <a:p>
            <a:pPr lvl="0"/>
            <a:r>
              <a:rPr lang="en-ZA" sz="2000" dirty="0">
                <a:solidFill>
                  <a:prstClr val="black"/>
                </a:solidFill>
              </a:rPr>
              <a:t>Sectors include</a:t>
            </a:r>
            <a:r>
              <a:rPr lang="en-ZA" sz="2000" dirty="0" smtClean="0">
                <a:solidFill>
                  <a:prstClr val="black"/>
                </a:solidFill>
              </a:rPr>
              <a:t>:</a:t>
            </a:r>
          </a:p>
          <a:p>
            <a:pPr marL="0" lvl="0" indent="0">
              <a:buNone/>
            </a:pPr>
            <a:endParaRPr lang="en-ZA" sz="900" dirty="0">
              <a:solidFill>
                <a:prstClr val="black"/>
              </a:solidFill>
            </a:endParaRPr>
          </a:p>
          <a:p>
            <a:pPr lvl="1"/>
            <a:r>
              <a:rPr lang="en-ZA" sz="2000" dirty="0">
                <a:solidFill>
                  <a:prstClr val="black"/>
                </a:solidFill>
              </a:rPr>
              <a:t>Uranium Mining </a:t>
            </a:r>
          </a:p>
          <a:p>
            <a:pPr lvl="1"/>
            <a:r>
              <a:rPr lang="en-ZA" sz="2000" dirty="0" smtClean="0"/>
              <a:t>Health (radioisotope production e.g. Mo-99)</a:t>
            </a:r>
          </a:p>
          <a:p>
            <a:pPr lvl="1"/>
            <a:r>
              <a:rPr lang="en-ZA" sz="2000" dirty="0" smtClean="0"/>
              <a:t>Research and development (Safari-1)</a:t>
            </a:r>
          </a:p>
          <a:p>
            <a:pPr lvl="1"/>
            <a:r>
              <a:rPr lang="en-ZA" sz="2000" dirty="0" smtClean="0"/>
              <a:t>Energy-nuclear power generation (Eskom’s </a:t>
            </a:r>
            <a:r>
              <a:rPr lang="en-ZA" sz="2000" dirty="0" err="1" smtClean="0"/>
              <a:t>Koeberg</a:t>
            </a:r>
            <a:r>
              <a:rPr lang="en-ZA" sz="2000" dirty="0" smtClean="0"/>
              <a:t> 1 and 2 1,800 </a:t>
            </a:r>
            <a:r>
              <a:rPr lang="en-ZA" sz="2000" dirty="0" err="1" smtClean="0"/>
              <a:t>MWe</a:t>
            </a:r>
            <a:r>
              <a:rPr lang="en-ZA" sz="2000" dirty="0" smtClean="0"/>
              <a:t> units) </a:t>
            </a:r>
          </a:p>
          <a:p>
            <a:pPr marL="457200" lvl="1" indent="0">
              <a:buNone/>
            </a:pPr>
            <a:endParaRPr lang="en-ZA" sz="2000" dirty="0"/>
          </a:p>
          <a:p>
            <a:r>
              <a:rPr lang="en-ZA" sz="2000" dirty="0" smtClean="0"/>
              <a:t>Major security threats or concerns:</a:t>
            </a:r>
            <a:endParaRPr lang="en-ZA" sz="900" dirty="0" smtClean="0"/>
          </a:p>
          <a:p>
            <a:pPr marL="0" indent="0">
              <a:buNone/>
            </a:pPr>
            <a:r>
              <a:rPr lang="en-ZA" sz="2000" dirty="0" smtClean="0"/>
              <a:t> </a:t>
            </a:r>
          </a:p>
          <a:p>
            <a:pPr lvl="1"/>
            <a:r>
              <a:rPr lang="en-ZA" sz="2000" dirty="0" smtClean="0"/>
              <a:t>Theft of radioactive sources (as may happen in many states)</a:t>
            </a:r>
          </a:p>
          <a:p>
            <a:pPr lvl="1"/>
            <a:r>
              <a:rPr lang="en-ZA" sz="2000" dirty="0" smtClean="0"/>
              <a:t>Illicit trafficking of nuclear and radioactive materials </a:t>
            </a:r>
          </a:p>
          <a:p>
            <a:pPr marL="457200" lvl="1" indent="0">
              <a:buNone/>
            </a:pPr>
            <a:endParaRPr lang="en-ZA" sz="2000" dirty="0" smtClean="0"/>
          </a:p>
          <a:p>
            <a:r>
              <a:rPr lang="en-ZA" sz="2000" dirty="0" smtClean="0"/>
              <a:t>The safety and security of these materials depend on effective national regulatory control infrastructure.</a:t>
            </a:r>
          </a:p>
        </p:txBody>
      </p:sp>
    </p:spTree>
    <p:extLst>
      <p:ext uri="{BB962C8B-B14F-4D97-AF65-F5344CB8AC3E}">
        <p14:creationId xmlns:p14="http://schemas.microsoft.com/office/powerpoint/2010/main" val="483807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6840760" cy="648072"/>
          </a:xfrm>
        </p:spPr>
        <p:txBody>
          <a:bodyPr>
            <a:noAutofit/>
          </a:bodyPr>
          <a:lstStyle/>
          <a:p>
            <a:r>
              <a:rPr lang="en-ZA" sz="2400" dirty="0" smtClean="0"/>
              <a:t>National Statutory and Regulatory Framework</a:t>
            </a:r>
            <a:endParaRPr lang="en-ZA" sz="2400" dirty="0"/>
          </a:p>
        </p:txBody>
      </p:sp>
      <p:sp>
        <p:nvSpPr>
          <p:cNvPr id="3" name="Content Placeholder 2"/>
          <p:cNvSpPr>
            <a:spLocks noGrp="1"/>
          </p:cNvSpPr>
          <p:nvPr>
            <p:ph idx="1"/>
          </p:nvPr>
        </p:nvSpPr>
        <p:spPr>
          <a:xfrm>
            <a:off x="179512" y="1340768"/>
            <a:ext cx="8229600" cy="4896544"/>
          </a:xfrm>
        </p:spPr>
        <p:txBody>
          <a:bodyPr/>
          <a:lstStyle/>
          <a:p>
            <a:pPr marL="0" indent="0">
              <a:buNone/>
            </a:pPr>
            <a:endParaRPr lang="en-ZA" dirty="0" smtClean="0"/>
          </a:p>
          <a:p>
            <a:pPr marL="0" indent="0">
              <a:buNone/>
            </a:pPr>
            <a:r>
              <a:rPr lang="en-ZA" dirty="0" smtClean="0"/>
              <a:t>					</a:t>
            </a:r>
            <a:r>
              <a:rPr lang="en-ZA" sz="1800" dirty="0"/>
              <a:t>P</a:t>
            </a:r>
            <a:r>
              <a:rPr lang="en-ZA" sz="1800" dirty="0" smtClean="0"/>
              <a:t>arliament </a:t>
            </a:r>
          </a:p>
          <a:p>
            <a:pPr marL="0" indent="0">
              <a:buNone/>
            </a:pPr>
            <a:endParaRPr lang="en-ZA" dirty="0"/>
          </a:p>
          <a:p>
            <a:pPr marL="0" indent="0">
              <a:buNone/>
            </a:pPr>
            <a:r>
              <a:rPr lang="en-ZA" dirty="0" smtClean="0"/>
              <a:t>					</a:t>
            </a:r>
            <a:endParaRPr lang="en-ZA" dirty="0"/>
          </a:p>
        </p:txBody>
      </p:sp>
      <p:sp>
        <p:nvSpPr>
          <p:cNvPr id="4" name="Rectangle 3"/>
          <p:cNvSpPr/>
          <p:nvPr/>
        </p:nvSpPr>
        <p:spPr>
          <a:xfrm>
            <a:off x="1403648" y="1916832"/>
            <a:ext cx="2570584" cy="914400"/>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ZA" sz="1600" dirty="0" smtClean="0">
                <a:solidFill>
                  <a:schemeClr val="tx1"/>
                </a:solidFill>
              </a:rPr>
              <a:t>Legislations (Acts, </a:t>
            </a:r>
            <a:r>
              <a:rPr lang="en-ZA" sz="1600" dirty="0" err="1" smtClean="0">
                <a:solidFill>
                  <a:schemeClr val="tx1"/>
                </a:solidFill>
              </a:rPr>
              <a:t>etc</a:t>
            </a:r>
            <a:r>
              <a:rPr lang="en-ZA" sz="1600" dirty="0" smtClean="0">
                <a:solidFill>
                  <a:schemeClr val="tx1"/>
                </a:solidFill>
              </a:rPr>
              <a:t>)</a:t>
            </a:r>
            <a:r>
              <a:rPr lang="en-ZA" dirty="0" smtClean="0">
                <a:solidFill>
                  <a:schemeClr val="tx1"/>
                </a:solidFill>
              </a:rPr>
              <a:t> </a:t>
            </a:r>
            <a:endParaRPr lang="en-ZA" dirty="0">
              <a:solidFill>
                <a:schemeClr val="tx1"/>
              </a:solidFill>
            </a:endParaRPr>
          </a:p>
        </p:txBody>
      </p:sp>
      <p:sp>
        <p:nvSpPr>
          <p:cNvPr id="6" name="Right Brace 5"/>
          <p:cNvSpPr/>
          <p:nvPr/>
        </p:nvSpPr>
        <p:spPr>
          <a:xfrm>
            <a:off x="4427984" y="1916832"/>
            <a:ext cx="155448" cy="9144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ZA"/>
          </a:p>
        </p:txBody>
      </p:sp>
      <p:sp>
        <p:nvSpPr>
          <p:cNvPr id="9" name="Rectangle 8"/>
          <p:cNvSpPr/>
          <p:nvPr/>
        </p:nvSpPr>
        <p:spPr>
          <a:xfrm>
            <a:off x="1403648" y="3284984"/>
            <a:ext cx="2570584" cy="1021457"/>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ZA" sz="1600" dirty="0" smtClean="0">
                <a:solidFill>
                  <a:schemeClr val="dk1"/>
                </a:solidFill>
              </a:rPr>
              <a:t>Regulations,</a:t>
            </a:r>
            <a:endParaRPr lang="en-ZA" sz="1600" dirty="0">
              <a:solidFill>
                <a:schemeClr val="dk1"/>
              </a:solidFill>
            </a:endParaRPr>
          </a:p>
          <a:p>
            <a:pPr algn="ctr"/>
            <a:r>
              <a:rPr lang="en-ZA" sz="1600" dirty="0">
                <a:solidFill>
                  <a:schemeClr val="dk1"/>
                </a:solidFill>
              </a:rPr>
              <a:t>Safety </a:t>
            </a:r>
            <a:r>
              <a:rPr lang="en-ZA" sz="1600" dirty="0" smtClean="0">
                <a:solidFill>
                  <a:schemeClr val="dk1"/>
                </a:solidFill>
              </a:rPr>
              <a:t>Standards,</a:t>
            </a:r>
            <a:endParaRPr lang="en-ZA" sz="1600" dirty="0">
              <a:solidFill>
                <a:schemeClr val="dk1"/>
              </a:solidFill>
            </a:endParaRPr>
          </a:p>
          <a:p>
            <a:pPr algn="ctr"/>
            <a:r>
              <a:rPr lang="en-ZA" sz="1600" dirty="0">
                <a:solidFill>
                  <a:schemeClr val="dk1"/>
                </a:solidFill>
              </a:rPr>
              <a:t>Policies</a:t>
            </a:r>
          </a:p>
        </p:txBody>
      </p:sp>
      <p:sp>
        <p:nvSpPr>
          <p:cNvPr id="10" name="Rectangle 9"/>
          <p:cNvSpPr/>
          <p:nvPr/>
        </p:nvSpPr>
        <p:spPr>
          <a:xfrm>
            <a:off x="1403648" y="4683106"/>
            <a:ext cx="2498576" cy="1410190"/>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ZA" sz="1600" dirty="0">
                <a:solidFill>
                  <a:schemeClr val="dk1"/>
                </a:solidFill>
              </a:rPr>
              <a:t>Co-operation </a:t>
            </a:r>
            <a:r>
              <a:rPr lang="en-ZA" sz="1600" dirty="0" smtClean="0">
                <a:solidFill>
                  <a:schemeClr val="dk1"/>
                </a:solidFill>
              </a:rPr>
              <a:t>Agreements,</a:t>
            </a:r>
            <a:endParaRPr lang="en-ZA" sz="1600" dirty="0">
              <a:solidFill>
                <a:schemeClr val="dk1"/>
              </a:solidFill>
            </a:endParaRPr>
          </a:p>
          <a:p>
            <a:pPr algn="ctr"/>
            <a:r>
              <a:rPr lang="en-ZA" sz="1600" dirty="0">
                <a:solidFill>
                  <a:schemeClr val="dk1"/>
                </a:solidFill>
              </a:rPr>
              <a:t>Regulatory </a:t>
            </a:r>
            <a:r>
              <a:rPr lang="en-ZA" sz="1600" dirty="0" smtClean="0">
                <a:solidFill>
                  <a:schemeClr val="dk1"/>
                </a:solidFill>
              </a:rPr>
              <a:t>Practices,</a:t>
            </a:r>
            <a:endParaRPr lang="en-ZA" sz="1600" dirty="0">
              <a:solidFill>
                <a:schemeClr val="dk1"/>
              </a:solidFill>
            </a:endParaRPr>
          </a:p>
          <a:p>
            <a:pPr algn="ctr"/>
            <a:r>
              <a:rPr lang="en-ZA" sz="1600" dirty="0">
                <a:solidFill>
                  <a:schemeClr val="dk1"/>
                </a:solidFill>
              </a:rPr>
              <a:t>Requirements &amp; Guidance</a:t>
            </a:r>
          </a:p>
        </p:txBody>
      </p:sp>
      <p:sp>
        <p:nvSpPr>
          <p:cNvPr id="11" name="Right Brace 10"/>
          <p:cNvSpPr/>
          <p:nvPr/>
        </p:nvSpPr>
        <p:spPr>
          <a:xfrm>
            <a:off x="4452554" y="3645024"/>
            <a:ext cx="261756" cy="208823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ZA"/>
          </a:p>
        </p:txBody>
      </p:sp>
      <p:sp>
        <p:nvSpPr>
          <p:cNvPr id="12" name="Rectangle 11"/>
          <p:cNvSpPr/>
          <p:nvPr/>
        </p:nvSpPr>
        <p:spPr>
          <a:xfrm>
            <a:off x="5076056" y="3950476"/>
            <a:ext cx="2952328" cy="1477328"/>
          </a:xfrm>
          <a:prstGeom prst="rect">
            <a:avLst/>
          </a:prstGeom>
        </p:spPr>
        <p:txBody>
          <a:bodyPr wrap="square">
            <a:spAutoFit/>
          </a:bodyPr>
          <a:lstStyle/>
          <a:p>
            <a:r>
              <a:rPr lang="en-ZA" dirty="0"/>
              <a:t>Government Departments</a:t>
            </a:r>
          </a:p>
          <a:p>
            <a:r>
              <a:rPr lang="en-ZA" dirty="0" smtClean="0"/>
              <a:t>Directorates</a:t>
            </a:r>
            <a:endParaRPr lang="en-ZA" dirty="0"/>
          </a:p>
          <a:p>
            <a:r>
              <a:rPr lang="en-ZA" dirty="0" smtClean="0"/>
              <a:t>Regulators</a:t>
            </a:r>
            <a:endParaRPr lang="en-ZA" dirty="0"/>
          </a:p>
          <a:p>
            <a:r>
              <a:rPr lang="en-ZA" dirty="0" smtClean="0"/>
              <a:t>State </a:t>
            </a:r>
            <a:r>
              <a:rPr lang="en-ZA" dirty="0"/>
              <a:t>Authorities</a:t>
            </a:r>
          </a:p>
          <a:p>
            <a:r>
              <a:rPr lang="en-ZA" dirty="0" smtClean="0"/>
              <a:t>State Owned Entities</a:t>
            </a:r>
            <a:endParaRPr lang="en-ZA" dirty="0"/>
          </a:p>
        </p:txBody>
      </p:sp>
    </p:spTree>
    <p:extLst>
      <p:ext uri="{BB962C8B-B14F-4D97-AF65-F5344CB8AC3E}">
        <p14:creationId xmlns:p14="http://schemas.microsoft.com/office/powerpoint/2010/main" val="162036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332656"/>
            <a:ext cx="7632848" cy="720080"/>
          </a:xfrm>
        </p:spPr>
        <p:txBody>
          <a:bodyPr>
            <a:noAutofit/>
          </a:bodyPr>
          <a:lstStyle/>
          <a:p>
            <a:pPr algn="ctr"/>
            <a:r>
              <a:rPr lang="en-ZA" sz="2000" dirty="0" smtClean="0"/>
              <a:t>RSA Nuclear forensics component in support of national nuclear security</a:t>
            </a:r>
            <a:endParaRPr lang="en-ZA" sz="2000" dirty="0"/>
          </a:p>
        </p:txBody>
      </p:sp>
      <p:sp>
        <p:nvSpPr>
          <p:cNvPr id="3" name="Content Placeholder 2"/>
          <p:cNvSpPr>
            <a:spLocks noGrp="1"/>
          </p:cNvSpPr>
          <p:nvPr>
            <p:ph idx="1"/>
          </p:nvPr>
        </p:nvSpPr>
        <p:spPr>
          <a:xfrm>
            <a:off x="107504" y="1340768"/>
            <a:ext cx="8229600" cy="4968552"/>
          </a:xfrm>
        </p:spPr>
        <p:txBody>
          <a:bodyPr>
            <a:noAutofit/>
          </a:bodyPr>
          <a:lstStyle/>
          <a:p>
            <a:r>
              <a:rPr lang="en-ZA" sz="1800" dirty="0" smtClean="0"/>
              <a:t>Existing National Nuclear security in place </a:t>
            </a:r>
          </a:p>
          <a:p>
            <a:pPr marL="0" indent="0">
              <a:buNone/>
            </a:pPr>
            <a:endParaRPr lang="en-ZA" sz="1800" dirty="0" smtClean="0"/>
          </a:p>
          <a:p>
            <a:r>
              <a:rPr lang="en-ZA" sz="1800" dirty="0" smtClean="0"/>
              <a:t>Role players in Nuclear Security:</a:t>
            </a:r>
          </a:p>
          <a:p>
            <a:pPr lvl="1"/>
            <a:r>
              <a:rPr lang="en-ZA" sz="1800" dirty="0" smtClean="0"/>
              <a:t>Department of Energy (custodian of deployed Nuclear security plan)</a:t>
            </a:r>
          </a:p>
          <a:p>
            <a:pPr lvl="1"/>
            <a:r>
              <a:rPr lang="en-ZA" sz="1800" dirty="0" smtClean="0"/>
              <a:t>National Nuclear Regulator </a:t>
            </a:r>
          </a:p>
          <a:p>
            <a:pPr lvl="1"/>
            <a:r>
              <a:rPr lang="en-ZA" sz="1800" dirty="0" smtClean="0"/>
              <a:t>Department </a:t>
            </a:r>
            <a:r>
              <a:rPr lang="en-ZA" sz="1800" dirty="0"/>
              <a:t>of </a:t>
            </a:r>
            <a:r>
              <a:rPr lang="en-ZA" sz="1800" dirty="0" smtClean="0"/>
              <a:t>Health,</a:t>
            </a:r>
          </a:p>
          <a:p>
            <a:pPr lvl="1"/>
            <a:r>
              <a:rPr lang="en-ZA" sz="1800" dirty="0" smtClean="0"/>
              <a:t>State </a:t>
            </a:r>
            <a:r>
              <a:rPr lang="en-ZA" sz="1800" dirty="0"/>
              <a:t>Security Agency, </a:t>
            </a:r>
            <a:endParaRPr lang="en-ZA" sz="1800" dirty="0" smtClean="0"/>
          </a:p>
          <a:p>
            <a:pPr lvl="1"/>
            <a:r>
              <a:rPr lang="en-ZA" sz="1800" dirty="0" smtClean="0"/>
              <a:t>South </a:t>
            </a:r>
            <a:r>
              <a:rPr lang="en-ZA" sz="1800" dirty="0"/>
              <a:t>African Police service and </a:t>
            </a:r>
            <a:r>
              <a:rPr lang="en-ZA" sz="1800" dirty="0" smtClean="0"/>
              <a:t>department of Justice</a:t>
            </a:r>
            <a:r>
              <a:rPr lang="en-ZA" sz="1800" dirty="0"/>
              <a:t>, </a:t>
            </a:r>
            <a:endParaRPr lang="en-ZA" sz="1800" dirty="0" smtClean="0"/>
          </a:p>
          <a:p>
            <a:pPr lvl="1"/>
            <a:r>
              <a:rPr lang="en-ZA" sz="1800" dirty="0" smtClean="0"/>
              <a:t>Defence</a:t>
            </a:r>
            <a:r>
              <a:rPr lang="en-ZA" sz="1800" dirty="0"/>
              <a:t>, IAEA guidelines, etc</a:t>
            </a:r>
            <a:r>
              <a:rPr lang="en-ZA" sz="1800" dirty="0" smtClean="0"/>
              <a:t>.</a:t>
            </a:r>
          </a:p>
          <a:p>
            <a:pPr marL="457200" lvl="1" indent="0">
              <a:buNone/>
            </a:pPr>
            <a:endParaRPr lang="en-ZA" sz="1800" dirty="0" smtClean="0"/>
          </a:p>
          <a:p>
            <a:r>
              <a:rPr lang="en-ZA" sz="1800" dirty="0" smtClean="0"/>
              <a:t>Nuclear Forensics is now one component in a support of on-going national nuclear security investigations in South Africa.</a:t>
            </a:r>
            <a:endParaRPr lang="en-ZA" sz="1800" dirty="0"/>
          </a:p>
        </p:txBody>
      </p:sp>
    </p:spTree>
    <p:extLst>
      <p:ext uri="{BB962C8B-B14F-4D97-AF65-F5344CB8AC3E}">
        <p14:creationId xmlns:p14="http://schemas.microsoft.com/office/powerpoint/2010/main" val="2115270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6840760" cy="994122"/>
          </a:xfrm>
        </p:spPr>
        <p:txBody>
          <a:bodyPr>
            <a:noAutofit/>
          </a:bodyPr>
          <a:lstStyle/>
          <a:p>
            <a:pPr algn="ctr"/>
            <a:r>
              <a:rPr lang="en-ZA" sz="2000" dirty="0" smtClean="0"/>
              <a:t>General trend on Illicit trafficking of Nuclear and radioactive material: a global threat</a:t>
            </a:r>
            <a:endParaRPr lang="en-ZA" sz="20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1412776"/>
            <a:ext cx="5401524" cy="363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59632" y="5301208"/>
            <a:ext cx="6048672" cy="523220"/>
          </a:xfrm>
          <a:prstGeom prst="rect">
            <a:avLst/>
          </a:prstGeom>
        </p:spPr>
        <p:txBody>
          <a:bodyPr wrap="square">
            <a:spAutoFit/>
          </a:bodyPr>
          <a:lstStyle/>
          <a:p>
            <a:r>
              <a:rPr lang="en-ZA" sz="1400" dirty="0" smtClean="0"/>
              <a:t>Ref: CNS </a:t>
            </a:r>
            <a:r>
              <a:rPr lang="en-ZA" sz="1400" dirty="0"/>
              <a:t>Global Incidents and Trafficking Database: Tracking </a:t>
            </a:r>
            <a:r>
              <a:rPr lang="en-ZA" sz="1400" dirty="0" smtClean="0"/>
              <a:t>publicly reported  incidents </a:t>
            </a:r>
            <a:r>
              <a:rPr lang="en-ZA" sz="1400" dirty="0"/>
              <a:t>involving nuclear and other radioactive materials 2013 Annual Report</a:t>
            </a:r>
          </a:p>
        </p:txBody>
      </p:sp>
    </p:spTree>
    <p:extLst>
      <p:ext uri="{BB962C8B-B14F-4D97-AF65-F5344CB8AC3E}">
        <p14:creationId xmlns:p14="http://schemas.microsoft.com/office/powerpoint/2010/main" val="620426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800" dirty="0" smtClean="0"/>
              <a:t>Nuclear forensics capability </a:t>
            </a:r>
            <a:endParaRPr lang="en-ZA" sz="2800" dirty="0"/>
          </a:p>
        </p:txBody>
      </p:sp>
      <p:sp>
        <p:nvSpPr>
          <p:cNvPr id="4" name="Content Placeholder 3"/>
          <p:cNvSpPr>
            <a:spLocks noGrp="1"/>
          </p:cNvSpPr>
          <p:nvPr>
            <p:ph idx="1"/>
          </p:nvPr>
        </p:nvSpPr>
        <p:spPr/>
        <p:txBody>
          <a:bodyPr>
            <a:normAutofit/>
          </a:bodyPr>
          <a:lstStyle/>
          <a:p>
            <a:r>
              <a:rPr lang="en-ZA" sz="2200" dirty="0"/>
              <a:t>Although the prevention of nuclear and radiological terrorism is a global issue or initiative, the establishment of an efficient and well defined system for combating illicit nuclear material is understood to be a national responsibility</a:t>
            </a:r>
            <a:r>
              <a:rPr lang="en-ZA" sz="2200" dirty="0" smtClean="0"/>
              <a:t>.</a:t>
            </a:r>
          </a:p>
          <a:p>
            <a:pPr marL="0" indent="0">
              <a:buNone/>
            </a:pPr>
            <a:endParaRPr lang="en-ZA" sz="2200" dirty="0" smtClean="0"/>
          </a:p>
          <a:p>
            <a:r>
              <a:rPr lang="en-ZA" sz="2200" dirty="0" smtClean="0"/>
              <a:t>In this regard South  Africa took an initiative to enhance its nuclear security by developing Nuclear forensics </a:t>
            </a:r>
            <a:r>
              <a:rPr lang="en-ZA" sz="2200" dirty="0"/>
              <a:t>capability </a:t>
            </a:r>
            <a:r>
              <a:rPr lang="en-ZA" sz="2200" dirty="0" smtClean="0"/>
              <a:t>in </a:t>
            </a:r>
            <a:r>
              <a:rPr lang="en-ZA" sz="2200" dirty="0"/>
              <a:t>order to </a:t>
            </a:r>
            <a:r>
              <a:rPr lang="en-ZA" sz="2200" dirty="0" smtClean="0"/>
              <a:t>support:</a:t>
            </a:r>
            <a:endParaRPr lang="en-ZA" sz="2200" dirty="0"/>
          </a:p>
          <a:p>
            <a:pPr lvl="1"/>
            <a:r>
              <a:rPr lang="en-ZA" dirty="0"/>
              <a:t>Prevention </a:t>
            </a:r>
            <a:endParaRPr lang="en-ZA" dirty="0" smtClean="0"/>
          </a:p>
          <a:p>
            <a:pPr lvl="1"/>
            <a:r>
              <a:rPr lang="en-ZA" dirty="0" smtClean="0"/>
              <a:t>Investigations</a:t>
            </a:r>
          </a:p>
          <a:p>
            <a:pPr lvl="1"/>
            <a:r>
              <a:rPr lang="en-ZA" dirty="0" smtClean="0"/>
              <a:t>And </a:t>
            </a:r>
            <a:r>
              <a:rPr lang="en-ZA" dirty="0"/>
              <a:t>response to a nuclear event </a:t>
            </a:r>
          </a:p>
          <a:p>
            <a:pPr marL="0" indent="0">
              <a:buNone/>
            </a:pPr>
            <a:endParaRPr lang="en-ZA" dirty="0"/>
          </a:p>
        </p:txBody>
      </p:sp>
    </p:spTree>
    <p:extLst>
      <p:ext uri="{BB962C8B-B14F-4D97-AF65-F5344CB8AC3E}">
        <p14:creationId xmlns:p14="http://schemas.microsoft.com/office/powerpoint/2010/main" val="2696406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400" dirty="0"/>
              <a:t>Nuclear forensics capability </a:t>
            </a:r>
            <a:endParaRPr lang="en-ZA" sz="2200" dirty="0"/>
          </a:p>
        </p:txBody>
      </p:sp>
      <p:sp>
        <p:nvSpPr>
          <p:cNvPr id="3" name="Content Placeholder 2"/>
          <p:cNvSpPr>
            <a:spLocks noGrp="1"/>
          </p:cNvSpPr>
          <p:nvPr>
            <p:ph idx="1"/>
          </p:nvPr>
        </p:nvSpPr>
        <p:spPr/>
        <p:txBody>
          <a:bodyPr>
            <a:normAutofit fontScale="55000" lnSpcReduction="20000"/>
          </a:bodyPr>
          <a:lstStyle/>
          <a:p>
            <a:pPr>
              <a:lnSpc>
                <a:spcPct val="110000"/>
              </a:lnSpc>
            </a:pPr>
            <a:r>
              <a:rPr lang="en-ZA" sz="3300" dirty="0" smtClean="0"/>
              <a:t>This program (Nuclear forensics) falls under the Nuclear Obligations Management Services(NOMS) department within The South African Nuclear Energy Corp (Necsa)</a:t>
            </a:r>
          </a:p>
          <a:p>
            <a:pPr marL="0" indent="0">
              <a:lnSpc>
                <a:spcPct val="110000"/>
              </a:lnSpc>
              <a:buNone/>
            </a:pPr>
            <a:endParaRPr lang="en-ZA" sz="3300" dirty="0" smtClean="0"/>
          </a:p>
          <a:p>
            <a:pPr>
              <a:lnSpc>
                <a:spcPct val="110000"/>
              </a:lnSpc>
            </a:pPr>
            <a:r>
              <a:rPr lang="en-ZA" sz="3300" dirty="0" smtClean="0"/>
              <a:t>Necsa</a:t>
            </a:r>
          </a:p>
          <a:p>
            <a:pPr marL="0" indent="0">
              <a:lnSpc>
                <a:spcPct val="110000"/>
              </a:lnSpc>
              <a:buNone/>
            </a:pPr>
            <a:endParaRPr lang="en-ZA" sz="3300" dirty="0" smtClean="0"/>
          </a:p>
          <a:p>
            <a:pPr lvl="1">
              <a:lnSpc>
                <a:spcPct val="110000"/>
              </a:lnSpc>
            </a:pPr>
            <a:r>
              <a:rPr lang="en-ZA" sz="3300" dirty="0" smtClean="0"/>
              <a:t>National key point in nuclear</a:t>
            </a:r>
          </a:p>
          <a:p>
            <a:pPr lvl="1">
              <a:lnSpc>
                <a:spcPct val="110000"/>
              </a:lnSpc>
            </a:pPr>
            <a:r>
              <a:rPr lang="en-ZA" sz="3300" dirty="0" smtClean="0"/>
              <a:t>Contact point for IAEA conventions (convention on early notification of a nuclear event, accident and convention on assistance in the case of a nuclear accident </a:t>
            </a:r>
            <a:r>
              <a:rPr lang="en-ZA" sz="3300" dirty="0" smtClean="0">
                <a:solidFill>
                  <a:srgbClr val="FF0000"/>
                </a:solidFill>
              </a:rPr>
              <a:t> </a:t>
            </a:r>
            <a:r>
              <a:rPr lang="en-ZA" sz="3300" dirty="0" smtClean="0"/>
              <a:t>&amp; radiological emergency) </a:t>
            </a:r>
          </a:p>
          <a:p>
            <a:pPr marL="457200" lvl="1" indent="0">
              <a:lnSpc>
                <a:spcPct val="110000"/>
              </a:lnSpc>
              <a:buNone/>
            </a:pPr>
            <a:endParaRPr lang="en-ZA" sz="3300" dirty="0" smtClean="0"/>
          </a:p>
          <a:p>
            <a:pPr>
              <a:lnSpc>
                <a:spcPct val="110000"/>
              </a:lnSpc>
            </a:pPr>
            <a:r>
              <a:rPr lang="en-ZA" sz="3300" dirty="0" smtClean="0"/>
              <a:t>The program includes:</a:t>
            </a:r>
          </a:p>
          <a:p>
            <a:pPr marL="0" indent="0">
              <a:lnSpc>
                <a:spcPct val="110000"/>
              </a:lnSpc>
              <a:buNone/>
            </a:pPr>
            <a:endParaRPr lang="en-ZA" sz="3300" dirty="0" smtClean="0"/>
          </a:p>
          <a:p>
            <a:pPr lvl="1">
              <a:lnSpc>
                <a:spcPct val="110000"/>
              </a:lnSpc>
            </a:pPr>
            <a:r>
              <a:rPr lang="en-ZA" sz="3300" dirty="0">
                <a:solidFill>
                  <a:prstClr val="black"/>
                </a:solidFill>
              </a:rPr>
              <a:t>A national nuclear forensics laboratory to analyse the evidence contaminated with radioactive material. </a:t>
            </a:r>
          </a:p>
          <a:p>
            <a:pPr marL="0" indent="0">
              <a:buNone/>
            </a:pPr>
            <a:endParaRPr lang="en-ZA" sz="2400" dirty="0" smtClean="0"/>
          </a:p>
          <a:p>
            <a:pPr marL="0" indent="0">
              <a:buNone/>
            </a:pPr>
            <a:r>
              <a:rPr lang="en-ZA" dirty="0"/>
              <a:t>	</a:t>
            </a:r>
          </a:p>
        </p:txBody>
      </p:sp>
    </p:spTree>
    <p:extLst>
      <p:ext uri="{BB962C8B-B14F-4D97-AF65-F5344CB8AC3E}">
        <p14:creationId xmlns:p14="http://schemas.microsoft.com/office/powerpoint/2010/main" val="1254086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Necsa AR master">
  <a:themeElements>
    <a:clrScheme name="Necsa">
      <a:dk1>
        <a:sysClr val="windowText" lastClr="000000"/>
      </a:dk1>
      <a:lt1>
        <a:sysClr val="window" lastClr="FFFFFF"/>
      </a:lt1>
      <a:dk2>
        <a:srgbClr val="F68B22"/>
      </a:dk2>
      <a:lt2>
        <a:srgbClr val="A9C42F"/>
      </a:lt2>
      <a:accent1>
        <a:srgbClr val="F68B22"/>
      </a:accent1>
      <a:accent2>
        <a:srgbClr val="A9C42F"/>
      </a:accent2>
      <a:accent3>
        <a:srgbClr val="21409A"/>
      </a:accent3>
      <a:accent4>
        <a:srgbClr val="00ABBD"/>
      </a:accent4>
      <a:accent5>
        <a:srgbClr val="EF3E33"/>
      </a:accent5>
      <a:accent6>
        <a:srgbClr val="3F2073"/>
      </a:accent6>
      <a:hlink>
        <a:srgbClr val="84D2E1"/>
      </a:hlink>
      <a:folHlink>
        <a:srgbClr val="C7D7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14D0EE00C40748B54F38FDA7626AD0" ma:contentTypeVersion="0" ma:contentTypeDescription="Create a new document." ma:contentTypeScope="" ma:versionID="0cff37f3d6fab4c1bac44267016cc51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BB95D1-CB9C-4F99-97FD-35ECFA7A3CD7}">
  <ds:schemaRefs>
    <ds:schemaRef ds:uri="http://www.w3.org/XML/1998/namespace"/>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48E6B9C7-44F4-4D3F-9ED9-4A2DA545D42F}">
  <ds:schemaRefs>
    <ds:schemaRef ds:uri="http://schemas.microsoft.com/sharepoint/v3/contenttype/forms"/>
  </ds:schemaRefs>
</ds:datastoreItem>
</file>

<file path=customXml/itemProps3.xml><?xml version="1.0" encoding="utf-8"?>
<ds:datastoreItem xmlns:ds="http://schemas.openxmlformats.org/officeDocument/2006/customXml" ds:itemID="{E1E5B189-86E9-4045-ABA4-5E00501AE0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4251</TotalTime>
  <Words>994</Words>
  <Application>Microsoft Office PowerPoint</Application>
  <PresentationFormat>On-screen Show (4:3)</PresentationFormat>
  <Paragraphs>175</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Necsa AR master</vt:lpstr>
      <vt:lpstr>South Africa’s Nuclear forensics Response Plan Step1-In Support of Nuclear Security Investigations </vt:lpstr>
      <vt:lpstr>Presentation Outline:</vt:lpstr>
      <vt:lpstr>Background   </vt:lpstr>
      <vt:lpstr>Background Continues</vt:lpstr>
      <vt:lpstr>National Statutory and Regulatory Framework</vt:lpstr>
      <vt:lpstr>RSA Nuclear forensics component in support of national nuclear security</vt:lpstr>
      <vt:lpstr>General trend on Illicit trafficking of Nuclear and radioactive material: a global threat</vt:lpstr>
      <vt:lpstr>Nuclear forensics capability </vt:lpstr>
      <vt:lpstr>Nuclear forensics capability </vt:lpstr>
      <vt:lpstr>Nuclear forensics capability </vt:lpstr>
      <vt:lpstr>RSA Nuclear Security Response plan</vt:lpstr>
      <vt:lpstr>RSA Nuclear Security Response plan Cont’</vt:lpstr>
      <vt:lpstr>RSA Nuclear Security Response plan Cont’</vt:lpstr>
      <vt:lpstr>Collaborations in combating illicit trafficking of nuclear and radioactive materials</vt:lpstr>
      <vt:lpstr>Cases of Illicit trafficking of nuclear or radioactive material reported to NOMS (NECSA)  </vt:lpstr>
      <vt:lpstr>Conclusions </vt:lpstr>
      <vt:lpstr>Conclusion Cont.’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dc:creator>
  <cp:lastModifiedBy>Reuben Mogafe</cp:lastModifiedBy>
  <cp:revision>202</cp:revision>
  <cp:lastPrinted>2014-07-01T09:18:35Z</cp:lastPrinted>
  <dcterms:created xsi:type="dcterms:W3CDTF">2013-12-20T11:07:25Z</dcterms:created>
  <dcterms:modified xsi:type="dcterms:W3CDTF">2014-07-03T13:54:15Z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0x0101006C14D0EE00C40748B54F38FDA7626AD0</vt:lpwstr>
  </property>
</Properties>
</file>