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Default Extension="docx" ContentType="application/vnd.openxmlformats-officedocument.wordprocessingml.document"/>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Default Extension="emf" ContentType="image/x-emf"/>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howSpecialPlsOnTitleSld="0" strictFirstAndLastChars="0" saveSubsetFonts="1" autoCompressPictures="0">
  <p:sldMasterIdLst>
    <p:sldMasterId id="2147483648" r:id="rId1"/>
    <p:sldMasterId id="2147483649" r:id="rId2"/>
  </p:sldMasterIdLst>
  <p:notesMasterIdLst>
    <p:notesMasterId r:id="rId21"/>
  </p:notesMasterIdLst>
  <p:handoutMasterIdLst>
    <p:handoutMasterId r:id="rId22"/>
  </p:handoutMasterIdLst>
  <p:sldIdLst>
    <p:sldId id="256" r:id="rId3"/>
    <p:sldId id="322" r:id="rId4"/>
    <p:sldId id="338" r:id="rId5"/>
    <p:sldId id="312" r:id="rId6"/>
    <p:sldId id="339" r:id="rId7"/>
    <p:sldId id="341" r:id="rId8"/>
    <p:sldId id="350" r:id="rId9"/>
    <p:sldId id="342" r:id="rId10"/>
    <p:sldId id="351" r:id="rId11"/>
    <p:sldId id="344" r:id="rId12"/>
    <p:sldId id="352" r:id="rId13"/>
    <p:sldId id="345" r:id="rId14"/>
    <p:sldId id="346" r:id="rId15"/>
    <p:sldId id="347" r:id="rId16"/>
    <p:sldId id="340" r:id="rId17"/>
    <p:sldId id="348" r:id="rId18"/>
    <p:sldId id="353" r:id="rId19"/>
    <p:sldId id="349" r:id="rId20"/>
  </p:sldIdLst>
  <p:sldSz cx="9144000" cy="6858000" type="screen4x3"/>
  <p:notesSz cx="7010400" cy="9296400"/>
  <p:defaultTextStyle>
    <a:defPPr>
      <a:defRPr lang="en-US"/>
    </a:defPPr>
    <a:lvl1pPr algn="l" defTabSz="457200" rtl="0" fontAlgn="base">
      <a:spcBef>
        <a:spcPct val="0"/>
      </a:spcBef>
      <a:spcAft>
        <a:spcPct val="0"/>
      </a:spcAft>
      <a:defRPr sz="1200" kern="1200">
        <a:solidFill>
          <a:srgbClr val="000000"/>
        </a:solidFill>
        <a:latin typeface="Helvetica" pitchFamily="34" charset="0"/>
        <a:ea typeface="MS PGothic"/>
        <a:cs typeface="MS PGothic"/>
        <a:sym typeface="Helvetica" pitchFamily="34" charset="0"/>
      </a:defRPr>
    </a:lvl1pPr>
    <a:lvl2pPr marL="228600" indent="228600" algn="l" defTabSz="457200" rtl="0" fontAlgn="base">
      <a:spcBef>
        <a:spcPct val="0"/>
      </a:spcBef>
      <a:spcAft>
        <a:spcPct val="0"/>
      </a:spcAft>
      <a:defRPr sz="1200" kern="1200">
        <a:solidFill>
          <a:srgbClr val="000000"/>
        </a:solidFill>
        <a:latin typeface="Helvetica" pitchFamily="34" charset="0"/>
        <a:ea typeface="MS PGothic"/>
        <a:cs typeface="MS PGothic"/>
        <a:sym typeface="Helvetica" pitchFamily="34" charset="0"/>
      </a:defRPr>
    </a:lvl2pPr>
    <a:lvl3pPr marL="457200" indent="457200" algn="l" defTabSz="457200" rtl="0" fontAlgn="base">
      <a:spcBef>
        <a:spcPct val="0"/>
      </a:spcBef>
      <a:spcAft>
        <a:spcPct val="0"/>
      </a:spcAft>
      <a:defRPr sz="1200" kern="1200">
        <a:solidFill>
          <a:srgbClr val="000000"/>
        </a:solidFill>
        <a:latin typeface="Helvetica" pitchFamily="34" charset="0"/>
        <a:ea typeface="MS PGothic"/>
        <a:cs typeface="MS PGothic"/>
        <a:sym typeface="Helvetica" pitchFamily="34" charset="0"/>
      </a:defRPr>
    </a:lvl3pPr>
    <a:lvl4pPr marL="685800" indent="685800" algn="l" defTabSz="457200" rtl="0" fontAlgn="base">
      <a:spcBef>
        <a:spcPct val="0"/>
      </a:spcBef>
      <a:spcAft>
        <a:spcPct val="0"/>
      </a:spcAft>
      <a:defRPr sz="1200" kern="1200">
        <a:solidFill>
          <a:srgbClr val="000000"/>
        </a:solidFill>
        <a:latin typeface="Helvetica" pitchFamily="34" charset="0"/>
        <a:ea typeface="MS PGothic"/>
        <a:cs typeface="MS PGothic"/>
        <a:sym typeface="Helvetica" pitchFamily="34" charset="0"/>
      </a:defRPr>
    </a:lvl4pPr>
    <a:lvl5pPr marL="914400" indent="914400" algn="l" defTabSz="457200" rtl="0" fontAlgn="base">
      <a:spcBef>
        <a:spcPct val="0"/>
      </a:spcBef>
      <a:spcAft>
        <a:spcPct val="0"/>
      </a:spcAft>
      <a:defRPr sz="1200" kern="1200">
        <a:solidFill>
          <a:srgbClr val="000000"/>
        </a:solidFill>
        <a:latin typeface="Helvetica" pitchFamily="34" charset="0"/>
        <a:ea typeface="MS PGothic"/>
        <a:cs typeface="MS PGothic"/>
        <a:sym typeface="Helvetica" pitchFamily="34" charset="0"/>
      </a:defRPr>
    </a:lvl5pPr>
    <a:lvl6pPr marL="2286000" algn="l" defTabSz="914400" rtl="0" eaLnBrk="1" latinLnBrk="0" hangingPunct="1">
      <a:defRPr sz="1200" kern="1200">
        <a:solidFill>
          <a:srgbClr val="000000"/>
        </a:solidFill>
        <a:latin typeface="Helvetica" pitchFamily="34" charset="0"/>
        <a:ea typeface="MS PGothic"/>
        <a:cs typeface="MS PGothic"/>
        <a:sym typeface="Helvetica" pitchFamily="34" charset="0"/>
      </a:defRPr>
    </a:lvl6pPr>
    <a:lvl7pPr marL="2743200" algn="l" defTabSz="914400" rtl="0" eaLnBrk="1" latinLnBrk="0" hangingPunct="1">
      <a:defRPr sz="1200" kern="1200">
        <a:solidFill>
          <a:srgbClr val="000000"/>
        </a:solidFill>
        <a:latin typeface="Helvetica" pitchFamily="34" charset="0"/>
        <a:ea typeface="MS PGothic"/>
        <a:cs typeface="MS PGothic"/>
        <a:sym typeface="Helvetica" pitchFamily="34" charset="0"/>
      </a:defRPr>
    </a:lvl7pPr>
    <a:lvl8pPr marL="3200400" algn="l" defTabSz="914400" rtl="0" eaLnBrk="1" latinLnBrk="0" hangingPunct="1">
      <a:defRPr sz="1200" kern="1200">
        <a:solidFill>
          <a:srgbClr val="000000"/>
        </a:solidFill>
        <a:latin typeface="Helvetica" pitchFamily="34" charset="0"/>
        <a:ea typeface="MS PGothic"/>
        <a:cs typeface="MS PGothic"/>
        <a:sym typeface="Helvetica" pitchFamily="34" charset="0"/>
      </a:defRPr>
    </a:lvl8pPr>
    <a:lvl9pPr marL="3657600" algn="l" defTabSz="914400" rtl="0" eaLnBrk="1" latinLnBrk="0" hangingPunct="1">
      <a:defRPr sz="1200" kern="1200">
        <a:solidFill>
          <a:srgbClr val="000000"/>
        </a:solidFill>
        <a:latin typeface="Helvetica" pitchFamily="34" charset="0"/>
        <a:ea typeface="MS PGothic"/>
        <a:cs typeface="MS PGothic"/>
        <a:sym typeface="Helvetica"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00FF"/>
    <a:srgbClr val="F4EAB0"/>
    <a:srgbClr val="C4C4FA"/>
  </p:clrMru>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81" autoAdjust="0"/>
    <p:restoredTop sz="86435" autoAdjust="0"/>
  </p:normalViewPr>
  <p:slideViewPr>
    <p:cSldViewPr>
      <p:cViewPr varScale="1">
        <p:scale>
          <a:sx n="76" d="100"/>
          <a:sy n="76" d="100"/>
        </p:scale>
        <p:origin x="-619" y="-82"/>
      </p:cViewPr>
      <p:guideLst>
        <p:guide orient="horz" pos="2160"/>
        <p:guide pos="2880"/>
      </p:guideLst>
    </p:cSldViewPr>
  </p:slideViewPr>
  <p:outlineViewPr>
    <p:cViewPr>
      <p:scale>
        <a:sx n="33" d="100"/>
        <a:sy n="33" d="100"/>
      </p:scale>
      <p:origin x="264"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hangingPunct="0">
              <a:defRPr sz="1200">
                <a:latin typeface="Helvetica" charset="0"/>
                <a:ea typeface="MS PGothic" pitchFamily="34" charset="-128"/>
                <a:cs typeface="+mn-cs"/>
                <a:sym typeface="Helvetica" charset="0"/>
              </a:defRPr>
            </a:lvl1pPr>
          </a:lstStyle>
          <a:p>
            <a:pPr>
              <a:defRPr/>
            </a:pPr>
            <a:endParaRPr lang="en-CA"/>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hangingPunct="0">
              <a:defRPr sz="1200">
                <a:latin typeface="Helvetica" charset="0"/>
                <a:ea typeface="MS PGothic" pitchFamily="34" charset="-128"/>
                <a:cs typeface="+mn-cs"/>
                <a:sym typeface="Helvetica" charset="0"/>
              </a:defRPr>
            </a:lvl1pPr>
          </a:lstStyle>
          <a:p>
            <a:pPr>
              <a:defRPr/>
            </a:pPr>
            <a:fld id="{44A84AFF-716C-4FC8-B2D5-C4456698DCB7}" type="datetimeFigureOut">
              <a:rPr lang="en-CA"/>
              <a:pPr>
                <a:defRPr/>
              </a:pPr>
              <a:t>03/07/2014</a:t>
            </a:fld>
            <a:endParaRPr lang="en-CA"/>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hangingPunct="0">
              <a:defRPr sz="1200">
                <a:latin typeface="Helvetica" charset="0"/>
                <a:ea typeface="MS PGothic" pitchFamily="34" charset="-128"/>
                <a:cs typeface="+mn-cs"/>
                <a:sym typeface="Helvetica" charset="0"/>
              </a:defRPr>
            </a:lvl1pPr>
          </a:lstStyle>
          <a:p>
            <a:pPr>
              <a:defRPr/>
            </a:pPr>
            <a:endParaRPr lang="en-CA"/>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hangingPunct="0">
              <a:defRPr sz="1200">
                <a:latin typeface="Helvetica" charset="0"/>
                <a:ea typeface="MS PGothic" pitchFamily="34" charset="-128"/>
                <a:cs typeface="+mn-cs"/>
                <a:sym typeface="Helvetica" charset="0"/>
              </a:defRPr>
            </a:lvl1pPr>
          </a:lstStyle>
          <a:p>
            <a:pPr>
              <a:defRPr/>
            </a:pPr>
            <a:fld id="{593D65FF-8576-4576-8C77-04B1EB1C8233}" type="slidenum">
              <a:rPr lang="en-CA"/>
              <a:pPr>
                <a:defRPr/>
              </a:pPr>
              <a:t>‹#›</a:t>
            </a:fld>
            <a:endParaRPr lang="en-CA"/>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1"/>
          <p:cNvSpPr>
            <a:spLocks noGrp="1" noRot="1" noChangeAspect="1"/>
          </p:cNvSpPr>
          <p:nvPr>
            <p:ph type="sldImg" idx="2"/>
          </p:nvPr>
        </p:nvSpPr>
        <p:spPr bwMode="auto">
          <a:xfrm>
            <a:off x="1181100" y="696913"/>
            <a:ext cx="4648200" cy="3486150"/>
          </a:xfrm>
          <a:prstGeom prst="rect">
            <a:avLst/>
          </a:prstGeom>
          <a:noFill/>
          <a:ln w="9525">
            <a:noFill/>
            <a:miter lim="800000"/>
            <a:headEnd/>
            <a:tailEnd/>
          </a:ln>
        </p:spPr>
      </p:sp>
      <p:sp>
        <p:nvSpPr>
          <p:cNvPr id="4098" name="Rectangle 2"/>
          <p:cNvSpPr>
            <a:spLocks noGrp="1"/>
          </p:cNvSpPr>
          <p:nvPr>
            <p:ph type="body" sz="quarter" idx="3"/>
          </p:nvPr>
        </p:nvSpPr>
        <p:spPr bwMode="auto">
          <a:xfrm>
            <a:off x="935038" y="4416425"/>
            <a:ext cx="5140325" cy="4183063"/>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p>
            <a:pPr lvl="0"/>
            <a:r>
              <a:rPr lang="en-US" noProof="0" smtClean="0">
                <a:sym typeface="Noteworthy Bold" charset="0"/>
              </a:rPr>
              <a:t>Click to edit Master text styles</a:t>
            </a:r>
          </a:p>
          <a:p>
            <a:pPr lvl="1"/>
            <a:r>
              <a:rPr lang="en-US" noProof="0" smtClean="0">
                <a:sym typeface="Noteworthy Bold" charset="0"/>
              </a:rPr>
              <a:t>Second level</a:t>
            </a:r>
          </a:p>
          <a:p>
            <a:pPr lvl="2"/>
            <a:r>
              <a:rPr lang="en-US" noProof="0" smtClean="0">
                <a:sym typeface="Noteworthy Bold" charset="0"/>
              </a:rPr>
              <a:t>Third level</a:t>
            </a:r>
          </a:p>
          <a:p>
            <a:pPr lvl="3"/>
            <a:r>
              <a:rPr lang="en-US" noProof="0" smtClean="0">
                <a:sym typeface="Noteworthy Bold" charset="0"/>
              </a:rPr>
              <a:t>Fourth level</a:t>
            </a:r>
          </a:p>
          <a:p>
            <a:pPr lvl="4"/>
            <a:r>
              <a:rPr lang="en-US" noProof="0" smtClean="0">
                <a:sym typeface="Noteworthy Bold" charset="0"/>
              </a:rPr>
              <a:t>Fifth level</a:t>
            </a:r>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lnSpc>
        <a:spcPts val="3500"/>
      </a:lnSpc>
      <a:spcBef>
        <a:spcPct val="0"/>
      </a:spcBef>
      <a:spcAft>
        <a:spcPct val="0"/>
      </a:spcAft>
      <a:defRPr sz="2400" kern="1200">
        <a:solidFill>
          <a:srgbClr val="572E2D"/>
        </a:solidFill>
        <a:latin typeface="Noteworthy Bold" charset="0"/>
        <a:ea typeface="MS PGothic" pitchFamily="34" charset="-128"/>
        <a:cs typeface="Noteworthy Bold" charset="0"/>
        <a:sym typeface="Noteworthy Bold"/>
      </a:defRPr>
    </a:lvl1pPr>
    <a:lvl2pPr marL="228600" algn="l" defTabSz="457200" rtl="0" eaLnBrk="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a:defRPr>
    </a:lvl2pPr>
    <a:lvl3pPr marL="457200" algn="l" defTabSz="457200" rtl="0" eaLnBrk="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a:defRPr>
    </a:lvl3pPr>
    <a:lvl4pPr marL="685800" algn="l" defTabSz="457200" rtl="0" eaLnBrk="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a:defRPr>
    </a:lvl4pPr>
    <a:lvl5pPr marL="914400" algn="l" defTabSz="457200" rtl="0" eaLnBrk="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CA"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00750" y="1919288"/>
            <a:ext cx="1771650" cy="4938712"/>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685800" y="1919288"/>
            <a:ext cx="5162550" cy="4938712"/>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CA" smtClean="0"/>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solidFill>
                  <a:schemeClr val="bg1"/>
                </a:solidFill>
              </a:defRPr>
            </a:lvl1pPr>
          </a:lstStyle>
          <a:p>
            <a:r>
              <a:rPr lang="en-CA"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126163"/>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0"/>
            <a:ext cx="6019800" cy="6126163"/>
          </a:xfrm>
          <a:prstGeom prst="rect">
            <a:avLst/>
          </a:prstGeo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685800" y="5219700"/>
            <a:ext cx="3467100" cy="1638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305300" y="5219700"/>
            <a:ext cx="3467100" cy="1638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1"/>
          <p:cNvSpPr>
            <a:spLocks noGrp="1"/>
          </p:cNvSpPr>
          <p:nvPr>
            <p:ph type="title"/>
          </p:nvPr>
        </p:nvSpPr>
        <p:spPr bwMode="auto">
          <a:xfrm>
            <a:off x="685800" y="1919288"/>
            <a:ext cx="4594225" cy="3290887"/>
          </a:xfrm>
          <a:prstGeom prst="rect">
            <a:avLst/>
          </a:prstGeom>
          <a:noFill/>
          <a:ln w="9525">
            <a:noFill/>
            <a:miter lim="800000"/>
            <a:headEnd/>
            <a:tailEnd/>
          </a:ln>
        </p:spPr>
        <p:txBody>
          <a:bodyPr vert="horz" wrap="square" lIns="50800" tIns="50800" rIns="50800" bIns="50800" numCol="1" anchor="b" anchorCtr="0" compatLnSpc="1">
            <a:prstTxWarp prst="textNoShape">
              <a:avLst/>
            </a:prstTxWarp>
          </a:bodyPr>
          <a:lstStyle/>
          <a:p>
            <a:pPr lvl="0"/>
            <a:r>
              <a:rPr lang="en-US" smtClean="0">
                <a:sym typeface="Helvetica" pitchFamily="34" charset="0"/>
              </a:rPr>
              <a:t>Click to edit Master title style</a:t>
            </a:r>
          </a:p>
        </p:txBody>
      </p:sp>
      <p:sp>
        <p:nvSpPr>
          <p:cNvPr id="3075" name="Rectangle 2"/>
          <p:cNvSpPr>
            <a:spLocks noGrp="1"/>
          </p:cNvSpPr>
          <p:nvPr>
            <p:ph type="body" idx="1"/>
          </p:nvPr>
        </p:nvSpPr>
        <p:spPr bwMode="auto">
          <a:xfrm>
            <a:off x="685800" y="5219700"/>
            <a:ext cx="7086600" cy="1638300"/>
          </a:xfrm>
          <a:prstGeom prst="rect">
            <a:avLst/>
          </a:prstGeom>
          <a:noFill/>
          <a:ln w="9525">
            <a:noFill/>
            <a:miter lim="800000"/>
            <a:headEnd/>
            <a:tailEnd/>
          </a:ln>
        </p:spPr>
        <p:txBody>
          <a:bodyPr vert="horz" wrap="square" lIns="50800" tIns="50800" rIns="50800" bIns="50800" numCol="1" anchor="t" anchorCtr="0" compatLnSpc="1">
            <a:prstTxWarp prst="textNoShape">
              <a:avLst/>
            </a:prstTxWarp>
          </a:bodyPr>
          <a:lstStyle/>
          <a:p>
            <a:pPr lvl="0"/>
            <a:r>
              <a:rPr lang="en-US" smtClean="0">
                <a:sym typeface="Helvetica" pitchFamily="34" charset="0"/>
              </a:rPr>
              <a:t>Click to edit Master text styles</a:t>
            </a:r>
          </a:p>
          <a:p>
            <a:pPr lvl="1"/>
            <a:r>
              <a:rPr lang="en-US" smtClean="0">
                <a:sym typeface="Helvetica" pitchFamily="34" charset="0"/>
              </a:rPr>
              <a:t>Second level</a:t>
            </a:r>
          </a:p>
          <a:p>
            <a:pPr lvl="2"/>
            <a:r>
              <a:rPr lang="en-US" smtClean="0">
                <a:sym typeface="Helvetica" pitchFamily="34" charset="0"/>
              </a:rPr>
              <a:t>Third level</a:t>
            </a:r>
          </a:p>
          <a:p>
            <a:pPr lvl="3"/>
            <a:r>
              <a:rPr lang="en-US" smtClean="0">
                <a:sym typeface="Helvetica" pitchFamily="34" charset="0"/>
              </a:rPr>
              <a:t>Fourth level</a:t>
            </a:r>
          </a:p>
          <a:p>
            <a:pPr lvl="4"/>
            <a:r>
              <a:rPr lang="en-US" smtClean="0">
                <a:sym typeface="Helvetica" pitchFamily="34" charset="0"/>
              </a:rPr>
              <a:t>Fifth level</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l" defTabSz="457200" rtl="0" eaLnBrk="0" fontAlgn="base" hangingPunct="0">
        <a:spcBef>
          <a:spcPct val="0"/>
        </a:spcBef>
        <a:spcAft>
          <a:spcPct val="0"/>
        </a:spcAft>
        <a:defRPr sz="1200">
          <a:solidFill>
            <a:srgbClr val="000000"/>
          </a:solidFill>
          <a:latin typeface="+mj-lt"/>
          <a:ea typeface="MS PGothic" pitchFamily="34" charset="-128"/>
          <a:cs typeface="+mj-cs"/>
          <a:sym typeface="Helvetica" pitchFamily="34" charset="0"/>
        </a:defRPr>
      </a:lvl1pPr>
      <a:lvl2pPr algn="l" defTabSz="457200" rtl="0" eaLnBrk="0" fontAlgn="base" hangingPunct="0">
        <a:spcBef>
          <a:spcPct val="0"/>
        </a:spcBef>
        <a:spcAft>
          <a:spcPct val="0"/>
        </a:spcAft>
        <a:defRPr sz="1200">
          <a:solidFill>
            <a:srgbClr val="000000"/>
          </a:solidFill>
          <a:latin typeface="Helvetica" charset="0"/>
          <a:ea typeface="MS PGothic" pitchFamily="34" charset="-128"/>
          <a:cs typeface="Helvetica" charset="0"/>
          <a:sym typeface="Helvetica" pitchFamily="34" charset="0"/>
        </a:defRPr>
      </a:lvl2pPr>
      <a:lvl3pPr algn="l" defTabSz="457200" rtl="0" eaLnBrk="0" fontAlgn="base" hangingPunct="0">
        <a:spcBef>
          <a:spcPct val="0"/>
        </a:spcBef>
        <a:spcAft>
          <a:spcPct val="0"/>
        </a:spcAft>
        <a:defRPr sz="1200">
          <a:solidFill>
            <a:srgbClr val="000000"/>
          </a:solidFill>
          <a:latin typeface="Helvetica" charset="0"/>
          <a:ea typeface="MS PGothic" pitchFamily="34" charset="-128"/>
          <a:cs typeface="Helvetica" charset="0"/>
          <a:sym typeface="Helvetica" pitchFamily="34" charset="0"/>
        </a:defRPr>
      </a:lvl3pPr>
      <a:lvl4pPr algn="l" defTabSz="457200" rtl="0" eaLnBrk="0" fontAlgn="base" hangingPunct="0">
        <a:spcBef>
          <a:spcPct val="0"/>
        </a:spcBef>
        <a:spcAft>
          <a:spcPct val="0"/>
        </a:spcAft>
        <a:defRPr sz="1200">
          <a:solidFill>
            <a:srgbClr val="000000"/>
          </a:solidFill>
          <a:latin typeface="Helvetica" charset="0"/>
          <a:ea typeface="MS PGothic" pitchFamily="34" charset="-128"/>
          <a:cs typeface="Helvetica" charset="0"/>
          <a:sym typeface="Helvetica" pitchFamily="34" charset="0"/>
        </a:defRPr>
      </a:lvl4pPr>
      <a:lvl5pPr algn="l" defTabSz="457200" rtl="0" eaLnBrk="0" fontAlgn="base" hangingPunct="0">
        <a:spcBef>
          <a:spcPct val="0"/>
        </a:spcBef>
        <a:spcAft>
          <a:spcPct val="0"/>
        </a:spcAft>
        <a:defRPr sz="1200">
          <a:solidFill>
            <a:srgbClr val="000000"/>
          </a:solidFill>
          <a:latin typeface="Helvetica" charset="0"/>
          <a:ea typeface="MS PGothic" pitchFamily="34" charset="-128"/>
          <a:cs typeface="Helvetica" charset="0"/>
          <a:sym typeface="Helvetica" pitchFamily="34" charset="0"/>
        </a:defRPr>
      </a:lvl5pPr>
      <a:lvl6pPr marL="4572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6pPr>
      <a:lvl7pPr marL="9144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7pPr>
      <a:lvl8pPr marL="13716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8pPr>
      <a:lvl9pPr marL="18288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9pPr>
    </p:titleStyle>
    <p:bodyStyle>
      <a:lvl1pPr marL="342900" indent="-342900" algn="l" defTabSz="457200" rtl="0" eaLnBrk="0" fontAlgn="base" hangingPunct="0">
        <a:spcBef>
          <a:spcPct val="0"/>
        </a:spcBef>
        <a:spcAft>
          <a:spcPct val="0"/>
        </a:spcAft>
        <a:defRPr sz="2400">
          <a:solidFill>
            <a:srgbClr val="000000"/>
          </a:solidFill>
          <a:latin typeface="+mn-lt"/>
          <a:ea typeface="MS PGothic" pitchFamily="34" charset="-128"/>
          <a:cs typeface="+mn-cs"/>
          <a:sym typeface="Helvetica" pitchFamily="34" charset="0"/>
        </a:defRPr>
      </a:lvl1pPr>
      <a:lvl2pPr marL="457200" algn="l" defTabSz="457200" rtl="0" eaLnBrk="0" fontAlgn="base" hangingPunct="0">
        <a:spcBef>
          <a:spcPct val="0"/>
        </a:spcBef>
        <a:spcAft>
          <a:spcPct val="0"/>
        </a:spcAft>
        <a:defRPr sz="2400">
          <a:solidFill>
            <a:srgbClr val="000000"/>
          </a:solidFill>
          <a:latin typeface="+mn-lt"/>
          <a:ea typeface="Helvetica" charset="0"/>
          <a:cs typeface="+mn-cs"/>
          <a:sym typeface="Helvetica" pitchFamily="34" charset="0"/>
        </a:defRPr>
      </a:lvl2pPr>
      <a:lvl3pPr marL="914400" algn="l" defTabSz="457200" rtl="0" eaLnBrk="0" fontAlgn="base" hangingPunct="0">
        <a:spcBef>
          <a:spcPct val="0"/>
        </a:spcBef>
        <a:spcAft>
          <a:spcPct val="0"/>
        </a:spcAft>
        <a:defRPr sz="2400">
          <a:solidFill>
            <a:srgbClr val="000000"/>
          </a:solidFill>
          <a:latin typeface="+mn-lt"/>
          <a:ea typeface="Helvetica" charset="0"/>
          <a:cs typeface="+mn-cs"/>
          <a:sym typeface="Helvetica" pitchFamily="34" charset="0"/>
        </a:defRPr>
      </a:lvl3pPr>
      <a:lvl4pPr marL="1371600" algn="l" defTabSz="457200" rtl="0" eaLnBrk="0" fontAlgn="base" hangingPunct="0">
        <a:spcBef>
          <a:spcPct val="0"/>
        </a:spcBef>
        <a:spcAft>
          <a:spcPct val="0"/>
        </a:spcAft>
        <a:defRPr sz="2400">
          <a:solidFill>
            <a:srgbClr val="000000"/>
          </a:solidFill>
          <a:latin typeface="+mn-lt"/>
          <a:ea typeface="Helvetica" charset="0"/>
          <a:cs typeface="+mn-cs"/>
          <a:sym typeface="Helvetica" pitchFamily="34" charset="0"/>
        </a:defRPr>
      </a:lvl4pPr>
      <a:lvl5pPr marL="1828800" algn="l" defTabSz="457200" rtl="0" eaLnBrk="0" fontAlgn="base" hangingPunct="0">
        <a:spcBef>
          <a:spcPct val="0"/>
        </a:spcBef>
        <a:spcAft>
          <a:spcPct val="0"/>
        </a:spcAft>
        <a:defRPr sz="2400">
          <a:solidFill>
            <a:srgbClr val="000000"/>
          </a:solidFill>
          <a:latin typeface="+mn-lt"/>
          <a:ea typeface="Helvetica" charset="0"/>
          <a:cs typeface="+mn-cs"/>
          <a:sym typeface="Helvetica" pitchFamily="34" charset="0"/>
        </a:defRPr>
      </a:lvl5pPr>
      <a:lvl6pPr marL="2286000" algn="l" defTabSz="457200" rtl="0" fontAlgn="base" hangingPunct="0">
        <a:spcBef>
          <a:spcPct val="0"/>
        </a:spcBef>
        <a:spcAft>
          <a:spcPct val="0"/>
        </a:spcAft>
        <a:defRPr sz="2400">
          <a:solidFill>
            <a:srgbClr val="000000"/>
          </a:solidFill>
          <a:latin typeface="+mn-lt"/>
          <a:ea typeface="Helvetica" charset="0"/>
          <a:cs typeface="+mn-cs"/>
          <a:sym typeface="Helvetica" charset="0"/>
        </a:defRPr>
      </a:lvl6pPr>
      <a:lvl7pPr marL="2743200" algn="l" defTabSz="457200" rtl="0" fontAlgn="base" hangingPunct="0">
        <a:spcBef>
          <a:spcPct val="0"/>
        </a:spcBef>
        <a:spcAft>
          <a:spcPct val="0"/>
        </a:spcAft>
        <a:defRPr sz="2400">
          <a:solidFill>
            <a:srgbClr val="000000"/>
          </a:solidFill>
          <a:latin typeface="+mn-lt"/>
          <a:ea typeface="Helvetica" charset="0"/>
          <a:cs typeface="+mn-cs"/>
          <a:sym typeface="Helvetica" charset="0"/>
        </a:defRPr>
      </a:lvl7pPr>
      <a:lvl8pPr marL="3200400" algn="l" defTabSz="457200" rtl="0" fontAlgn="base" hangingPunct="0">
        <a:spcBef>
          <a:spcPct val="0"/>
        </a:spcBef>
        <a:spcAft>
          <a:spcPct val="0"/>
        </a:spcAft>
        <a:defRPr sz="2400">
          <a:solidFill>
            <a:srgbClr val="000000"/>
          </a:solidFill>
          <a:latin typeface="+mn-lt"/>
          <a:ea typeface="Helvetica" charset="0"/>
          <a:cs typeface="+mn-cs"/>
          <a:sym typeface="Helvetica" charset="0"/>
        </a:defRPr>
      </a:lvl8pPr>
      <a:lvl9pPr marL="3657600" algn="l" defTabSz="457200" rtl="0" fontAlgn="base" hangingPunct="0">
        <a:spcBef>
          <a:spcPct val="0"/>
        </a:spcBef>
        <a:spcAft>
          <a:spcPct val="0"/>
        </a:spcAft>
        <a:defRPr sz="2400">
          <a:solidFill>
            <a:srgbClr val="000000"/>
          </a:solidFill>
          <a:latin typeface="+mn-lt"/>
          <a:ea typeface="Helvetica" charset="0"/>
          <a:cs typeface="+mn-cs"/>
          <a:sym typeface="Helvetica"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1"/>
          <p:cNvSpPr>
            <a:spLocks noGrp="1"/>
          </p:cNvSpPr>
          <p:nvPr>
            <p:ph type="title"/>
          </p:nvPr>
        </p:nvSpPr>
        <p:spPr bwMode="auto">
          <a:xfrm>
            <a:off x="457200" y="0"/>
            <a:ext cx="8229600" cy="1243013"/>
          </a:xfrm>
          <a:prstGeom prst="rect">
            <a:avLst/>
          </a:prstGeom>
          <a:noFill/>
          <a:ln w="9525">
            <a:noFill/>
            <a:miter lim="800000"/>
            <a:headEnd/>
            <a:tailEnd/>
          </a:ln>
        </p:spPr>
        <p:txBody>
          <a:bodyPr vert="horz" wrap="square" lIns="50800" tIns="50800" rIns="50800" bIns="50800" numCol="1" anchor="ctr" anchorCtr="0" compatLnSpc="1">
            <a:prstTxWarp prst="textNoShape">
              <a:avLst/>
            </a:prstTxWarp>
          </a:bodyPr>
          <a:lstStyle/>
          <a:p>
            <a:pPr lvl="0"/>
            <a:r>
              <a:rPr lang="en-US" smtClean="0">
                <a:sym typeface="Helvetica" pitchFamily="34" charset="0"/>
              </a:rPr>
              <a:t>Click to edit Master title style</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457200" rtl="0" eaLnBrk="0" fontAlgn="base" hangingPunct="0">
        <a:spcBef>
          <a:spcPct val="0"/>
        </a:spcBef>
        <a:spcAft>
          <a:spcPct val="0"/>
        </a:spcAft>
        <a:defRPr sz="1200">
          <a:solidFill>
            <a:srgbClr val="000000"/>
          </a:solidFill>
          <a:latin typeface="+mj-lt"/>
          <a:ea typeface="MS PGothic" pitchFamily="34" charset="-128"/>
          <a:cs typeface="+mj-cs"/>
          <a:sym typeface="Helvetica" pitchFamily="34" charset="0"/>
        </a:defRPr>
      </a:lvl1pPr>
      <a:lvl2pPr algn="l" defTabSz="457200" rtl="0" eaLnBrk="0" fontAlgn="base" hangingPunct="0">
        <a:spcBef>
          <a:spcPct val="0"/>
        </a:spcBef>
        <a:spcAft>
          <a:spcPct val="0"/>
        </a:spcAft>
        <a:defRPr sz="1200">
          <a:solidFill>
            <a:srgbClr val="000000"/>
          </a:solidFill>
          <a:latin typeface="Helvetica" charset="0"/>
          <a:ea typeface="MS PGothic" pitchFamily="34" charset="-128"/>
          <a:cs typeface="Helvetica" charset="0"/>
          <a:sym typeface="Helvetica" pitchFamily="34" charset="0"/>
        </a:defRPr>
      </a:lvl2pPr>
      <a:lvl3pPr algn="l" defTabSz="457200" rtl="0" eaLnBrk="0" fontAlgn="base" hangingPunct="0">
        <a:spcBef>
          <a:spcPct val="0"/>
        </a:spcBef>
        <a:spcAft>
          <a:spcPct val="0"/>
        </a:spcAft>
        <a:defRPr sz="1200">
          <a:solidFill>
            <a:srgbClr val="000000"/>
          </a:solidFill>
          <a:latin typeface="Helvetica" charset="0"/>
          <a:ea typeface="MS PGothic" pitchFamily="34" charset="-128"/>
          <a:cs typeface="Helvetica" charset="0"/>
          <a:sym typeface="Helvetica" pitchFamily="34" charset="0"/>
        </a:defRPr>
      </a:lvl3pPr>
      <a:lvl4pPr algn="l" defTabSz="457200" rtl="0" eaLnBrk="0" fontAlgn="base" hangingPunct="0">
        <a:spcBef>
          <a:spcPct val="0"/>
        </a:spcBef>
        <a:spcAft>
          <a:spcPct val="0"/>
        </a:spcAft>
        <a:defRPr sz="1200">
          <a:solidFill>
            <a:srgbClr val="000000"/>
          </a:solidFill>
          <a:latin typeface="Helvetica" charset="0"/>
          <a:ea typeface="MS PGothic" pitchFamily="34" charset="-128"/>
          <a:cs typeface="Helvetica" charset="0"/>
          <a:sym typeface="Helvetica" pitchFamily="34" charset="0"/>
        </a:defRPr>
      </a:lvl4pPr>
      <a:lvl5pPr algn="l" defTabSz="457200" rtl="0" eaLnBrk="0" fontAlgn="base" hangingPunct="0">
        <a:spcBef>
          <a:spcPct val="0"/>
        </a:spcBef>
        <a:spcAft>
          <a:spcPct val="0"/>
        </a:spcAft>
        <a:defRPr sz="1200">
          <a:solidFill>
            <a:srgbClr val="000000"/>
          </a:solidFill>
          <a:latin typeface="Helvetica" charset="0"/>
          <a:ea typeface="MS PGothic" pitchFamily="34" charset="-128"/>
          <a:cs typeface="Helvetica" charset="0"/>
          <a:sym typeface="Helvetica" pitchFamily="34" charset="0"/>
        </a:defRPr>
      </a:lvl5pPr>
      <a:lvl6pPr marL="4572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6pPr>
      <a:lvl7pPr marL="9144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7pPr>
      <a:lvl8pPr marL="13716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8pPr>
      <a:lvl9pPr marL="18288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9pPr>
    </p:titleStyle>
    <p:bodyStyle>
      <a:lvl1pPr marL="342900" indent="-342900" algn="l" defTabSz="457200" rtl="0" eaLnBrk="0" fontAlgn="base" hangingPunct="0">
        <a:spcBef>
          <a:spcPct val="0"/>
        </a:spcBef>
        <a:spcAft>
          <a:spcPct val="0"/>
        </a:spcAft>
        <a:defRPr sz="2400">
          <a:solidFill>
            <a:srgbClr val="000000"/>
          </a:solidFill>
          <a:latin typeface="+mn-lt"/>
          <a:ea typeface="MS PGothic" pitchFamily="34" charset="-128"/>
          <a:cs typeface="+mn-cs"/>
          <a:sym typeface="Helvetica" pitchFamily="34" charset="0"/>
        </a:defRPr>
      </a:lvl1pPr>
      <a:lvl2pPr marL="457200" algn="l" defTabSz="457200" rtl="0" eaLnBrk="0" fontAlgn="base" hangingPunct="0">
        <a:spcBef>
          <a:spcPct val="0"/>
        </a:spcBef>
        <a:spcAft>
          <a:spcPct val="0"/>
        </a:spcAft>
        <a:defRPr sz="2400">
          <a:solidFill>
            <a:srgbClr val="000000"/>
          </a:solidFill>
          <a:latin typeface="+mn-lt"/>
          <a:ea typeface="Helvetica" charset="0"/>
          <a:cs typeface="+mn-cs"/>
          <a:sym typeface="Helvetica" pitchFamily="34" charset="0"/>
        </a:defRPr>
      </a:lvl2pPr>
      <a:lvl3pPr marL="914400" algn="l" defTabSz="457200" rtl="0" eaLnBrk="0" fontAlgn="base" hangingPunct="0">
        <a:spcBef>
          <a:spcPct val="0"/>
        </a:spcBef>
        <a:spcAft>
          <a:spcPct val="0"/>
        </a:spcAft>
        <a:defRPr sz="2400">
          <a:solidFill>
            <a:srgbClr val="000000"/>
          </a:solidFill>
          <a:latin typeface="+mn-lt"/>
          <a:ea typeface="Helvetica" charset="0"/>
          <a:cs typeface="+mn-cs"/>
          <a:sym typeface="Helvetica" pitchFamily="34" charset="0"/>
        </a:defRPr>
      </a:lvl3pPr>
      <a:lvl4pPr marL="1371600" algn="l" defTabSz="457200" rtl="0" eaLnBrk="0" fontAlgn="base" hangingPunct="0">
        <a:spcBef>
          <a:spcPct val="0"/>
        </a:spcBef>
        <a:spcAft>
          <a:spcPct val="0"/>
        </a:spcAft>
        <a:defRPr sz="2400">
          <a:solidFill>
            <a:srgbClr val="000000"/>
          </a:solidFill>
          <a:latin typeface="+mn-lt"/>
          <a:ea typeface="Helvetica" charset="0"/>
          <a:cs typeface="+mn-cs"/>
          <a:sym typeface="Helvetica" pitchFamily="34" charset="0"/>
        </a:defRPr>
      </a:lvl4pPr>
      <a:lvl5pPr marL="1828800" algn="l" defTabSz="457200" rtl="0" eaLnBrk="0" fontAlgn="base" hangingPunct="0">
        <a:spcBef>
          <a:spcPct val="0"/>
        </a:spcBef>
        <a:spcAft>
          <a:spcPct val="0"/>
        </a:spcAft>
        <a:defRPr sz="2400">
          <a:solidFill>
            <a:srgbClr val="000000"/>
          </a:solidFill>
          <a:latin typeface="+mn-lt"/>
          <a:ea typeface="Helvetica" charset="0"/>
          <a:cs typeface="+mn-cs"/>
          <a:sym typeface="Helvetica" pitchFamily="34" charset="0"/>
        </a:defRPr>
      </a:lvl5pPr>
      <a:lvl6pPr marL="2286000" algn="l" defTabSz="457200" rtl="0" fontAlgn="base" hangingPunct="0">
        <a:spcBef>
          <a:spcPct val="0"/>
        </a:spcBef>
        <a:spcAft>
          <a:spcPct val="0"/>
        </a:spcAft>
        <a:defRPr sz="2400">
          <a:solidFill>
            <a:srgbClr val="000000"/>
          </a:solidFill>
          <a:latin typeface="+mn-lt"/>
          <a:ea typeface="Helvetica" charset="0"/>
          <a:cs typeface="+mn-cs"/>
          <a:sym typeface="Helvetica" charset="0"/>
        </a:defRPr>
      </a:lvl6pPr>
      <a:lvl7pPr marL="2743200" algn="l" defTabSz="457200" rtl="0" fontAlgn="base" hangingPunct="0">
        <a:spcBef>
          <a:spcPct val="0"/>
        </a:spcBef>
        <a:spcAft>
          <a:spcPct val="0"/>
        </a:spcAft>
        <a:defRPr sz="2400">
          <a:solidFill>
            <a:srgbClr val="000000"/>
          </a:solidFill>
          <a:latin typeface="+mn-lt"/>
          <a:ea typeface="Helvetica" charset="0"/>
          <a:cs typeface="+mn-cs"/>
          <a:sym typeface="Helvetica" charset="0"/>
        </a:defRPr>
      </a:lvl7pPr>
      <a:lvl8pPr marL="3200400" algn="l" defTabSz="457200" rtl="0" fontAlgn="base" hangingPunct="0">
        <a:spcBef>
          <a:spcPct val="0"/>
        </a:spcBef>
        <a:spcAft>
          <a:spcPct val="0"/>
        </a:spcAft>
        <a:defRPr sz="2400">
          <a:solidFill>
            <a:srgbClr val="000000"/>
          </a:solidFill>
          <a:latin typeface="+mn-lt"/>
          <a:ea typeface="Helvetica" charset="0"/>
          <a:cs typeface="+mn-cs"/>
          <a:sym typeface="Helvetica" charset="0"/>
        </a:defRPr>
      </a:lvl8pPr>
      <a:lvl9pPr marL="3657600" algn="l" defTabSz="457200" rtl="0" fontAlgn="base" hangingPunct="0">
        <a:spcBef>
          <a:spcPct val="0"/>
        </a:spcBef>
        <a:spcAft>
          <a:spcPct val="0"/>
        </a:spcAft>
        <a:defRPr sz="2400">
          <a:solidFill>
            <a:srgbClr val="000000"/>
          </a:solidFill>
          <a:latin typeface="+mn-lt"/>
          <a:ea typeface="Helvetica" charset="0"/>
          <a:cs typeface="+mn-cs"/>
          <a:sym typeface="Helvetica"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wmf"/><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3.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29.jpeg"/><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jpeg"/><Relationship Id="rId7" Type="http://schemas.openxmlformats.org/officeDocument/2006/relationships/hyperlink" Target="http://en.wikipedia.org/wiki/File:Canadian_Security_Intelligence_Service_logo.svg" TargetMode="External"/><Relationship Id="rId2"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image" Target="../media/image8.png"/><Relationship Id="rId11" Type="http://schemas.openxmlformats.org/officeDocument/2006/relationships/image" Target="../media/image12.jpeg"/><Relationship Id="rId5" Type="http://schemas.openxmlformats.org/officeDocument/2006/relationships/image" Target="../media/image7.jpe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package" Target="../embeddings/Microsoft_Office_Word_Document1.docx"/><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214282" y="908720"/>
            <a:ext cx="4429725" cy="3024336"/>
          </a:xfrm>
        </p:spPr>
        <p:txBody>
          <a:bodyPr/>
          <a:lstStyle/>
          <a:p>
            <a:pPr eaLnBrk="1">
              <a:lnSpc>
                <a:spcPct val="80000"/>
              </a:lnSpc>
              <a:spcAft>
                <a:spcPts val="600"/>
              </a:spcAft>
              <a:defRPr/>
            </a:pPr>
            <a:r>
              <a:rPr lang="en-CA" sz="2400" b="1" i="1" dirty="0" smtClean="0">
                <a:solidFill>
                  <a:srgbClr val="0070C0"/>
                </a:solidFill>
                <a:latin typeface="Arial" charset="0"/>
                <a:ea typeface="+mj-ea"/>
                <a:cs typeface="Arial" charset="0"/>
                <a:sym typeface="Arial" charset="0"/>
              </a:rPr>
              <a:t>Establishing Canada’s National </a:t>
            </a:r>
            <a:r>
              <a:rPr lang="en-CA" sz="2400" b="1" i="1" dirty="0" smtClean="0">
                <a:solidFill>
                  <a:srgbClr val="0070C0"/>
                </a:solidFill>
                <a:latin typeface="Arial" charset="0"/>
                <a:ea typeface="+mj-ea"/>
                <a:cs typeface="Arial" charset="0"/>
                <a:sym typeface="Arial" charset="0"/>
              </a:rPr>
              <a:t>Nuclear Forensics </a:t>
            </a:r>
            <a:r>
              <a:rPr lang="en-CA" sz="2400" b="1" i="1" dirty="0" smtClean="0">
                <a:solidFill>
                  <a:srgbClr val="0070C0"/>
                </a:solidFill>
                <a:latin typeface="Arial" charset="0"/>
                <a:ea typeface="+mj-ea"/>
                <a:cs typeface="Arial" charset="0"/>
                <a:sym typeface="Arial" charset="0"/>
              </a:rPr>
              <a:t>Laboratory Network</a:t>
            </a:r>
            <a:r>
              <a:rPr lang="en-US" sz="2400" b="1" i="1" dirty="0" smtClean="0">
                <a:solidFill>
                  <a:srgbClr val="0070C0"/>
                </a:solidFill>
                <a:latin typeface="Arial" charset="0"/>
                <a:ea typeface="+mj-ea"/>
                <a:cs typeface="Arial" charset="0"/>
                <a:sym typeface="Arial" charset="0"/>
              </a:rPr>
              <a:t/>
            </a:r>
            <a:br>
              <a:rPr lang="en-US" sz="2400" b="1" i="1" dirty="0" smtClean="0">
                <a:solidFill>
                  <a:srgbClr val="0070C0"/>
                </a:solidFill>
                <a:latin typeface="Arial" charset="0"/>
                <a:ea typeface="+mj-ea"/>
                <a:cs typeface="Arial" charset="0"/>
                <a:sym typeface="Arial" charset="0"/>
              </a:rPr>
            </a:br>
            <a:r>
              <a:rPr lang="en-US" sz="2000" b="1" i="1" dirty="0" smtClean="0">
                <a:solidFill>
                  <a:srgbClr val="0070C0"/>
                </a:solidFill>
                <a:latin typeface="Arial" charset="0"/>
                <a:ea typeface="+mj-ea"/>
                <a:cs typeface="Arial" charset="0"/>
                <a:sym typeface="Arial" charset="0"/>
              </a:rPr>
              <a:t/>
            </a:r>
            <a:br>
              <a:rPr lang="en-US" sz="2000" b="1" i="1" dirty="0" smtClean="0">
                <a:solidFill>
                  <a:srgbClr val="0070C0"/>
                </a:solidFill>
                <a:latin typeface="Arial" charset="0"/>
                <a:ea typeface="+mj-ea"/>
                <a:cs typeface="Arial" charset="0"/>
                <a:sym typeface="Arial" charset="0"/>
              </a:rPr>
            </a:br>
            <a:r>
              <a:rPr lang="en-US" sz="2000" b="1" i="1" dirty="0" smtClean="0">
                <a:solidFill>
                  <a:srgbClr val="0070C0"/>
                </a:solidFill>
                <a:latin typeface="Arial" charset="0"/>
                <a:ea typeface="+mj-ea"/>
                <a:cs typeface="Arial" charset="0"/>
                <a:sym typeface="Arial" charset="0"/>
              </a:rPr>
              <a:t>Ike </a:t>
            </a:r>
            <a:r>
              <a:rPr lang="en-US" sz="2000" b="1" i="1" dirty="0" smtClean="0">
                <a:solidFill>
                  <a:srgbClr val="0070C0"/>
                </a:solidFill>
                <a:latin typeface="Arial" charset="0"/>
                <a:ea typeface="+mj-ea"/>
                <a:cs typeface="Arial" charset="0"/>
                <a:sym typeface="Arial" charset="0"/>
              </a:rPr>
              <a:t>Dimayuga</a:t>
            </a:r>
            <a:br>
              <a:rPr lang="en-US" sz="2000" b="1" i="1" dirty="0" smtClean="0">
                <a:solidFill>
                  <a:srgbClr val="0070C0"/>
                </a:solidFill>
                <a:latin typeface="Arial" charset="0"/>
                <a:ea typeface="+mj-ea"/>
                <a:cs typeface="Arial" charset="0"/>
                <a:sym typeface="Arial" charset="0"/>
              </a:rPr>
            </a:br>
            <a:r>
              <a:rPr lang="en-US" sz="1800" b="1" i="1" dirty="0" smtClean="0">
                <a:solidFill>
                  <a:srgbClr val="0070C0"/>
                </a:solidFill>
                <a:latin typeface="Arial" charset="0"/>
                <a:ea typeface="+mj-ea"/>
                <a:cs typeface="Arial" charset="0"/>
                <a:sym typeface="Arial" charset="0"/>
              </a:rPr>
              <a:t>Atomic Energy of Canada Ltd.</a:t>
            </a:r>
            <a:r>
              <a:rPr lang="en-US" sz="2000" b="1" i="1" dirty="0" smtClean="0">
                <a:solidFill>
                  <a:srgbClr val="0070C0"/>
                </a:solidFill>
                <a:latin typeface="Arial" charset="0"/>
                <a:ea typeface="+mj-ea"/>
                <a:cs typeface="Arial" charset="0"/>
                <a:sym typeface="Arial" charset="0"/>
              </a:rPr>
              <a:t/>
            </a:r>
            <a:br>
              <a:rPr lang="en-US" sz="2000" b="1" i="1" dirty="0" smtClean="0">
                <a:solidFill>
                  <a:srgbClr val="0070C0"/>
                </a:solidFill>
                <a:latin typeface="Arial" charset="0"/>
                <a:ea typeface="+mj-ea"/>
                <a:cs typeface="Arial" charset="0"/>
                <a:sym typeface="Arial" charset="0"/>
              </a:rPr>
            </a:br>
            <a:r>
              <a:rPr lang="en-US" sz="2000" b="1" i="1" dirty="0" smtClean="0">
                <a:solidFill>
                  <a:srgbClr val="0070C0"/>
                </a:solidFill>
                <a:latin typeface="Arial" charset="0"/>
                <a:ea typeface="+mj-ea"/>
                <a:cs typeface="Arial" charset="0"/>
                <a:sym typeface="Arial" charset="0"/>
              </a:rPr>
              <a:t/>
            </a:r>
            <a:br>
              <a:rPr lang="en-US" sz="2000" b="1" i="1" dirty="0" smtClean="0">
                <a:solidFill>
                  <a:srgbClr val="0070C0"/>
                </a:solidFill>
                <a:latin typeface="Arial" charset="0"/>
                <a:ea typeface="+mj-ea"/>
                <a:cs typeface="Arial" charset="0"/>
                <a:sym typeface="Arial" charset="0"/>
              </a:rPr>
            </a:br>
            <a:r>
              <a:rPr lang="en-US" sz="2000" b="1" i="1" dirty="0" smtClean="0">
                <a:solidFill>
                  <a:srgbClr val="0070C0"/>
                </a:solidFill>
                <a:latin typeface="Arial" charset="0"/>
                <a:ea typeface="+mj-ea"/>
                <a:cs typeface="Arial" charset="0"/>
                <a:sym typeface="Arial" charset="0"/>
              </a:rPr>
              <a:t>Elizabeth Inrig</a:t>
            </a:r>
            <a:br>
              <a:rPr lang="en-US" sz="2000" b="1" i="1" dirty="0" smtClean="0">
                <a:solidFill>
                  <a:srgbClr val="0070C0"/>
                </a:solidFill>
                <a:latin typeface="Arial" charset="0"/>
                <a:ea typeface="+mj-ea"/>
                <a:cs typeface="Arial" charset="0"/>
                <a:sym typeface="Arial" charset="0"/>
              </a:rPr>
            </a:br>
            <a:r>
              <a:rPr lang="en-US" sz="1800" b="1" i="1" dirty="0" smtClean="0">
                <a:solidFill>
                  <a:srgbClr val="0070C0"/>
                </a:solidFill>
                <a:latin typeface="Arial" charset="0"/>
                <a:ea typeface="+mj-ea"/>
                <a:cs typeface="Arial" charset="0"/>
                <a:sym typeface="Arial" charset="0"/>
              </a:rPr>
              <a:t>Defence </a:t>
            </a:r>
            <a:r>
              <a:rPr lang="en-US" sz="1800" b="1" i="1" dirty="0" smtClean="0">
                <a:solidFill>
                  <a:srgbClr val="0070C0"/>
                </a:solidFill>
                <a:latin typeface="Arial" charset="0"/>
                <a:ea typeface="+mj-ea"/>
                <a:cs typeface="Arial" charset="0"/>
                <a:sym typeface="Arial" charset="0"/>
              </a:rPr>
              <a:t>Research and Development Canada – Ottawa Research Centre</a:t>
            </a:r>
            <a:endParaRPr lang="en-US" sz="1800" dirty="0" smtClean="0">
              <a:ea typeface="+mj-ea"/>
              <a:sym typeface="Helvetica" charset="0"/>
            </a:endParaRPr>
          </a:p>
        </p:txBody>
      </p:sp>
      <p:sp>
        <p:nvSpPr>
          <p:cNvPr id="4" name="Rectangle 1"/>
          <p:cNvSpPr txBox="1">
            <a:spLocks noChangeArrowheads="1"/>
          </p:cNvSpPr>
          <p:nvPr/>
        </p:nvSpPr>
        <p:spPr bwMode="auto">
          <a:xfrm>
            <a:off x="1043608" y="4941168"/>
            <a:ext cx="6408712" cy="1146899"/>
          </a:xfrm>
          <a:prstGeom prst="rect">
            <a:avLst/>
          </a:prstGeom>
          <a:solidFill>
            <a:schemeClr val="bg1"/>
          </a:solidFill>
          <a:ln w="9525">
            <a:noFill/>
            <a:miter lim="800000"/>
            <a:headEnd/>
            <a:tailEnd/>
          </a:ln>
        </p:spPr>
        <p:txBody>
          <a:bodyPr lIns="50800" tIns="50800" rIns="50800" bIns="50800" anchor="b"/>
          <a:lstStyle/>
          <a:p>
            <a:pPr hangingPunct="0">
              <a:lnSpc>
                <a:spcPct val="80000"/>
              </a:lnSpc>
              <a:spcAft>
                <a:spcPts val="600"/>
              </a:spcAft>
              <a:defRPr/>
            </a:pPr>
            <a:r>
              <a:rPr lang="en-US" sz="1600" b="1" i="1" kern="0" dirty="0">
                <a:solidFill>
                  <a:srgbClr val="0070C0"/>
                </a:solidFill>
                <a:latin typeface="Arial" charset="0"/>
                <a:ea typeface="+mj-ea"/>
                <a:cs typeface="Arial" charset="0"/>
                <a:sym typeface="Arial" charset="0"/>
              </a:rPr>
              <a:t/>
            </a:r>
            <a:br>
              <a:rPr lang="en-US" sz="1600" b="1" i="1" kern="0" dirty="0">
                <a:solidFill>
                  <a:srgbClr val="0070C0"/>
                </a:solidFill>
                <a:latin typeface="Arial" charset="0"/>
                <a:ea typeface="+mj-ea"/>
                <a:cs typeface="Arial" charset="0"/>
                <a:sym typeface="Arial" charset="0"/>
              </a:rPr>
            </a:br>
            <a:r>
              <a:rPr lang="en-US" sz="1600" b="1" i="1" kern="0" dirty="0" smtClean="0">
                <a:solidFill>
                  <a:srgbClr val="0070C0"/>
                </a:solidFill>
                <a:latin typeface="Arial" charset="0"/>
                <a:ea typeface="+mj-ea"/>
                <a:cs typeface="Arial" charset="0"/>
                <a:sym typeface="Arial" charset="0"/>
              </a:rPr>
              <a:t>International Conference on Advances in Nuclear Forensics: Countering </a:t>
            </a:r>
            <a:r>
              <a:rPr lang="en-US" sz="1600" b="1" i="1" kern="0" dirty="0">
                <a:solidFill>
                  <a:srgbClr val="0070C0"/>
                </a:solidFill>
                <a:latin typeface="Arial" charset="0"/>
                <a:ea typeface="+mj-ea"/>
                <a:cs typeface="Arial" charset="0"/>
                <a:sym typeface="Arial" charset="0"/>
              </a:rPr>
              <a:t>the Evolving Threat of Nuclear and Other Radioactive Material out of Regulatory </a:t>
            </a:r>
            <a:r>
              <a:rPr lang="en-US" sz="1600" b="1" i="1" kern="0" dirty="0" smtClean="0">
                <a:solidFill>
                  <a:srgbClr val="0070C0"/>
                </a:solidFill>
                <a:latin typeface="Arial" charset="0"/>
                <a:ea typeface="+mj-ea"/>
                <a:cs typeface="Arial" charset="0"/>
                <a:sym typeface="Arial" charset="0"/>
              </a:rPr>
              <a:t>Control</a:t>
            </a:r>
          </a:p>
          <a:p>
            <a:pPr hangingPunct="0">
              <a:lnSpc>
                <a:spcPct val="80000"/>
              </a:lnSpc>
              <a:spcAft>
                <a:spcPts val="600"/>
              </a:spcAft>
              <a:defRPr/>
            </a:pPr>
            <a:r>
              <a:rPr lang="en-US" sz="1600" b="1" i="1" kern="0" dirty="0" smtClean="0">
                <a:solidFill>
                  <a:srgbClr val="0070C0"/>
                </a:solidFill>
                <a:latin typeface="Arial" charset="0"/>
                <a:ea typeface="+mj-ea"/>
                <a:cs typeface="Arial" charset="0"/>
                <a:sym typeface="Arial" charset="0"/>
              </a:rPr>
              <a:t>7 </a:t>
            </a:r>
            <a:r>
              <a:rPr lang="en-US" sz="1600" b="1" i="1" kern="0" dirty="0">
                <a:solidFill>
                  <a:srgbClr val="0070C0"/>
                </a:solidFill>
                <a:latin typeface="Arial" charset="0"/>
                <a:ea typeface="+mj-ea"/>
                <a:cs typeface="Arial" charset="0"/>
                <a:sym typeface="Arial" charset="0"/>
              </a:rPr>
              <a:t>-10 July </a:t>
            </a:r>
            <a:r>
              <a:rPr lang="en-US" sz="1600" b="1" i="1" kern="0" dirty="0" smtClean="0">
                <a:solidFill>
                  <a:srgbClr val="0070C0"/>
                </a:solidFill>
                <a:latin typeface="Arial" charset="0"/>
                <a:ea typeface="+mj-ea"/>
                <a:cs typeface="Arial" charset="0"/>
                <a:sym typeface="Arial" charset="0"/>
              </a:rPr>
              <a:t>2014</a:t>
            </a:r>
            <a:r>
              <a:rPr lang="en-US" sz="1600" b="1" i="1" kern="0" dirty="0">
                <a:solidFill>
                  <a:srgbClr val="0070C0"/>
                </a:solidFill>
                <a:latin typeface="Arial" charset="0"/>
                <a:ea typeface="+mj-ea"/>
                <a:cs typeface="Arial" charset="0"/>
                <a:sym typeface="Arial" charset="0"/>
              </a:rPr>
              <a:t/>
            </a:r>
            <a:br>
              <a:rPr lang="en-US" sz="1600" b="1" i="1" kern="0" dirty="0">
                <a:solidFill>
                  <a:srgbClr val="0070C0"/>
                </a:solidFill>
                <a:latin typeface="Arial" charset="0"/>
                <a:ea typeface="+mj-ea"/>
                <a:cs typeface="Arial" charset="0"/>
                <a:sym typeface="Arial" charset="0"/>
              </a:rPr>
            </a:br>
            <a:r>
              <a:rPr lang="en-US" sz="1600" b="1" i="1" kern="0" dirty="0" smtClean="0">
                <a:solidFill>
                  <a:srgbClr val="0070C0"/>
                </a:solidFill>
                <a:latin typeface="Arial" charset="0"/>
                <a:ea typeface="+mj-ea"/>
                <a:cs typeface="Arial" charset="0"/>
                <a:sym typeface="Arial" charset="0"/>
              </a:rPr>
              <a:t>IAEA, Vienna</a:t>
            </a:r>
            <a:endParaRPr lang="en-US" sz="1600" i="1" kern="0" dirty="0">
              <a:latin typeface="+mj-lt"/>
              <a:ea typeface="+mj-ea"/>
              <a:cs typeface="+mj-cs"/>
              <a:sym typeface="Helvetica" charset="0"/>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CA" altLang="en-US" smtClean="0">
                <a:ea typeface="MS PGothic"/>
              </a:rPr>
              <a:t>National NF Lab Network: Tasks</a:t>
            </a:r>
          </a:p>
        </p:txBody>
      </p:sp>
      <p:sp>
        <p:nvSpPr>
          <p:cNvPr id="4099" name="Rectangle 3"/>
          <p:cNvSpPr>
            <a:spLocks noGrp="1" noChangeArrowheads="1"/>
          </p:cNvSpPr>
          <p:nvPr>
            <p:ph type="body" idx="1"/>
          </p:nvPr>
        </p:nvSpPr>
        <p:spPr>
          <a:xfrm>
            <a:off x="250825" y="1341438"/>
            <a:ext cx="4035423" cy="5016520"/>
          </a:xfrm>
        </p:spPr>
        <p:txBody>
          <a:bodyPr/>
          <a:lstStyle/>
          <a:p>
            <a:pPr lvl="1" indent="-457200">
              <a:buClr>
                <a:schemeClr val="accent6"/>
              </a:buClr>
              <a:buFont typeface="+mj-lt"/>
              <a:buAutoNum type="arabicPeriod" startAt="3"/>
              <a:defRPr/>
            </a:pPr>
            <a:r>
              <a:rPr lang="en-US" altLang="en-US" sz="2000" dirty="0" smtClean="0">
                <a:sym typeface="Helvetica" charset="0"/>
              </a:rPr>
              <a:t>Identify gaps in current knowledge and capability and determine actions to close the gaps</a:t>
            </a:r>
          </a:p>
          <a:p>
            <a:pPr lvl="1" indent="-274320">
              <a:buClr>
                <a:schemeClr val="accent6"/>
              </a:buClr>
              <a:buFont typeface="Wingdings" pitchFamily="2" charset="2"/>
              <a:buChar char="Ø"/>
              <a:defRPr/>
            </a:pPr>
            <a:r>
              <a:rPr lang="en-US" altLang="en-US" sz="1800" dirty="0" smtClean="0">
                <a:sym typeface="Helvetica" charset="0"/>
              </a:rPr>
              <a:t>Ideal set of capabilities vs. minimum acceptable capability (risk-based approach)</a:t>
            </a:r>
          </a:p>
          <a:p>
            <a:pPr lvl="1" indent="-274320">
              <a:buClr>
                <a:schemeClr val="accent6"/>
              </a:buClr>
              <a:buFont typeface="Wingdings" pitchFamily="2" charset="2"/>
              <a:buChar char="Ø"/>
              <a:defRPr/>
            </a:pPr>
            <a:r>
              <a:rPr lang="en-US" altLang="en-US" sz="1800" dirty="0" smtClean="0">
                <a:sym typeface="Helvetica" charset="0"/>
              </a:rPr>
              <a:t>Literature review of what’s been done or is on-going in Canada and other countries. </a:t>
            </a:r>
          </a:p>
          <a:p>
            <a:pPr marL="623888" lvl="1" indent="-274320">
              <a:buClr>
                <a:schemeClr val="accent6"/>
              </a:buClr>
              <a:buFont typeface="Wingdings" pitchFamily="2" charset="2"/>
              <a:buChar char="Ø"/>
              <a:defRPr/>
            </a:pPr>
            <a:endParaRPr lang="en-CA" altLang="en-US" sz="2000" dirty="0" smtClean="0">
              <a:sym typeface="Helvetica" charset="0"/>
            </a:endParaRPr>
          </a:p>
        </p:txBody>
      </p:sp>
      <p:sp>
        <p:nvSpPr>
          <p:cNvPr id="13316" name="TextBox 5"/>
          <p:cNvSpPr txBox="1">
            <a:spLocks noChangeArrowheads="1"/>
          </p:cNvSpPr>
          <p:nvPr/>
        </p:nvSpPr>
        <p:spPr bwMode="auto">
          <a:xfrm>
            <a:off x="8620125" y="6453188"/>
            <a:ext cx="358775" cy="277812"/>
          </a:xfrm>
          <a:prstGeom prst="rect">
            <a:avLst/>
          </a:prstGeom>
          <a:noFill/>
          <a:ln w="9525">
            <a:noFill/>
            <a:miter lim="800000"/>
            <a:headEnd/>
            <a:tailEnd/>
          </a:ln>
        </p:spPr>
        <p:txBody>
          <a:bodyPr>
            <a:spAutoFit/>
          </a:bodyPr>
          <a:lstStyle/>
          <a:p>
            <a:pPr algn="r" hangingPunct="0"/>
            <a:fld id="{2E2843B1-E42C-4458-BDB0-E0AAF7F97781}" type="slidenum">
              <a:rPr lang="en-CA">
                <a:solidFill>
                  <a:schemeClr val="tx1"/>
                </a:solidFill>
              </a:rPr>
              <a:pPr algn="r" hangingPunct="0"/>
              <a:t>10</a:t>
            </a:fld>
            <a:endParaRPr lang="en-CA">
              <a:solidFill>
                <a:schemeClr val="tx1"/>
              </a:solidFill>
            </a:endParaRPr>
          </a:p>
        </p:txBody>
      </p:sp>
      <p:pic>
        <p:nvPicPr>
          <p:cNvPr id="13317" name="Picture 5"/>
          <p:cNvPicPr>
            <a:picLocks noChangeAspect="1" noChangeArrowheads="1"/>
          </p:cNvPicPr>
          <p:nvPr/>
        </p:nvPicPr>
        <p:blipFill>
          <a:blip r:embed="rId2"/>
          <a:srcRect/>
          <a:stretch>
            <a:fillRect/>
          </a:stretch>
        </p:blipFill>
        <p:spPr bwMode="auto">
          <a:xfrm>
            <a:off x="4572000" y="1267121"/>
            <a:ext cx="4572000" cy="4876523"/>
          </a:xfrm>
          <a:prstGeom prst="rect">
            <a:avLst/>
          </a:prstGeom>
          <a:noFill/>
          <a:ln w="9525">
            <a:noFill/>
            <a:miter lim="800000"/>
            <a:headEnd/>
            <a:tailEnd/>
          </a:ln>
          <a:effectLst/>
        </p:spPr>
      </p:pic>
      <p:pic>
        <p:nvPicPr>
          <p:cNvPr id="7" name="Picture 18" descr="P4200136.JPG"/>
          <p:cNvPicPr>
            <a:picLocks noChangeAspect="1"/>
          </p:cNvPicPr>
          <p:nvPr/>
        </p:nvPicPr>
        <p:blipFill>
          <a:blip r:embed="rId3"/>
          <a:srcRect t="6000" r="20700"/>
          <a:stretch>
            <a:fillRect/>
          </a:stretch>
        </p:blipFill>
        <p:spPr bwMode="auto">
          <a:xfrm>
            <a:off x="1214414" y="4702245"/>
            <a:ext cx="2071702" cy="183951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CA" altLang="en-US" smtClean="0">
                <a:ea typeface="MS PGothic"/>
              </a:rPr>
              <a:t>National NF Lab Network: Tasks</a:t>
            </a:r>
          </a:p>
        </p:txBody>
      </p:sp>
      <p:sp>
        <p:nvSpPr>
          <p:cNvPr id="4099" name="Rectangle 3"/>
          <p:cNvSpPr>
            <a:spLocks noGrp="1" noChangeArrowheads="1"/>
          </p:cNvSpPr>
          <p:nvPr>
            <p:ph type="body" idx="1"/>
          </p:nvPr>
        </p:nvSpPr>
        <p:spPr>
          <a:xfrm>
            <a:off x="250825" y="1341438"/>
            <a:ext cx="6178563" cy="4302140"/>
          </a:xfrm>
        </p:spPr>
        <p:txBody>
          <a:bodyPr/>
          <a:lstStyle/>
          <a:p>
            <a:pPr lvl="1" indent="-457200">
              <a:buClr>
                <a:schemeClr val="accent6"/>
              </a:buClr>
              <a:buFont typeface="+mj-lt"/>
              <a:buAutoNum type="arabicPeriod" startAt="4"/>
              <a:defRPr/>
            </a:pPr>
            <a:r>
              <a:rPr lang="en-US" altLang="en-US" sz="2000" dirty="0" smtClean="0">
                <a:sym typeface="Helvetica" charset="0"/>
              </a:rPr>
              <a:t>Implement appropriate actions (e.g., R&amp;D, protocol development) to address the gaps</a:t>
            </a:r>
          </a:p>
          <a:p>
            <a:pPr lvl="2" indent="-274320">
              <a:buClr>
                <a:schemeClr val="accent6"/>
              </a:buClr>
              <a:buFont typeface="Wingdings" pitchFamily="2" charset="2"/>
              <a:buChar char="Ø"/>
              <a:defRPr/>
            </a:pPr>
            <a:r>
              <a:rPr lang="en-US" altLang="en-US" sz="2000" dirty="0" smtClean="0">
                <a:sym typeface="Helvetica" charset="0"/>
              </a:rPr>
              <a:t>Realistic and practical expectations</a:t>
            </a:r>
          </a:p>
          <a:p>
            <a:pPr lvl="2" indent="-274320">
              <a:buClr>
                <a:schemeClr val="accent6"/>
              </a:buClr>
              <a:buFont typeface="Wingdings" pitchFamily="2" charset="2"/>
              <a:buChar char="Ø"/>
              <a:defRPr/>
            </a:pPr>
            <a:r>
              <a:rPr lang="en-US" altLang="en-US" sz="2000" dirty="0" smtClean="0">
                <a:sym typeface="Helvetica" charset="0"/>
              </a:rPr>
              <a:t>Prioritize actions into short-term and long-term </a:t>
            </a:r>
          </a:p>
          <a:p>
            <a:pPr lvl="2" indent="-274320">
              <a:buClr>
                <a:schemeClr val="accent6"/>
              </a:buClr>
              <a:buFont typeface="Wingdings" pitchFamily="2" charset="2"/>
              <a:buChar char="Ø"/>
              <a:defRPr/>
            </a:pPr>
            <a:r>
              <a:rPr lang="en-US" altLang="en-US" sz="2000" dirty="0" smtClean="0">
                <a:sym typeface="Helvetica" charset="0"/>
              </a:rPr>
              <a:t>Participation in both national and international collaborative effort to address common gaps</a:t>
            </a:r>
          </a:p>
          <a:p>
            <a:pPr lvl="2" indent="-274320">
              <a:buClr>
                <a:schemeClr val="accent6"/>
              </a:buClr>
              <a:buFont typeface="Wingdings" pitchFamily="2" charset="2"/>
              <a:buChar char="Ø"/>
              <a:defRPr/>
            </a:pPr>
            <a:r>
              <a:rPr lang="en-US" altLang="en-US" sz="2000" dirty="0" smtClean="0">
                <a:sym typeface="Helvetica" charset="0"/>
              </a:rPr>
              <a:t>Participation in international nuclear forensics </a:t>
            </a:r>
            <a:r>
              <a:rPr lang="en-US" altLang="en-US" sz="2000" dirty="0" smtClean="0">
                <a:sym typeface="Helvetica" charset="0"/>
              </a:rPr>
              <a:t>meetings, workshops </a:t>
            </a:r>
            <a:r>
              <a:rPr lang="en-US" altLang="en-US" sz="2000" dirty="0" smtClean="0">
                <a:sym typeface="Helvetica" charset="0"/>
              </a:rPr>
              <a:t>and exercises </a:t>
            </a:r>
            <a:r>
              <a:rPr lang="en-US" altLang="en-US" sz="2000" dirty="0" smtClean="0">
                <a:sym typeface="Helvetica" charset="0"/>
              </a:rPr>
              <a:t>to </a:t>
            </a:r>
            <a:r>
              <a:rPr lang="en-US" altLang="en-US" sz="2000" dirty="0" smtClean="0">
                <a:sym typeface="Helvetica" charset="0"/>
              </a:rPr>
              <a:t>leverage what is being developed in Canada with other international partners</a:t>
            </a:r>
          </a:p>
          <a:p>
            <a:pPr lvl="2" indent="-274320">
              <a:buClr>
                <a:schemeClr val="accent6"/>
              </a:buClr>
              <a:buFont typeface="Wingdings" pitchFamily="2" charset="2"/>
              <a:buChar char="Ø"/>
              <a:defRPr/>
            </a:pPr>
            <a:endParaRPr lang="en-CA" altLang="en-US" sz="2000" dirty="0" smtClean="0">
              <a:sym typeface="Helvetica" charset="0"/>
            </a:endParaRPr>
          </a:p>
          <a:p>
            <a:pPr marL="623888" lvl="1" indent="-274320">
              <a:buClr>
                <a:schemeClr val="accent6"/>
              </a:buClr>
              <a:buFont typeface="Wingdings" pitchFamily="2" charset="2"/>
              <a:buChar char="Ø"/>
              <a:defRPr/>
            </a:pPr>
            <a:endParaRPr lang="en-CA" altLang="en-US" sz="2000" dirty="0" smtClean="0">
              <a:sym typeface="Helvetica" charset="0"/>
            </a:endParaRPr>
          </a:p>
        </p:txBody>
      </p:sp>
      <p:sp>
        <p:nvSpPr>
          <p:cNvPr id="13316" name="TextBox 5"/>
          <p:cNvSpPr txBox="1">
            <a:spLocks noChangeArrowheads="1"/>
          </p:cNvSpPr>
          <p:nvPr/>
        </p:nvSpPr>
        <p:spPr bwMode="auto">
          <a:xfrm>
            <a:off x="8620125" y="6453188"/>
            <a:ext cx="358775" cy="277812"/>
          </a:xfrm>
          <a:prstGeom prst="rect">
            <a:avLst/>
          </a:prstGeom>
          <a:noFill/>
          <a:ln w="9525">
            <a:noFill/>
            <a:miter lim="800000"/>
            <a:headEnd/>
            <a:tailEnd/>
          </a:ln>
        </p:spPr>
        <p:txBody>
          <a:bodyPr>
            <a:spAutoFit/>
          </a:bodyPr>
          <a:lstStyle/>
          <a:p>
            <a:pPr algn="r" hangingPunct="0"/>
            <a:fld id="{2E2843B1-E42C-4458-BDB0-E0AAF7F97781}" type="slidenum">
              <a:rPr lang="en-CA">
                <a:solidFill>
                  <a:schemeClr val="tx1"/>
                </a:solidFill>
              </a:rPr>
              <a:pPr algn="r" hangingPunct="0"/>
              <a:t>11</a:t>
            </a:fld>
            <a:endParaRPr lang="en-CA">
              <a:solidFill>
                <a:schemeClr val="tx1"/>
              </a:solidFill>
            </a:endParaRPr>
          </a:p>
        </p:txBody>
      </p:sp>
      <p:grpSp>
        <p:nvGrpSpPr>
          <p:cNvPr id="5" name="Group 18"/>
          <p:cNvGrpSpPr>
            <a:grpSpLocks noChangeAspect="1"/>
          </p:cNvGrpSpPr>
          <p:nvPr/>
        </p:nvGrpSpPr>
        <p:grpSpPr bwMode="auto">
          <a:xfrm>
            <a:off x="7286644" y="1357298"/>
            <a:ext cx="1357322" cy="2048659"/>
            <a:chOff x="2789" y="3475"/>
            <a:chExt cx="484" cy="680"/>
          </a:xfrm>
        </p:grpSpPr>
        <p:pic>
          <p:nvPicPr>
            <p:cNvPr id="6" name="Picture 12" descr="MPj03373480000[1]"/>
            <p:cNvPicPr>
              <a:picLocks noChangeAspect="1" noChangeArrowheads="1"/>
            </p:cNvPicPr>
            <p:nvPr/>
          </p:nvPicPr>
          <p:blipFill>
            <a:blip r:embed="rId2"/>
            <a:srcRect/>
            <a:stretch>
              <a:fillRect/>
            </a:stretch>
          </p:blipFill>
          <p:spPr bwMode="auto">
            <a:xfrm>
              <a:off x="2789" y="3475"/>
              <a:ext cx="484" cy="680"/>
            </a:xfrm>
            <a:prstGeom prst="rect">
              <a:avLst/>
            </a:prstGeom>
            <a:noFill/>
            <a:ln w="9525">
              <a:noFill/>
              <a:miter lim="800000"/>
              <a:headEnd/>
              <a:tailEnd/>
            </a:ln>
          </p:spPr>
        </p:pic>
        <p:pic>
          <p:nvPicPr>
            <p:cNvPr id="7" name="Picture 15" descr="radiation trefoil"/>
            <p:cNvPicPr>
              <a:picLocks noChangeAspect="1" noChangeArrowheads="1"/>
            </p:cNvPicPr>
            <p:nvPr/>
          </p:nvPicPr>
          <p:blipFill>
            <a:blip r:embed="rId3"/>
            <a:srcRect/>
            <a:stretch>
              <a:fillRect/>
            </a:stretch>
          </p:blipFill>
          <p:spPr bwMode="auto">
            <a:xfrm>
              <a:off x="2935" y="3725"/>
              <a:ext cx="170" cy="159"/>
            </a:xfrm>
            <a:prstGeom prst="rect">
              <a:avLst/>
            </a:prstGeom>
            <a:noFill/>
            <a:ln w="9525">
              <a:noFill/>
              <a:miter lim="800000"/>
              <a:headEnd/>
              <a:tailEnd/>
            </a:ln>
          </p:spPr>
        </p:pic>
      </p:grpSp>
      <p:grpSp>
        <p:nvGrpSpPr>
          <p:cNvPr id="8" name="Group 11"/>
          <p:cNvGrpSpPr>
            <a:grpSpLocks/>
          </p:cNvGrpSpPr>
          <p:nvPr/>
        </p:nvGrpSpPr>
        <p:grpSpPr bwMode="auto">
          <a:xfrm>
            <a:off x="6572264" y="3857628"/>
            <a:ext cx="2357454" cy="1928826"/>
            <a:chOff x="5652120" y="1196752"/>
            <a:chExt cx="3203848" cy="2533847"/>
          </a:xfrm>
        </p:grpSpPr>
        <p:pic>
          <p:nvPicPr>
            <p:cNvPr id="9" name="Picture 8" descr="Triton 2011 016.jpg"/>
            <p:cNvPicPr>
              <a:picLocks noChangeAspect="1"/>
            </p:cNvPicPr>
            <p:nvPr/>
          </p:nvPicPr>
          <p:blipFill>
            <a:blip r:embed="rId4"/>
            <a:stretch>
              <a:fillRect/>
            </a:stretch>
          </p:blipFill>
          <p:spPr>
            <a:xfrm>
              <a:off x="5652120" y="1196752"/>
              <a:ext cx="3203848" cy="2403298"/>
            </a:xfrm>
            <a:prstGeom prst="rect">
              <a:avLst/>
            </a:prstGeom>
            <a:effectLst>
              <a:outerShdw blurRad="50800" dist="38100" dir="2700000" algn="tl" rotWithShape="0">
                <a:prstClr val="black">
                  <a:alpha val="40000"/>
                </a:prstClr>
              </a:outerShdw>
            </a:effectLst>
          </p:spPr>
        </p:pic>
        <p:sp>
          <p:nvSpPr>
            <p:cNvPr id="10" name="TextBox 9"/>
            <p:cNvSpPr txBox="1"/>
            <p:nvPr/>
          </p:nvSpPr>
          <p:spPr>
            <a:xfrm>
              <a:off x="7452035" y="3214335"/>
              <a:ext cx="1046951" cy="516264"/>
            </a:xfrm>
            <a:prstGeom prst="rect">
              <a:avLst/>
            </a:prstGeom>
            <a:noFill/>
            <a:effectLst>
              <a:outerShdw blurRad="50800" dir="5400000" algn="ctr" rotWithShape="0">
                <a:schemeClr val="bg1"/>
              </a:outerShdw>
            </a:effectLst>
          </p:spPr>
          <p:txBody>
            <a:bodyPr wrap="none">
              <a:spAutoFit/>
            </a:bodyPr>
            <a:lstStyle/>
            <a:p>
              <a:pPr>
                <a:defRPr/>
              </a:pPr>
              <a:r>
                <a:rPr lang="en-US" b="1" dirty="0">
                  <a:effectLst>
                    <a:outerShdw blurRad="38100" dist="38100" dir="2700000" algn="tl">
                      <a:srgbClr val="000000">
                        <a:alpha val="43137"/>
                      </a:srgbClr>
                    </a:outerShdw>
                  </a:effectLst>
                  <a:latin typeface="Arial" charset="0"/>
                </a:rPr>
                <a:t>TIMS</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CA" altLang="en-US" smtClean="0">
                <a:ea typeface="MS PGothic"/>
              </a:rPr>
              <a:t>National NF Lab Network: Tasks</a:t>
            </a:r>
          </a:p>
        </p:txBody>
      </p:sp>
      <p:sp>
        <p:nvSpPr>
          <p:cNvPr id="4099" name="Rectangle 3"/>
          <p:cNvSpPr>
            <a:spLocks noGrp="1" noChangeArrowheads="1"/>
          </p:cNvSpPr>
          <p:nvPr>
            <p:ph type="body" idx="1"/>
          </p:nvPr>
        </p:nvSpPr>
        <p:spPr>
          <a:xfrm>
            <a:off x="250825" y="1341438"/>
            <a:ext cx="8569325" cy="3024187"/>
          </a:xfrm>
        </p:spPr>
        <p:txBody>
          <a:bodyPr/>
          <a:lstStyle/>
          <a:p>
            <a:pPr lvl="1" indent="-457200">
              <a:buClr>
                <a:schemeClr val="accent6"/>
              </a:buClr>
              <a:buFont typeface="+mj-lt"/>
              <a:buAutoNum type="arabicPeriod" startAt="5"/>
              <a:defRPr/>
            </a:pPr>
            <a:r>
              <a:rPr lang="en-US" altLang="en-US" sz="2000" dirty="0" smtClean="0">
                <a:sym typeface="Helvetica" charset="0"/>
              </a:rPr>
              <a:t>Develop and implement training plan for nuclear and classical forensics specialists</a:t>
            </a:r>
          </a:p>
          <a:p>
            <a:pPr lvl="2" indent="-274320">
              <a:buClr>
                <a:schemeClr val="accent6"/>
              </a:buClr>
              <a:buFont typeface="Wingdings" pitchFamily="2" charset="2"/>
              <a:buChar char="Ø"/>
              <a:defRPr/>
            </a:pPr>
            <a:r>
              <a:rPr lang="en-US" altLang="en-US" sz="1800" dirty="0" smtClean="0">
                <a:sym typeface="Helvetica" charset="0"/>
              </a:rPr>
              <a:t>Identify training requirements and potential sources of training </a:t>
            </a:r>
          </a:p>
          <a:p>
            <a:pPr lvl="2" indent="-274320">
              <a:buClr>
                <a:schemeClr val="accent6"/>
              </a:buClr>
              <a:buFont typeface="Wingdings" pitchFamily="2" charset="2"/>
              <a:buChar char="Ø"/>
              <a:defRPr/>
            </a:pPr>
            <a:r>
              <a:rPr lang="en-US" altLang="en-US" sz="1800" dirty="0" smtClean="0">
                <a:sym typeface="Helvetica" charset="0"/>
              </a:rPr>
              <a:t>Training </a:t>
            </a:r>
            <a:r>
              <a:rPr lang="en-US" altLang="en-US" sz="1800" dirty="0" smtClean="0">
                <a:sym typeface="Helvetica" charset="0"/>
              </a:rPr>
              <a:t>implementation will consider using </a:t>
            </a:r>
            <a:r>
              <a:rPr lang="en-US" altLang="en-US" sz="1800" dirty="0" smtClean="0">
                <a:sym typeface="Helvetica" charset="0"/>
              </a:rPr>
              <a:t>or modifying material from existing sources</a:t>
            </a:r>
          </a:p>
          <a:p>
            <a:pPr lvl="2" indent="-274320">
              <a:buClr>
                <a:schemeClr val="accent6"/>
              </a:buClr>
              <a:buFont typeface="Wingdings" pitchFamily="2" charset="2"/>
              <a:buChar char="Ø"/>
              <a:defRPr/>
            </a:pPr>
            <a:r>
              <a:rPr lang="en-US" altLang="en-US" sz="1800" dirty="0" smtClean="0">
                <a:sym typeface="Helvetica" charset="0"/>
              </a:rPr>
              <a:t>Effectively a cross-training program, i.e., forensic awareness training for RN lab scientists, especially, chain-of-custody aspects of handling evidence materials, and RN training for classical forensic scientists.</a:t>
            </a:r>
          </a:p>
          <a:p>
            <a:pPr lvl="2" indent="-274320">
              <a:buClr>
                <a:schemeClr val="accent6"/>
              </a:buClr>
              <a:buFont typeface="Wingdings" pitchFamily="2" charset="2"/>
              <a:buChar char="Ø"/>
              <a:defRPr/>
            </a:pPr>
            <a:r>
              <a:rPr lang="en-US" altLang="en-US" sz="1800" dirty="0" smtClean="0">
                <a:sym typeface="Helvetica" charset="0"/>
              </a:rPr>
              <a:t>Informal </a:t>
            </a:r>
            <a:r>
              <a:rPr lang="en-US" altLang="en-US" sz="1800" dirty="0" smtClean="0">
                <a:sym typeface="Helvetica" charset="0"/>
              </a:rPr>
              <a:t>workshop-type, hands-on </a:t>
            </a:r>
            <a:r>
              <a:rPr lang="en-US" altLang="en-US" sz="1800" dirty="0" smtClean="0">
                <a:sym typeface="Helvetica" charset="0"/>
              </a:rPr>
              <a:t>training </a:t>
            </a:r>
            <a:r>
              <a:rPr lang="en-US" altLang="en-US" sz="1800" dirty="0" smtClean="0">
                <a:sym typeface="Helvetica" charset="0"/>
              </a:rPr>
              <a:t>appropriate</a:t>
            </a:r>
            <a:endParaRPr lang="en-US" altLang="en-US" sz="1800" dirty="0" smtClean="0">
              <a:sym typeface="Helvetica" charset="0"/>
            </a:endParaRPr>
          </a:p>
          <a:p>
            <a:pPr marL="623888" lvl="1" indent="-274320">
              <a:buClr>
                <a:schemeClr val="accent6"/>
              </a:buClr>
              <a:buFont typeface="Wingdings" pitchFamily="2" charset="2"/>
              <a:buChar char="Ø"/>
              <a:defRPr/>
            </a:pPr>
            <a:endParaRPr lang="en-CA" altLang="en-US" sz="2000" dirty="0" smtClean="0">
              <a:sym typeface="Helvetica" charset="0"/>
            </a:endParaRPr>
          </a:p>
        </p:txBody>
      </p:sp>
      <p:sp>
        <p:nvSpPr>
          <p:cNvPr id="14340" name="TextBox 5"/>
          <p:cNvSpPr txBox="1">
            <a:spLocks noChangeArrowheads="1"/>
          </p:cNvSpPr>
          <p:nvPr/>
        </p:nvSpPr>
        <p:spPr bwMode="auto">
          <a:xfrm>
            <a:off x="8620125" y="6453188"/>
            <a:ext cx="358775" cy="277812"/>
          </a:xfrm>
          <a:prstGeom prst="rect">
            <a:avLst/>
          </a:prstGeom>
          <a:noFill/>
          <a:ln w="9525">
            <a:noFill/>
            <a:miter lim="800000"/>
            <a:headEnd/>
            <a:tailEnd/>
          </a:ln>
        </p:spPr>
        <p:txBody>
          <a:bodyPr>
            <a:spAutoFit/>
          </a:bodyPr>
          <a:lstStyle/>
          <a:p>
            <a:pPr algn="r" hangingPunct="0"/>
            <a:fld id="{2EF703FE-CD2F-42ED-97AF-56FA5F57737C}" type="slidenum">
              <a:rPr lang="en-CA">
                <a:solidFill>
                  <a:schemeClr val="tx1"/>
                </a:solidFill>
              </a:rPr>
              <a:pPr algn="r" hangingPunct="0"/>
              <a:t>12</a:t>
            </a:fld>
            <a:endParaRPr lang="en-CA">
              <a:solidFill>
                <a:schemeClr val="tx1"/>
              </a:solidFill>
            </a:endParaRPr>
          </a:p>
        </p:txBody>
      </p:sp>
      <p:pic>
        <p:nvPicPr>
          <p:cNvPr id="14341" name="Picture 10" descr="Master Corporals David Gosselin and Serge Dubé handle real chemical agents for the purpose of analysis."/>
          <p:cNvPicPr>
            <a:picLocks noChangeAspect="1" noChangeArrowheads="1"/>
          </p:cNvPicPr>
          <p:nvPr/>
        </p:nvPicPr>
        <p:blipFill>
          <a:blip r:embed="rId2"/>
          <a:srcRect/>
          <a:stretch>
            <a:fillRect/>
          </a:stretch>
        </p:blipFill>
        <p:spPr bwMode="auto">
          <a:xfrm>
            <a:off x="827584" y="4149080"/>
            <a:ext cx="3240088" cy="2386013"/>
          </a:xfrm>
          <a:prstGeom prst="rect">
            <a:avLst/>
          </a:prstGeom>
          <a:noFill/>
          <a:ln w="9525">
            <a:noFill/>
            <a:miter lim="800000"/>
            <a:headEnd/>
            <a:tailEnd/>
          </a:ln>
        </p:spPr>
      </p:pic>
      <p:pic>
        <p:nvPicPr>
          <p:cNvPr id="6" name="Picture 10" descr="D:\Jpegs\4286_0035.JPG"/>
          <p:cNvPicPr>
            <a:picLocks noChangeAspect="1" noChangeArrowheads="1"/>
          </p:cNvPicPr>
          <p:nvPr/>
        </p:nvPicPr>
        <p:blipFill>
          <a:blip r:embed="rId3"/>
          <a:srcRect/>
          <a:stretch>
            <a:fillRect/>
          </a:stretch>
        </p:blipFill>
        <p:spPr bwMode="auto">
          <a:xfrm>
            <a:off x="5076056" y="4149080"/>
            <a:ext cx="2016224" cy="20162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CA" altLang="en-US" smtClean="0">
                <a:ea typeface="MS PGothic"/>
              </a:rPr>
              <a:t>National NF Lab Network: Tasks</a:t>
            </a:r>
          </a:p>
        </p:txBody>
      </p:sp>
      <p:sp>
        <p:nvSpPr>
          <p:cNvPr id="4099" name="Rectangle 3"/>
          <p:cNvSpPr>
            <a:spLocks noGrp="1" noChangeArrowheads="1"/>
          </p:cNvSpPr>
          <p:nvPr>
            <p:ph type="body" idx="1"/>
          </p:nvPr>
        </p:nvSpPr>
        <p:spPr>
          <a:xfrm>
            <a:off x="250825" y="1341438"/>
            <a:ext cx="8569325" cy="4597400"/>
          </a:xfrm>
        </p:spPr>
        <p:txBody>
          <a:bodyPr/>
          <a:lstStyle/>
          <a:p>
            <a:pPr lvl="1" indent="-457200">
              <a:buClr>
                <a:schemeClr val="accent6"/>
              </a:buClr>
              <a:buFont typeface="+mj-lt"/>
              <a:buAutoNum type="arabicPeriod" startAt="6"/>
              <a:defRPr/>
            </a:pPr>
            <a:r>
              <a:rPr lang="en-US" altLang="en-US" sz="2000" dirty="0" smtClean="0">
                <a:sym typeface="Helvetica" charset="0"/>
              </a:rPr>
              <a:t>Develop protocols for collection, packaging, and domestic transportation of RN materials to the labs; and protocols for handling of evidence material at the labs</a:t>
            </a:r>
          </a:p>
          <a:p>
            <a:pPr lvl="2" indent="-274320">
              <a:buClr>
                <a:schemeClr val="accent6"/>
              </a:buClr>
              <a:buFont typeface="Wingdings" pitchFamily="2" charset="2"/>
              <a:buChar char="Ø"/>
              <a:defRPr/>
            </a:pPr>
            <a:r>
              <a:rPr lang="en-US" altLang="en-US" sz="1800" dirty="0" smtClean="0">
                <a:sym typeface="Helvetica" charset="0"/>
              </a:rPr>
              <a:t>Identify best practices / guidelines for collection, packaging, transportation of RN materials, and evidence material handling</a:t>
            </a:r>
          </a:p>
          <a:p>
            <a:pPr lvl="2" indent="-274320">
              <a:buClr>
                <a:schemeClr val="accent6"/>
              </a:buClr>
              <a:buFont typeface="Wingdings" pitchFamily="2" charset="2"/>
              <a:buChar char="Ø"/>
              <a:defRPr/>
            </a:pPr>
            <a:r>
              <a:rPr lang="en-US" altLang="en-US" sz="1800" dirty="0" smtClean="0">
                <a:sym typeface="Helvetica" charset="0"/>
              </a:rPr>
              <a:t>Consult existing information developed for first responders and field personnel </a:t>
            </a:r>
          </a:p>
          <a:p>
            <a:pPr lvl="2" indent="-274320">
              <a:buClr>
                <a:schemeClr val="accent6"/>
              </a:buClr>
              <a:buFont typeface="Wingdings" pitchFamily="2" charset="2"/>
              <a:buChar char="Ø"/>
              <a:defRPr/>
            </a:pPr>
            <a:r>
              <a:rPr lang="en-US" altLang="en-US" sz="1800" dirty="0" smtClean="0">
                <a:sym typeface="Helvetica" charset="0"/>
              </a:rPr>
              <a:t>Expect that each lab will need their own SOPs based on guidelines (i.e., not prescriptive)</a:t>
            </a:r>
          </a:p>
          <a:p>
            <a:pPr marL="623888" lvl="1" indent="-274320">
              <a:buClr>
                <a:schemeClr val="accent6"/>
              </a:buClr>
              <a:buFont typeface="Wingdings" pitchFamily="2" charset="2"/>
              <a:buChar char="Ø"/>
              <a:defRPr/>
            </a:pPr>
            <a:endParaRPr lang="en-CA" altLang="en-US" sz="2000" dirty="0" smtClean="0">
              <a:sym typeface="Helvetica" charset="0"/>
            </a:endParaRPr>
          </a:p>
          <a:p>
            <a:pPr marL="623888" lvl="1" indent="-274320">
              <a:buClr>
                <a:schemeClr val="accent6"/>
              </a:buClr>
              <a:buFont typeface="Wingdings" pitchFamily="2" charset="2"/>
              <a:buChar char="Ø"/>
              <a:defRPr/>
            </a:pPr>
            <a:endParaRPr lang="en-CA" altLang="en-US" sz="2000" dirty="0" smtClean="0">
              <a:sym typeface="Helvetica" charset="0"/>
            </a:endParaRPr>
          </a:p>
        </p:txBody>
      </p:sp>
      <p:sp>
        <p:nvSpPr>
          <p:cNvPr id="15364" name="TextBox 5"/>
          <p:cNvSpPr txBox="1">
            <a:spLocks noChangeArrowheads="1"/>
          </p:cNvSpPr>
          <p:nvPr/>
        </p:nvSpPr>
        <p:spPr bwMode="auto">
          <a:xfrm>
            <a:off x="8620125" y="6453188"/>
            <a:ext cx="358775" cy="277812"/>
          </a:xfrm>
          <a:prstGeom prst="rect">
            <a:avLst/>
          </a:prstGeom>
          <a:noFill/>
          <a:ln w="9525">
            <a:noFill/>
            <a:miter lim="800000"/>
            <a:headEnd/>
            <a:tailEnd/>
          </a:ln>
        </p:spPr>
        <p:txBody>
          <a:bodyPr>
            <a:spAutoFit/>
          </a:bodyPr>
          <a:lstStyle/>
          <a:p>
            <a:pPr algn="r" hangingPunct="0"/>
            <a:fld id="{24B36274-A64E-4CB2-A46C-6E46DF4A98E3}" type="slidenum">
              <a:rPr lang="en-CA">
                <a:solidFill>
                  <a:schemeClr val="tx1"/>
                </a:solidFill>
              </a:rPr>
              <a:pPr algn="r" hangingPunct="0"/>
              <a:t>13</a:t>
            </a:fld>
            <a:endParaRPr lang="en-CA">
              <a:solidFill>
                <a:schemeClr val="tx1"/>
              </a:solidFill>
            </a:endParaRPr>
          </a:p>
        </p:txBody>
      </p:sp>
      <p:pic>
        <p:nvPicPr>
          <p:cNvPr id="15365" name="Picture 4" descr="D:\P0003116.jpg"/>
          <p:cNvPicPr>
            <a:picLocks noChangeAspect="1" noChangeArrowheads="1"/>
          </p:cNvPicPr>
          <p:nvPr/>
        </p:nvPicPr>
        <p:blipFill>
          <a:blip r:embed="rId2"/>
          <a:srcRect l="3703" t="6018" r="7408" b="9259"/>
          <a:stretch>
            <a:fillRect/>
          </a:stretch>
        </p:blipFill>
        <p:spPr bwMode="auto">
          <a:xfrm>
            <a:off x="2484438" y="4365625"/>
            <a:ext cx="2951162" cy="1874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CA" altLang="en-US" smtClean="0">
                <a:ea typeface="MS PGothic"/>
              </a:rPr>
              <a:t>National NF Lab Network: Tasks</a:t>
            </a:r>
          </a:p>
        </p:txBody>
      </p:sp>
      <p:sp>
        <p:nvSpPr>
          <p:cNvPr id="4099" name="Rectangle 3"/>
          <p:cNvSpPr>
            <a:spLocks noGrp="1" noChangeArrowheads="1"/>
          </p:cNvSpPr>
          <p:nvPr>
            <p:ph type="body" idx="1"/>
          </p:nvPr>
        </p:nvSpPr>
        <p:spPr>
          <a:xfrm>
            <a:off x="179388" y="1341438"/>
            <a:ext cx="4968875" cy="5040312"/>
          </a:xfrm>
        </p:spPr>
        <p:txBody>
          <a:bodyPr/>
          <a:lstStyle/>
          <a:p>
            <a:pPr lvl="1" indent="-457200">
              <a:buClr>
                <a:schemeClr val="accent6"/>
              </a:buClr>
              <a:buFont typeface="+mj-lt"/>
              <a:buAutoNum type="arabicPeriod" startAt="7"/>
              <a:defRPr/>
            </a:pPr>
            <a:r>
              <a:rPr lang="en-US" altLang="en-US" sz="2000" dirty="0" smtClean="0">
                <a:sym typeface="Helvetica" charset="0"/>
              </a:rPr>
              <a:t>Plan and execute operational exercise geared towards lab network implementation</a:t>
            </a:r>
          </a:p>
          <a:p>
            <a:pPr lvl="2" indent="-274320">
              <a:buClr>
                <a:schemeClr val="accent6"/>
              </a:buClr>
              <a:buFont typeface="Wingdings" pitchFamily="2" charset="2"/>
              <a:buChar char="Ø"/>
              <a:defRPr/>
            </a:pPr>
            <a:r>
              <a:rPr lang="en-US" altLang="en-US" sz="1800" dirty="0" smtClean="0">
                <a:sym typeface="Helvetica" charset="0"/>
              </a:rPr>
              <a:t>Develop test objectives and assessment criteria as input to exercise design/planning</a:t>
            </a:r>
          </a:p>
          <a:p>
            <a:pPr lvl="2" indent="-274320">
              <a:buClr>
                <a:schemeClr val="accent6"/>
              </a:buClr>
              <a:buFont typeface="Wingdings" pitchFamily="2" charset="2"/>
              <a:buChar char="Ø"/>
              <a:defRPr/>
            </a:pPr>
            <a:r>
              <a:rPr lang="en-US" altLang="en-US" sz="1800" dirty="0" smtClean="0">
                <a:sym typeface="Helvetica" charset="0"/>
              </a:rPr>
              <a:t>Tabletop activity as a dry run</a:t>
            </a:r>
          </a:p>
          <a:p>
            <a:pPr lvl="2" indent="-274320">
              <a:buClr>
                <a:schemeClr val="accent6"/>
              </a:buClr>
              <a:buFont typeface="Wingdings" pitchFamily="2" charset="2"/>
              <a:buChar char="Ø"/>
              <a:defRPr/>
            </a:pPr>
            <a:r>
              <a:rPr lang="en-US" altLang="en-US" sz="1800" dirty="0" smtClean="0">
                <a:sym typeface="Helvetica" charset="0"/>
              </a:rPr>
              <a:t>If feasible, plan a lab inter-comparison, followed by an operational exercise covering the entire "life cycle" - incident, evidence collection, analysis, presentation of evidence</a:t>
            </a:r>
          </a:p>
          <a:p>
            <a:pPr lvl="2" indent="-274320">
              <a:buClr>
                <a:schemeClr val="accent6"/>
              </a:buClr>
              <a:buFont typeface="Wingdings" pitchFamily="2" charset="2"/>
              <a:buChar char="Ø"/>
              <a:defRPr/>
            </a:pPr>
            <a:r>
              <a:rPr lang="en-US" altLang="en-US" sz="1800" dirty="0" smtClean="0">
                <a:sym typeface="Helvetica" charset="0"/>
              </a:rPr>
              <a:t>Test the nuclear forensics capability during an (existing) operational exercise with end user communities</a:t>
            </a:r>
          </a:p>
          <a:p>
            <a:pPr marL="623888" lvl="1" indent="-274320">
              <a:buClr>
                <a:schemeClr val="accent6"/>
              </a:buClr>
              <a:buFont typeface="Wingdings" pitchFamily="2" charset="2"/>
              <a:buChar char="Ø"/>
              <a:defRPr/>
            </a:pPr>
            <a:endParaRPr lang="en-CA" altLang="en-US" sz="2000" dirty="0" smtClean="0">
              <a:sym typeface="Helvetica" charset="0"/>
            </a:endParaRPr>
          </a:p>
          <a:p>
            <a:pPr marL="623888" lvl="1" indent="-274320">
              <a:buClr>
                <a:schemeClr val="accent6"/>
              </a:buClr>
              <a:buFont typeface="Wingdings" pitchFamily="2" charset="2"/>
              <a:buChar char="Ø"/>
              <a:defRPr/>
            </a:pPr>
            <a:endParaRPr lang="en-CA" altLang="en-US" sz="2000" dirty="0" smtClean="0">
              <a:sym typeface="Helvetica" charset="0"/>
            </a:endParaRPr>
          </a:p>
        </p:txBody>
      </p:sp>
      <p:sp>
        <p:nvSpPr>
          <p:cNvPr id="16388" name="TextBox 5"/>
          <p:cNvSpPr txBox="1">
            <a:spLocks noChangeArrowheads="1"/>
          </p:cNvSpPr>
          <p:nvPr/>
        </p:nvSpPr>
        <p:spPr bwMode="auto">
          <a:xfrm>
            <a:off x="8620125" y="6453188"/>
            <a:ext cx="358775" cy="277812"/>
          </a:xfrm>
          <a:prstGeom prst="rect">
            <a:avLst/>
          </a:prstGeom>
          <a:noFill/>
          <a:ln w="9525">
            <a:noFill/>
            <a:miter lim="800000"/>
            <a:headEnd/>
            <a:tailEnd/>
          </a:ln>
        </p:spPr>
        <p:txBody>
          <a:bodyPr>
            <a:spAutoFit/>
          </a:bodyPr>
          <a:lstStyle/>
          <a:p>
            <a:pPr algn="r" hangingPunct="0"/>
            <a:fld id="{0FFC5E4D-3937-4EAA-A3C4-416CCA69B7D9}" type="slidenum">
              <a:rPr lang="en-CA">
                <a:solidFill>
                  <a:schemeClr val="tx1"/>
                </a:solidFill>
              </a:rPr>
              <a:pPr algn="r" hangingPunct="0"/>
              <a:t>14</a:t>
            </a:fld>
            <a:endParaRPr lang="en-CA">
              <a:solidFill>
                <a:schemeClr val="tx1"/>
              </a:solidFill>
            </a:endParaRPr>
          </a:p>
        </p:txBody>
      </p:sp>
      <p:pic>
        <p:nvPicPr>
          <p:cNvPr id="16389" name="Content Placeholder 7" descr="CRTI Exercise KABOOM 039.jpg"/>
          <p:cNvPicPr>
            <a:picLocks noChangeAspect="1"/>
          </p:cNvPicPr>
          <p:nvPr/>
        </p:nvPicPr>
        <p:blipFill>
          <a:blip r:embed="rId2"/>
          <a:srcRect/>
          <a:stretch>
            <a:fillRect/>
          </a:stretch>
        </p:blipFill>
        <p:spPr bwMode="auto">
          <a:xfrm>
            <a:off x="5219700" y="2565400"/>
            <a:ext cx="3744913" cy="249555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14" descr="Delta IX 2010 072.jpg"/>
          <p:cNvPicPr>
            <a:picLocks noChangeAspect="1"/>
          </p:cNvPicPr>
          <p:nvPr/>
        </p:nvPicPr>
        <p:blipFill>
          <a:blip r:embed="rId3"/>
          <a:srcRect/>
          <a:stretch>
            <a:fillRect/>
          </a:stretch>
        </p:blipFill>
        <p:spPr bwMode="auto">
          <a:xfrm>
            <a:off x="214281" y="4786322"/>
            <a:ext cx="3016857" cy="1870077"/>
          </a:xfrm>
          <a:prstGeom prst="rect">
            <a:avLst/>
          </a:prstGeom>
          <a:noFill/>
          <a:ln w="9525">
            <a:noFill/>
            <a:miter lim="800000"/>
            <a:headEnd/>
            <a:tailEnd/>
          </a:ln>
        </p:spPr>
      </p:pic>
      <p:sp>
        <p:nvSpPr>
          <p:cNvPr id="2052" name="Rectangle 2"/>
          <p:cNvSpPr>
            <a:spLocks noGrp="1" noChangeArrowheads="1"/>
          </p:cNvSpPr>
          <p:nvPr>
            <p:ph type="title"/>
          </p:nvPr>
        </p:nvSpPr>
        <p:spPr/>
        <p:txBody>
          <a:bodyPr/>
          <a:lstStyle/>
          <a:p>
            <a:r>
              <a:rPr lang="en-CA" altLang="en-US" smtClean="0">
                <a:ea typeface="MS PGothic"/>
              </a:rPr>
              <a:t>National NF Lab Network: Outputs</a:t>
            </a:r>
          </a:p>
        </p:txBody>
      </p:sp>
      <p:sp>
        <p:nvSpPr>
          <p:cNvPr id="4099" name="Rectangle 3"/>
          <p:cNvSpPr>
            <a:spLocks noGrp="1" noChangeArrowheads="1"/>
          </p:cNvSpPr>
          <p:nvPr>
            <p:ph type="body" idx="1"/>
          </p:nvPr>
        </p:nvSpPr>
        <p:spPr>
          <a:xfrm>
            <a:off x="3500430" y="1428736"/>
            <a:ext cx="5470527" cy="4500594"/>
          </a:xfrm>
        </p:spPr>
        <p:txBody>
          <a:bodyPr/>
          <a:lstStyle/>
          <a:p>
            <a:pPr marL="357188" lvl="1" indent="-346075">
              <a:buClr>
                <a:schemeClr val="accent6"/>
              </a:buClr>
              <a:buFont typeface="Wingdings" pitchFamily="2" charset="2"/>
              <a:buChar char="q"/>
              <a:defRPr/>
            </a:pPr>
            <a:r>
              <a:rPr lang="en-CA" altLang="en-US" sz="2000" dirty="0" smtClean="0">
                <a:sym typeface="Helvetica" charset="0"/>
              </a:rPr>
              <a:t>Guidelines for NF Labs</a:t>
            </a:r>
          </a:p>
          <a:p>
            <a:pPr marL="357188" lvl="1" indent="-346075">
              <a:buClr>
                <a:schemeClr val="accent6"/>
              </a:buClr>
              <a:buFont typeface="Wingdings" pitchFamily="2" charset="2"/>
              <a:buChar char="q"/>
              <a:defRPr/>
            </a:pPr>
            <a:r>
              <a:rPr lang="en-CA" altLang="en-US" sz="2000" dirty="0" smtClean="0">
                <a:sym typeface="Helvetica" charset="0"/>
              </a:rPr>
              <a:t>Catalogue </a:t>
            </a:r>
            <a:r>
              <a:rPr lang="en-CA" altLang="en-US" sz="2000" dirty="0" smtClean="0">
                <a:sym typeface="Helvetica" charset="0"/>
              </a:rPr>
              <a:t>of current NF analytical capabilities</a:t>
            </a:r>
          </a:p>
          <a:p>
            <a:pPr marL="357188" lvl="1" indent="-346075">
              <a:buClr>
                <a:schemeClr val="accent6"/>
              </a:buClr>
              <a:buFont typeface="Wingdings" pitchFamily="2" charset="2"/>
              <a:buChar char="q"/>
              <a:defRPr/>
            </a:pPr>
            <a:r>
              <a:rPr lang="en-US" altLang="en-US" sz="2000" dirty="0" smtClean="0">
                <a:sym typeface="Helvetica" charset="0"/>
              </a:rPr>
              <a:t>Action plan to address any identified gaps</a:t>
            </a:r>
          </a:p>
          <a:p>
            <a:pPr marL="357188" lvl="1" indent="-346075">
              <a:buClr>
                <a:schemeClr val="accent6"/>
              </a:buClr>
              <a:buFont typeface="Wingdings" pitchFamily="2" charset="2"/>
              <a:buChar char="q"/>
              <a:defRPr/>
            </a:pPr>
            <a:r>
              <a:rPr lang="en-US" altLang="en-US" sz="2000" dirty="0" smtClean="0">
                <a:sym typeface="Helvetica" charset="0"/>
              </a:rPr>
              <a:t>Protocols and procedures for the collection, transportation, and handling of evidence</a:t>
            </a:r>
          </a:p>
          <a:p>
            <a:pPr marL="357188" lvl="1" indent="-346075">
              <a:buClr>
                <a:schemeClr val="accent6"/>
              </a:buClr>
              <a:buFont typeface="Wingdings" pitchFamily="2" charset="2"/>
              <a:buChar char="q"/>
              <a:defRPr/>
            </a:pPr>
            <a:r>
              <a:rPr lang="en-US" altLang="en-US" sz="2000" dirty="0" smtClean="0">
                <a:sym typeface="Helvetica" charset="0"/>
              </a:rPr>
              <a:t>Improved techniques for analyzing evidence including those contaminated with RN materials</a:t>
            </a:r>
          </a:p>
          <a:p>
            <a:pPr marL="357188" lvl="1" indent="-346075">
              <a:buClr>
                <a:schemeClr val="accent6"/>
              </a:buClr>
              <a:buFont typeface="Wingdings" pitchFamily="2" charset="2"/>
              <a:buChar char="q"/>
              <a:defRPr/>
            </a:pPr>
            <a:r>
              <a:rPr lang="en-US" altLang="en-US" sz="2000" dirty="0" smtClean="0">
                <a:sym typeface="Helvetica" charset="0"/>
              </a:rPr>
              <a:t>Trained nuclear and classical forensics  specialists and first responders on handling of material/evidence</a:t>
            </a:r>
          </a:p>
          <a:p>
            <a:pPr marL="357188" lvl="1" indent="-346075">
              <a:buClr>
                <a:schemeClr val="accent6"/>
              </a:buClr>
              <a:buFont typeface="Wingdings" pitchFamily="2" charset="2"/>
              <a:buChar char="q"/>
              <a:defRPr/>
            </a:pPr>
            <a:r>
              <a:rPr lang="en-US" altLang="en-US" sz="2000" dirty="0" smtClean="0">
                <a:sym typeface="Helvetica" charset="0"/>
              </a:rPr>
              <a:t>Operational exercise geared towards lab network implementation</a:t>
            </a:r>
            <a:endParaRPr lang="en-CA" altLang="en-US" sz="2000" dirty="0" smtClean="0">
              <a:sym typeface="Helvetica" charset="0"/>
            </a:endParaRPr>
          </a:p>
          <a:p>
            <a:pPr marL="509588" indent="-166688">
              <a:buFont typeface="Arial" panose="020B0604020202020204" pitchFamily="34" charset="0"/>
              <a:buChar char="•"/>
              <a:defRPr/>
            </a:pPr>
            <a:endParaRPr lang="en-CA" altLang="en-US" sz="2000" dirty="0" smtClean="0">
              <a:sym typeface="Helvetica" charset="0"/>
            </a:endParaRPr>
          </a:p>
        </p:txBody>
      </p:sp>
      <p:sp>
        <p:nvSpPr>
          <p:cNvPr id="2054" name="TextBox 5"/>
          <p:cNvSpPr txBox="1">
            <a:spLocks noChangeArrowheads="1"/>
          </p:cNvSpPr>
          <p:nvPr/>
        </p:nvSpPr>
        <p:spPr bwMode="auto">
          <a:xfrm>
            <a:off x="8620125" y="6453188"/>
            <a:ext cx="358775" cy="277812"/>
          </a:xfrm>
          <a:prstGeom prst="rect">
            <a:avLst/>
          </a:prstGeom>
          <a:noFill/>
          <a:ln w="9525">
            <a:noFill/>
            <a:miter lim="800000"/>
            <a:headEnd/>
            <a:tailEnd/>
          </a:ln>
        </p:spPr>
        <p:txBody>
          <a:bodyPr>
            <a:spAutoFit/>
          </a:bodyPr>
          <a:lstStyle/>
          <a:p>
            <a:pPr algn="r" hangingPunct="0"/>
            <a:fld id="{59871DB1-1379-4AF0-82F7-D53D940A375F}" type="slidenum">
              <a:rPr lang="en-CA">
                <a:solidFill>
                  <a:schemeClr val="tx1"/>
                </a:solidFill>
              </a:rPr>
              <a:pPr algn="r" hangingPunct="0"/>
              <a:t>15</a:t>
            </a:fld>
            <a:endParaRPr lang="en-CA">
              <a:solidFill>
                <a:schemeClr val="tx1"/>
              </a:solidFill>
            </a:endParaRPr>
          </a:p>
        </p:txBody>
      </p:sp>
      <p:graphicFrame>
        <p:nvGraphicFramePr>
          <p:cNvPr id="2050" name="Object 11"/>
          <p:cNvGraphicFramePr>
            <a:graphicFrameLocks noChangeAspect="1"/>
          </p:cNvGraphicFramePr>
          <p:nvPr/>
        </p:nvGraphicFramePr>
        <p:xfrm>
          <a:off x="642910" y="1357298"/>
          <a:ext cx="1962777" cy="1428760"/>
        </p:xfrm>
        <a:graphic>
          <a:graphicData uri="http://schemas.openxmlformats.org/presentationml/2006/ole">
            <p:oleObj spid="_x0000_s2050" name="Photo Editor Photo" r:id="rId4" imgW="6095238" imgH="4067743" progId="">
              <p:embed/>
            </p:oleObj>
          </a:graphicData>
        </a:graphic>
      </p:graphicFrame>
      <p:pic>
        <p:nvPicPr>
          <p:cNvPr id="2058" name="Picture 3"/>
          <p:cNvPicPr>
            <a:picLocks noChangeAspect="1" noChangeArrowheads="1"/>
          </p:cNvPicPr>
          <p:nvPr/>
        </p:nvPicPr>
        <p:blipFill>
          <a:blip r:embed="rId5"/>
          <a:srcRect l="11250" r="3214" b="17970"/>
          <a:stretch>
            <a:fillRect/>
          </a:stretch>
        </p:blipFill>
        <p:spPr bwMode="auto">
          <a:xfrm>
            <a:off x="571472" y="3071810"/>
            <a:ext cx="1984186" cy="1428760"/>
          </a:xfrm>
          <a:prstGeom prst="rect">
            <a:avLst/>
          </a:prstGeom>
          <a:noFill/>
          <a:ln w="15875">
            <a:solidFill>
              <a:schemeClr val="bg1"/>
            </a:solid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23850" y="0"/>
            <a:ext cx="8362950" cy="1243013"/>
          </a:xfrm>
        </p:spPr>
        <p:txBody>
          <a:bodyPr/>
          <a:lstStyle/>
          <a:p>
            <a:r>
              <a:rPr lang="en-CA" altLang="en-US" smtClean="0">
                <a:ea typeface="MS PGothic"/>
              </a:rPr>
              <a:t>National NF Lab Network: Progress To-Date</a:t>
            </a:r>
          </a:p>
        </p:txBody>
      </p:sp>
      <p:sp>
        <p:nvSpPr>
          <p:cNvPr id="4099" name="Rectangle 3"/>
          <p:cNvSpPr>
            <a:spLocks noGrp="1" noChangeArrowheads="1"/>
          </p:cNvSpPr>
          <p:nvPr>
            <p:ph type="body" idx="1"/>
          </p:nvPr>
        </p:nvSpPr>
        <p:spPr>
          <a:xfrm>
            <a:off x="250825" y="1341438"/>
            <a:ext cx="8569325" cy="4597400"/>
          </a:xfrm>
        </p:spPr>
        <p:txBody>
          <a:bodyPr/>
          <a:lstStyle/>
          <a:p>
            <a:pPr marL="357188" lvl="1" indent="-346075">
              <a:spcBef>
                <a:spcPts val="600"/>
              </a:spcBef>
              <a:spcAft>
                <a:spcPts val="600"/>
              </a:spcAft>
              <a:buClr>
                <a:schemeClr val="accent6"/>
              </a:buClr>
              <a:buFont typeface="Wingdings" pitchFamily="2" charset="2"/>
              <a:buChar char="q"/>
              <a:defRPr/>
            </a:pPr>
            <a:r>
              <a:rPr lang="en-US" altLang="en-US" dirty="0" smtClean="0">
                <a:sym typeface="Helvetica" charset="0"/>
              </a:rPr>
              <a:t>Project Charter signed by all partners in Sept 2013</a:t>
            </a:r>
          </a:p>
          <a:p>
            <a:pPr marL="357188" lvl="1" indent="-346075">
              <a:spcBef>
                <a:spcPts val="600"/>
              </a:spcBef>
              <a:spcAft>
                <a:spcPts val="600"/>
              </a:spcAft>
              <a:buClr>
                <a:schemeClr val="accent6"/>
              </a:buClr>
              <a:buFont typeface="Wingdings" pitchFamily="2" charset="2"/>
              <a:buChar char="q"/>
              <a:defRPr/>
            </a:pPr>
            <a:r>
              <a:rPr lang="en-US" altLang="en-US" dirty="0" smtClean="0">
                <a:sym typeface="Helvetica" charset="0"/>
              </a:rPr>
              <a:t>Work </a:t>
            </a:r>
            <a:r>
              <a:rPr lang="en-US" altLang="en-US" dirty="0" smtClean="0">
                <a:sym typeface="Helvetica" charset="0"/>
              </a:rPr>
              <a:t>on </a:t>
            </a:r>
            <a:r>
              <a:rPr lang="en-US" altLang="en-US" dirty="0" smtClean="0">
                <a:sym typeface="Helvetica" charset="0"/>
              </a:rPr>
              <a:t>several tasks is underway</a:t>
            </a:r>
            <a:endParaRPr lang="en-US" altLang="en-US" dirty="0" smtClean="0">
              <a:sym typeface="Helvetica" charset="0"/>
            </a:endParaRPr>
          </a:p>
          <a:p>
            <a:pPr marL="731520" lvl="2" indent="-274320">
              <a:spcBef>
                <a:spcPts val="300"/>
              </a:spcBef>
              <a:spcAft>
                <a:spcPts val="300"/>
              </a:spcAft>
              <a:buClr>
                <a:schemeClr val="accent6"/>
              </a:buClr>
              <a:buFont typeface="Wingdings" pitchFamily="2" charset="2"/>
              <a:buChar char="Ø"/>
              <a:defRPr/>
            </a:pPr>
            <a:r>
              <a:rPr lang="en-US" altLang="en-US" sz="2000" dirty="0" smtClean="0">
                <a:sym typeface="Helvetica" charset="0"/>
              </a:rPr>
              <a:t>Completed Task </a:t>
            </a:r>
            <a:r>
              <a:rPr lang="en-US" altLang="en-US" sz="2000" dirty="0" smtClean="0">
                <a:sym typeface="Helvetica" charset="0"/>
              </a:rPr>
              <a:t>1 </a:t>
            </a:r>
            <a:r>
              <a:rPr lang="en-US" altLang="en-US" sz="2000" dirty="0" smtClean="0">
                <a:sym typeface="Helvetica" charset="0"/>
              </a:rPr>
              <a:t>(Guideline document for NF </a:t>
            </a:r>
            <a:r>
              <a:rPr lang="en-US" altLang="en-US" sz="2000" dirty="0" smtClean="0">
                <a:sym typeface="Helvetica" charset="0"/>
              </a:rPr>
              <a:t>labs </a:t>
            </a:r>
            <a:r>
              <a:rPr lang="en-US" altLang="en-US" sz="2000" dirty="0" smtClean="0">
                <a:sym typeface="Helvetica" charset="0"/>
              </a:rPr>
              <a:t>issued)</a:t>
            </a:r>
            <a:endParaRPr lang="en-US" altLang="en-US" sz="2000" dirty="0" smtClean="0">
              <a:sym typeface="Helvetica" charset="0"/>
            </a:endParaRPr>
          </a:p>
          <a:p>
            <a:pPr marL="731520" lvl="2" indent="-274320">
              <a:spcBef>
                <a:spcPts val="300"/>
              </a:spcBef>
              <a:spcAft>
                <a:spcPts val="300"/>
              </a:spcAft>
              <a:buClr>
                <a:schemeClr val="accent6"/>
              </a:buClr>
              <a:buFont typeface="Wingdings" pitchFamily="2" charset="2"/>
              <a:buChar char="Ø"/>
              <a:defRPr/>
            </a:pPr>
            <a:r>
              <a:rPr lang="en-US" altLang="en-US" sz="2000" dirty="0" smtClean="0">
                <a:sym typeface="Helvetica" charset="0"/>
              </a:rPr>
              <a:t>Completed Task </a:t>
            </a:r>
            <a:r>
              <a:rPr lang="en-US" altLang="en-US" sz="2000" dirty="0" smtClean="0">
                <a:sym typeface="Helvetica" charset="0"/>
              </a:rPr>
              <a:t>2 </a:t>
            </a:r>
            <a:r>
              <a:rPr lang="en-US" altLang="en-US" sz="2000" dirty="0" smtClean="0">
                <a:sym typeface="Helvetica" charset="0"/>
              </a:rPr>
              <a:t>(Catalogue of current </a:t>
            </a:r>
            <a:r>
              <a:rPr lang="en-US" altLang="en-US" sz="2000" dirty="0" smtClean="0">
                <a:sym typeface="Helvetica" charset="0"/>
              </a:rPr>
              <a:t>NF analytical </a:t>
            </a:r>
            <a:r>
              <a:rPr lang="en-US" altLang="en-US" sz="2000" dirty="0" smtClean="0">
                <a:sym typeface="Helvetica" charset="0"/>
              </a:rPr>
              <a:t>capabilities)</a:t>
            </a:r>
          </a:p>
          <a:p>
            <a:pPr marL="731520" lvl="2" indent="-274320">
              <a:spcBef>
                <a:spcPts val="300"/>
              </a:spcBef>
              <a:spcAft>
                <a:spcPts val="300"/>
              </a:spcAft>
              <a:buClr>
                <a:schemeClr val="accent6"/>
              </a:buClr>
              <a:buFont typeface="Wingdings" pitchFamily="2" charset="2"/>
              <a:buChar char="Ø"/>
              <a:defRPr/>
            </a:pPr>
            <a:r>
              <a:rPr lang="en-US" altLang="en-US" sz="2000" dirty="0" smtClean="0">
                <a:sym typeface="Helvetica" charset="0"/>
              </a:rPr>
              <a:t>Initiated Task 3 (Capability gap assessment) and Task 5 (Develop training plan) </a:t>
            </a:r>
            <a:endParaRPr lang="en-US" altLang="en-US" dirty="0" smtClean="0">
              <a:sym typeface="Helvetica" charset="0"/>
            </a:endParaRPr>
          </a:p>
          <a:p>
            <a:pPr marL="357188" lvl="1" indent="-346075">
              <a:spcBef>
                <a:spcPts val="600"/>
              </a:spcBef>
              <a:spcAft>
                <a:spcPts val="600"/>
              </a:spcAft>
              <a:buClr>
                <a:schemeClr val="accent6"/>
              </a:buClr>
              <a:buFont typeface="Wingdings" pitchFamily="2" charset="2"/>
              <a:buChar char="q"/>
              <a:defRPr/>
            </a:pPr>
            <a:r>
              <a:rPr lang="en-CA" altLang="en-US" dirty="0" smtClean="0">
                <a:sym typeface="Helvetica" charset="0"/>
              </a:rPr>
              <a:t>Established communication protocol for project</a:t>
            </a:r>
            <a:endParaRPr lang="en-US" altLang="en-US" dirty="0" smtClean="0">
              <a:sym typeface="Helvetica" charset="0"/>
            </a:endParaRPr>
          </a:p>
          <a:p>
            <a:pPr marL="731520" lvl="1" indent="-274320">
              <a:spcBef>
                <a:spcPts val="300"/>
              </a:spcBef>
              <a:spcAft>
                <a:spcPts val="300"/>
              </a:spcAft>
              <a:buClr>
                <a:schemeClr val="accent6"/>
              </a:buClr>
              <a:buFont typeface="Wingdings" pitchFamily="2" charset="2"/>
              <a:buChar char="Ø"/>
              <a:defRPr/>
            </a:pPr>
            <a:r>
              <a:rPr lang="en-US" altLang="en-US" sz="2000" dirty="0" smtClean="0">
                <a:sym typeface="Helvetica" charset="0"/>
              </a:rPr>
              <a:t>SharePoint site for document sharing</a:t>
            </a:r>
          </a:p>
          <a:p>
            <a:pPr marL="731520" lvl="1" indent="-274320">
              <a:spcBef>
                <a:spcPts val="300"/>
              </a:spcBef>
              <a:spcAft>
                <a:spcPts val="300"/>
              </a:spcAft>
              <a:buClr>
                <a:schemeClr val="accent6"/>
              </a:buClr>
              <a:buFont typeface="Wingdings" pitchFamily="2" charset="2"/>
              <a:buChar char="Ø"/>
              <a:defRPr/>
            </a:pPr>
            <a:r>
              <a:rPr lang="en-US" altLang="en-US" sz="2000" dirty="0" smtClean="0">
                <a:sym typeface="Helvetica" charset="0"/>
              </a:rPr>
              <a:t>Bi-weekly </a:t>
            </a:r>
            <a:r>
              <a:rPr lang="en-US" altLang="en-US" sz="2000" dirty="0" smtClean="0">
                <a:sym typeface="Helvetica" charset="0"/>
              </a:rPr>
              <a:t>teleconference </a:t>
            </a:r>
            <a:r>
              <a:rPr lang="en-US" altLang="en-US" sz="2000" dirty="0" smtClean="0">
                <a:sym typeface="Helvetica" charset="0"/>
              </a:rPr>
              <a:t>ongoing</a:t>
            </a:r>
          </a:p>
          <a:p>
            <a:pPr marL="731520" lvl="1" indent="-274320">
              <a:spcBef>
                <a:spcPts val="300"/>
              </a:spcBef>
              <a:spcAft>
                <a:spcPts val="300"/>
              </a:spcAft>
              <a:buClr>
                <a:schemeClr val="accent6"/>
              </a:buClr>
              <a:buFont typeface="Wingdings" pitchFamily="2" charset="2"/>
              <a:buChar char="Ø"/>
              <a:defRPr/>
            </a:pPr>
            <a:r>
              <a:rPr lang="en-US" altLang="en-US" sz="2000" dirty="0" smtClean="0">
                <a:sym typeface="Helvetica" charset="0"/>
              </a:rPr>
              <a:t>Quarterly face-to-face project meeting on a rotating-host basis (each meeting hosted by a different lab)</a:t>
            </a:r>
            <a:br>
              <a:rPr lang="en-US" altLang="en-US" sz="2000" dirty="0" smtClean="0">
                <a:sym typeface="Helvetica" charset="0"/>
              </a:rPr>
            </a:br>
            <a:endParaRPr lang="en-US" altLang="en-US" sz="2000" dirty="0" smtClean="0">
              <a:sym typeface="Helvetica" charset="0"/>
            </a:endParaRPr>
          </a:p>
          <a:p>
            <a:pPr marL="623888" lvl="1" indent="-274320">
              <a:buClr>
                <a:schemeClr val="accent6"/>
              </a:buClr>
              <a:buFont typeface="Wingdings" pitchFamily="2" charset="2"/>
              <a:buChar char="Ø"/>
              <a:defRPr/>
            </a:pPr>
            <a:endParaRPr lang="en-CA" altLang="en-US" sz="2000" dirty="0" smtClean="0">
              <a:sym typeface="Helvetica" charset="0"/>
            </a:endParaRPr>
          </a:p>
        </p:txBody>
      </p:sp>
      <p:sp>
        <p:nvSpPr>
          <p:cNvPr id="18436" name="TextBox 5"/>
          <p:cNvSpPr txBox="1">
            <a:spLocks noChangeArrowheads="1"/>
          </p:cNvSpPr>
          <p:nvPr/>
        </p:nvSpPr>
        <p:spPr bwMode="auto">
          <a:xfrm>
            <a:off x="8620125" y="6453188"/>
            <a:ext cx="358775" cy="277812"/>
          </a:xfrm>
          <a:prstGeom prst="rect">
            <a:avLst/>
          </a:prstGeom>
          <a:noFill/>
          <a:ln w="9525">
            <a:noFill/>
            <a:miter lim="800000"/>
            <a:headEnd/>
            <a:tailEnd/>
          </a:ln>
        </p:spPr>
        <p:txBody>
          <a:bodyPr>
            <a:spAutoFit/>
          </a:bodyPr>
          <a:lstStyle/>
          <a:p>
            <a:pPr algn="r" hangingPunct="0"/>
            <a:fld id="{7C13F6BA-7782-448C-8007-4E48E0CE548E}" type="slidenum">
              <a:rPr lang="en-CA">
                <a:solidFill>
                  <a:schemeClr val="tx1"/>
                </a:solidFill>
              </a:rPr>
              <a:pPr algn="r" hangingPunct="0"/>
              <a:t>16</a:t>
            </a:fld>
            <a:endParaRPr lang="en-CA">
              <a:solidFill>
                <a:schemeClr val="tx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23850" y="0"/>
            <a:ext cx="8362950" cy="1243013"/>
          </a:xfrm>
        </p:spPr>
        <p:txBody>
          <a:bodyPr/>
          <a:lstStyle/>
          <a:p>
            <a:pPr algn="ctr"/>
            <a:r>
              <a:rPr lang="en-CA" altLang="en-US" dirty="0" smtClean="0">
                <a:ea typeface="MS PGothic"/>
              </a:rPr>
              <a:t>CNNFC Project:</a:t>
            </a:r>
            <a:br>
              <a:rPr lang="en-CA" altLang="en-US" dirty="0" smtClean="0">
                <a:ea typeface="MS PGothic"/>
              </a:rPr>
            </a:br>
            <a:r>
              <a:rPr lang="en-CA" altLang="en-US" dirty="0" smtClean="0">
                <a:ea typeface="MS PGothic"/>
              </a:rPr>
              <a:t>Interaction Between Streams 1 and 2</a:t>
            </a:r>
            <a:endParaRPr lang="en-CA" altLang="en-US" dirty="0" smtClean="0">
              <a:ea typeface="MS PGothic"/>
            </a:endParaRPr>
          </a:p>
        </p:txBody>
      </p:sp>
      <p:sp>
        <p:nvSpPr>
          <p:cNvPr id="18436" name="TextBox 5"/>
          <p:cNvSpPr txBox="1">
            <a:spLocks noChangeArrowheads="1"/>
          </p:cNvSpPr>
          <p:nvPr/>
        </p:nvSpPr>
        <p:spPr bwMode="auto">
          <a:xfrm>
            <a:off x="8620125" y="6453188"/>
            <a:ext cx="358775" cy="277812"/>
          </a:xfrm>
          <a:prstGeom prst="rect">
            <a:avLst/>
          </a:prstGeom>
          <a:noFill/>
          <a:ln w="9525">
            <a:noFill/>
            <a:miter lim="800000"/>
            <a:headEnd/>
            <a:tailEnd/>
          </a:ln>
        </p:spPr>
        <p:txBody>
          <a:bodyPr>
            <a:spAutoFit/>
          </a:bodyPr>
          <a:lstStyle/>
          <a:p>
            <a:pPr algn="r" hangingPunct="0"/>
            <a:fld id="{7C13F6BA-7782-448C-8007-4E48E0CE548E}" type="slidenum">
              <a:rPr lang="en-CA">
                <a:solidFill>
                  <a:schemeClr val="tx1"/>
                </a:solidFill>
              </a:rPr>
              <a:pPr algn="r" hangingPunct="0"/>
              <a:t>17</a:t>
            </a:fld>
            <a:endParaRPr lang="en-CA">
              <a:solidFill>
                <a:schemeClr val="tx1"/>
              </a:solidFill>
            </a:endParaRPr>
          </a:p>
        </p:txBody>
      </p:sp>
      <p:pic>
        <p:nvPicPr>
          <p:cNvPr id="44034" name="Picture 2"/>
          <p:cNvPicPr>
            <a:picLocks noGrp="1" noChangeAspect="1" noChangeArrowheads="1"/>
          </p:cNvPicPr>
          <p:nvPr>
            <p:ph idx="1"/>
          </p:nvPr>
        </p:nvPicPr>
        <p:blipFill>
          <a:blip r:embed="rId2"/>
          <a:srcRect/>
          <a:stretch>
            <a:fillRect/>
          </a:stretch>
        </p:blipFill>
        <p:spPr bwMode="auto">
          <a:xfrm>
            <a:off x="2555776" y="1333490"/>
            <a:ext cx="3744416" cy="4864347"/>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23850" y="0"/>
            <a:ext cx="8362950" cy="1243013"/>
          </a:xfrm>
        </p:spPr>
        <p:txBody>
          <a:bodyPr/>
          <a:lstStyle/>
          <a:p>
            <a:r>
              <a:rPr lang="en-CA" altLang="en-US" smtClean="0">
                <a:ea typeface="MS PGothic"/>
              </a:rPr>
              <a:t>National NF Lab Network: Summary</a:t>
            </a:r>
          </a:p>
        </p:txBody>
      </p:sp>
      <p:sp>
        <p:nvSpPr>
          <p:cNvPr id="4099" name="Rectangle 3"/>
          <p:cNvSpPr>
            <a:spLocks noGrp="1" noChangeArrowheads="1"/>
          </p:cNvSpPr>
          <p:nvPr>
            <p:ph type="body" idx="1"/>
          </p:nvPr>
        </p:nvSpPr>
        <p:spPr>
          <a:xfrm>
            <a:off x="0" y="1268413"/>
            <a:ext cx="9036496" cy="4897437"/>
          </a:xfrm>
        </p:spPr>
        <p:txBody>
          <a:bodyPr/>
          <a:lstStyle/>
          <a:p>
            <a:pPr marL="357188" lvl="1" indent="-346075">
              <a:spcBef>
                <a:spcPts val="600"/>
              </a:spcBef>
              <a:spcAft>
                <a:spcPts val="600"/>
              </a:spcAft>
              <a:buClr>
                <a:schemeClr val="accent6"/>
              </a:buClr>
              <a:buFont typeface="Wingdings" pitchFamily="2" charset="2"/>
              <a:buChar char="q"/>
              <a:defRPr/>
            </a:pPr>
            <a:r>
              <a:rPr lang="en-US" altLang="en-US" dirty="0" smtClean="0">
                <a:sym typeface="Helvetica" charset="0"/>
              </a:rPr>
              <a:t>Within the Canadian </a:t>
            </a:r>
            <a:r>
              <a:rPr lang="en-US" altLang="en-US" dirty="0" smtClean="0">
                <a:sym typeface="Helvetica" charset="0"/>
              </a:rPr>
              <a:t>National Nuclear Forensics Capability </a:t>
            </a:r>
            <a:r>
              <a:rPr lang="en-US" altLang="en-US" dirty="0" smtClean="0">
                <a:sym typeface="Helvetica" charset="0"/>
              </a:rPr>
              <a:t>Project, establishment of Lab Network </a:t>
            </a:r>
            <a:r>
              <a:rPr lang="en-US" altLang="en-US" dirty="0" smtClean="0">
                <a:sym typeface="Helvetica" charset="0"/>
              </a:rPr>
              <a:t>is underway</a:t>
            </a:r>
          </a:p>
          <a:p>
            <a:pPr marL="731520" lvl="2" indent="-274320">
              <a:spcBef>
                <a:spcPts val="300"/>
              </a:spcBef>
              <a:spcAft>
                <a:spcPts val="300"/>
              </a:spcAft>
              <a:buClr>
                <a:schemeClr val="accent6"/>
              </a:buClr>
              <a:buFont typeface="Wingdings" pitchFamily="2" charset="2"/>
              <a:buChar char="Ø"/>
              <a:defRPr/>
            </a:pPr>
            <a:r>
              <a:rPr lang="en-US" altLang="en-US" sz="2000" dirty="0" smtClean="0">
                <a:sym typeface="Helvetica" charset="0"/>
              </a:rPr>
              <a:t>The national </a:t>
            </a:r>
            <a:r>
              <a:rPr lang="en-US" altLang="en-US" sz="2000" dirty="0" smtClean="0">
                <a:sym typeface="Helvetica" charset="0"/>
              </a:rPr>
              <a:t>network </a:t>
            </a:r>
            <a:r>
              <a:rPr lang="en-US" altLang="en-US" sz="2000" dirty="0" smtClean="0">
                <a:sym typeface="Helvetica" charset="0"/>
              </a:rPr>
              <a:t>of laboratories for </a:t>
            </a:r>
            <a:r>
              <a:rPr lang="en-US" altLang="en-US" sz="2000" dirty="0" smtClean="0">
                <a:sym typeface="Helvetica" charset="0"/>
              </a:rPr>
              <a:t>comprehensive NF analysis, including a capability to perform classical forensic analysis on evidence contaminated with radioactive material</a:t>
            </a:r>
          </a:p>
          <a:p>
            <a:pPr marL="731520" lvl="2" indent="-274320">
              <a:spcBef>
                <a:spcPts val="300"/>
              </a:spcBef>
              <a:spcAft>
                <a:spcPts val="300"/>
              </a:spcAft>
              <a:buClr>
                <a:schemeClr val="accent6"/>
              </a:buClr>
              <a:buFont typeface="Wingdings" pitchFamily="2" charset="2"/>
              <a:buChar char="Ø"/>
              <a:defRPr/>
            </a:pPr>
            <a:r>
              <a:rPr lang="en-US" altLang="en-US" sz="2000" dirty="0" smtClean="0">
                <a:sym typeface="Helvetica" charset="0"/>
              </a:rPr>
              <a:t>Build up the </a:t>
            </a:r>
            <a:r>
              <a:rPr lang="en-US" altLang="en-US" sz="2000" dirty="0" smtClean="0">
                <a:sym typeface="Helvetica" charset="0"/>
              </a:rPr>
              <a:t>Network </a:t>
            </a:r>
            <a:r>
              <a:rPr lang="en-US" altLang="en-US" sz="2000" dirty="0" smtClean="0">
                <a:sym typeface="Helvetica" charset="0"/>
              </a:rPr>
              <a:t>based </a:t>
            </a:r>
            <a:r>
              <a:rPr lang="en-US" altLang="en-US" sz="2000" dirty="0" smtClean="0">
                <a:sym typeface="Helvetica" charset="0"/>
              </a:rPr>
              <a:t>on existing knowledge, </a:t>
            </a:r>
            <a:r>
              <a:rPr lang="en-US" altLang="en-US" sz="2000" dirty="0" smtClean="0">
                <a:sym typeface="Helvetica" charset="0"/>
              </a:rPr>
              <a:t>expertise &amp; facilities</a:t>
            </a:r>
            <a:endParaRPr lang="en-US" altLang="en-US" sz="2000" dirty="0" smtClean="0">
              <a:sym typeface="Helvetica" charset="0"/>
            </a:endParaRPr>
          </a:p>
          <a:p>
            <a:pPr marL="731520" lvl="2" indent="-274320">
              <a:spcBef>
                <a:spcPts val="300"/>
              </a:spcBef>
              <a:spcAft>
                <a:spcPts val="300"/>
              </a:spcAft>
              <a:buClr>
                <a:schemeClr val="accent6"/>
              </a:buClr>
              <a:buFont typeface="Wingdings" pitchFamily="2" charset="2"/>
              <a:buChar char="Ø"/>
              <a:defRPr/>
            </a:pPr>
            <a:r>
              <a:rPr lang="en-US" altLang="en-US" sz="2000" dirty="0" smtClean="0">
                <a:sym typeface="Helvetica" charset="0"/>
              </a:rPr>
              <a:t>Whole of government approach, multi-departmental </a:t>
            </a:r>
            <a:r>
              <a:rPr lang="en-US" altLang="en-US" sz="2000" dirty="0" smtClean="0">
                <a:sym typeface="Helvetica" charset="0"/>
              </a:rPr>
              <a:t>coordination of complementary S&amp;T capabilities</a:t>
            </a:r>
          </a:p>
          <a:p>
            <a:pPr marL="731520" lvl="2" indent="-274320">
              <a:spcBef>
                <a:spcPts val="300"/>
              </a:spcBef>
              <a:spcAft>
                <a:spcPts val="300"/>
              </a:spcAft>
              <a:buClr>
                <a:schemeClr val="accent6"/>
              </a:buClr>
              <a:buFont typeface="Wingdings" pitchFamily="2" charset="2"/>
              <a:buChar char="Ø"/>
              <a:defRPr/>
            </a:pPr>
            <a:r>
              <a:rPr lang="en-US" altLang="en-US" sz="2000" dirty="0" smtClean="0">
                <a:sym typeface="Helvetica" charset="0"/>
              </a:rPr>
              <a:t>Important role for law enforcement </a:t>
            </a:r>
            <a:r>
              <a:rPr lang="en-US" altLang="en-US" sz="2000" dirty="0" smtClean="0">
                <a:sym typeface="Helvetica" charset="0"/>
              </a:rPr>
              <a:t>and </a:t>
            </a:r>
            <a:r>
              <a:rPr lang="en-US" altLang="en-US" sz="2000" dirty="0" smtClean="0">
                <a:sym typeface="Helvetica" charset="0"/>
              </a:rPr>
              <a:t>other government departments, to ensure that the outputs are consistent with the requirements </a:t>
            </a:r>
            <a:r>
              <a:rPr lang="en-US" altLang="en-US" sz="2000" dirty="0" smtClean="0">
                <a:sym typeface="Helvetica" charset="0"/>
              </a:rPr>
              <a:t>of </a:t>
            </a:r>
            <a:r>
              <a:rPr lang="en-US" altLang="en-US" sz="2000" dirty="0" smtClean="0">
                <a:sym typeface="Helvetica" charset="0"/>
              </a:rPr>
              <a:t>the user community</a:t>
            </a:r>
          </a:p>
          <a:p>
            <a:pPr marL="731520" lvl="2" indent="-274320">
              <a:spcBef>
                <a:spcPts val="300"/>
              </a:spcBef>
              <a:spcAft>
                <a:spcPts val="300"/>
              </a:spcAft>
              <a:buClr>
                <a:schemeClr val="accent6"/>
              </a:buClr>
              <a:buFont typeface="Wingdings" pitchFamily="2" charset="2"/>
              <a:buChar char="Ø"/>
              <a:defRPr/>
            </a:pPr>
            <a:r>
              <a:rPr lang="en-US" altLang="en-US" sz="2000" dirty="0" smtClean="0">
                <a:sym typeface="Helvetica" charset="0"/>
              </a:rPr>
              <a:t>Establish strong collaboration among radiation scientists, forensic scientists, law enforcement, policy makers, and operational support specialists</a:t>
            </a:r>
            <a:r>
              <a:rPr lang="en-US" altLang="en-US" sz="2000" dirty="0" smtClean="0">
                <a:sym typeface="Helvetica" charset="0"/>
              </a:rPr>
              <a:t>.</a:t>
            </a:r>
            <a:endParaRPr lang="en-US" altLang="en-US" sz="2000" dirty="0" smtClean="0">
              <a:sym typeface="Helvetica" charset="0"/>
            </a:endParaRPr>
          </a:p>
        </p:txBody>
      </p:sp>
      <p:sp>
        <p:nvSpPr>
          <p:cNvPr id="19460" name="TextBox 5"/>
          <p:cNvSpPr txBox="1">
            <a:spLocks noChangeArrowheads="1"/>
          </p:cNvSpPr>
          <p:nvPr/>
        </p:nvSpPr>
        <p:spPr bwMode="auto">
          <a:xfrm>
            <a:off x="8620125" y="6453188"/>
            <a:ext cx="358775" cy="277812"/>
          </a:xfrm>
          <a:prstGeom prst="rect">
            <a:avLst/>
          </a:prstGeom>
          <a:noFill/>
          <a:ln w="9525">
            <a:noFill/>
            <a:miter lim="800000"/>
            <a:headEnd/>
            <a:tailEnd/>
          </a:ln>
        </p:spPr>
        <p:txBody>
          <a:bodyPr>
            <a:spAutoFit/>
          </a:bodyPr>
          <a:lstStyle/>
          <a:p>
            <a:pPr algn="r" hangingPunct="0"/>
            <a:fld id="{D3622B15-EBF2-4AA2-B589-20638FFAD36F}" type="slidenum">
              <a:rPr lang="en-CA">
                <a:solidFill>
                  <a:schemeClr val="tx1"/>
                </a:solidFill>
              </a:rPr>
              <a:pPr algn="r" hangingPunct="0"/>
              <a:t>18</a:t>
            </a:fld>
            <a:endParaRPr lang="en-CA">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CA" altLang="en-US" smtClean="0">
                <a:ea typeface="MS PGothic"/>
              </a:rPr>
              <a:t>Introduction</a:t>
            </a:r>
          </a:p>
        </p:txBody>
      </p:sp>
      <p:sp>
        <p:nvSpPr>
          <p:cNvPr id="4099" name="Rectangle 3"/>
          <p:cNvSpPr>
            <a:spLocks noGrp="1" noChangeArrowheads="1"/>
          </p:cNvSpPr>
          <p:nvPr>
            <p:ph type="body" idx="1"/>
          </p:nvPr>
        </p:nvSpPr>
        <p:spPr>
          <a:xfrm>
            <a:off x="323850" y="1341438"/>
            <a:ext cx="8424863" cy="4597400"/>
          </a:xfrm>
        </p:spPr>
        <p:txBody>
          <a:bodyPr/>
          <a:lstStyle/>
          <a:p>
            <a:pPr marL="357188" lvl="1" indent="-346075">
              <a:buClr>
                <a:schemeClr val="accent6"/>
              </a:buClr>
              <a:buFont typeface="Wingdings" pitchFamily="2" charset="2"/>
              <a:buChar char="q"/>
              <a:defRPr/>
            </a:pPr>
            <a:r>
              <a:rPr lang="en-CA" altLang="en-US" dirty="0" smtClean="0">
                <a:sym typeface="Helvetica" charset="0"/>
              </a:rPr>
              <a:t>Nuclear Forensics</a:t>
            </a:r>
            <a:endParaRPr lang="en-US" altLang="en-US" dirty="0" smtClean="0">
              <a:sym typeface="Helvetica" charset="0"/>
            </a:endParaRPr>
          </a:p>
          <a:p>
            <a:pPr marL="623888" lvl="1" indent="-274320">
              <a:spcBef>
                <a:spcPts val="600"/>
              </a:spcBef>
              <a:spcAft>
                <a:spcPts val="600"/>
              </a:spcAft>
              <a:buClr>
                <a:schemeClr val="accent6"/>
              </a:buClr>
              <a:buFont typeface="Wingdings" pitchFamily="2" charset="2"/>
              <a:buChar char="Ø"/>
              <a:defRPr/>
            </a:pPr>
            <a:r>
              <a:rPr lang="en-US" altLang="en-US" sz="2000" dirty="0" smtClean="0">
                <a:sym typeface="Helvetica" charset="0"/>
              </a:rPr>
              <a:t>Comprehensive scientific analysis of nuclear or other radioactive materials or evidence contaminated with radioactive materials that contributes to the broader investigation of a nuclear security event.</a:t>
            </a:r>
          </a:p>
          <a:p>
            <a:pPr marL="623888" lvl="1" indent="-274320">
              <a:spcBef>
                <a:spcPts val="600"/>
              </a:spcBef>
              <a:spcAft>
                <a:spcPts val="600"/>
              </a:spcAft>
              <a:buClr>
                <a:schemeClr val="accent6"/>
              </a:buClr>
              <a:buFont typeface="Wingdings" pitchFamily="2" charset="2"/>
              <a:buChar char="Ø"/>
              <a:defRPr/>
            </a:pPr>
            <a:r>
              <a:rPr lang="en-US" altLang="en-US" sz="2000" dirty="0" smtClean="0">
                <a:sym typeface="Helvetica" charset="0"/>
              </a:rPr>
              <a:t>Iterative process that exploits material inventory tracking identifiers, as well as, isotopic, chemical, and physical signatures inherent to nuclear and other radioactive material in order to provide insights to its history and origin as well as to potentially link these materials to people, places and events.</a:t>
            </a:r>
          </a:p>
          <a:p>
            <a:pPr marL="623888" lvl="1" indent="-274320">
              <a:spcBef>
                <a:spcPts val="600"/>
              </a:spcBef>
              <a:spcAft>
                <a:spcPts val="600"/>
              </a:spcAft>
              <a:buClr>
                <a:schemeClr val="accent6"/>
              </a:buClr>
              <a:buFont typeface="Wingdings" pitchFamily="2" charset="2"/>
              <a:buChar char="Ø"/>
              <a:defRPr/>
            </a:pPr>
            <a:r>
              <a:rPr lang="en-US" altLang="en-US" sz="2000" dirty="0" smtClean="0">
                <a:sym typeface="Helvetica" charset="0"/>
              </a:rPr>
              <a:t>International consensus that nuclear forensics and attribution constitute the new “deterrence” mechanisms against the illicit use of nuclear and radioactive materials.</a:t>
            </a:r>
          </a:p>
          <a:p>
            <a:pPr marL="623888" lvl="1" indent="-274320">
              <a:buClr>
                <a:schemeClr val="accent6"/>
              </a:buClr>
              <a:buFont typeface="Wingdings" pitchFamily="2" charset="2"/>
              <a:buChar char="Ø"/>
              <a:defRPr/>
            </a:pPr>
            <a:endParaRPr lang="en-CA" altLang="en-US" sz="2000" dirty="0" smtClean="0">
              <a:sym typeface="Helvetica" charset="0"/>
            </a:endParaRPr>
          </a:p>
        </p:txBody>
      </p:sp>
      <p:sp>
        <p:nvSpPr>
          <p:cNvPr id="6148" name="TextBox 5"/>
          <p:cNvSpPr txBox="1">
            <a:spLocks noChangeArrowheads="1"/>
          </p:cNvSpPr>
          <p:nvPr/>
        </p:nvSpPr>
        <p:spPr bwMode="auto">
          <a:xfrm>
            <a:off x="8620125" y="6453188"/>
            <a:ext cx="358775" cy="277812"/>
          </a:xfrm>
          <a:prstGeom prst="rect">
            <a:avLst/>
          </a:prstGeom>
          <a:noFill/>
          <a:ln w="9525">
            <a:noFill/>
            <a:miter lim="800000"/>
            <a:headEnd/>
            <a:tailEnd/>
          </a:ln>
        </p:spPr>
        <p:txBody>
          <a:bodyPr>
            <a:spAutoFit/>
          </a:bodyPr>
          <a:lstStyle/>
          <a:p>
            <a:pPr algn="r" hangingPunct="0"/>
            <a:fld id="{FE16B87E-CC40-4B8B-B003-375D6675E1B4}" type="slidenum">
              <a:rPr lang="en-CA">
                <a:solidFill>
                  <a:schemeClr val="tx1"/>
                </a:solidFill>
              </a:rPr>
              <a:pPr algn="r" hangingPunct="0"/>
              <a:t>2</a:t>
            </a:fld>
            <a:endParaRPr lang="en-CA">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smtClean="0">
                <a:ea typeface="MS PGothic"/>
              </a:rPr>
              <a:t>2012 Seoul Nuclear Security Summit</a:t>
            </a:r>
            <a:endParaRPr lang="en-CA" altLang="en-US" smtClean="0">
              <a:ea typeface="MS PGothic"/>
            </a:endParaRPr>
          </a:p>
        </p:txBody>
      </p:sp>
      <p:sp>
        <p:nvSpPr>
          <p:cNvPr id="7171" name="TextBox 5"/>
          <p:cNvSpPr txBox="1">
            <a:spLocks noChangeArrowheads="1"/>
          </p:cNvSpPr>
          <p:nvPr/>
        </p:nvSpPr>
        <p:spPr bwMode="auto">
          <a:xfrm>
            <a:off x="8620125" y="6453188"/>
            <a:ext cx="358775" cy="277812"/>
          </a:xfrm>
          <a:prstGeom prst="rect">
            <a:avLst/>
          </a:prstGeom>
          <a:noFill/>
          <a:ln w="9525">
            <a:noFill/>
            <a:miter lim="800000"/>
            <a:headEnd/>
            <a:tailEnd/>
          </a:ln>
        </p:spPr>
        <p:txBody>
          <a:bodyPr>
            <a:spAutoFit/>
          </a:bodyPr>
          <a:lstStyle/>
          <a:p>
            <a:pPr algn="r" hangingPunct="0"/>
            <a:fld id="{92F3E0D9-F9E6-4DF8-85FA-5DD2B71ED5EA}" type="slidenum">
              <a:rPr lang="en-CA">
                <a:solidFill>
                  <a:schemeClr val="tx1"/>
                </a:solidFill>
              </a:rPr>
              <a:pPr algn="r" hangingPunct="0"/>
              <a:t>3</a:t>
            </a:fld>
            <a:endParaRPr lang="en-CA">
              <a:solidFill>
                <a:schemeClr val="tx1"/>
              </a:solidFill>
            </a:endParaRPr>
          </a:p>
        </p:txBody>
      </p:sp>
      <p:sp>
        <p:nvSpPr>
          <p:cNvPr id="6" name="Content Placeholder 2"/>
          <p:cNvSpPr txBox="1">
            <a:spLocks/>
          </p:cNvSpPr>
          <p:nvPr/>
        </p:nvSpPr>
        <p:spPr>
          <a:xfrm>
            <a:off x="107950" y="1484313"/>
            <a:ext cx="7200900" cy="4681537"/>
          </a:xfrm>
          <a:prstGeom prst="rect">
            <a:avLst/>
          </a:prstGeom>
        </p:spPr>
        <p:txBody>
          <a:bodyPr/>
          <a:lstStyle/>
          <a:p>
            <a:pPr marL="342900" indent="-342900" eaLnBrk="0" hangingPunct="0">
              <a:defRPr/>
            </a:pPr>
            <a:r>
              <a:rPr lang="en-US" sz="2000" i="1" kern="0" dirty="0">
                <a:latin typeface="+mn-lt"/>
                <a:ea typeface="MS PGothic" pitchFamily="34" charset="-128"/>
                <a:cs typeface="+mn-cs"/>
              </a:rPr>
              <a:t>Joint Communiqué</a:t>
            </a:r>
          </a:p>
          <a:p>
            <a:pPr marL="457200" lvl="1" indent="0" eaLnBrk="0" hangingPunct="0">
              <a:defRPr/>
            </a:pPr>
            <a:r>
              <a:rPr lang="en-US" sz="1600" i="1" kern="0" dirty="0">
                <a:latin typeface="+mn-lt"/>
                <a:ea typeface="Helvetica" charset="0"/>
                <a:cs typeface="+mn-cs"/>
              </a:rPr>
              <a:t>Recognize that nuclear forensics can be an effective tool in determining the origin of detected nuclear and other radioactive materials and in providing evidence for the prosecution of acts of illicit trafficking and malicious uses. </a:t>
            </a:r>
          </a:p>
          <a:p>
            <a:pPr marL="457200" lvl="1" indent="0" eaLnBrk="0" hangingPunct="0">
              <a:defRPr/>
            </a:pPr>
            <a:r>
              <a:rPr lang="en-US" sz="1600" i="1" kern="0" dirty="0">
                <a:latin typeface="+mn-lt"/>
                <a:ea typeface="Helvetica" charset="0"/>
                <a:cs typeface="+mn-cs"/>
              </a:rPr>
              <a:t>Encourage States to work with one another, as well as with the IAEA, to develop and enhance nuclear forensics capabilities. </a:t>
            </a:r>
          </a:p>
          <a:p>
            <a:pPr marL="457200" lvl="1" indent="0" eaLnBrk="0" hangingPunct="0">
              <a:defRPr/>
            </a:pPr>
            <a:r>
              <a:rPr lang="en-US" sz="1600" i="1" kern="0" dirty="0">
                <a:latin typeface="+mn-lt"/>
                <a:ea typeface="Helvetica" charset="0"/>
                <a:cs typeface="+mn-cs"/>
              </a:rPr>
              <a:t>Underscore the importance of international cooperation both in technology and human resource development to advance nuclear forensics. </a:t>
            </a:r>
          </a:p>
          <a:p>
            <a:pPr marL="457200" lvl="1" indent="0" eaLnBrk="0" hangingPunct="0">
              <a:defRPr/>
            </a:pPr>
            <a:endParaRPr lang="en-US" sz="1600" i="1" kern="0" dirty="0">
              <a:latin typeface="+mn-lt"/>
              <a:ea typeface="Helvetica" charset="0"/>
              <a:cs typeface="+mn-cs"/>
            </a:endParaRPr>
          </a:p>
          <a:p>
            <a:pPr marL="342900" indent="-342900" eaLnBrk="0" hangingPunct="0">
              <a:defRPr/>
            </a:pPr>
            <a:r>
              <a:rPr lang="en-US" sz="2000" i="1" kern="0" dirty="0">
                <a:latin typeface="+mn-lt"/>
                <a:ea typeface="MS PGothic" pitchFamily="34" charset="-128"/>
                <a:cs typeface="+mn-cs"/>
              </a:rPr>
              <a:t>National Report by Canada</a:t>
            </a:r>
          </a:p>
          <a:p>
            <a:pPr marL="457200" lvl="1" indent="0" eaLnBrk="0" hangingPunct="0">
              <a:defRPr/>
            </a:pPr>
            <a:r>
              <a:rPr lang="en-US" sz="1600" i="1" kern="0" dirty="0">
                <a:latin typeface="+mn-lt"/>
                <a:ea typeface="Helvetica" charset="0"/>
                <a:cs typeface="+mn-cs"/>
              </a:rPr>
              <a:t>Canada is finalizing a strategy to enhance its domestic nuclear forensics capabilities, which will include the formalization of the Canadian nuclear forensics laboratory network, the creation of a national library of nuclear and radiological signatures, and the enhancement of Canada’s capacity for the forensic analysis of radiologically-contaminated evidence.</a:t>
            </a:r>
          </a:p>
        </p:txBody>
      </p:sp>
      <p:pic>
        <p:nvPicPr>
          <p:cNvPr id="7173" name="Picture 3"/>
          <p:cNvPicPr>
            <a:picLocks noChangeAspect="1" noChangeArrowheads="1"/>
          </p:cNvPicPr>
          <p:nvPr/>
        </p:nvPicPr>
        <p:blipFill>
          <a:blip r:embed="rId2"/>
          <a:srcRect/>
          <a:stretch>
            <a:fillRect/>
          </a:stretch>
        </p:blipFill>
        <p:spPr bwMode="auto">
          <a:xfrm>
            <a:off x="7439025" y="1989138"/>
            <a:ext cx="1704975" cy="24765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ea typeface="MS PGothic"/>
              </a:rPr>
              <a:t>Canadian National Nuclear Forensics Capability Project</a:t>
            </a:r>
            <a:endParaRPr lang="en-CA" smtClean="0">
              <a:ea typeface="MS PGothic"/>
            </a:endParaRPr>
          </a:p>
        </p:txBody>
      </p:sp>
      <p:sp>
        <p:nvSpPr>
          <p:cNvPr id="8195" name="Content Placeholder 2"/>
          <p:cNvSpPr>
            <a:spLocks noGrp="1"/>
          </p:cNvSpPr>
          <p:nvPr>
            <p:ph idx="1"/>
          </p:nvPr>
        </p:nvSpPr>
        <p:spPr bwMode="auto">
          <a:xfrm>
            <a:off x="1979613" y="1268413"/>
            <a:ext cx="5761037" cy="3816350"/>
          </a:xfrm>
          <a:noFill/>
          <a:ln>
            <a:miter lim="800000"/>
            <a:headEnd/>
            <a:tailEnd/>
          </a:ln>
        </p:spPr>
        <p:txBody>
          <a:bodyPr wrap="square" lIns="91440" tIns="45720" rIns="91440" bIns="45720" numCol="1" anchor="t" anchorCtr="0" compatLnSpc="1">
            <a:prstTxWarp prst="textNoShape">
              <a:avLst/>
            </a:prstTxWarp>
          </a:bodyPr>
          <a:lstStyle/>
          <a:p>
            <a:r>
              <a:rPr lang="en-US" altLang="en-US" sz="2000" b="1" u="sng" smtClean="0">
                <a:latin typeface="Arial" pitchFamily="34" charset="0"/>
                <a:ea typeface="MS PGothic"/>
              </a:rPr>
              <a:t>Framework</a:t>
            </a:r>
            <a:r>
              <a:rPr lang="en-US" altLang="en-US" sz="2000" smtClean="0">
                <a:latin typeface="Arial" pitchFamily="34" charset="0"/>
                <a:ea typeface="MS PGothic"/>
              </a:rPr>
              <a:t>:  Under the auspices of the Canadian Safety and Security Program, Centre for Security Science (Defence Research &amp; Development Canada) initiated the CNNFCP.</a:t>
            </a:r>
          </a:p>
          <a:p>
            <a:r>
              <a:rPr lang="en-US" altLang="en-US" sz="2000" smtClean="0">
                <a:latin typeface="Arial" pitchFamily="34" charset="0"/>
                <a:ea typeface="MS PGothic"/>
              </a:rPr>
              <a:t> </a:t>
            </a:r>
          </a:p>
          <a:p>
            <a:r>
              <a:rPr lang="en-US" altLang="en-US" sz="2000" b="1" u="sng" smtClean="0">
                <a:latin typeface="Arial" pitchFamily="34" charset="0"/>
                <a:ea typeface="MS PGothic"/>
              </a:rPr>
              <a:t>Approach</a:t>
            </a:r>
            <a:r>
              <a:rPr lang="en-US" altLang="en-US" sz="2000" smtClean="0">
                <a:latin typeface="Arial" pitchFamily="34" charset="0"/>
                <a:ea typeface="MS PGothic"/>
              </a:rPr>
              <a:t>:  Whole-of-government, involving several federal S&amp;T agencies, with the active participation and guidance of law enforcement agencies:  DRDC CSS, AECL, CNSC, DRDC Ottawa, NRC, RMC, HC, RCMP, DND, PSCan, DFATD.</a:t>
            </a:r>
          </a:p>
        </p:txBody>
      </p:sp>
      <p:sp>
        <p:nvSpPr>
          <p:cNvPr id="8196" name="TextBox 6"/>
          <p:cNvSpPr txBox="1">
            <a:spLocks noChangeArrowheads="1"/>
          </p:cNvSpPr>
          <p:nvPr/>
        </p:nvSpPr>
        <p:spPr bwMode="auto">
          <a:xfrm>
            <a:off x="8620125" y="6453188"/>
            <a:ext cx="358775" cy="277812"/>
          </a:xfrm>
          <a:prstGeom prst="rect">
            <a:avLst/>
          </a:prstGeom>
          <a:noFill/>
          <a:ln w="9525">
            <a:noFill/>
            <a:miter lim="800000"/>
            <a:headEnd/>
            <a:tailEnd/>
          </a:ln>
        </p:spPr>
        <p:txBody>
          <a:bodyPr>
            <a:spAutoFit/>
          </a:bodyPr>
          <a:lstStyle/>
          <a:p>
            <a:pPr algn="r" hangingPunct="0"/>
            <a:fld id="{0F808160-74A0-484C-A0F3-F1D286B20EFE}" type="slidenum">
              <a:rPr lang="en-CA">
                <a:solidFill>
                  <a:schemeClr val="tx1"/>
                </a:solidFill>
              </a:rPr>
              <a:pPr algn="r" hangingPunct="0"/>
              <a:t>4</a:t>
            </a:fld>
            <a:endParaRPr lang="en-CA">
              <a:solidFill>
                <a:schemeClr val="tx1"/>
              </a:solidFill>
            </a:endParaRPr>
          </a:p>
        </p:txBody>
      </p:sp>
      <p:pic>
        <p:nvPicPr>
          <p:cNvPr id="8197" name="Picture 4" descr="AECL-EACL"/>
          <p:cNvPicPr>
            <a:picLocks noChangeAspect="1" noChangeArrowheads="1"/>
          </p:cNvPicPr>
          <p:nvPr/>
        </p:nvPicPr>
        <p:blipFill>
          <a:blip r:embed="rId2"/>
          <a:srcRect/>
          <a:stretch>
            <a:fillRect/>
          </a:stretch>
        </p:blipFill>
        <p:spPr bwMode="auto">
          <a:xfrm>
            <a:off x="250825" y="1484313"/>
            <a:ext cx="1511300" cy="576262"/>
          </a:xfrm>
          <a:prstGeom prst="rect">
            <a:avLst/>
          </a:prstGeom>
          <a:noFill/>
          <a:ln w="9525">
            <a:noFill/>
            <a:miter lim="800000"/>
            <a:headEnd/>
            <a:tailEnd/>
          </a:ln>
        </p:spPr>
      </p:pic>
      <p:pic>
        <p:nvPicPr>
          <p:cNvPr id="8198" name="Picture 35" descr="https://encrypted-tbn3.google.com/images?q=tbn:ANd9GcSxRKlpiAzHqf6aP0Dpm8-bM5vyDV13HjvBltl_F6Z4kWhbsLEu"/>
          <p:cNvPicPr>
            <a:picLocks noChangeAspect="1" noChangeArrowheads="1"/>
          </p:cNvPicPr>
          <p:nvPr/>
        </p:nvPicPr>
        <p:blipFill>
          <a:blip r:embed="rId3"/>
          <a:srcRect l="28000" r="28000"/>
          <a:stretch>
            <a:fillRect/>
          </a:stretch>
        </p:blipFill>
        <p:spPr bwMode="auto">
          <a:xfrm>
            <a:off x="7885113" y="1268413"/>
            <a:ext cx="1079500" cy="1050925"/>
          </a:xfrm>
          <a:prstGeom prst="rect">
            <a:avLst/>
          </a:prstGeom>
          <a:noFill/>
          <a:ln w="9525">
            <a:noFill/>
            <a:miter lim="800000"/>
            <a:headEnd/>
            <a:tailEnd/>
          </a:ln>
        </p:spPr>
      </p:pic>
      <p:pic>
        <p:nvPicPr>
          <p:cNvPr id="8199" name="Picture 8" descr="imi_home_name_e"/>
          <p:cNvPicPr>
            <a:picLocks noChangeAspect="1" noChangeArrowheads="1"/>
          </p:cNvPicPr>
          <p:nvPr/>
        </p:nvPicPr>
        <p:blipFill>
          <a:blip r:embed="rId4"/>
          <a:srcRect b="68852"/>
          <a:stretch>
            <a:fillRect/>
          </a:stretch>
        </p:blipFill>
        <p:spPr bwMode="auto">
          <a:xfrm>
            <a:off x="250825" y="2492375"/>
            <a:ext cx="1800225" cy="517525"/>
          </a:xfrm>
          <a:prstGeom prst="rect">
            <a:avLst/>
          </a:prstGeom>
          <a:noFill/>
          <a:ln w="9525">
            <a:noFill/>
            <a:miter lim="800000"/>
            <a:headEnd/>
            <a:tailEnd/>
          </a:ln>
        </p:spPr>
      </p:pic>
      <p:pic>
        <p:nvPicPr>
          <p:cNvPr id="8200" name="Picture 9" descr="HC logo"/>
          <p:cNvPicPr>
            <a:picLocks noChangeAspect="1" noChangeArrowheads="1"/>
          </p:cNvPicPr>
          <p:nvPr/>
        </p:nvPicPr>
        <p:blipFill>
          <a:blip r:embed="rId5"/>
          <a:srcRect/>
          <a:stretch>
            <a:fillRect/>
          </a:stretch>
        </p:blipFill>
        <p:spPr bwMode="auto">
          <a:xfrm>
            <a:off x="5148263" y="5300663"/>
            <a:ext cx="2705100" cy="447675"/>
          </a:xfrm>
          <a:prstGeom prst="rect">
            <a:avLst/>
          </a:prstGeom>
          <a:noFill/>
          <a:ln w="9525">
            <a:noFill/>
            <a:miter lim="800000"/>
            <a:headEnd/>
            <a:tailEnd/>
          </a:ln>
        </p:spPr>
      </p:pic>
      <p:pic>
        <p:nvPicPr>
          <p:cNvPr id="8201" name="Picture 11" descr="rmc-cmr"/>
          <p:cNvPicPr>
            <a:picLocks noChangeAspect="1" noChangeArrowheads="1"/>
          </p:cNvPicPr>
          <p:nvPr/>
        </p:nvPicPr>
        <p:blipFill>
          <a:blip r:embed="rId6"/>
          <a:srcRect/>
          <a:stretch>
            <a:fillRect/>
          </a:stretch>
        </p:blipFill>
        <p:spPr bwMode="auto">
          <a:xfrm>
            <a:off x="8101013" y="2349500"/>
            <a:ext cx="792162" cy="1706563"/>
          </a:xfrm>
          <a:prstGeom prst="rect">
            <a:avLst/>
          </a:prstGeom>
          <a:noFill/>
          <a:ln w="9525">
            <a:noFill/>
            <a:miter lim="800000"/>
            <a:headEnd/>
            <a:tailEnd/>
          </a:ln>
        </p:spPr>
      </p:pic>
      <p:pic>
        <p:nvPicPr>
          <p:cNvPr id="8202" name="Picture 33" descr="Canadian Security Intelligence Service logo.svg">
            <a:hlinkClick r:id="rId7"/>
          </p:cNvPr>
          <p:cNvPicPr>
            <a:picLocks noChangeAspect="1" noChangeArrowheads="1"/>
          </p:cNvPicPr>
          <p:nvPr/>
        </p:nvPicPr>
        <p:blipFill>
          <a:blip r:embed="rId8"/>
          <a:srcRect r="66463"/>
          <a:stretch>
            <a:fillRect/>
          </a:stretch>
        </p:blipFill>
        <p:spPr bwMode="auto">
          <a:xfrm>
            <a:off x="395288" y="3429000"/>
            <a:ext cx="1147762" cy="1471613"/>
          </a:xfrm>
          <a:prstGeom prst="rect">
            <a:avLst/>
          </a:prstGeom>
          <a:noFill/>
          <a:ln w="9525">
            <a:noFill/>
            <a:miter lim="800000"/>
            <a:headEnd/>
            <a:tailEnd/>
          </a:ln>
        </p:spPr>
      </p:pic>
      <p:pic>
        <p:nvPicPr>
          <p:cNvPr id="8203" name="Picture 7" descr="RCMP_logo"/>
          <p:cNvPicPr>
            <a:picLocks noChangeAspect="1" noChangeArrowheads="1"/>
          </p:cNvPicPr>
          <p:nvPr/>
        </p:nvPicPr>
        <p:blipFill>
          <a:blip r:embed="rId9"/>
          <a:srcRect/>
          <a:stretch>
            <a:fillRect/>
          </a:stretch>
        </p:blipFill>
        <p:spPr bwMode="auto">
          <a:xfrm>
            <a:off x="7848600" y="4221163"/>
            <a:ext cx="1295400" cy="1295400"/>
          </a:xfrm>
          <a:prstGeom prst="rect">
            <a:avLst/>
          </a:prstGeom>
          <a:noFill/>
          <a:ln w="9525">
            <a:noFill/>
            <a:miter lim="800000"/>
            <a:headEnd/>
            <a:tailEnd/>
          </a:ln>
        </p:spPr>
      </p:pic>
      <p:pic>
        <p:nvPicPr>
          <p:cNvPr id="8204" name="Picture 8" descr="English Signature Foreign Affairs, Trade and Development Canada"/>
          <p:cNvPicPr>
            <a:picLocks noChangeAspect="1" noChangeArrowheads="1"/>
          </p:cNvPicPr>
          <p:nvPr/>
        </p:nvPicPr>
        <p:blipFill>
          <a:blip r:embed="rId10"/>
          <a:srcRect/>
          <a:stretch>
            <a:fillRect/>
          </a:stretch>
        </p:blipFill>
        <p:spPr bwMode="auto">
          <a:xfrm>
            <a:off x="250825" y="5949950"/>
            <a:ext cx="5329238" cy="427038"/>
          </a:xfrm>
          <a:prstGeom prst="rect">
            <a:avLst/>
          </a:prstGeom>
          <a:noFill/>
          <a:ln w="9525">
            <a:solidFill>
              <a:schemeClr val="tx1"/>
            </a:solidFill>
            <a:miter lim="800000"/>
            <a:headEnd/>
            <a:tailEnd/>
          </a:ln>
        </p:spPr>
      </p:pic>
      <p:pic>
        <p:nvPicPr>
          <p:cNvPr id="8205" name="Picture 14"/>
          <p:cNvPicPr>
            <a:picLocks noChangeAspect="1" noChangeArrowheads="1"/>
          </p:cNvPicPr>
          <p:nvPr/>
        </p:nvPicPr>
        <p:blipFill>
          <a:blip r:embed="rId11"/>
          <a:srcRect t="27429" b="27429"/>
          <a:stretch>
            <a:fillRect/>
          </a:stretch>
        </p:blipFill>
        <p:spPr bwMode="auto">
          <a:xfrm>
            <a:off x="179388" y="5229225"/>
            <a:ext cx="4679950" cy="431800"/>
          </a:xfrm>
          <a:prstGeom prst="rect">
            <a:avLst/>
          </a:prstGeom>
          <a:noFill/>
          <a:ln w="9525">
            <a:solidFill>
              <a:schemeClr val="tx1"/>
            </a:solid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ea typeface="MS PGothic"/>
              </a:rPr>
              <a:t>Canadian National Nuclear Forensics Capability Project</a:t>
            </a:r>
            <a:endParaRPr lang="en-CA" smtClean="0">
              <a:ea typeface="MS PGothic"/>
            </a:endParaRPr>
          </a:p>
        </p:txBody>
      </p:sp>
      <p:sp>
        <p:nvSpPr>
          <p:cNvPr id="9219" name="Content Placeholder 2"/>
          <p:cNvSpPr>
            <a:spLocks noGrp="1"/>
          </p:cNvSpPr>
          <p:nvPr>
            <p:ph idx="1"/>
          </p:nvPr>
        </p:nvSpPr>
        <p:spPr bwMode="auto">
          <a:xfrm>
            <a:off x="250825" y="1341438"/>
            <a:ext cx="8642350" cy="4784725"/>
          </a:xfrm>
          <a:noFill/>
          <a:ln>
            <a:miter lim="800000"/>
            <a:headEnd/>
            <a:tailEnd/>
          </a:ln>
        </p:spPr>
        <p:txBody>
          <a:bodyPr wrap="square" lIns="91440" tIns="45720" rIns="91440" bIns="45720" numCol="1" anchor="t" anchorCtr="0" compatLnSpc="1">
            <a:prstTxWarp prst="textNoShape">
              <a:avLst/>
            </a:prstTxWarp>
          </a:bodyPr>
          <a:lstStyle/>
          <a:p>
            <a:r>
              <a:rPr lang="en-US" altLang="en-US" b="1" u="sng" smtClean="0">
                <a:latin typeface="Arial" pitchFamily="34" charset="0"/>
                <a:ea typeface="MS PGothic"/>
              </a:rPr>
              <a:t>Goal</a:t>
            </a:r>
            <a:r>
              <a:rPr lang="en-US" altLang="en-US" smtClean="0">
                <a:latin typeface="Arial" pitchFamily="34" charset="0"/>
                <a:ea typeface="MS PGothic"/>
              </a:rPr>
              <a:t>:  To develop a coordinated, comprehensive, and timely national Nuclear Forensics capability within Canada </a:t>
            </a:r>
          </a:p>
          <a:p>
            <a:endParaRPr lang="en-US" altLang="en-US" smtClean="0">
              <a:latin typeface="Arial" pitchFamily="34" charset="0"/>
              <a:ea typeface="MS PGothic"/>
            </a:endParaRPr>
          </a:p>
          <a:p>
            <a:r>
              <a:rPr lang="en-US" altLang="en-US" b="1" u="sng" smtClean="0">
                <a:latin typeface="Arial" pitchFamily="34" charset="0"/>
                <a:ea typeface="MS PGothic"/>
              </a:rPr>
              <a:t>Scope</a:t>
            </a:r>
            <a:r>
              <a:rPr lang="en-US" altLang="en-US" smtClean="0">
                <a:latin typeface="Arial" pitchFamily="34" charset="0"/>
                <a:ea typeface="MS PGothic"/>
              </a:rPr>
              <a:t>:  Establishment of </a:t>
            </a:r>
            <a:r>
              <a:rPr lang="en-CA" altLang="en-US" smtClean="0">
                <a:latin typeface="Arial" pitchFamily="34" charset="0"/>
                <a:ea typeface="MS PGothic"/>
              </a:rPr>
              <a:t>a </a:t>
            </a:r>
            <a:r>
              <a:rPr lang="en-CA" altLang="en-US" b="1" smtClean="0">
                <a:latin typeface="Arial" pitchFamily="34" charset="0"/>
                <a:ea typeface="MS PGothic"/>
              </a:rPr>
              <a:t>National Laboratory Network</a:t>
            </a:r>
            <a:r>
              <a:rPr lang="en-CA" altLang="en-US" smtClean="0">
                <a:latin typeface="Arial" pitchFamily="34" charset="0"/>
                <a:ea typeface="MS PGothic"/>
              </a:rPr>
              <a:t> for comprehensive NF analysis</a:t>
            </a:r>
            <a:r>
              <a:rPr lang="en-US" altLang="en-US" smtClean="0">
                <a:latin typeface="Arial" pitchFamily="34" charset="0"/>
                <a:ea typeface="MS PGothic"/>
              </a:rPr>
              <a:t>, including a capability to perform classical forensic analysis on evidence contaminated with radioactive material</a:t>
            </a:r>
            <a:r>
              <a:rPr lang="en-CA" altLang="en-US" smtClean="0">
                <a:latin typeface="Arial" pitchFamily="34" charset="0"/>
                <a:ea typeface="MS PGothic"/>
              </a:rPr>
              <a:t>; and development of a </a:t>
            </a:r>
            <a:r>
              <a:rPr lang="en-CA" altLang="en-US" b="1" smtClean="0">
                <a:latin typeface="Arial" pitchFamily="34" charset="0"/>
                <a:ea typeface="MS PGothic"/>
              </a:rPr>
              <a:t>National Nuclear Forensics Library</a:t>
            </a:r>
            <a:r>
              <a:rPr lang="en-CA" altLang="en-US" smtClean="0">
                <a:latin typeface="Arial" pitchFamily="34" charset="0"/>
                <a:ea typeface="MS PGothic"/>
              </a:rPr>
              <a:t> (NNFL) cataloguing characteristics and signatures of RN material holdings under regulatory control.</a:t>
            </a:r>
            <a:endParaRPr lang="en-US" altLang="en-US" smtClean="0">
              <a:latin typeface="Arial" pitchFamily="34" charset="0"/>
              <a:ea typeface="MS PGothic"/>
            </a:endParaRPr>
          </a:p>
        </p:txBody>
      </p:sp>
      <p:sp>
        <p:nvSpPr>
          <p:cNvPr id="9220" name="TextBox 6"/>
          <p:cNvSpPr txBox="1">
            <a:spLocks noChangeArrowheads="1"/>
          </p:cNvSpPr>
          <p:nvPr/>
        </p:nvSpPr>
        <p:spPr bwMode="auto">
          <a:xfrm>
            <a:off x="8620125" y="6453188"/>
            <a:ext cx="358775" cy="277812"/>
          </a:xfrm>
          <a:prstGeom prst="rect">
            <a:avLst/>
          </a:prstGeom>
          <a:noFill/>
          <a:ln w="9525">
            <a:noFill/>
            <a:miter lim="800000"/>
            <a:headEnd/>
            <a:tailEnd/>
          </a:ln>
        </p:spPr>
        <p:txBody>
          <a:bodyPr>
            <a:spAutoFit/>
          </a:bodyPr>
          <a:lstStyle/>
          <a:p>
            <a:pPr algn="r" hangingPunct="0"/>
            <a:fld id="{3F9706B5-0115-421D-BF9C-937563459698}" type="slidenum">
              <a:rPr lang="en-CA">
                <a:solidFill>
                  <a:schemeClr val="tx1"/>
                </a:solidFill>
              </a:rPr>
              <a:pPr algn="r" hangingPunct="0"/>
              <a:t>5</a:t>
            </a:fld>
            <a:endParaRPr lang="en-CA">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ea typeface="MS PGothic"/>
              </a:rPr>
              <a:t>Canadian National Nuclear Forensics Capability Project</a:t>
            </a:r>
            <a:endParaRPr lang="en-CA" smtClean="0">
              <a:ea typeface="MS PGothic"/>
            </a:endParaRPr>
          </a:p>
        </p:txBody>
      </p:sp>
      <p:sp>
        <p:nvSpPr>
          <p:cNvPr id="6147" name="Content Placeholder 2"/>
          <p:cNvSpPr>
            <a:spLocks noGrp="1"/>
          </p:cNvSpPr>
          <p:nvPr>
            <p:ph idx="1"/>
          </p:nvPr>
        </p:nvSpPr>
        <p:spPr bwMode="auto">
          <a:xfrm>
            <a:off x="250825" y="1341438"/>
            <a:ext cx="8642350" cy="4784725"/>
          </a:xfrm>
          <a:ln>
            <a:miter lim="800000"/>
            <a:headEnd/>
            <a:tailEnd/>
          </a:ln>
        </p:spPr>
        <p:txBody>
          <a:bodyPr wrap="square" lIns="91440" tIns="45720" rIns="91440" bIns="45720" numCol="1" anchor="t" anchorCtr="0" compatLnSpc="1">
            <a:prstTxWarp prst="textNoShape">
              <a:avLst/>
            </a:prstTxWarp>
          </a:bodyPr>
          <a:lstStyle/>
          <a:p>
            <a:pPr>
              <a:defRPr/>
            </a:pPr>
            <a:r>
              <a:rPr lang="en-US" altLang="en-US" b="1" u="sng" dirty="0" smtClean="0">
                <a:solidFill>
                  <a:schemeClr val="bg2">
                    <a:lumMod val="40000"/>
                    <a:lumOff val="60000"/>
                  </a:schemeClr>
                </a:solidFill>
                <a:latin typeface="Arial" pitchFamily="34" charset="0"/>
                <a:ea typeface="MS PGothic"/>
              </a:rPr>
              <a:t>Goal</a:t>
            </a:r>
            <a:r>
              <a:rPr lang="en-US" altLang="en-US" dirty="0" smtClean="0">
                <a:solidFill>
                  <a:schemeClr val="bg2">
                    <a:lumMod val="40000"/>
                    <a:lumOff val="60000"/>
                  </a:schemeClr>
                </a:solidFill>
                <a:latin typeface="Arial" pitchFamily="34" charset="0"/>
                <a:ea typeface="MS PGothic"/>
              </a:rPr>
              <a:t>:  To develop a coordinated, comprehensive, and timely national Nuclear Forensics capability within Canada </a:t>
            </a:r>
          </a:p>
          <a:p>
            <a:pPr>
              <a:defRPr/>
            </a:pPr>
            <a:endParaRPr lang="en-US" altLang="en-US" dirty="0" smtClean="0">
              <a:latin typeface="Arial" pitchFamily="34" charset="0"/>
              <a:ea typeface="MS PGothic"/>
            </a:endParaRPr>
          </a:p>
          <a:p>
            <a:pPr>
              <a:defRPr/>
            </a:pPr>
            <a:r>
              <a:rPr lang="en-US" altLang="en-US" b="1" u="sng" dirty="0" smtClean="0">
                <a:latin typeface="Arial" pitchFamily="34" charset="0"/>
                <a:ea typeface="MS PGothic"/>
              </a:rPr>
              <a:t>Scope</a:t>
            </a:r>
            <a:r>
              <a:rPr lang="en-US" altLang="en-US" dirty="0" smtClean="0">
                <a:latin typeface="Arial" pitchFamily="34" charset="0"/>
                <a:ea typeface="MS PGothic"/>
              </a:rPr>
              <a:t>:  </a:t>
            </a:r>
            <a:r>
              <a:rPr lang="en-US" altLang="en-US" dirty="0" smtClean="0">
                <a:solidFill>
                  <a:schemeClr val="accent2"/>
                </a:solidFill>
                <a:latin typeface="Arial" pitchFamily="34" charset="0"/>
                <a:ea typeface="MS PGothic"/>
              </a:rPr>
              <a:t>Establishment of </a:t>
            </a:r>
            <a:r>
              <a:rPr lang="en-CA" altLang="en-US" dirty="0" smtClean="0">
                <a:solidFill>
                  <a:schemeClr val="accent2"/>
                </a:solidFill>
                <a:latin typeface="Arial" pitchFamily="34" charset="0"/>
                <a:ea typeface="MS PGothic"/>
              </a:rPr>
              <a:t>a </a:t>
            </a:r>
            <a:r>
              <a:rPr lang="en-CA" altLang="en-US" b="1" dirty="0" smtClean="0">
                <a:solidFill>
                  <a:schemeClr val="accent2"/>
                </a:solidFill>
                <a:latin typeface="Arial" pitchFamily="34" charset="0"/>
                <a:ea typeface="MS PGothic"/>
              </a:rPr>
              <a:t>National Laboratory Network</a:t>
            </a:r>
            <a:r>
              <a:rPr lang="en-CA" altLang="en-US" dirty="0" smtClean="0">
                <a:solidFill>
                  <a:schemeClr val="accent2"/>
                </a:solidFill>
                <a:latin typeface="Arial" pitchFamily="34" charset="0"/>
                <a:ea typeface="MS PGothic"/>
              </a:rPr>
              <a:t> for comprehensive NF analysis</a:t>
            </a:r>
            <a:r>
              <a:rPr lang="en-US" altLang="en-US" dirty="0" smtClean="0">
                <a:solidFill>
                  <a:schemeClr val="accent2"/>
                </a:solidFill>
                <a:latin typeface="Arial" pitchFamily="34" charset="0"/>
                <a:ea typeface="MS PGothic"/>
              </a:rPr>
              <a:t>, including a capability to perform classical forensic analysis on evidence contaminated with radioactive material</a:t>
            </a:r>
            <a:r>
              <a:rPr lang="en-CA" altLang="en-US" dirty="0" smtClean="0">
                <a:latin typeface="Arial" pitchFamily="34" charset="0"/>
                <a:ea typeface="MS PGothic"/>
              </a:rPr>
              <a:t>; </a:t>
            </a:r>
            <a:r>
              <a:rPr lang="en-CA" altLang="en-US" dirty="0" smtClean="0">
                <a:solidFill>
                  <a:schemeClr val="bg2">
                    <a:lumMod val="40000"/>
                    <a:lumOff val="60000"/>
                  </a:schemeClr>
                </a:solidFill>
                <a:latin typeface="Arial" pitchFamily="34" charset="0"/>
                <a:ea typeface="MS PGothic"/>
              </a:rPr>
              <a:t>and development of a </a:t>
            </a:r>
            <a:r>
              <a:rPr lang="en-CA" altLang="en-US" b="1" dirty="0" smtClean="0">
                <a:solidFill>
                  <a:schemeClr val="bg2">
                    <a:lumMod val="40000"/>
                    <a:lumOff val="60000"/>
                  </a:schemeClr>
                </a:solidFill>
                <a:latin typeface="Arial" pitchFamily="34" charset="0"/>
                <a:ea typeface="MS PGothic"/>
              </a:rPr>
              <a:t>National Nuclear Forensics Library</a:t>
            </a:r>
            <a:r>
              <a:rPr lang="en-CA" altLang="en-US" dirty="0" smtClean="0">
                <a:solidFill>
                  <a:schemeClr val="bg2">
                    <a:lumMod val="40000"/>
                    <a:lumOff val="60000"/>
                  </a:schemeClr>
                </a:solidFill>
                <a:latin typeface="Arial" pitchFamily="34" charset="0"/>
                <a:ea typeface="MS PGothic"/>
              </a:rPr>
              <a:t> (NNFL) cataloguing characteristics and signatures of RN material holdings under regulatory control.</a:t>
            </a:r>
            <a:endParaRPr lang="en-US" altLang="en-US" dirty="0" smtClean="0">
              <a:solidFill>
                <a:schemeClr val="bg2">
                  <a:lumMod val="40000"/>
                  <a:lumOff val="60000"/>
                </a:schemeClr>
              </a:solidFill>
              <a:latin typeface="Arial" pitchFamily="34" charset="0"/>
              <a:ea typeface="MS PGothic"/>
            </a:endParaRPr>
          </a:p>
        </p:txBody>
      </p:sp>
      <p:sp>
        <p:nvSpPr>
          <p:cNvPr id="10244" name="TextBox 6"/>
          <p:cNvSpPr txBox="1">
            <a:spLocks noChangeArrowheads="1"/>
          </p:cNvSpPr>
          <p:nvPr/>
        </p:nvSpPr>
        <p:spPr bwMode="auto">
          <a:xfrm>
            <a:off x="8620125" y="6453188"/>
            <a:ext cx="358775" cy="277812"/>
          </a:xfrm>
          <a:prstGeom prst="rect">
            <a:avLst/>
          </a:prstGeom>
          <a:noFill/>
          <a:ln w="9525">
            <a:noFill/>
            <a:miter lim="800000"/>
            <a:headEnd/>
            <a:tailEnd/>
          </a:ln>
        </p:spPr>
        <p:txBody>
          <a:bodyPr>
            <a:spAutoFit/>
          </a:bodyPr>
          <a:lstStyle/>
          <a:p>
            <a:pPr algn="r" hangingPunct="0"/>
            <a:fld id="{6C37840B-09BC-4518-8928-83727181C692}" type="slidenum">
              <a:rPr lang="en-CA">
                <a:solidFill>
                  <a:schemeClr val="tx1"/>
                </a:solidFill>
              </a:rPr>
              <a:pPr algn="r" hangingPunct="0"/>
              <a:t>6</a:t>
            </a:fld>
            <a:endParaRPr lang="en-CA">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CA" altLang="en-US" smtClean="0">
                <a:ea typeface="MS PGothic"/>
              </a:rPr>
              <a:t>National NF Lab Network: Strategy</a:t>
            </a:r>
          </a:p>
        </p:txBody>
      </p:sp>
      <p:sp>
        <p:nvSpPr>
          <p:cNvPr id="4099" name="Rectangle 3"/>
          <p:cNvSpPr>
            <a:spLocks noGrp="1" noChangeArrowheads="1"/>
          </p:cNvSpPr>
          <p:nvPr>
            <p:ph type="body" idx="1"/>
          </p:nvPr>
        </p:nvSpPr>
        <p:spPr>
          <a:xfrm>
            <a:off x="250825" y="1341438"/>
            <a:ext cx="8569325" cy="4597400"/>
          </a:xfrm>
        </p:spPr>
        <p:txBody>
          <a:bodyPr/>
          <a:lstStyle/>
          <a:p>
            <a:pPr marL="357188" lvl="1" indent="-346075">
              <a:buClr>
                <a:schemeClr val="accent6"/>
              </a:buClr>
              <a:buFont typeface="Wingdings" pitchFamily="2" charset="2"/>
              <a:buChar char="q"/>
              <a:defRPr/>
            </a:pPr>
            <a:r>
              <a:rPr lang="en-US" altLang="en-US" sz="2000" dirty="0" smtClean="0">
                <a:sym typeface="Helvetica" charset="0"/>
              </a:rPr>
              <a:t>Mobilize several government agencies and formalize a network of these organizations, with a framework for collaboration.</a:t>
            </a:r>
          </a:p>
          <a:p>
            <a:pPr marL="357188" lvl="1" indent="-346075">
              <a:buClr>
                <a:schemeClr val="accent6"/>
              </a:buClr>
              <a:buFont typeface="Wingdings" pitchFamily="2" charset="2"/>
              <a:buChar char="q"/>
              <a:defRPr/>
            </a:pPr>
            <a:r>
              <a:rPr lang="en-CA" altLang="en-US" sz="2000" dirty="0" smtClean="0">
                <a:sym typeface="Helvetica" charset="0"/>
              </a:rPr>
              <a:t>Build up the capability based on existing knowledge, expertise, and facilities</a:t>
            </a:r>
            <a:endParaRPr lang="en-US" altLang="en-US" sz="2000" dirty="0" smtClean="0">
              <a:sym typeface="Helvetica" charset="0"/>
            </a:endParaRPr>
          </a:p>
          <a:p>
            <a:pPr marL="623888" lvl="1" indent="-274320">
              <a:buClr>
                <a:schemeClr val="accent6"/>
              </a:buClr>
              <a:buFont typeface="Wingdings" pitchFamily="2" charset="2"/>
              <a:buChar char="Ø"/>
              <a:defRPr/>
            </a:pPr>
            <a:r>
              <a:rPr lang="en-US" altLang="en-US" sz="1800" dirty="0" smtClean="0">
                <a:sym typeface="Helvetica" charset="0"/>
              </a:rPr>
              <a:t>Labs with complementary capabilities in radioactive measurements, analytical chemistry, and physical characterization, as well as access to radioactive and nuclear material handling facilities.</a:t>
            </a:r>
          </a:p>
          <a:p>
            <a:pPr marL="623888" lvl="1" indent="-274320">
              <a:buClr>
                <a:schemeClr val="accent6"/>
              </a:buClr>
              <a:buFont typeface="Wingdings" pitchFamily="2" charset="2"/>
              <a:buChar char="Ø"/>
              <a:defRPr/>
            </a:pPr>
            <a:r>
              <a:rPr lang="en-US" altLang="en-US" sz="1800" dirty="0" smtClean="0">
                <a:sym typeface="Helvetica" charset="0"/>
              </a:rPr>
              <a:t>Law enforcement agencies and other federal departments are partners in the project, providing advice and guidance in order to ensure that the outputs are consistent with the requirements and expectations of the user community.</a:t>
            </a:r>
          </a:p>
          <a:p>
            <a:pPr marL="623888" lvl="1" indent="-274320">
              <a:buClr>
                <a:schemeClr val="accent6"/>
              </a:buClr>
              <a:buFont typeface="Wingdings" pitchFamily="2" charset="2"/>
              <a:buChar char="Ø"/>
              <a:defRPr/>
            </a:pPr>
            <a:r>
              <a:rPr lang="en-US" altLang="en-US" sz="1800" dirty="0" smtClean="0">
                <a:sym typeface="Helvetica" charset="0"/>
              </a:rPr>
              <a:t>Establish strong collaboration among radiation scientists, forensic scientists, law enforcement, policy makers, and operational support specialists.</a:t>
            </a:r>
          </a:p>
          <a:p>
            <a:pPr marL="623888" lvl="1" indent="-274320">
              <a:buClr>
                <a:schemeClr val="accent6"/>
              </a:buClr>
              <a:buFont typeface="Wingdings" pitchFamily="2" charset="2"/>
              <a:buChar char="Ø"/>
              <a:defRPr/>
            </a:pPr>
            <a:endParaRPr lang="en-CA" altLang="en-US" sz="2000" dirty="0" smtClean="0">
              <a:sym typeface="Helvetica" charset="0"/>
            </a:endParaRPr>
          </a:p>
        </p:txBody>
      </p:sp>
      <p:sp>
        <p:nvSpPr>
          <p:cNvPr id="11268" name="TextBox 5"/>
          <p:cNvSpPr txBox="1">
            <a:spLocks noChangeArrowheads="1"/>
          </p:cNvSpPr>
          <p:nvPr/>
        </p:nvSpPr>
        <p:spPr bwMode="auto">
          <a:xfrm>
            <a:off x="8620125" y="6453188"/>
            <a:ext cx="358775" cy="277812"/>
          </a:xfrm>
          <a:prstGeom prst="rect">
            <a:avLst/>
          </a:prstGeom>
          <a:noFill/>
          <a:ln w="9525">
            <a:noFill/>
            <a:miter lim="800000"/>
            <a:headEnd/>
            <a:tailEnd/>
          </a:ln>
        </p:spPr>
        <p:txBody>
          <a:bodyPr>
            <a:spAutoFit/>
          </a:bodyPr>
          <a:lstStyle/>
          <a:p>
            <a:pPr algn="r" hangingPunct="0"/>
            <a:fld id="{973D984C-64BD-4905-B36C-1D7E1B7E4CD0}" type="slidenum">
              <a:rPr lang="en-CA">
                <a:solidFill>
                  <a:schemeClr val="tx1"/>
                </a:solidFill>
              </a:rPr>
              <a:pPr algn="r" hangingPunct="0"/>
              <a:t>7</a:t>
            </a:fld>
            <a:endParaRPr lang="en-CA">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CA" altLang="en-US" smtClean="0">
                <a:ea typeface="MS PGothic"/>
              </a:rPr>
              <a:t>National NF Lab Network: Tasks</a:t>
            </a:r>
          </a:p>
        </p:txBody>
      </p:sp>
      <p:sp>
        <p:nvSpPr>
          <p:cNvPr id="4099" name="Rectangle 3"/>
          <p:cNvSpPr>
            <a:spLocks noGrp="1" noChangeArrowheads="1"/>
          </p:cNvSpPr>
          <p:nvPr>
            <p:ph type="body" idx="1"/>
          </p:nvPr>
        </p:nvSpPr>
        <p:spPr>
          <a:xfrm>
            <a:off x="107504" y="1341438"/>
            <a:ext cx="6768752" cy="4679950"/>
          </a:xfrm>
        </p:spPr>
        <p:txBody>
          <a:bodyPr/>
          <a:lstStyle/>
          <a:p>
            <a:pPr lvl="1" indent="-457200">
              <a:buClr>
                <a:schemeClr val="accent6"/>
              </a:buClr>
              <a:buFont typeface="+mj-lt"/>
              <a:buAutoNum type="arabicPeriod"/>
              <a:defRPr/>
            </a:pPr>
            <a:r>
              <a:rPr lang="en-US" altLang="en-US" sz="2000" dirty="0" smtClean="0">
                <a:sym typeface="Helvetica" charset="0"/>
              </a:rPr>
              <a:t>Establish requirements for nuclear forensics labs and for facilities handling evidence contaminated with radioactive material.</a:t>
            </a:r>
          </a:p>
          <a:p>
            <a:pPr lvl="1" indent="-274320">
              <a:buClr>
                <a:schemeClr val="accent6"/>
              </a:buClr>
              <a:buFont typeface="Wingdings" pitchFamily="2" charset="2"/>
              <a:buChar char="Ø"/>
              <a:defRPr/>
            </a:pPr>
            <a:r>
              <a:rPr lang="en-US" altLang="en-US" sz="1800" dirty="0" smtClean="0">
                <a:sym typeface="Helvetica" charset="0"/>
              </a:rPr>
              <a:t>NF labs </a:t>
            </a:r>
            <a:r>
              <a:rPr lang="en-US" altLang="en-US" sz="1800" dirty="0" smtClean="0">
                <a:sym typeface="Helvetica" charset="0"/>
              </a:rPr>
              <a:t>must be capable of providing timely, scientifically valid data in a manner that is legally defensible</a:t>
            </a:r>
            <a:r>
              <a:rPr lang="en-US" altLang="en-US" sz="1800" dirty="0" smtClean="0">
                <a:sym typeface="Helvetica" charset="0"/>
              </a:rPr>
              <a:t>. </a:t>
            </a:r>
          </a:p>
          <a:p>
            <a:pPr lvl="1" indent="-274320">
              <a:buClr>
                <a:schemeClr val="accent6"/>
              </a:buClr>
              <a:buFont typeface="Wingdings" pitchFamily="2" charset="2"/>
              <a:buChar char="Ø"/>
              <a:defRPr/>
            </a:pPr>
            <a:r>
              <a:rPr lang="en-US" altLang="en-US" sz="1800" dirty="0" smtClean="0">
                <a:sym typeface="Helvetica" charset="0"/>
              </a:rPr>
              <a:t>Operation in </a:t>
            </a:r>
            <a:r>
              <a:rPr lang="en-US" altLang="en-US" sz="1800" dirty="0" smtClean="0">
                <a:sym typeface="Helvetica" charset="0"/>
              </a:rPr>
              <a:t>accordance with defined and documented structure </a:t>
            </a:r>
            <a:r>
              <a:rPr lang="en-US" altLang="en-US" sz="1800" dirty="0" smtClean="0">
                <a:sym typeface="Helvetica" charset="0"/>
              </a:rPr>
              <a:t>is also a cornerstone of the </a:t>
            </a:r>
            <a:r>
              <a:rPr lang="en-US" altLang="en-US" sz="1800" dirty="0" smtClean="0">
                <a:sym typeface="Helvetica" charset="0"/>
              </a:rPr>
              <a:t>nuclear forensics process</a:t>
            </a:r>
            <a:r>
              <a:rPr lang="en-US" altLang="en-US" sz="1800" dirty="0" smtClean="0">
                <a:sym typeface="Helvetica" charset="0"/>
              </a:rPr>
              <a:t>.</a:t>
            </a:r>
          </a:p>
          <a:p>
            <a:pPr lvl="1" indent="-274320">
              <a:buClr>
                <a:schemeClr val="accent6"/>
              </a:buClr>
              <a:buFont typeface="Wingdings" pitchFamily="2" charset="2"/>
              <a:buChar char="Ø"/>
              <a:defRPr/>
            </a:pPr>
            <a:r>
              <a:rPr lang="en-US" altLang="en-US" sz="1800" dirty="0" smtClean="0">
                <a:sym typeface="Helvetica" charset="0"/>
              </a:rPr>
              <a:t>QA requirements based on standards </a:t>
            </a:r>
            <a:r>
              <a:rPr lang="en-US" altLang="en-US" sz="1800" dirty="0" smtClean="0">
                <a:sym typeface="Helvetica" charset="0"/>
              </a:rPr>
              <a:t>(e.g., ISO 17025), published literature (e.g., </a:t>
            </a:r>
            <a:r>
              <a:rPr lang="en-US" altLang="en-US" sz="1800" dirty="0" smtClean="0">
                <a:sym typeface="Helvetica" charset="0"/>
              </a:rPr>
              <a:t>from </a:t>
            </a:r>
            <a:r>
              <a:rPr lang="en-US" altLang="en-US" sz="1800" dirty="0" smtClean="0">
                <a:sym typeface="Helvetica" charset="0"/>
              </a:rPr>
              <a:t>the IAEA), and </a:t>
            </a:r>
            <a:r>
              <a:rPr lang="en-US" altLang="en-US" sz="1800" dirty="0" smtClean="0">
                <a:sym typeface="Helvetica" charset="0"/>
              </a:rPr>
              <a:t>practitioners</a:t>
            </a:r>
            <a:r>
              <a:rPr lang="en-US" altLang="en-US" sz="1800" dirty="0" smtClean="0">
                <a:sym typeface="Helvetica" charset="0"/>
              </a:rPr>
              <a:t>, including Canadian and international forensic laboratory best practices. </a:t>
            </a:r>
            <a:endParaRPr lang="en-US" altLang="en-US" sz="1800" dirty="0" smtClean="0">
              <a:sym typeface="Helvetica" charset="0"/>
            </a:endParaRPr>
          </a:p>
          <a:p>
            <a:pPr lvl="2" indent="-274320">
              <a:buClr>
                <a:schemeClr val="accent6"/>
              </a:buClr>
              <a:buFont typeface="Wingdings" pitchFamily="2" charset="2"/>
              <a:buChar char="Ø"/>
              <a:defRPr/>
            </a:pPr>
            <a:r>
              <a:rPr lang="en-US" altLang="en-US" sz="1600" dirty="0" smtClean="0">
                <a:sym typeface="Helvetica" charset="0"/>
              </a:rPr>
              <a:t>Lab </a:t>
            </a:r>
            <a:r>
              <a:rPr lang="en-US" altLang="en-US" sz="1600" dirty="0" smtClean="0">
                <a:sym typeface="Helvetica" charset="0"/>
              </a:rPr>
              <a:t>organization and management, sample control (particularly in terms of chain of custody considerations), document and data control, personnel qualifications and training, and analytical </a:t>
            </a:r>
            <a:r>
              <a:rPr lang="en-US" altLang="en-US" sz="1600" dirty="0" smtClean="0">
                <a:sym typeface="Helvetica" charset="0"/>
              </a:rPr>
              <a:t>methodology.</a:t>
            </a:r>
            <a:endParaRPr lang="en-US" altLang="en-US" sz="1600" dirty="0" smtClean="0">
              <a:sym typeface="Helvetica" charset="0"/>
            </a:endParaRPr>
          </a:p>
        </p:txBody>
      </p:sp>
      <p:sp>
        <p:nvSpPr>
          <p:cNvPr id="12292" name="TextBox 5"/>
          <p:cNvSpPr txBox="1">
            <a:spLocks noChangeArrowheads="1"/>
          </p:cNvSpPr>
          <p:nvPr/>
        </p:nvSpPr>
        <p:spPr bwMode="auto">
          <a:xfrm>
            <a:off x="8620125" y="6453188"/>
            <a:ext cx="358775" cy="277812"/>
          </a:xfrm>
          <a:prstGeom prst="rect">
            <a:avLst/>
          </a:prstGeom>
          <a:noFill/>
          <a:ln w="9525">
            <a:noFill/>
            <a:miter lim="800000"/>
            <a:headEnd/>
            <a:tailEnd/>
          </a:ln>
        </p:spPr>
        <p:txBody>
          <a:bodyPr>
            <a:spAutoFit/>
          </a:bodyPr>
          <a:lstStyle/>
          <a:p>
            <a:pPr algn="r" hangingPunct="0"/>
            <a:fld id="{538CC7E0-D2A0-46C8-ABF1-AFAD8F717ACF}" type="slidenum">
              <a:rPr lang="en-CA">
                <a:solidFill>
                  <a:schemeClr val="tx1"/>
                </a:solidFill>
              </a:rPr>
              <a:pPr algn="r" hangingPunct="0"/>
              <a:t>8</a:t>
            </a:fld>
            <a:endParaRPr lang="en-CA">
              <a:solidFill>
                <a:schemeClr val="tx1"/>
              </a:solidFill>
            </a:endParaRPr>
          </a:p>
        </p:txBody>
      </p:sp>
      <p:pic>
        <p:nvPicPr>
          <p:cNvPr id="12293" name="Picture 15" descr="MP900409031[1]"/>
          <p:cNvPicPr>
            <a:picLocks noChangeAspect="1" noChangeArrowheads="1"/>
          </p:cNvPicPr>
          <p:nvPr/>
        </p:nvPicPr>
        <p:blipFill>
          <a:blip r:embed="rId2"/>
          <a:srcRect/>
          <a:stretch>
            <a:fillRect/>
          </a:stretch>
        </p:blipFill>
        <p:spPr bwMode="auto">
          <a:xfrm>
            <a:off x="7164288" y="1556792"/>
            <a:ext cx="1728787" cy="1728788"/>
          </a:xfrm>
          <a:prstGeom prst="rect">
            <a:avLst/>
          </a:prstGeom>
          <a:noFill/>
          <a:ln w="9525">
            <a:noFill/>
            <a:miter lim="800000"/>
            <a:headEnd/>
            <a:tailEnd/>
          </a:ln>
        </p:spPr>
      </p:pic>
      <p:pic>
        <p:nvPicPr>
          <p:cNvPr id="12295" name="Picture 6"/>
          <p:cNvPicPr>
            <a:picLocks noChangeAspect="1" noChangeArrowheads="1"/>
          </p:cNvPicPr>
          <p:nvPr/>
        </p:nvPicPr>
        <p:blipFill>
          <a:blip r:embed="rId3"/>
          <a:srcRect/>
          <a:stretch>
            <a:fillRect/>
          </a:stretch>
        </p:blipFill>
        <p:spPr bwMode="auto">
          <a:xfrm>
            <a:off x="7092280" y="3717032"/>
            <a:ext cx="1870075" cy="13716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r>
              <a:rPr lang="en-CA" altLang="en-US" smtClean="0">
                <a:ea typeface="MS PGothic"/>
              </a:rPr>
              <a:t>National NF Lab Network: Tasks</a:t>
            </a:r>
          </a:p>
        </p:txBody>
      </p:sp>
      <p:sp>
        <p:nvSpPr>
          <p:cNvPr id="4099" name="Rectangle 3"/>
          <p:cNvSpPr>
            <a:spLocks noGrp="1" noChangeArrowheads="1"/>
          </p:cNvSpPr>
          <p:nvPr>
            <p:ph type="body" idx="1"/>
          </p:nvPr>
        </p:nvSpPr>
        <p:spPr>
          <a:xfrm>
            <a:off x="0" y="1341438"/>
            <a:ext cx="2663825" cy="3382962"/>
          </a:xfrm>
        </p:spPr>
        <p:txBody>
          <a:bodyPr/>
          <a:lstStyle/>
          <a:p>
            <a:pPr lvl="1" indent="-457200">
              <a:buClr>
                <a:schemeClr val="accent6"/>
              </a:buClr>
              <a:buFont typeface="+mj-lt"/>
              <a:buAutoNum type="arabicPeriod" startAt="2"/>
              <a:defRPr/>
            </a:pPr>
            <a:r>
              <a:rPr lang="en-US" altLang="en-US" sz="2000" dirty="0" smtClean="0">
                <a:sym typeface="Helvetica" charset="0"/>
              </a:rPr>
              <a:t>Catalog current  analytical capabilities.</a:t>
            </a:r>
          </a:p>
          <a:p>
            <a:pPr marL="457200" lvl="2" indent="-274320">
              <a:buClr>
                <a:schemeClr val="accent6"/>
              </a:buClr>
              <a:buFont typeface="Wingdings" pitchFamily="2" charset="2"/>
              <a:buChar char="Ø"/>
              <a:defRPr/>
            </a:pPr>
            <a:r>
              <a:rPr lang="en-US" altLang="en-US" sz="1800" dirty="0" smtClean="0">
                <a:sym typeface="Helvetica" charset="0"/>
              </a:rPr>
              <a:t>Various categories of capabilities</a:t>
            </a:r>
          </a:p>
          <a:p>
            <a:pPr marL="457200" lvl="2" indent="-274320">
              <a:buClr>
                <a:schemeClr val="accent6"/>
              </a:buClr>
              <a:buFont typeface="Wingdings" pitchFamily="2" charset="2"/>
              <a:buChar char="Ø"/>
              <a:defRPr/>
            </a:pPr>
            <a:r>
              <a:rPr lang="en-US" altLang="en-US" sz="1800" dirty="0" smtClean="0">
                <a:sym typeface="Helvetica" charset="0"/>
              </a:rPr>
              <a:t>This is a living document with an update cycle</a:t>
            </a:r>
          </a:p>
          <a:p>
            <a:pPr marL="623888" lvl="1" indent="-274320">
              <a:buClr>
                <a:schemeClr val="accent6"/>
              </a:buClr>
              <a:buFont typeface="Wingdings" pitchFamily="2" charset="2"/>
              <a:buChar char="Ø"/>
              <a:defRPr/>
            </a:pPr>
            <a:endParaRPr lang="en-CA" altLang="en-US" sz="2000" dirty="0" smtClean="0">
              <a:sym typeface="Helvetica" charset="0"/>
            </a:endParaRPr>
          </a:p>
          <a:p>
            <a:pPr marL="623888" lvl="1" indent="-274320">
              <a:buClr>
                <a:schemeClr val="accent6"/>
              </a:buClr>
              <a:buFont typeface="Wingdings" pitchFamily="2" charset="2"/>
              <a:buChar char="Ø"/>
              <a:defRPr/>
            </a:pPr>
            <a:endParaRPr lang="en-CA" altLang="en-US" sz="2000" dirty="0" smtClean="0">
              <a:sym typeface="Helvetica" charset="0"/>
            </a:endParaRPr>
          </a:p>
        </p:txBody>
      </p:sp>
      <p:sp>
        <p:nvSpPr>
          <p:cNvPr id="1029" name="TextBox 5"/>
          <p:cNvSpPr txBox="1">
            <a:spLocks noChangeArrowheads="1"/>
          </p:cNvSpPr>
          <p:nvPr/>
        </p:nvSpPr>
        <p:spPr bwMode="auto">
          <a:xfrm>
            <a:off x="8620125" y="6453188"/>
            <a:ext cx="358775" cy="277812"/>
          </a:xfrm>
          <a:prstGeom prst="rect">
            <a:avLst/>
          </a:prstGeom>
          <a:noFill/>
          <a:ln w="9525">
            <a:noFill/>
            <a:miter lim="800000"/>
            <a:headEnd/>
            <a:tailEnd/>
          </a:ln>
        </p:spPr>
        <p:txBody>
          <a:bodyPr>
            <a:spAutoFit/>
          </a:bodyPr>
          <a:lstStyle/>
          <a:p>
            <a:pPr algn="r" hangingPunct="0"/>
            <a:fld id="{7EBE2861-E0A0-408E-B8D2-5CD53F8D483D}" type="slidenum">
              <a:rPr lang="en-CA">
                <a:solidFill>
                  <a:schemeClr val="tx1"/>
                </a:solidFill>
              </a:rPr>
              <a:pPr algn="r" hangingPunct="0"/>
              <a:t>9</a:t>
            </a:fld>
            <a:endParaRPr lang="en-CA">
              <a:solidFill>
                <a:schemeClr val="tx1"/>
              </a:solidFill>
            </a:endParaRPr>
          </a:p>
        </p:txBody>
      </p:sp>
      <p:grpSp>
        <p:nvGrpSpPr>
          <p:cNvPr id="1030" name="Group 6"/>
          <p:cNvGrpSpPr>
            <a:grpSpLocks/>
          </p:cNvGrpSpPr>
          <p:nvPr/>
        </p:nvGrpSpPr>
        <p:grpSpPr bwMode="auto">
          <a:xfrm>
            <a:off x="0" y="5157788"/>
            <a:ext cx="3313113" cy="1346200"/>
            <a:chOff x="323528" y="4221088"/>
            <a:chExt cx="5077530" cy="2211016"/>
          </a:xfrm>
        </p:grpSpPr>
        <p:pic>
          <p:nvPicPr>
            <p:cNvPr id="1031" name="Picture 3"/>
            <p:cNvPicPr>
              <a:picLocks noChangeArrowheads="1"/>
            </p:cNvPicPr>
            <p:nvPr/>
          </p:nvPicPr>
          <p:blipFill>
            <a:blip r:embed="rId3"/>
            <a:srcRect/>
            <a:stretch>
              <a:fillRect/>
            </a:stretch>
          </p:blipFill>
          <p:spPr bwMode="auto">
            <a:xfrm>
              <a:off x="323528" y="4221088"/>
              <a:ext cx="3318520" cy="2211016"/>
            </a:xfrm>
            <a:prstGeom prst="rect">
              <a:avLst/>
            </a:prstGeom>
            <a:noFill/>
            <a:ln w="9525">
              <a:noFill/>
              <a:miter lim="800000"/>
              <a:headEnd/>
              <a:tailEnd/>
            </a:ln>
          </p:spPr>
        </p:pic>
        <p:pic>
          <p:nvPicPr>
            <p:cNvPr id="1032" name="Picture 2"/>
            <p:cNvPicPr>
              <a:picLocks noChangeAspect="1" noChangeArrowheads="1"/>
            </p:cNvPicPr>
            <p:nvPr/>
          </p:nvPicPr>
          <p:blipFill>
            <a:blip r:embed="rId4"/>
            <a:srcRect l="21649" t="4762" r="24742" b="28571"/>
            <a:stretch>
              <a:fillRect/>
            </a:stretch>
          </p:blipFill>
          <p:spPr bwMode="auto">
            <a:xfrm>
              <a:off x="3419872" y="4365104"/>
              <a:ext cx="1981186" cy="1600230"/>
            </a:xfrm>
            <a:prstGeom prst="rect">
              <a:avLst/>
            </a:prstGeom>
            <a:noFill/>
            <a:ln w="9525">
              <a:noFill/>
              <a:miter lim="800000"/>
              <a:headEnd/>
              <a:tailEnd/>
            </a:ln>
          </p:spPr>
        </p:pic>
      </p:grpSp>
      <p:graphicFrame>
        <p:nvGraphicFramePr>
          <p:cNvPr id="1026" name="Object 4"/>
          <p:cNvGraphicFramePr>
            <a:graphicFrameLocks noChangeAspect="1"/>
          </p:cNvGraphicFramePr>
          <p:nvPr/>
        </p:nvGraphicFramePr>
        <p:xfrm>
          <a:off x="2722563" y="1341438"/>
          <a:ext cx="6421437" cy="4535487"/>
        </p:xfrm>
        <a:graphic>
          <a:graphicData uri="http://schemas.openxmlformats.org/presentationml/2006/ole">
            <p:oleObj spid="_x0000_s1026" name="Document" r:id="rId5" imgW="6083222" imgH="4298062" progId="Word.Document.12">
              <p:embed/>
            </p:oleObj>
          </a:graphicData>
        </a:graphic>
      </p:graphicFrame>
    </p:spTree>
  </p:cSld>
  <p:clrMapOvr>
    <a:masterClrMapping/>
  </p:clrMapOvr>
</p:sld>
</file>

<file path=ppt/theme/theme1.xml><?xml version="1.0" encoding="utf-8"?>
<a:theme xmlns:a="http://schemas.openxmlformats.org/drawingml/2006/main" name="Office Theme">
  <a:themeElements>
    <a:clrScheme name="">
      <a:dk1>
        <a:srgbClr val="000000"/>
      </a:dk1>
      <a:lt1>
        <a:srgbClr val="FFFFFF"/>
      </a:lt1>
      <a:dk2>
        <a:srgbClr val="A7A7A7"/>
      </a:dk2>
      <a:lt2>
        <a:srgbClr val="535353"/>
      </a:lt2>
      <a:accent1>
        <a:srgbClr val="C3D941"/>
      </a:accent1>
      <a:accent2>
        <a:srgbClr val="006FBA"/>
      </a:accent2>
      <a:accent3>
        <a:srgbClr val="FFFFFF"/>
      </a:accent3>
      <a:accent4>
        <a:srgbClr val="000000"/>
      </a:accent4>
      <a:accent5>
        <a:srgbClr val="DEE9B0"/>
      </a:accent5>
      <a:accent6>
        <a:srgbClr val="0064A8"/>
      </a:accent6>
      <a:hlink>
        <a:srgbClr val="0000FF"/>
      </a:hlink>
      <a:folHlink>
        <a:srgbClr val="FF00FF"/>
      </a:folHlink>
    </a:clrScheme>
    <a:fontScheme name="Office Theme">
      <a:majorFont>
        <a:latin typeface="Helvetica"/>
        <a:ea typeface="ＭＳ Ｐゴシック"/>
        <a:cs typeface="Helvetica"/>
      </a:majorFont>
      <a:minorFont>
        <a:latin typeface="Helvetica"/>
        <a:ea typeface="ＭＳ Ｐゴシック"/>
        <a:cs typeface="Helvetic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rgbClr val="C3D941"/>
          </a:solidFill>
          <a:prstDash val="solid"/>
          <a:round/>
          <a:headEnd type="none" w="med" len="med"/>
          <a:tailEnd type="none" w="med" len="med"/>
        </a:ln>
        <a:effectLst>
          <a:outerShdw blurRad="38100" dist="23000" dir="5400000" algn="ctr" rotWithShape="0">
            <a:srgbClr val="000000">
              <a:alpha val="34999"/>
            </a:srgbClr>
          </a:outerShdw>
        </a:effectLst>
      </a:spPr>
      <a:bodyPr vert="horz" wrap="square" lIns="50800" tIns="50800" rIns="50800" bIns="50800" numCol="1" anchor="ctr" anchorCtr="0" compatLnSpc="1">
        <a:prstTxWarp prst="textNoShape">
          <a:avLst/>
        </a:prstTxWarp>
      </a:bodyPr>
      <a:lstStyle>
        <a:defPPr marL="228600" marR="0" indent="0" algn="l" defTabSz="457200" rtl="0" eaLnBrk="1"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rgbClr val="000000"/>
            </a:solidFill>
            <a:effectLst/>
            <a:latin typeface="Helvetica" charset="0"/>
            <a:ea typeface="ＭＳ Ｐゴシック" charset="0"/>
            <a:cs typeface="Helvetica" charset="0"/>
            <a:sym typeface="Helvetica" charset="0"/>
          </a:defRPr>
        </a:defPPr>
      </a:lstStyle>
    </a:spDef>
    <a:lnDef>
      <a:spPr bwMode="auto">
        <a:xfrm>
          <a:off x="0" y="0"/>
          <a:ext cx="1" cy="1"/>
        </a:xfrm>
        <a:custGeom>
          <a:avLst/>
          <a:gdLst/>
          <a:ahLst/>
          <a:cxnLst/>
          <a:rect l="0" t="0" r="0" b="0"/>
          <a:pathLst/>
        </a:custGeom>
        <a:solidFill>
          <a:srgbClr val="FFFFFF"/>
        </a:solidFill>
        <a:ln w="25400" cap="flat" cmpd="sng" algn="ctr">
          <a:solidFill>
            <a:srgbClr val="C3D941"/>
          </a:solidFill>
          <a:prstDash val="solid"/>
          <a:round/>
          <a:headEnd type="none" w="med" len="med"/>
          <a:tailEnd type="none" w="med" len="med"/>
        </a:ln>
        <a:effectLst>
          <a:outerShdw blurRad="38100" dist="23000" dir="5400000" algn="ctr" rotWithShape="0">
            <a:srgbClr val="000000">
              <a:alpha val="34999"/>
            </a:srgbClr>
          </a:outerShdw>
        </a:effectLst>
      </a:spPr>
      <a:bodyPr vert="horz" wrap="square" lIns="50800" tIns="50800" rIns="50800" bIns="50800" numCol="1" anchor="ctr" anchorCtr="0" compatLnSpc="1">
        <a:prstTxWarp prst="textNoShape">
          <a:avLst/>
        </a:prstTxWarp>
      </a:bodyPr>
      <a:lstStyle>
        <a:defPPr marL="228600" marR="0" indent="0" algn="l" defTabSz="457200" rtl="0" eaLnBrk="1"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rgbClr val="000000"/>
            </a:solidFill>
            <a:effectLst/>
            <a:latin typeface="Helvetica" charset="0"/>
            <a:ea typeface="ＭＳ Ｐゴシック" charset="0"/>
            <a:cs typeface="Helvetica" charset="0"/>
            <a:sym typeface="Helvetica" charset="0"/>
          </a:defRPr>
        </a:defPPr>
      </a:lstStyle>
    </a:lnDef>
  </a:objectDefaults>
  <a:extraClrSchemeLst/>
</a:theme>
</file>

<file path=ppt/theme/theme2.xml><?xml version="1.0" encoding="utf-8"?>
<a:theme xmlns:a="http://schemas.openxmlformats.org/drawingml/2006/main" name="1_Office Theme">
  <a:themeElements>
    <a:clrScheme name="">
      <a:dk1>
        <a:srgbClr val="000000"/>
      </a:dk1>
      <a:lt1>
        <a:srgbClr val="FFFFFF"/>
      </a:lt1>
      <a:dk2>
        <a:srgbClr val="A7A7A7"/>
      </a:dk2>
      <a:lt2>
        <a:srgbClr val="535353"/>
      </a:lt2>
      <a:accent1>
        <a:srgbClr val="C3D941"/>
      </a:accent1>
      <a:accent2>
        <a:srgbClr val="006FBA"/>
      </a:accent2>
      <a:accent3>
        <a:srgbClr val="FFFFFF"/>
      </a:accent3>
      <a:accent4>
        <a:srgbClr val="000000"/>
      </a:accent4>
      <a:accent5>
        <a:srgbClr val="DEE9B0"/>
      </a:accent5>
      <a:accent6>
        <a:srgbClr val="0064A8"/>
      </a:accent6>
      <a:hlink>
        <a:srgbClr val="0000FF"/>
      </a:hlink>
      <a:folHlink>
        <a:srgbClr val="FF00FF"/>
      </a:folHlink>
    </a:clrScheme>
    <a:fontScheme name="Office Theme">
      <a:majorFont>
        <a:latin typeface="Helvetica"/>
        <a:ea typeface="ＭＳ Ｐゴシック"/>
        <a:cs typeface="Helvetica"/>
      </a:majorFont>
      <a:minorFont>
        <a:latin typeface="Helvetica"/>
        <a:ea typeface="ＭＳ Ｐゴシック"/>
        <a:cs typeface="Helvetic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rgbClr val="C3D941"/>
          </a:solidFill>
          <a:prstDash val="solid"/>
          <a:round/>
          <a:headEnd type="none" w="med" len="med"/>
          <a:tailEnd type="none" w="med" len="med"/>
        </a:ln>
        <a:effectLst>
          <a:outerShdw blurRad="38100" dist="23000" dir="5400000" algn="ctr" rotWithShape="0">
            <a:srgbClr val="000000">
              <a:alpha val="34999"/>
            </a:srgbClr>
          </a:outerShdw>
        </a:effectLst>
      </a:spPr>
      <a:bodyPr vert="horz" wrap="square" lIns="50800" tIns="50800" rIns="50800" bIns="50800" numCol="1" anchor="ctr" anchorCtr="0" compatLnSpc="1">
        <a:prstTxWarp prst="textNoShape">
          <a:avLst/>
        </a:prstTxWarp>
      </a:bodyPr>
      <a:lstStyle>
        <a:defPPr marL="228600" marR="0" indent="0" algn="l" defTabSz="457200" rtl="0" eaLnBrk="1"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rgbClr val="000000"/>
            </a:solidFill>
            <a:effectLst/>
            <a:latin typeface="Helvetica" charset="0"/>
            <a:ea typeface="ＭＳ Ｐゴシック" charset="0"/>
            <a:cs typeface="Helvetica" charset="0"/>
            <a:sym typeface="Helvetica" charset="0"/>
          </a:defRPr>
        </a:defPPr>
      </a:lstStyle>
    </a:spDef>
    <a:lnDef>
      <a:spPr bwMode="auto">
        <a:xfrm>
          <a:off x="0" y="0"/>
          <a:ext cx="1" cy="1"/>
        </a:xfrm>
        <a:custGeom>
          <a:avLst/>
          <a:gdLst/>
          <a:ahLst/>
          <a:cxnLst/>
          <a:rect l="0" t="0" r="0" b="0"/>
          <a:pathLst/>
        </a:custGeom>
        <a:solidFill>
          <a:srgbClr val="FFFFFF"/>
        </a:solidFill>
        <a:ln w="25400" cap="flat" cmpd="sng" algn="ctr">
          <a:solidFill>
            <a:srgbClr val="C3D941"/>
          </a:solidFill>
          <a:prstDash val="solid"/>
          <a:round/>
          <a:headEnd type="none" w="med" len="med"/>
          <a:tailEnd type="none" w="med" len="med"/>
        </a:ln>
        <a:effectLst>
          <a:outerShdw blurRad="38100" dist="23000" dir="5400000" algn="ctr" rotWithShape="0">
            <a:srgbClr val="000000">
              <a:alpha val="34999"/>
            </a:srgbClr>
          </a:outerShdw>
        </a:effectLst>
      </a:spPr>
      <a:bodyPr vert="horz" wrap="square" lIns="50800" tIns="50800" rIns="50800" bIns="50800" numCol="1" anchor="ctr" anchorCtr="0" compatLnSpc="1">
        <a:prstTxWarp prst="textNoShape">
          <a:avLst/>
        </a:prstTxWarp>
      </a:bodyPr>
      <a:lstStyle>
        <a:defPPr marL="228600" marR="0" indent="0" algn="l" defTabSz="457200" rtl="0" eaLnBrk="1"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rgbClr val="000000"/>
            </a:solidFill>
            <a:effectLst/>
            <a:latin typeface="Helvetica" charset="0"/>
            <a:ea typeface="ＭＳ Ｐゴシック" charset="0"/>
            <a:cs typeface="Helvetica" charset="0"/>
            <a:sym typeface="Helvetica" charset="0"/>
          </a:defRPr>
        </a:defPPr>
      </a:lstStyle>
    </a:lnDef>
  </a:objectDefaults>
  <a:extraClrSchemeLst/>
</a:theme>
</file>

<file path=ppt/theme/theme3.xml><?xml version="1.0" encoding="utf-8"?>
<a:theme xmlns:a="http://schemas.openxmlformats.org/drawingml/2006/main" name="Office Theme">
  <a:themeElements>
    <a:clrScheme name="">
      <a:dk1>
        <a:srgbClr val="572E2D"/>
      </a:dk1>
      <a:lt1>
        <a:srgbClr val="2A5657"/>
      </a:lt1>
      <a:dk2>
        <a:srgbClr val="A7A7A7"/>
      </a:dk2>
      <a:lt2>
        <a:srgbClr val="535353"/>
      </a:lt2>
      <a:accent1>
        <a:srgbClr val="C3D941"/>
      </a:accent1>
      <a:accent2>
        <a:srgbClr val="006FBA"/>
      </a:accent2>
      <a:accent3>
        <a:srgbClr val="ACB4B4"/>
      </a:accent3>
      <a:accent4>
        <a:srgbClr val="492625"/>
      </a:accent4>
      <a:accent5>
        <a:srgbClr val="DEE9B0"/>
      </a:accent5>
      <a:accent6>
        <a:srgbClr val="0064A8"/>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5547</TotalTime>
  <Words>1387</Words>
  <Application>Microsoft Office PowerPoint</Application>
  <PresentationFormat>On-screen Show (4:3)</PresentationFormat>
  <Paragraphs>115</Paragraphs>
  <Slides>18</Slides>
  <Notes>0</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18</vt:i4>
      </vt:variant>
    </vt:vector>
  </HeadingPairs>
  <TitlesOfParts>
    <vt:vector size="22" baseType="lpstr">
      <vt:lpstr>Office Theme</vt:lpstr>
      <vt:lpstr>1_Office Theme</vt:lpstr>
      <vt:lpstr>Document</vt:lpstr>
      <vt:lpstr>Photo Editor Photo</vt:lpstr>
      <vt:lpstr>Establishing Canada’s National Nuclear Forensics Laboratory Network  Ike Dimayuga Atomic Energy of Canada Ltd.  Elizabeth Inrig Defence Research and Development Canada – Ottawa Research Centre</vt:lpstr>
      <vt:lpstr>Introduction</vt:lpstr>
      <vt:lpstr>2012 Seoul Nuclear Security Summit</vt:lpstr>
      <vt:lpstr>Canadian National Nuclear Forensics Capability Project</vt:lpstr>
      <vt:lpstr>Canadian National Nuclear Forensics Capability Project</vt:lpstr>
      <vt:lpstr>Canadian National Nuclear Forensics Capability Project</vt:lpstr>
      <vt:lpstr>National NF Lab Network: Strategy</vt:lpstr>
      <vt:lpstr>National NF Lab Network: Tasks</vt:lpstr>
      <vt:lpstr>National NF Lab Network: Tasks</vt:lpstr>
      <vt:lpstr>National NF Lab Network: Tasks</vt:lpstr>
      <vt:lpstr>National NF Lab Network: Tasks</vt:lpstr>
      <vt:lpstr>National NF Lab Network: Tasks</vt:lpstr>
      <vt:lpstr>National NF Lab Network: Tasks</vt:lpstr>
      <vt:lpstr>National NF Lab Network: Tasks</vt:lpstr>
      <vt:lpstr>National NF Lab Network: Outputs</vt:lpstr>
      <vt:lpstr>National NF Lab Network: Progress To-Date</vt:lpstr>
      <vt:lpstr>CNNFC Project: Interaction Between Streams 1 and 2</vt:lpstr>
      <vt:lpstr>National NF Lab Network: Summary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January 10th 2013</dc:title>
  <dc:creator>Mark</dc:creator>
  <cp:lastModifiedBy>Ike Dimayuga</cp:lastModifiedBy>
  <cp:revision>210</cp:revision>
  <cp:lastPrinted>2013-09-25T17:22:04Z</cp:lastPrinted>
  <dcterms:modified xsi:type="dcterms:W3CDTF">2014-07-03T17:51:16Z</dcterms:modified>
</cp:coreProperties>
</file>