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17"/>
  </p:notesMasterIdLst>
  <p:handoutMasterIdLst>
    <p:handoutMasterId r:id="rId18"/>
  </p:handoutMasterIdLst>
  <p:sldIdLst>
    <p:sldId id="493" r:id="rId2"/>
    <p:sldId id="563" r:id="rId3"/>
    <p:sldId id="559" r:id="rId4"/>
    <p:sldId id="566" r:id="rId5"/>
    <p:sldId id="567" r:id="rId6"/>
    <p:sldId id="568" r:id="rId7"/>
    <p:sldId id="569" r:id="rId8"/>
    <p:sldId id="564" r:id="rId9"/>
    <p:sldId id="565" r:id="rId10"/>
    <p:sldId id="570" r:id="rId11"/>
    <p:sldId id="571" r:id="rId12"/>
    <p:sldId id="574" r:id="rId13"/>
    <p:sldId id="573" r:id="rId14"/>
    <p:sldId id="572" r:id="rId15"/>
    <p:sldId id="575" r:id="rId16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30A05"/>
    <a:srgbClr val="FEFFA5"/>
    <a:srgbClr val="0F4F97"/>
    <a:srgbClr val="F6CE86"/>
    <a:srgbClr val="AEF8E5"/>
    <a:srgbClr val="0A8464"/>
    <a:srgbClr val="0DB78A"/>
    <a:srgbClr val="D68F10"/>
    <a:srgbClr val="F1B13D"/>
    <a:srgbClr val="10D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267" autoAdjust="0"/>
    <p:restoredTop sz="95622" autoAdjust="0"/>
  </p:normalViewPr>
  <p:slideViewPr>
    <p:cSldViewPr snapToGrid="0">
      <p:cViewPr>
        <p:scale>
          <a:sx n="100" d="100"/>
          <a:sy n="100" d="100"/>
        </p:scale>
        <p:origin x="-1664" y="-408"/>
      </p:cViewPr>
      <p:guideLst>
        <p:guide orient="horz" pos="993"/>
        <p:guide orient="horz" pos="39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7/5/14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7/5/14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4879" y="5974520"/>
            <a:ext cx="3351463" cy="6017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LLNL-PRES-655302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1852" y="6110587"/>
            <a:ext cx="2897648" cy="4888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2605" y="6510774"/>
            <a:ext cx="384195" cy="274320"/>
          </a:xfrm>
          <a:prstGeom prst="rect">
            <a:avLst/>
          </a:prstGeom>
        </p:spPr>
        <p:txBody>
          <a:bodyPr vert="horz" rIns="0" bIns="0" rtlCol="0" anchor="b"/>
          <a:lstStyle>
            <a:lvl1pPr algn="r" eaLnBrk="1" latinLnBrk="0" hangingPunct="1">
              <a:defRPr kumimoji="0"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   </a:t>
            </a:r>
            <a:fld id="{C41FB470-8E25-D74E-BBE2-51337D317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97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2605" y="6510774"/>
            <a:ext cx="384195" cy="274320"/>
          </a:xfrm>
          <a:prstGeom prst="rect">
            <a:avLst/>
          </a:prstGeom>
        </p:spPr>
        <p:txBody>
          <a:bodyPr vert="horz" rIns="0" bIns="0" rtlCol="0" anchor="b"/>
          <a:lstStyle>
            <a:lvl1pPr algn="r" eaLnBrk="1" latinLnBrk="0" hangingPunct="1">
              <a:defRPr kumimoji="0"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   </a:t>
            </a:r>
            <a:fld id="{C41FB470-8E25-D74E-BBE2-51337D317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832050"/>
          </a:xfrm>
          <a:prstGeom prst="rect">
            <a:avLst/>
          </a:prstGeom>
          <a:effectLst/>
        </p:spPr>
        <p:txBody>
          <a:bodyPr vert="horz" lIns="9144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869628"/>
          </a:xfrm>
          <a:prstGeom prst="rect">
            <a:avLst/>
          </a:prstGeom>
          <a:effectLst/>
        </p:spPr>
        <p:txBody>
          <a:bodyPr vert="horz" lIns="9144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5233"/>
            <a:ext cx="8229600" cy="491020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786310" y="6591164"/>
            <a:ext cx="793810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LLNL-PRES-592885</a:t>
            </a: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PLS_Logo_small.tif"/>
          <p:cNvPicPr/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363424" y="6514286"/>
            <a:ext cx="1371600" cy="2560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1" r:id="rId3"/>
    <p:sldLayoutId id="2147483703" r:id="rId4"/>
    <p:sldLayoutId id="2147483705" r:id="rId5"/>
    <p:sldLayoutId id="2147483706" r:id="rId6"/>
    <p:sldLayoutId id="2147483702" r:id="rId7"/>
    <p:sldLayoutId id="2147483698" r:id="rId8"/>
    <p:sldLayoutId id="2147483707" r:id="rId9"/>
    <p:sldLayoutId id="2147483699" r:id="rId10"/>
    <p:sldLayoutId id="2147483708" r:id="rId11"/>
    <p:sldLayoutId id="2147483711" r:id="rId12"/>
    <p:sldLayoutId id="2147483712" r:id="rId13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200" b="1" kern="1200">
          <a:solidFill>
            <a:srgbClr val="214A8F"/>
          </a:solidFill>
          <a:effectLst/>
          <a:latin typeface="Corbel"/>
          <a:ea typeface="+mj-ea"/>
          <a:cs typeface="Corbe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Corbel"/>
          <a:ea typeface="+mn-ea"/>
          <a:cs typeface="Corbel"/>
        </a:defRPr>
      </a:lvl1pPr>
      <a:lvl2pPr marL="628650" indent="-215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Corbel"/>
          <a:ea typeface="+mn-ea"/>
          <a:cs typeface="Corbel"/>
        </a:defRPr>
      </a:lvl2pPr>
      <a:lvl3pPr marL="1027113" indent="-342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Corbel"/>
          <a:ea typeface="+mn-ea"/>
          <a:cs typeface="Corbe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Corbel"/>
          <a:ea typeface="+mn-ea"/>
          <a:cs typeface="Corbe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Corbel"/>
          <a:ea typeface="+mn-ea"/>
          <a:cs typeface="Corbe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64518"/>
            <a:ext cx="8229600" cy="986725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Characterization of a Uranium Ore Concentrate Sample Interdicted in Durban, South Africa</a:t>
            </a:r>
            <a:endParaRPr lang="en-US" sz="32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733685"/>
            <a:ext cx="5765458" cy="369888"/>
          </a:xfrm>
        </p:spPr>
        <p:txBody>
          <a:bodyPr/>
          <a:lstStyle/>
          <a:p>
            <a:pPr marL="0" lvl="0" indent="47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  <a:cs typeface="Corbel"/>
              </a:rPr>
              <a:t> IAEA Conference on Advances in Nuclear Forensics</a:t>
            </a:r>
          </a:p>
          <a:p>
            <a:pPr marL="0" lvl="0" indent="47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  <a:cs typeface="Corbel"/>
              </a:rPr>
              <a:t>July 2014</a:t>
            </a:r>
          </a:p>
          <a:p>
            <a:pPr marL="0" lvl="0" indent="47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cs typeface="Lucida Handwriting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708175" y="2133595"/>
            <a:ext cx="3776739" cy="397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lvl="0">
              <a:lnSpc>
                <a:spcPct val="80000"/>
              </a:lnSpc>
            </a:pPr>
            <a:endParaRPr lang="en-US" sz="1600" dirty="0" smtClean="0">
              <a:latin typeface="Arial"/>
              <a:cs typeface="Lucida Handwriting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05542" y="2464549"/>
            <a:ext cx="4184539" cy="454025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Corbel"/>
              </a:rPr>
              <a:t>Ian D. </a:t>
            </a:r>
            <a:r>
              <a:rPr lang="en-US" sz="2000" noProof="0" dirty="0" smtClean="0">
                <a:latin typeface="Corbel"/>
                <a:ea typeface="+mj-ea"/>
                <a:cs typeface="Corbel"/>
              </a:rPr>
              <a:t>H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Corbel"/>
              </a:rPr>
              <a:t>utcheon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2000" dirty="0" smtClean="0">
                <a:latin typeface="Corbel"/>
                <a:ea typeface="+mj-ea"/>
                <a:cs typeface="Corbel"/>
              </a:rPr>
              <a:t>Glenn Seaborg Institute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rbel"/>
              <a:ea typeface="+mj-ea"/>
              <a:cs typeface="Corb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796"/>
            <a:ext cx="8229600" cy="1251062"/>
          </a:xfrm>
        </p:spPr>
        <p:txBody>
          <a:bodyPr/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U-assay and trace element abundances are unremarkable and do not point to a specific location or process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4338" y="1838868"/>
            <a:ext cx="7776488" cy="298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0" indent="-280988" algn="just" defTabSz="914400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Davies-Gray titration yields a U-content of 74.9 ± 0.5 wt.%</a:t>
            </a:r>
          </a:p>
          <a:p>
            <a:pPr marL="857250" lvl="1" indent="-280988" algn="just" defTabSz="914400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</a:pPr>
            <a:r>
              <a:rPr lang="en-US" sz="2200" dirty="0" smtClean="0">
                <a:solidFill>
                  <a:prstClr val="black"/>
                </a:solidFill>
                <a:latin typeface="Corbel"/>
                <a:cs typeface="Corbel"/>
              </a:rPr>
              <a:t>Compares to 67.5 wt.% measured by Necsa</a:t>
            </a:r>
          </a:p>
          <a:p>
            <a:pPr marL="400050" indent="-280988" algn="just" defTabSz="914400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Total impurity content of ~300 </a:t>
            </a:r>
            <a:r>
              <a:rPr lang="en-US" sz="24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g/g</a:t>
            </a:r>
          </a:p>
          <a:p>
            <a:pPr marL="400050" indent="-280988" algn="just" defTabSz="914400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Major impurities are Na, K, Ca, Fe, Mo and Cs</a:t>
            </a:r>
          </a:p>
          <a:p>
            <a:pPr marL="857250" lvl="2" indent="-280988" algn="just" defTabSz="914400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</a:pPr>
            <a:r>
              <a:rPr lang="en-US" sz="2200" dirty="0">
                <a:solidFill>
                  <a:prstClr val="black"/>
                </a:solidFill>
                <a:latin typeface="Corbel"/>
                <a:cs typeface="Corbel"/>
              </a:rPr>
              <a:t>Cs makes up over 50% of the </a:t>
            </a:r>
            <a:r>
              <a:rPr lang="en-US" sz="2200" dirty="0" smtClean="0">
                <a:solidFill>
                  <a:prstClr val="black"/>
                </a:solidFill>
                <a:latin typeface="Corbel"/>
                <a:cs typeface="Corbel"/>
              </a:rPr>
              <a:t>total</a:t>
            </a:r>
          </a:p>
          <a:p>
            <a:pPr marL="857250" lvl="2" indent="-280988" algn="just" defTabSz="914400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</a:pPr>
            <a:r>
              <a:rPr lang="en-US" sz="2200" dirty="0" err="1" smtClean="0">
                <a:solidFill>
                  <a:prstClr val="black"/>
                </a:solidFill>
                <a:latin typeface="Corbel"/>
                <a:cs typeface="Corbel"/>
              </a:rPr>
              <a:t>Pu</a:t>
            </a:r>
            <a:r>
              <a:rPr lang="en-US" sz="2200" dirty="0" smtClean="0">
                <a:solidFill>
                  <a:prstClr val="black"/>
                </a:solidFill>
                <a:latin typeface="Corbel"/>
                <a:cs typeface="Corbel"/>
              </a:rPr>
              <a:t> is ~10 </a:t>
            </a:r>
            <a:r>
              <a:rPr lang="en-US" sz="2200" dirty="0" err="1" smtClean="0">
                <a:solidFill>
                  <a:prstClr val="black"/>
                </a:solidFill>
                <a:latin typeface="Corbel"/>
                <a:cs typeface="Corbel"/>
              </a:rPr>
              <a:t>pg</a:t>
            </a:r>
            <a:r>
              <a:rPr lang="en-US" sz="2200" dirty="0" smtClean="0">
                <a:solidFill>
                  <a:prstClr val="black"/>
                </a:solidFill>
                <a:latin typeface="Corbel"/>
                <a:cs typeface="Corbel"/>
              </a:rPr>
              <a:t>/g</a:t>
            </a:r>
            <a:endParaRPr lang="en-US" sz="2200" dirty="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548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796"/>
            <a:ext cx="8229600" cy="1251062"/>
          </a:xfrm>
        </p:spPr>
        <p:txBody>
          <a:bodyPr/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Mass spectrometry confirms depleted uranium with high </a:t>
            </a:r>
            <a:r>
              <a:rPr lang="en-US" sz="2800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236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 and very low Pu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715319"/>
              </p:ext>
            </p:extLst>
          </p:nvPr>
        </p:nvGraphicFramePr>
        <p:xfrm>
          <a:off x="819171" y="1864785"/>
          <a:ext cx="85725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Document" r:id="rId4" imgW="8572500" imgH="3213100" progId="Word.Document.12">
                  <p:embed/>
                </p:oleObj>
              </mc:Choice>
              <mc:Fallback>
                <p:oleObj name="Document" r:id="rId4" imgW="8572500" imgH="321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9171" y="1864785"/>
                        <a:ext cx="8572500" cy="321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41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796"/>
            <a:ext cx="8229600" cy="1251062"/>
          </a:xfrm>
        </p:spPr>
        <p:txBody>
          <a:bodyPr/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Sr and Pb isotopes indicate the UOC source is not represented in the U-Sourcing Database</a:t>
            </a:r>
            <a:endParaRPr lang="en-US" dirty="0"/>
          </a:p>
        </p:txBody>
      </p:sp>
      <p:pic>
        <p:nvPicPr>
          <p:cNvPr id="5" name="Picture 4" descr="Sr-Pb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78" y="1295400"/>
            <a:ext cx="5386222" cy="50038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Oval 5"/>
          <p:cNvSpPr/>
          <p:nvPr/>
        </p:nvSpPr>
        <p:spPr bwMode="auto">
          <a:xfrm>
            <a:off x="3031067" y="1752602"/>
            <a:ext cx="1676399" cy="3429000"/>
          </a:xfrm>
          <a:prstGeom prst="ellipse">
            <a:avLst/>
          </a:prstGeom>
          <a:noFill/>
          <a:ln w="19050" cmpd="sng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 rot="2165213">
            <a:off x="4239852" y="4502865"/>
            <a:ext cx="1159933" cy="499819"/>
          </a:xfrm>
          <a:prstGeom prst="ellipse">
            <a:avLst/>
          </a:prstGeom>
          <a:noFill/>
          <a:ln w="19050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368800" y="5240867"/>
            <a:ext cx="2639653" cy="447618"/>
          </a:xfrm>
          <a:prstGeom prst="ellipse">
            <a:avLst/>
          </a:prstGeom>
          <a:noFill/>
          <a:ln w="19050" cmpd="sng">
            <a:solidFill>
              <a:srgbClr val="0A8464"/>
            </a:solidFill>
            <a:miter lim="800000"/>
            <a:headEnd/>
            <a:tailEnd/>
          </a:ln>
          <a:effectLst/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 rot="2165213">
            <a:off x="3551104" y="5010287"/>
            <a:ext cx="980998" cy="627534"/>
          </a:xfrm>
          <a:prstGeom prst="ellipse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6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796"/>
            <a:ext cx="8229600" cy="1251062"/>
          </a:xfrm>
        </p:spPr>
        <p:txBody>
          <a:bodyPr/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Reactor modeling suggests the UOC could represent reprocessed, irradiated fuel from a graphite-moderated reactor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3693" y="2092868"/>
            <a:ext cx="7753709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280988" algn="just" defTabSz="914400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</a:pPr>
            <a:r>
              <a:rPr lang="en-US" sz="2400" dirty="0">
                <a:latin typeface="Corbel"/>
                <a:cs typeface="Corbel"/>
              </a:rPr>
              <a:t>M</a:t>
            </a:r>
            <a:r>
              <a:rPr lang="en-US" sz="2400" dirty="0" smtClean="0">
                <a:latin typeface="Corbel"/>
                <a:cs typeface="Corbel"/>
              </a:rPr>
              <a:t>odeled a </a:t>
            </a:r>
            <a:r>
              <a:rPr lang="en-US" sz="2400" dirty="0">
                <a:latin typeface="Corbel"/>
                <a:cs typeface="Corbel"/>
              </a:rPr>
              <a:t>graphite moderated, natural uranium </a:t>
            </a:r>
            <a:r>
              <a:rPr lang="en-US" sz="2400" dirty="0" smtClean="0">
                <a:latin typeface="Corbel"/>
                <a:cs typeface="Corbel"/>
              </a:rPr>
              <a:t>(NU) fueled </a:t>
            </a:r>
            <a:r>
              <a:rPr lang="en-US" sz="2400" dirty="0">
                <a:latin typeface="Corbel"/>
                <a:cs typeface="Corbel"/>
              </a:rPr>
              <a:t>reactor using the MAGNOX reactor model included in </a:t>
            </a:r>
            <a:r>
              <a:rPr lang="en-US" sz="2400" dirty="0" smtClean="0">
                <a:latin typeface="Corbel"/>
                <a:cs typeface="Corbel"/>
              </a:rPr>
              <a:t>the Origen</a:t>
            </a:r>
            <a:r>
              <a:rPr lang="en-US" sz="2400" dirty="0">
                <a:latin typeface="Corbel"/>
                <a:cs typeface="Corbel"/>
              </a:rPr>
              <a:t>-ARP component of SCALE 6.1 </a:t>
            </a:r>
            <a:endParaRPr lang="en-US" sz="2400" dirty="0" smtClean="0">
              <a:latin typeface="Corbel"/>
              <a:cs typeface="Corbel"/>
            </a:endParaRPr>
          </a:p>
          <a:p>
            <a:pPr marL="400050" lvl="0" indent="-280988" algn="just" defTabSz="914400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</a:pPr>
            <a:r>
              <a:rPr lang="en-US" sz="2400" dirty="0">
                <a:latin typeface="Corbel"/>
                <a:cs typeface="Corbel"/>
              </a:rPr>
              <a:t>NU fuel irradiated for ~100 days to a </a:t>
            </a:r>
            <a:r>
              <a:rPr lang="en-US" sz="2400" dirty="0" err="1">
                <a:latin typeface="Corbel"/>
                <a:cs typeface="Corbel"/>
              </a:rPr>
              <a:t>burnup</a:t>
            </a:r>
            <a:r>
              <a:rPr lang="en-US" sz="2400" dirty="0">
                <a:latin typeface="Corbel"/>
                <a:cs typeface="Corbel"/>
              </a:rPr>
              <a:t> of 1.6 GWD/MTU would have a </a:t>
            </a:r>
            <a:r>
              <a:rPr lang="en-US" sz="2400" baseline="30000" dirty="0">
                <a:latin typeface="Corbel"/>
                <a:cs typeface="Corbel"/>
              </a:rPr>
              <a:t>240</a:t>
            </a:r>
            <a:r>
              <a:rPr lang="en-US" sz="2400" dirty="0">
                <a:latin typeface="Corbel"/>
                <a:cs typeface="Corbel"/>
              </a:rPr>
              <a:t>Pu content of ~14% at </a:t>
            </a:r>
            <a:r>
              <a:rPr lang="en-US" sz="2400" dirty="0" smtClean="0">
                <a:latin typeface="Corbel"/>
                <a:cs typeface="Corbel"/>
              </a:rPr>
              <a:t>discharge</a:t>
            </a:r>
          </a:p>
          <a:p>
            <a:pPr marL="400050" lvl="0" indent="-280988" algn="just" defTabSz="914400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</a:pPr>
            <a:r>
              <a:rPr lang="en-US" sz="2400" dirty="0" smtClean="0">
                <a:latin typeface="Corbel"/>
                <a:cs typeface="Corbel"/>
              </a:rPr>
              <a:t>Using </a:t>
            </a:r>
            <a:r>
              <a:rPr lang="en-US" sz="2400" dirty="0">
                <a:latin typeface="Corbel"/>
                <a:cs typeface="Corbel"/>
              </a:rPr>
              <a:t>this fuel as feed for an enrichment cascade producing </a:t>
            </a:r>
            <a:r>
              <a:rPr lang="en-US" sz="2400" baseline="30000" dirty="0">
                <a:latin typeface="Corbel"/>
                <a:cs typeface="Corbel"/>
              </a:rPr>
              <a:t>235</a:t>
            </a:r>
            <a:r>
              <a:rPr lang="en-US" sz="2400" dirty="0">
                <a:latin typeface="Corbel"/>
                <a:cs typeface="Corbel"/>
              </a:rPr>
              <a:t>U enriched to 2%, </a:t>
            </a:r>
            <a:r>
              <a:rPr lang="en-US" sz="2400" dirty="0" smtClean="0">
                <a:latin typeface="Corbel"/>
                <a:cs typeface="Corbel"/>
              </a:rPr>
              <a:t>the </a:t>
            </a:r>
            <a:r>
              <a:rPr lang="en-US" sz="2400" dirty="0">
                <a:latin typeface="Corbel"/>
                <a:cs typeface="Corbel"/>
              </a:rPr>
              <a:t>ORNL MSTAR program </a:t>
            </a:r>
            <a:r>
              <a:rPr lang="en-US" sz="2400" dirty="0" smtClean="0">
                <a:latin typeface="Corbel"/>
                <a:cs typeface="Corbel"/>
              </a:rPr>
              <a:t>calculates </a:t>
            </a:r>
            <a:r>
              <a:rPr lang="en-US" sz="2400" baseline="30000" dirty="0" smtClean="0">
                <a:latin typeface="Corbel"/>
                <a:cs typeface="Corbel"/>
              </a:rPr>
              <a:t>234</a:t>
            </a:r>
            <a:r>
              <a:rPr lang="en-US" sz="2400" dirty="0" smtClean="0">
                <a:latin typeface="Corbel"/>
                <a:cs typeface="Corbel"/>
              </a:rPr>
              <a:t>U </a:t>
            </a:r>
            <a:r>
              <a:rPr lang="en-US" sz="2400" dirty="0">
                <a:latin typeface="Corbel"/>
                <a:cs typeface="Corbel"/>
              </a:rPr>
              <a:t>/</a:t>
            </a:r>
            <a:r>
              <a:rPr lang="en-US" sz="2400" baseline="30000" dirty="0">
                <a:latin typeface="Corbel"/>
                <a:cs typeface="Corbel"/>
              </a:rPr>
              <a:t>235</a:t>
            </a:r>
            <a:r>
              <a:rPr lang="en-US" sz="2400" dirty="0">
                <a:latin typeface="Corbel"/>
                <a:cs typeface="Corbel"/>
              </a:rPr>
              <a:t>U </a:t>
            </a:r>
            <a:r>
              <a:rPr lang="en-US" sz="2400" dirty="0" smtClean="0">
                <a:latin typeface="Corbel"/>
                <a:cs typeface="Corbel"/>
              </a:rPr>
              <a:t>= 9.1 </a:t>
            </a:r>
            <a:r>
              <a:rPr lang="en-US" sz="2400" dirty="0">
                <a:latin typeface="Corbel"/>
                <a:cs typeface="Corbel"/>
              </a:rPr>
              <a:t>x 10</a:t>
            </a:r>
            <a:r>
              <a:rPr lang="en-US" sz="2400" baseline="30000" dirty="0">
                <a:latin typeface="Corbel"/>
                <a:cs typeface="Corbel"/>
              </a:rPr>
              <a:t>-3</a:t>
            </a:r>
            <a:r>
              <a:rPr lang="en-US" sz="2400" dirty="0">
                <a:latin typeface="Corbel"/>
                <a:cs typeface="Corbel"/>
              </a:rPr>
              <a:t> </a:t>
            </a:r>
            <a:r>
              <a:rPr lang="en-US" sz="2400" dirty="0" smtClean="0">
                <a:latin typeface="Corbel"/>
                <a:cs typeface="Corbel"/>
              </a:rPr>
              <a:t>and </a:t>
            </a:r>
            <a:r>
              <a:rPr lang="en-US" sz="2400" baseline="30000" dirty="0" smtClean="0">
                <a:latin typeface="Corbel"/>
                <a:cs typeface="Corbel"/>
              </a:rPr>
              <a:t>236</a:t>
            </a:r>
            <a:r>
              <a:rPr lang="en-US" sz="2400" dirty="0" smtClean="0">
                <a:latin typeface="Corbel"/>
                <a:cs typeface="Corbel"/>
              </a:rPr>
              <a:t>U </a:t>
            </a:r>
            <a:r>
              <a:rPr lang="en-US" sz="2400" dirty="0">
                <a:latin typeface="Corbel"/>
                <a:cs typeface="Corbel"/>
              </a:rPr>
              <a:t>/</a:t>
            </a:r>
            <a:r>
              <a:rPr lang="en-US" sz="2400" baseline="30000" dirty="0">
                <a:latin typeface="Corbel"/>
                <a:cs typeface="Corbel"/>
              </a:rPr>
              <a:t>235</a:t>
            </a:r>
            <a:r>
              <a:rPr lang="en-US" sz="2400" dirty="0">
                <a:latin typeface="Corbel"/>
                <a:cs typeface="Corbel"/>
              </a:rPr>
              <a:t>U </a:t>
            </a:r>
            <a:r>
              <a:rPr lang="en-US" sz="2400" dirty="0" smtClean="0">
                <a:latin typeface="Corbel"/>
                <a:cs typeface="Corbel"/>
              </a:rPr>
              <a:t>= 4.2 </a:t>
            </a:r>
            <a:r>
              <a:rPr lang="en-US" sz="2400" dirty="0">
                <a:latin typeface="Corbel"/>
                <a:cs typeface="Corbel"/>
              </a:rPr>
              <a:t>x 10</a:t>
            </a:r>
            <a:r>
              <a:rPr lang="en-US" sz="2400" baseline="30000" dirty="0">
                <a:latin typeface="Corbel"/>
                <a:cs typeface="Corbel"/>
              </a:rPr>
              <a:t>-</a:t>
            </a:r>
            <a:r>
              <a:rPr lang="en-US" sz="2400" baseline="30000" dirty="0" smtClean="0">
                <a:latin typeface="Corbel"/>
                <a:cs typeface="Corbel"/>
              </a:rPr>
              <a:t>2</a:t>
            </a:r>
            <a:r>
              <a:rPr lang="en-US" sz="2400" dirty="0" smtClean="0">
                <a:latin typeface="Corbel"/>
                <a:cs typeface="Corbel"/>
              </a:rPr>
              <a:t>, both values consistent with measurements</a:t>
            </a:r>
            <a:endParaRPr lang="en-US" sz="2400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pic>
        <p:nvPicPr>
          <p:cNvPr id="6" name="Picture 5" descr="870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66" y="711200"/>
            <a:ext cx="1045464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4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796"/>
            <a:ext cx="8229600" cy="1251062"/>
          </a:xfrm>
        </p:spPr>
        <p:txBody>
          <a:bodyPr/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Summary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4272" y="1779599"/>
            <a:ext cx="7840796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280988" algn="just" defTabSz="914400"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The UOC is ammonium uranyl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flouride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plus two hydrated uranyl oxides</a:t>
            </a:r>
            <a:endParaRPr lang="en-US" sz="2000" dirty="0" smtClean="0">
              <a:solidFill>
                <a:prstClr val="black"/>
              </a:solidFill>
              <a:latin typeface="Corbel"/>
              <a:cs typeface="Corbel"/>
            </a:endParaRPr>
          </a:p>
          <a:p>
            <a:pPr marL="400050" indent="-280988" algn="just" defTabSz="914400"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Total impurity content of ~300 </a:t>
            </a:r>
            <a:r>
              <a:rPr lang="en-US" sz="24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g/g</a:t>
            </a:r>
          </a:p>
          <a:p>
            <a:pPr marL="400050" indent="-280988" algn="just" defTabSz="914400"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Major impurities are Na, K, Ca, Fe, Mo and Cs</a:t>
            </a:r>
          </a:p>
          <a:p>
            <a:pPr marL="400050" indent="-280988" algn="just" defTabSz="914400"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The UOC is depleted in </a:t>
            </a:r>
            <a:r>
              <a:rPr lang="en-US" sz="2400" baseline="30000" dirty="0" smtClean="0">
                <a:solidFill>
                  <a:prstClr val="black"/>
                </a:solidFill>
                <a:latin typeface="Corbel"/>
                <a:cs typeface="Corbel"/>
              </a:rPr>
              <a:t>235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U with a </a:t>
            </a:r>
            <a:r>
              <a:rPr lang="en-US" sz="2400" baseline="30000" dirty="0" smtClean="0">
                <a:solidFill>
                  <a:prstClr val="black"/>
                </a:solidFill>
                <a:latin typeface="Corbel"/>
                <a:cs typeface="Corbel"/>
              </a:rPr>
              <a:t>235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U/</a:t>
            </a:r>
            <a:r>
              <a:rPr lang="en-US" sz="2400" baseline="30000" dirty="0" smtClean="0">
                <a:solidFill>
                  <a:prstClr val="black"/>
                </a:solidFill>
                <a:latin typeface="Corbel"/>
                <a:cs typeface="Corbel"/>
              </a:rPr>
              <a:t>238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U ratio ~2x lower than that of natural uranium (NU)</a:t>
            </a:r>
          </a:p>
          <a:p>
            <a:pPr marL="400050" indent="-280988" algn="just" defTabSz="914400"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The elevated </a:t>
            </a:r>
            <a:r>
              <a:rPr lang="en-US" sz="2400" baseline="30000" dirty="0" smtClean="0">
                <a:solidFill>
                  <a:prstClr val="black"/>
                </a:solidFill>
                <a:latin typeface="Corbel"/>
                <a:cs typeface="Corbel"/>
              </a:rPr>
              <a:t>236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U content indicates the parent material was irradiated in a nuclear reactor</a:t>
            </a:r>
          </a:p>
          <a:p>
            <a:pPr marL="400050" indent="-280988" algn="just" defTabSz="914400"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The UOC likely originated as NU fuel irradiated in a graphite-moderated reactor and used as feedstock for an enrichment cascade</a:t>
            </a:r>
            <a:endParaRPr lang="en-US" sz="2400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5" b="1165"/>
          <a:stretch/>
        </p:blipFill>
        <p:spPr>
          <a:xfrm>
            <a:off x="7551366" y="104802"/>
            <a:ext cx="1440233" cy="13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6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4715" y="1568790"/>
            <a:ext cx="4569755" cy="338554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F4F97"/>
                </a:solidFill>
                <a:latin typeface="Corbel"/>
                <a:cs typeface="Corbel"/>
              </a:rPr>
              <a:t>The LLNL/NECSA nuclear forensics team:</a:t>
            </a:r>
          </a:p>
          <a:p>
            <a:endParaRPr lang="en-US" dirty="0" smtClean="0">
              <a:solidFill>
                <a:srgbClr val="0F4F97"/>
              </a:solidFill>
              <a:latin typeface="Corbel"/>
              <a:cs typeface="Corbel"/>
            </a:endParaRPr>
          </a:p>
          <a:p>
            <a:r>
              <a:rPr lang="en-US" sz="1600" dirty="0" smtClean="0">
                <a:latin typeface="Corbel"/>
                <a:cs typeface="Corbel"/>
              </a:rPr>
              <a:t>Lars Borg</a:t>
            </a:r>
          </a:p>
          <a:p>
            <a:r>
              <a:rPr lang="en-US" sz="1600" dirty="0" smtClean="0">
                <a:latin typeface="Corbel"/>
                <a:cs typeface="Corbel"/>
              </a:rPr>
              <a:t>Amy M. Gaffney</a:t>
            </a:r>
          </a:p>
          <a:p>
            <a:r>
              <a:rPr lang="en-US" sz="1600" dirty="0" smtClean="0">
                <a:latin typeface="Corbel"/>
                <a:cs typeface="Corbel"/>
              </a:rPr>
              <a:t>Victoria G. </a:t>
            </a:r>
            <a:r>
              <a:rPr lang="en-US" sz="1600" dirty="0" err="1" smtClean="0">
                <a:latin typeface="Corbel"/>
                <a:cs typeface="Corbel"/>
              </a:rPr>
              <a:t>Genetti</a:t>
            </a:r>
            <a:endParaRPr lang="en-US" sz="1600" dirty="0" smtClean="0">
              <a:latin typeface="Corbel"/>
              <a:cs typeface="Corbel"/>
            </a:endParaRPr>
          </a:p>
          <a:p>
            <a:r>
              <a:rPr lang="en-US" sz="1600" dirty="0" smtClean="0">
                <a:latin typeface="Corbel"/>
                <a:cs typeface="Corbel"/>
              </a:rPr>
              <a:t>Patrick M. Grant</a:t>
            </a:r>
          </a:p>
          <a:p>
            <a:r>
              <a:rPr lang="en-US" sz="1600" dirty="0" smtClean="0">
                <a:latin typeface="Corbel"/>
                <a:cs typeface="Corbel"/>
              </a:rPr>
              <a:t>Kobus J. </a:t>
            </a:r>
            <a:r>
              <a:rPr lang="en-US" sz="1600" dirty="0">
                <a:latin typeface="Corbel"/>
                <a:cs typeface="Corbel"/>
              </a:rPr>
              <a:t>H</a:t>
            </a:r>
            <a:r>
              <a:rPr lang="en-US" sz="1600" dirty="0" smtClean="0">
                <a:latin typeface="Corbel"/>
                <a:cs typeface="Corbel"/>
              </a:rPr>
              <a:t>ancke</a:t>
            </a:r>
          </a:p>
          <a:p>
            <a:r>
              <a:rPr lang="en-US" sz="1600" dirty="0" smtClean="0">
                <a:latin typeface="Corbel"/>
                <a:cs typeface="Corbel"/>
              </a:rPr>
              <a:t>Ian D. Hutcheon</a:t>
            </a:r>
          </a:p>
          <a:p>
            <a:r>
              <a:rPr lang="en-US" sz="1600" dirty="0" smtClean="0">
                <a:latin typeface="Corbel"/>
                <a:cs typeface="Corbel"/>
              </a:rPr>
              <a:t>Theresa M. </a:t>
            </a:r>
            <a:r>
              <a:rPr lang="en-US" sz="1600" dirty="0" err="1" smtClean="0">
                <a:latin typeface="Corbel"/>
                <a:cs typeface="Corbel"/>
              </a:rPr>
              <a:t>Kayzar</a:t>
            </a:r>
            <a:endParaRPr lang="en-US" sz="1600" dirty="0" smtClean="0">
              <a:latin typeface="Corbel"/>
              <a:cs typeface="Corbel"/>
            </a:endParaRPr>
          </a:p>
          <a:p>
            <a:r>
              <a:rPr lang="en-US" sz="1600" dirty="0" smtClean="0">
                <a:latin typeface="Corbel"/>
                <a:cs typeface="Corbel"/>
              </a:rPr>
              <a:t>Gregory L. Klunder</a:t>
            </a:r>
          </a:p>
          <a:p>
            <a:r>
              <a:rPr lang="en-US" sz="1600" dirty="0" smtClean="0">
                <a:latin typeface="Corbel"/>
                <a:cs typeface="Corbel"/>
              </a:rPr>
              <a:t>Kim B. Knight</a:t>
            </a:r>
          </a:p>
          <a:p>
            <a:r>
              <a:rPr lang="en-US" sz="1600" dirty="0" smtClean="0">
                <a:latin typeface="Corbel"/>
                <a:cs typeface="Corbel"/>
              </a:rPr>
              <a:t>Michael J. Kristo</a:t>
            </a:r>
          </a:p>
          <a:p>
            <a:endParaRPr lang="en-US" sz="1600" dirty="0" smtClean="0">
              <a:latin typeface="Corbel"/>
              <a:cs typeface="Corbe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0229" y="1573706"/>
            <a:ext cx="2224587" cy="31085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>
              <a:latin typeface="Corbel"/>
              <a:cs typeface="Corbel"/>
            </a:endParaRPr>
          </a:p>
          <a:p>
            <a:r>
              <a:rPr lang="en-US" sz="1600" dirty="0">
                <a:latin typeface="Corbel"/>
                <a:cs typeface="Corbel"/>
              </a:rPr>
              <a:t>Rachel E. Lindvall</a:t>
            </a:r>
          </a:p>
          <a:p>
            <a:r>
              <a:rPr lang="en-US" sz="1600" dirty="0" smtClean="0">
                <a:latin typeface="Corbel"/>
                <a:cs typeface="Corbel"/>
              </a:rPr>
              <a:t>Naomi Marks</a:t>
            </a:r>
          </a:p>
          <a:p>
            <a:r>
              <a:rPr lang="en-US" sz="1600" dirty="0" smtClean="0">
                <a:latin typeface="Corbel"/>
                <a:cs typeface="Corbel"/>
              </a:rPr>
              <a:t>Reuben P. </a:t>
            </a:r>
            <a:r>
              <a:rPr lang="en-US" sz="1600" dirty="0" err="1" smtClean="0">
                <a:latin typeface="Corbel"/>
                <a:cs typeface="Corbel"/>
              </a:rPr>
              <a:t>Mogafe</a:t>
            </a:r>
            <a:endParaRPr lang="en-US" sz="1600" dirty="0" smtClean="0">
              <a:latin typeface="Corbel"/>
              <a:cs typeface="Corbel"/>
            </a:endParaRPr>
          </a:p>
          <a:p>
            <a:r>
              <a:rPr lang="en-US" sz="1600" dirty="0" smtClean="0">
                <a:latin typeface="Corbel"/>
                <a:cs typeface="Corbel"/>
              </a:rPr>
              <a:t>Aubrey N. </a:t>
            </a:r>
            <a:r>
              <a:rPr lang="en-US" sz="1600" dirty="0" err="1" smtClean="0">
                <a:latin typeface="Corbel"/>
                <a:cs typeface="Corbel"/>
              </a:rPr>
              <a:t>Nelwamondo</a:t>
            </a:r>
            <a:endParaRPr lang="en-US" sz="1600" dirty="0" smtClean="0">
              <a:latin typeface="Corbel"/>
              <a:cs typeface="Corbel"/>
            </a:endParaRPr>
          </a:p>
          <a:p>
            <a:r>
              <a:rPr lang="en-US" sz="1600" dirty="0" smtClean="0">
                <a:latin typeface="Corbel"/>
                <a:cs typeface="Corbel"/>
              </a:rPr>
              <a:t>Christina E. Ramon</a:t>
            </a:r>
          </a:p>
          <a:p>
            <a:r>
              <a:rPr lang="en-US" sz="1600" dirty="0" smtClean="0">
                <a:latin typeface="Corbel"/>
                <a:cs typeface="Corbel"/>
              </a:rPr>
              <a:t>Erick C. Ramon</a:t>
            </a:r>
          </a:p>
          <a:p>
            <a:r>
              <a:rPr lang="en-US" sz="1600" dirty="0" smtClean="0">
                <a:latin typeface="Corbel"/>
                <a:cs typeface="Corbel"/>
              </a:rPr>
              <a:t>Martin Robel</a:t>
            </a:r>
          </a:p>
          <a:p>
            <a:r>
              <a:rPr lang="en-US" sz="1600" dirty="0" smtClean="0">
                <a:latin typeface="Corbel"/>
                <a:cs typeface="Corbel"/>
              </a:rPr>
              <a:t>Michael A. Sharp</a:t>
            </a:r>
          </a:p>
          <a:p>
            <a:r>
              <a:rPr lang="en-US" sz="1600" dirty="0" smtClean="0">
                <a:latin typeface="Corbel"/>
                <a:cs typeface="Corbel"/>
              </a:rPr>
              <a:t>Michael J. Singleton</a:t>
            </a:r>
          </a:p>
          <a:p>
            <a:r>
              <a:rPr lang="en-US" sz="1600" dirty="0" smtClean="0">
                <a:latin typeface="Corbel"/>
                <a:cs typeface="Corbel"/>
              </a:rPr>
              <a:t>Ross W. Williams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927" y="6033384"/>
            <a:ext cx="862753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Work supported by NNSA’s Office of D</a:t>
            </a:r>
            <a:r>
              <a:rPr lang="en-US" sz="1200" i="1" dirty="0" smtClean="0"/>
              <a:t>efense Nuclear Nonproliferation and the South African Nuclear Energy Corporation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6098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0333"/>
            <a:ext cx="8229600" cy="4539467"/>
          </a:xfrm>
        </p:spPr>
        <p:txBody>
          <a:bodyPr>
            <a:normAutofit/>
          </a:bodyPr>
          <a:lstStyle/>
          <a:p>
            <a:r>
              <a:rPr lang="en-US" sz="2400" dirty="0"/>
              <a:t>South Africa </a:t>
            </a:r>
            <a:r>
              <a:rPr lang="en-US" sz="2400" dirty="0" smtClean="0"/>
              <a:t>police seized a shopping bag containing ~1 kg of a uranium-rich material in a “sting” operation </a:t>
            </a:r>
          </a:p>
          <a:p>
            <a:r>
              <a:rPr lang="en-US" sz="2400" dirty="0" smtClean="0"/>
              <a:t>Two individuals arrested</a:t>
            </a:r>
            <a:endParaRPr lang="en-US" sz="2400" baseline="-25000" dirty="0" smtClean="0"/>
          </a:p>
          <a:p>
            <a:r>
              <a:rPr lang="en-US" sz="2400" dirty="0" smtClean="0"/>
              <a:t>Material analyzed by Necsa</a:t>
            </a:r>
          </a:p>
          <a:p>
            <a:pPr lvl="1">
              <a:buClr>
                <a:schemeClr val="tx2"/>
              </a:buClr>
              <a:buSzPct val="100000"/>
            </a:pPr>
            <a:r>
              <a:rPr lang="en-US" sz="2000" dirty="0" smtClean="0"/>
              <a:t>Uranium ore concentrate, depleted in </a:t>
            </a:r>
            <a:r>
              <a:rPr lang="en-US" sz="2000" baseline="30000" dirty="0" smtClean="0"/>
              <a:t>235</a:t>
            </a:r>
            <a:r>
              <a:rPr lang="en-US" sz="2000" dirty="0" smtClean="0"/>
              <a:t>U: 0.38% </a:t>
            </a:r>
            <a:r>
              <a:rPr lang="en-US" sz="2000" baseline="30000" dirty="0" smtClean="0"/>
              <a:t>235</a:t>
            </a:r>
            <a:r>
              <a:rPr lang="en-US" sz="2000" dirty="0" smtClean="0"/>
              <a:t>U</a:t>
            </a:r>
            <a:endParaRPr lang="en-US" sz="2000" dirty="0"/>
          </a:p>
          <a:p>
            <a:r>
              <a:rPr lang="en-US" sz="2400" dirty="0" smtClean="0"/>
              <a:t>10 g aliquot transferred to LLNL in December 2013 under the MOU describing cooperation in nuclear forensics between South Africa and the United States</a:t>
            </a:r>
            <a:endParaRPr lang="en-US" sz="2400" dirty="0"/>
          </a:p>
          <a:p>
            <a:r>
              <a:rPr lang="en-US" sz="2400" dirty="0" smtClean="0"/>
              <a:t>Kobus Hancke visited LLNL in January 2014 to participate in the analyses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46564"/>
            <a:ext cx="8229600" cy="1251062"/>
          </a:xfrm>
        </p:spPr>
        <p:txBody>
          <a:bodyPr/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1-kg uranium-rich sample was interdicted in Durban, South Africa on 14 November 2013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81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12607"/>
            <a:ext cx="8089900" cy="4910203"/>
          </a:xfrm>
        </p:spPr>
        <p:txBody>
          <a:bodyPr>
            <a:normAutofit/>
          </a:bodyPr>
          <a:lstStyle/>
          <a:p>
            <a:pPr lvl="0" algn="just"/>
            <a:r>
              <a:rPr lang="en-US" sz="2400" dirty="0" smtClean="0"/>
              <a:t>Gamma ray spectroscopy</a:t>
            </a:r>
          </a:p>
          <a:p>
            <a:pPr lvl="0" algn="just"/>
            <a:r>
              <a:rPr lang="en-US" sz="2400" dirty="0" smtClean="0"/>
              <a:t>X-ray diffraction</a:t>
            </a:r>
          </a:p>
          <a:p>
            <a:pPr lvl="0" algn="just"/>
            <a:r>
              <a:rPr lang="en-US" sz="2400" dirty="0" smtClean="0"/>
              <a:t>X-ray fluorescence</a:t>
            </a:r>
          </a:p>
          <a:p>
            <a:pPr lvl="0" algn="just"/>
            <a:r>
              <a:rPr lang="en-US" sz="2400" dirty="0" smtClean="0"/>
              <a:t>Optical spectroscopy</a:t>
            </a:r>
          </a:p>
          <a:p>
            <a:pPr lvl="0" algn="just"/>
            <a:r>
              <a:rPr lang="en-US" sz="2400" dirty="0" smtClean="0"/>
              <a:t>Scanning electron microscopy</a:t>
            </a:r>
          </a:p>
          <a:p>
            <a:pPr lvl="0" algn="just"/>
            <a:r>
              <a:rPr lang="en-US" sz="2400" dirty="0" smtClean="0"/>
              <a:t>Davies-Gray titration</a:t>
            </a:r>
          </a:p>
          <a:p>
            <a:pPr lvl="0" algn="just"/>
            <a:r>
              <a:rPr lang="en-US" sz="2400" dirty="0" smtClean="0"/>
              <a:t>Inductively-coupled plasma mass spectrometry (ICP-MS)</a:t>
            </a:r>
          </a:p>
          <a:p>
            <a:pPr lvl="0" algn="just"/>
            <a:r>
              <a:rPr lang="en-US" sz="2400" dirty="0" smtClean="0"/>
              <a:t>Thermal ionization mass spectrometry (TIMS)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036"/>
            <a:ext cx="8229600" cy="1251062"/>
          </a:xfrm>
        </p:spPr>
        <p:txBody>
          <a:bodyPr/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 used a variety of analytical techniques to characterize the Durban UOC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7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sample is a fine-grained yellow powder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"/>
          <a:stretch/>
        </p:blipFill>
        <p:spPr>
          <a:xfrm>
            <a:off x="2330352" y="1918017"/>
            <a:ext cx="3841848" cy="35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4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03214"/>
            <a:ext cx="8229600" cy="1251062"/>
          </a:xfrm>
        </p:spPr>
        <p:txBody>
          <a:bodyPr/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sample is a fine-grained yellow powder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675" r="-31" b="610"/>
          <a:stretch/>
        </p:blipFill>
        <p:spPr>
          <a:xfrm>
            <a:off x="1638000" y="868806"/>
            <a:ext cx="5907600" cy="54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4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12"/>
            <a:ext cx="8229600" cy="1251062"/>
          </a:xfrm>
        </p:spPr>
        <p:txBody>
          <a:bodyPr/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sample is a fine-grained yellow powder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t="645" r="578" b="647"/>
          <a:stretch/>
        </p:blipFill>
        <p:spPr>
          <a:xfrm>
            <a:off x="1638000" y="885539"/>
            <a:ext cx="5871600" cy="53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9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3874"/>
            <a:ext cx="8229600" cy="1251062"/>
          </a:xfrm>
        </p:spPr>
        <p:txBody>
          <a:bodyPr/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VIS/near IR spectroscopy indicates the sample is an ammonium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uranate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563281"/>
              </p:ext>
            </p:extLst>
          </p:nvPr>
        </p:nvGraphicFramePr>
        <p:xfrm>
          <a:off x="498997" y="1730375"/>
          <a:ext cx="7721600" cy="411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Document" r:id="rId4" imgW="6223000" imgH="3276600" progId="Word.Document.12">
                  <p:embed/>
                </p:oleObj>
              </mc:Choice>
              <mc:Fallback>
                <p:oleObj name="Document" r:id="rId4" imgW="6223000" imgH="327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997" y="1730375"/>
                        <a:ext cx="7721600" cy="411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73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796"/>
            <a:ext cx="8229600" cy="1251062"/>
          </a:xfrm>
        </p:spPr>
        <p:txBody>
          <a:bodyPr/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Gamma ray spectroscopy confirmed the depleted U-isotope composition of the UOC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633002"/>
              </p:ext>
            </p:extLst>
          </p:nvPr>
        </p:nvGraphicFramePr>
        <p:xfrm>
          <a:off x="852487" y="1430867"/>
          <a:ext cx="9423401" cy="5058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4" imgW="8572500" imgH="4800600" progId="Word.Document.12">
                  <p:embed/>
                </p:oleObj>
              </mc:Choice>
              <mc:Fallback>
                <p:oleObj name="Document" r:id="rId4" imgW="8572500" imgH="480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2487" y="1430867"/>
                        <a:ext cx="9423401" cy="5058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22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796"/>
            <a:ext cx="8229600" cy="1251062"/>
          </a:xfrm>
        </p:spPr>
        <p:txBody>
          <a:bodyPr/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X-ray diffraction indicated four phases are present in the UOC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523333"/>
              </p:ext>
            </p:extLst>
          </p:nvPr>
        </p:nvGraphicFramePr>
        <p:xfrm>
          <a:off x="903839" y="2400300"/>
          <a:ext cx="84709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Document" r:id="rId4" imgW="8470900" imgH="2057400" progId="Word.Document.12">
                  <p:embed/>
                </p:oleObj>
              </mc:Choice>
              <mc:Fallback>
                <p:oleObj name="Document" r:id="rId4" imgW="8470900" imgH="205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3839" y="2400300"/>
                        <a:ext cx="8470900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24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33299</TotalTime>
  <Words>662</Words>
  <Application>Microsoft Macintosh PowerPoint</Application>
  <PresentationFormat>On-screen Show (4:3)</PresentationFormat>
  <Paragraphs>74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Standard Background</vt:lpstr>
      <vt:lpstr>Document</vt:lpstr>
      <vt:lpstr>Characterization of a Uranium Ore Concentrate Sample Interdicted in Durban, South Africa</vt:lpstr>
      <vt:lpstr>A 1-kg uranium-rich sample was interdicted in Durban, South Africa on 14 November 2013</vt:lpstr>
      <vt:lpstr>We used a variety of analytical techniques to characterize the Durban UOC</vt:lpstr>
      <vt:lpstr>The sample is a fine-grained yellow powder</vt:lpstr>
      <vt:lpstr>The sample is a fine-grained yellow powder</vt:lpstr>
      <vt:lpstr>The sample is a fine-grained yellow powder</vt:lpstr>
      <vt:lpstr>VIS/near IR spectroscopy indicates the sample is an ammonium uranate</vt:lpstr>
      <vt:lpstr>Gamma ray spectroscopy confirmed the depleted U-isotope composition of the UOC</vt:lpstr>
      <vt:lpstr>X-ray diffraction indicated four phases are present in the UOC</vt:lpstr>
      <vt:lpstr>U-assay and trace element abundances are unremarkable and do not point to a specific location or process</vt:lpstr>
      <vt:lpstr>Mass spectrometry confirms depleted uranium with high 236U and very low Pu</vt:lpstr>
      <vt:lpstr>Sr and Pb isotopes indicate the UOC source is not represented in the U-Sourcing Database</vt:lpstr>
      <vt:lpstr>Reactor modeling suggests the UOC could represent reprocessed, irradiated fuel from a graphite-moderated reactor</vt:lpstr>
      <vt:lpstr>Summary </vt:lpstr>
      <vt:lpstr>Acknowledgements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LLNL Template</dc:title>
  <dc:creator>TID</dc:creator>
  <cp:lastModifiedBy>hutcheon1</cp:lastModifiedBy>
  <cp:revision>1155</cp:revision>
  <cp:lastPrinted>2012-06-18T21:53:57Z</cp:lastPrinted>
  <dcterms:created xsi:type="dcterms:W3CDTF">2010-07-01T20:56:41Z</dcterms:created>
  <dcterms:modified xsi:type="dcterms:W3CDTF">2014-07-05T23:55:26Z</dcterms:modified>
</cp:coreProperties>
</file>